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Override PartName="/ppt/notesSlides/notesSlide110.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26.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27.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notesSlides/notesSlide125.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4"/>
  </p:notesMasterIdLst>
  <p:sldIdLst>
    <p:sldId id="256" r:id="rId2"/>
    <p:sldId id="469" r:id="rId3"/>
    <p:sldId id="462" r:id="rId4"/>
    <p:sldId id="470" r:id="rId5"/>
    <p:sldId id="298" r:id="rId6"/>
    <p:sldId id="435" r:id="rId7"/>
    <p:sldId id="386" r:id="rId8"/>
    <p:sldId id="359" r:id="rId9"/>
    <p:sldId id="452" r:id="rId10"/>
    <p:sldId id="440" r:id="rId11"/>
    <p:sldId id="385" r:id="rId12"/>
    <p:sldId id="436" r:id="rId13"/>
    <p:sldId id="356" r:id="rId14"/>
    <p:sldId id="299" r:id="rId15"/>
    <p:sldId id="437" r:id="rId16"/>
    <p:sldId id="441" r:id="rId17"/>
    <p:sldId id="387" r:id="rId18"/>
    <p:sldId id="388" r:id="rId19"/>
    <p:sldId id="358" r:id="rId20"/>
    <p:sldId id="297" r:id="rId21"/>
    <p:sldId id="306" r:id="rId22"/>
    <p:sldId id="287" r:id="rId23"/>
    <p:sldId id="420" r:id="rId24"/>
    <p:sldId id="442" r:id="rId25"/>
    <p:sldId id="453" r:id="rId26"/>
    <p:sldId id="454" r:id="rId27"/>
    <p:sldId id="463" r:id="rId28"/>
    <p:sldId id="455" r:id="rId29"/>
    <p:sldId id="374" r:id="rId30"/>
    <p:sldId id="258" r:id="rId31"/>
    <p:sldId id="367" r:id="rId32"/>
    <p:sldId id="445" r:id="rId33"/>
    <p:sldId id="400" r:id="rId34"/>
    <p:sldId id="368" r:id="rId35"/>
    <p:sldId id="369" r:id="rId36"/>
    <p:sldId id="370" r:id="rId37"/>
    <p:sldId id="371" r:id="rId38"/>
    <p:sldId id="372" r:id="rId39"/>
    <p:sldId id="405" r:id="rId40"/>
    <p:sldId id="375" r:id="rId41"/>
    <p:sldId id="311" r:id="rId42"/>
    <p:sldId id="312" r:id="rId43"/>
    <p:sldId id="361" r:id="rId44"/>
    <p:sldId id="446" r:id="rId45"/>
    <p:sldId id="447" r:id="rId46"/>
    <p:sldId id="448" r:id="rId47"/>
    <p:sldId id="360" r:id="rId48"/>
    <p:sldId id="443" r:id="rId49"/>
    <p:sldId id="353" r:id="rId50"/>
    <p:sldId id="354" r:id="rId51"/>
    <p:sldId id="407" r:id="rId52"/>
    <p:sldId id="408" r:id="rId53"/>
    <p:sldId id="444" r:id="rId54"/>
    <p:sldId id="409" r:id="rId55"/>
    <p:sldId id="410" r:id="rId56"/>
    <p:sldId id="411" r:id="rId57"/>
    <p:sldId id="434" r:id="rId58"/>
    <p:sldId id="433" r:id="rId59"/>
    <p:sldId id="412" r:id="rId60"/>
    <p:sldId id="413" r:id="rId61"/>
    <p:sldId id="414" r:id="rId62"/>
    <p:sldId id="415" r:id="rId63"/>
    <p:sldId id="355" r:id="rId64"/>
    <p:sldId id="316" r:id="rId65"/>
    <p:sldId id="376" r:id="rId66"/>
    <p:sldId id="310" r:id="rId67"/>
    <p:sldId id="392" r:id="rId68"/>
    <p:sldId id="471" r:id="rId69"/>
    <p:sldId id="389" r:id="rId70"/>
    <p:sldId id="390" r:id="rId71"/>
    <p:sldId id="391" r:id="rId72"/>
    <p:sldId id="278" r:id="rId73"/>
    <p:sldId id="423" r:id="rId74"/>
    <p:sldId id="424" r:id="rId75"/>
    <p:sldId id="425" r:id="rId76"/>
    <p:sldId id="426" r:id="rId77"/>
    <p:sldId id="331" r:id="rId78"/>
    <p:sldId id="351" r:id="rId79"/>
    <p:sldId id="352" r:id="rId80"/>
    <p:sldId id="332" r:id="rId81"/>
    <p:sldId id="330" r:id="rId82"/>
    <p:sldId id="430" r:id="rId83"/>
    <p:sldId id="449" r:id="rId84"/>
    <p:sldId id="431" r:id="rId85"/>
    <p:sldId id="429" r:id="rId86"/>
    <p:sldId id="328" r:id="rId87"/>
    <p:sldId id="276" r:id="rId88"/>
    <p:sldId id="450" r:id="rId89"/>
    <p:sldId id="334" r:id="rId90"/>
    <p:sldId id="401" r:id="rId91"/>
    <p:sldId id="335" r:id="rId92"/>
    <p:sldId id="333" r:id="rId93"/>
    <p:sldId id="338" r:id="rId94"/>
    <p:sldId id="336" r:id="rId95"/>
    <p:sldId id="337" r:id="rId96"/>
    <p:sldId id="322" r:id="rId97"/>
    <p:sldId id="323" r:id="rId98"/>
    <p:sldId id="325" r:id="rId99"/>
    <p:sldId id="428" r:id="rId100"/>
    <p:sldId id="326" r:id="rId101"/>
    <p:sldId id="350" r:id="rId102"/>
    <p:sldId id="321" r:id="rId103"/>
    <p:sldId id="327" r:id="rId104"/>
    <p:sldId id="324" r:id="rId105"/>
    <p:sldId id="279" r:id="rId106"/>
    <p:sldId id="451" r:id="rId107"/>
    <p:sldId id="320" r:id="rId108"/>
    <p:sldId id="377" r:id="rId109"/>
    <p:sldId id="378" r:id="rId110"/>
    <p:sldId id="457" r:id="rId111"/>
    <p:sldId id="319" r:id="rId112"/>
    <p:sldId id="348" r:id="rId113"/>
    <p:sldId id="349" r:id="rId114"/>
    <p:sldId id="280" r:id="rId115"/>
    <p:sldId id="458" r:id="rId116"/>
    <p:sldId id="286" r:id="rId117"/>
    <p:sldId id="345" r:id="rId118"/>
    <p:sldId id="339" r:id="rId119"/>
    <p:sldId id="343" r:id="rId120"/>
    <p:sldId id="342" r:id="rId121"/>
    <p:sldId id="318" r:id="rId122"/>
    <p:sldId id="344" r:id="rId123"/>
    <p:sldId id="281" r:id="rId124"/>
    <p:sldId id="283" r:id="rId125"/>
    <p:sldId id="284" r:id="rId126"/>
    <p:sldId id="347" r:id="rId127"/>
    <p:sldId id="346" r:id="rId128"/>
    <p:sldId id="456" r:id="rId129"/>
    <p:sldId id="282" r:id="rId130"/>
    <p:sldId id="285" r:id="rId131"/>
    <p:sldId id="464" r:id="rId132"/>
    <p:sldId id="465" r:id="rId1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sorterViewPr>
    <p:cViewPr>
      <p:scale>
        <a:sx n="93" d="100"/>
        <a:sy n="93" d="100"/>
      </p:scale>
      <p:origin x="0" y="13668"/>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D61716-FCC8-4593-8AF6-C3348E3C0A8F}" type="datetimeFigureOut">
              <a:rPr kumimoji="1" lang="ja-JP" altLang="en-US" smtClean="0"/>
              <a:pPr/>
              <a:t>2014/9/16</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FC7E52-E9B9-4DBC-96D3-3C7F9AD2EC17}"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10</a:t>
            </a:fld>
            <a:endParaRPr kumimoji="1" lang="ja-JP"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100</a:t>
            </a:fld>
            <a:endParaRPr kumimoji="1" lang="ja-JP"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101</a:t>
            </a:fld>
            <a:endParaRPr kumimoji="1" lang="ja-JP"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102</a:t>
            </a:fld>
            <a:endParaRPr kumimoji="1" lang="ja-JP" alt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103</a:t>
            </a:fld>
            <a:endParaRPr kumimoji="1" lang="ja-JP" alt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104</a:t>
            </a:fld>
            <a:endParaRPr kumimoji="1" lang="ja-JP"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105</a:t>
            </a:fld>
            <a:endParaRPr kumimoji="1" lang="ja-JP" alt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106</a:t>
            </a:fld>
            <a:endParaRPr kumimoji="1" lang="ja-JP" alt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107</a:t>
            </a:fld>
            <a:endParaRPr kumimoji="1" lang="ja-JP" alt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93A2D8F-90EE-4A94-BEA5-863BD3DD9B9B}" type="slidenum">
              <a:rPr kumimoji="1" lang="ja-JP" altLang="en-US" smtClean="0"/>
              <a:pPr/>
              <a:t>108</a:t>
            </a:fld>
            <a:endParaRPr kumimoji="1" lang="ja-JP" alt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181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1811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B7A1B3-27F7-4616-A66E-24BB49ABA1B9}" type="slidenum">
              <a:rPr lang="ja-JP" altLang="en-US" smtClean="0">
                <a:latin typeface="Arial" pitchFamily="34" charset="0"/>
              </a:rPr>
              <a:pPr/>
              <a:t>109</a:t>
            </a:fld>
            <a:endParaRPr lang="ja-JP" alt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11</a:t>
            </a:fld>
            <a:endParaRPr kumimoji="1" lang="ja-JP"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110</a:t>
            </a:fld>
            <a:endParaRPr kumimoji="1" lang="ja-JP" alt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111</a:t>
            </a:fld>
            <a:endParaRPr kumimoji="1" lang="ja-JP" alt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112</a:t>
            </a:fld>
            <a:endParaRPr kumimoji="1" lang="ja-JP" alt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113</a:t>
            </a:fld>
            <a:endParaRPr kumimoji="1" lang="ja-JP" alt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114</a:t>
            </a:fld>
            <a:endParaRPr kumimoji="1" lang="ja-JP" alt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115</a:t>
            </a:fld>
            <a:endParaRPr kumimoji="1" lang="ja-JP" alt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116</a:t>
            </a:fld>
            <a:endParaRPr kumimoji="1" lang="ja-JP" alt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117</a:t>
            </a:fld>
            <a:endParaRPr kumimoji="1" lang="ja-JP" alt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118</a:t>
            </a:fld>
            <a:endParaRPr kumimoji="1" lang="ja-JP" alt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E475E62-1884-4C39-8A6A-932CAB56D6E7}" type="slidenum">
              <a:rPr kumimoji="1" lang="ja-JP" altLang="en-US" smtClean="0"/>
              <a:pPr/>
              <a:t>119</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12</a:t>
            </a:fld>
            <a:endParaRPr kumimoji="1" lang="ja-JP" alt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120</a:t>
            </a:fld>
            <a:endParaRPr kumimoji="1" lang="ja-JP" alt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121</a:t>
            </a:fld>
            <a:endParaRPr kumimoji="1" lang="ja-JP" alt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122</a:t>
            </a:fld>
            <a:endParaRPr kumimoji="1" lang="ja-JP" alt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123</a:t>
            </a:fld>
            <a:endParaRPr kumimoji="1" lang="ja-JP" alt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124</a:t>
            </a:fld>
            <a:endParaRPr kumimoji="1" lang="ja-JP" alt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125</a:t>
            </a:fld>
            <a:endParaRPr kumimoji="1" lang="ja-JP" alt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126</a:t>
            </a:fld>
            <a:endParaRPr kumimoji="1" lang="ja-JP" alt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127</a:t>
            </a:fld>
            <a:endParaRPr kumimoji="1" lang="ja-JP" alt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128</a:t>
            </a:fld>
            <a:endParaRPr kumimoji="1" lang="ja-JP" alt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129</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13</a:t>
            </a:fld>
            <a:endParaRPr kumimoji="1" lang="ja-JP" alt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130</a:t>
            </a:fld>
            <a:endParaRPr kumimoji="1" lang="ja-JP" alt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131</a:t>
            </a:fld>
            <a:endParaRPr kumimoji="1" lang="ja-JP" alt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132</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26</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27</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28</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29</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30</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B61B888-6099-4B85-8E00-3659F9B9B9B8}" type="slidenum">
              <a:rPr kumimoji="1" lang="ja-JP" altLang="en-US" smtClean="0"/>
              <a:pPr/>
              <a:t>31</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32</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33</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34</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35</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4801214-120E-4EB2-B033-F0FA68537572}" type="slidenum">
              <a:rPr kumimoji="1" lang="ja-JP" altLang="en-US" smtClean="0"/>
              <a:pPr/>
              <a:t>36</a:t>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B61B888-6099-4B85-8E00-3659F9B9B9B8}" type="slidenum">
              <a:rPr kumimoji="1" lang="ja-JP" altLang="en-US" smtClean="0"/>
              <a:pPr/>
              <a:t>37</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4801214-120E-4EB2-B033-F0FA68537572}" type="slidenum">
              <a:rPr kumimoji="1" lang="ja-JP" altLang="en-US" smtClean="0"/>
              <a:pPr/>
              <a:t>38</a:t>
            </a:fld>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4801214-120E-4EB2-B033-F0FA68537572}" type="slidenum">
              <a:rPr kumimoji="1" lang="ja-JP" altLang="en-US" smtClean="0"/>
              <a:pPr/>
              <a:t>39</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515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5155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52AB3D-B42A-44AD-B424-BD47D4275809}" type="slidenum">
              <a:rPr lang="ja-JP" altLang="en-US" smtClean="0">
                <a:ea typeface="ＭＳ Ｐゴシック" charset="-128"/>
              </a:rPr>
              <a:pPr/>
              <a:t>4</a:t>
            </a:fld>
            <a:endParaRPr lang="ja-JP" altLang="en-US" smtClean="0">
              <a:ea typeface="ＭＳ Ｐゴシック"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40</a:t>
            </a:fld>
            <a:endParaRPr kumimoji="1"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41</a:t>
            </a:fld>
            <a:endParaRPr kumimoji="1"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42</a:t>
            </a:fld>
            <a:endParaRPr kumimoji="1"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43</a:t>
            </a:fld>
            <a:endParaRPr kumimoji="1" lang="ja-JP"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44</a:t>
            </a:fld>
            <a:endParaRPr kumimoji="1"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45</a:t>
            </a:fld>
            <a:endParaRPr kumimoji="1"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46</a:t>
            </a:fld>
            <a:endParaRPr kumimoji="1"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47</a:t>
            </a:fld>
            <a:endParaRPr kumimoji="1" lang="ja-JP"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48</a:t>
            </a:fld>
            <a:endParaRPr kumimoji="1" lang="ja-JP"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49</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5</a:t>
            </a:fld>
            <a:endParaRPr kumimoji="1" lang="ja-JP"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50</a:t>
            </a:fld>
            <a:endParaRPr kumimoji="1" lang="ja-JP"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51</a:t>
            </a:fld>
            <a:endParaRPr kumimoji="1" lang="ja-JP"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52</a:t>
            </a:fld>
            <a:endParaRPr kumimoji="1" lang="ja-JP"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53</a:t>
            </a:fld>
            <a:endParaRPr kumimoji="1" lang="ja-JP"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54</a:t>
            </a:fld>
            <a:endParaRPr kumimoji="1" lang="ja-JP"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55</a:t>
            </a:fld>
            <a:endParaRPr kumimoji="1" lang="ja-JP"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56</a:t>
            </a:fld>
            <a:endParaRPr kumimoji="1" lang="ja-JP"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57</a:t>
            </a:fld>
            <a:endParaRPr kumimoji="1" lang="ja-JP"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58</a:t>
            </a:fld>
            <a:endParaRPr kumimoji="1" lang="ja-JP"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59</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6</a:t>
            </a:fld>
            <a:endParaRPr kumimoji="1" lang="ja-JP"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60</a:t>
            </a:fld>
            <a:endParaRPr kumimoji="1" lang="ja-JP"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61</a:t>
            </a:fld>
            <a:endParaRPr kumimoji="1" lang="ja-JP"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62</a:t>
            </a:fld>
            <a:endParaRPr kumimoji="1" lang="ja-JP"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63</a:t>
            </a:fld>
            <a:endParaRPr kumimoji="1" lang="ja-JP"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64</a:t>
            </a:fld>
            <a:endParaRPr kumimoji="1" lang="ja-JP"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322FE93-CD42-485B-A79B-22C1F20DC974}" type="slidenum">
              <a:rPr kumimoji="1" lang="ja-JP" altLang="en-US" smtClean="0"/>
              <a:pPr/>
              <a:t>65</a:t>
            </a:fld>
            <a:endParaRPr kumimoji="1" lang="ja-JP"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66</a:t>
            </a:fld>
            <a:endParaRPr kumimoji="1" lang="ja-JP"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67</a:t>
            </a:fld>
            <a:endParaRPr kumimoji="1" lang="ja-JP"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68</a:t>
            </a:fld>
            <a:endParaRPr kumimoji="1" lang="ja-JP"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69</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7</a:t>
            </a:fld>
            <a:endParaRPr kumimoji="1" lang="ja-JP"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70</a:t>
            </a:fld>
            <a:endParaRPr kumimoji="1" lang="ja-JP"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71</a:t>
            </a:fld>
            <a:endParaRPr kumimoji="1" lang="ja-JP"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72</a:t>
            </a:fld>
            <a:endParaRPr kumimoji="1" lang="ja-JP"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73</a:t>
            </a:fld>
            <a:endParaRPr kumimoji="1" lang="ja-JP"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74</a:t>
            </a:fld>
            <a:endParaRPr kumimoji="1" lang="ja-JP"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75</a:t>
            </a:fld>
            <a:endParaRPr kumimoji="1" lang="ja-JP"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76</a:t>
            </a:fld>
            <a:endParaRPr kumimoji="1" lang="ja-JP"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77</a:t>
            </a:fld>
            <a:endParaRPr kumimoji="1" lang="ja-JP"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78</a:t>
            </a:fld>
            <a:endParaRPr kumimoji="1" lang="ja-JP"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79</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8</a:t>
            </a:fld>
            <a:endParaRPr kumimoji="1" lang="ja-JP"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80</a:t>
            </a:fld>
            <a:endParaRPr kumimoji="1" lang="ja-JP"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81</a:t>
            </a:fld>
            <a:endParaRPr kumimoji="1" lang="ja-JP"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82</a:t>
            </a:fld>
            <a:endParaRPr kumimoji="1" lang="ja-JP"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83</a:t>
            </a:fld>
            <a:endParaRPr kumimoji="1" lang="ja-JP"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84</a:t>
            </a:fld>
            <a:endParaRPr kumimoji="1" lang="ja-JP"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85</a:t>
            </a:fld>
            <a:endParaRPr kumimoji="1" lang="ja-JP"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86</a:t>
            </a:fld>
            <a:endParaRPr kumimoji="1" lang="ja-JP"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87</a:t>
            </a:fld>
            <a:endParaRPr kumimoji="1" lang="ja-JP"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88</a:t>
            </a:fld>
            <a:endParaRPr kumimoji="1" lang="ja-JP"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89</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9</a:t>
            </a:fld>
            <a:endParaRPr kumimoji="1" lang="ja-JP"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90</a:t>
            </a:fld>
            <a:endParaRPr kumimoji="1" lang="ja-JP"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91</a:t>
            </a:fld>
            <a:endParaRPr kumimoji="1" lang="ja-JP"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92</a:t>
            </a:fld>
            <a:endParaRPr kumimoji="1" lang="ja-JP"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93</a:t>
            </a:fld>
            <a:endParaRPr kumimoji="1" lang="ja-JP"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94</a:t>
            </a:fld>
            <a:endParaRPr kumimoji="1" lang="ja-JP"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95</a:t>
            </a:fld>
            <a:endParaRPr kumimoji="1" lang="ja-JP"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96</a:t>
            </a:fld>
            <a:endParaRPr kumimoji="1" lang="ja-JP"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97</a:t>
            </a:fld>
            <a:endParaRPr kumimoji="1" lang="ja-JP"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98</a:t>
            </a:fld>
            <a:endParaRPr kumimoji="1" lang="ja-JP"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99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FBDCA17D-7A5C-4FDB-9ADE-0868771D9078}" type="datetimeFigureOut">
              <a:rPr kumimoji="1" lang="ja-JP" altLang="en-US" smtClean="0"/>
              <a:pPr/>
              <a:t>2014/9/16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CE95CFF-4817-47B0-AEBC-6F0B4B446290}"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BDCA17D-7A5C-4FDB-9ADE-0868771D9078}" type="datetimeFigureOut">
              <a:rPr kumimoji="1" lang="ja-JP" altLang="en-US" smtClean="0"/>
              <a:pPr/>
              <a:t>2014/9/16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CE95CFF-4817-47B0-AEBC-6F0B4B446290}"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BDCA17D-7A5C-4FDB-9ADE-0868771D9078}" type="datetimeFigureOut">
              <a:rPr kumimoji="1" lang="ja-JP" altLang="en-US" smtClean="0"/>
              <a:pPr/>
              <a:t>2014/9/16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CE95CFF-4817-47B0-AEBC-6F0B4B446290}" type="slidenum">
              <a:rPr kumimoji="1" lang="ja-JP" altLang="en-US" smtClean="0"/>
              <a:pPr/>
              <a:t>&lt;#&gt;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A1584F8-0F39-4836-BED4-6A8DCA843E19}"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BDCA17D-7A5C-4FDB-9ADE-0868771D9078}" type="datetimeFigureOut">
              <a:rPr kumimoji="1" lang="ja-JP" altLang="en-US" smtClean="0"/>
              <a:pPr/>
              <a:t>2014/9/16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CE95CFF-4817-47B0-AEBC-6F0B4B446290}"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FBDCA17D-7A5C-4FDB-9ADE-0868771D9078}" type="datetimeFigureOut">
              <a:rPr kumimoji="1" lang="ja-JP" altLang="en-US" smtClean="0"/>
              <a:pPr/>
              <a:t>2014/9/16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CE95CFF-4817-47B0-AEBC-6F0B4B446290}"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FBDCA17D-7A5C-4FDB-9ADE-0868771D9078}" type="datetimeFigureOut">
              <a:rPr kumimoji="1" lang="ja-JP" altLang="en-US" smtClean="0"/>
              <a:pPr/>
              <a:t>2014/9/16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CE95CFF-4817-47B0-AEBC-6F0B4B446290}"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BDCA17D-7A5C-4FDB-9ADE-0868771D9078}" type="datetimeFigureOut">
              <a:rPr kumimoji="1" lang="ja-JP" altLang="en-US" smtClean="0"/>
              <a:pPr/>
              <a:t>2014/9/16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3CE95CFF-4817-47B0-AEBC-6F0B4B446290}"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FBDCA17D-7A5C-4FDB-9ADE-0868771D9078}" type="datetimeFigureOut">
              <a:rPr kumimoji="1" lang="ja-JP" altLang="en-US" smtClean="0"/>
              <a:pPr/>
              <a:t>2014/9/16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3CE95CFF-4817-47B0-AEBC-6F0B4B446290}"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BDCA17D-7A5C-4FDB-9ADE-0868771D9078}" type="datetimeFigureOut">
              <a:rPr kumimoji="1" lang="ja-JP" altLang="en-US" smtClean="0"/>
              <a:pPr/>
              <a:t>2014/9/16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CE95CFF-4817-47B0-AEBC-6F0B4B446290}"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BDCA17D-7A5C-4FDB-9ADE-0868771D9078}" type="datetimeFigureOut">
              <a:rPr kumimoji="1" lang="ja-JP" altLang="en-US" smtClean="0"/>
              <a:pPr/>
              <a:t>2014/9/16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CE95CFF-4817-47B0-AEBC-6F0B4B446290}"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BDCA17D-7A5C-4FDB-9ADE-0868771D9078}" type="datetimeFigureOut">
              <a:rPr kumimoji="1" lang="ja-JP" altLang="en-US" smtClean="0"/>
              <a:pPr/>
              <a:t>2014/9/16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CE95CFF-4817-47B0-AEBC-6F0B4B446290}"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DCA17D-7A5C-4FDB-9ADE-0868771D9078}" type="datetimeFigureOut">
              <a:rPr kumimoji="1" lang="ja-JP" altLang="en-US" smtClean="0"/>
              <a:pPr/>
              <a:t>2014/9/16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95CFF-4817-47B0-AEBC-6F0B4B446290}"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1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29.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8" Type="http://schemas.openxmlformats.org/officeDocument/2006/relationships/hyperlink" Target="http://translate.googleusercontent.com/translate_c?depth=1&amp;hl=ja&amp;prev=/search?q=%EA%B4%80%EA%B4%91&amp;biw=1366&amp;bih=673&amp;rurl=translate.google.co.jp&amp;sl=ko&amp;u=http://ko.wikipedia.org/wiki/%EC%84%9C%EB%B9%84%EC%8A%A4_%EC%82%B0%EC%97%85&amp;usg=ALkJrhirELclW1ARmAkpF_uYGBzRekShZQ" TargetMode="External"/><Relationship Id="rId3" Type="http://schemas.openxmlformats.org/officeDocument/2006/relationships/hyperlink" Target="http://translate.googleusercontent.com/translate_c?depth=1&amp;hl=ja&amp;prev=/search?q=%EA%B4%80%EA%B4%91&amp;biw=1366&amp;bih=673&amp;rurl=translate.google.co.jp&amp;sl=ko&amp;u=http://ko.wikipedia.org/wiki/%EA%B8%B0%EB%B6%84_%EC%A0%84%ED%99%98&amp;usg=ALkJrhjFSDAL4RyPSsN44UDjEjkAwOGIXg" TargetMode="External"/><Relationship Id="rId7" Type="http://schemas.openxmlformats.org/officeDocument/2006/relationships/hyperlink" Target="http://translate.googleusercontent.com/translate_c?depth=1&amp;hl=ja&amp;prev=/search?q=%EA%B4%80%EA%B4%91&amp;biw=1366&amp;bih=673&amp;rurl=translate.google.co.jp&amp;sl=ko&amp;u=http://ko.wikipedia.org/wiki/%EA%B4%80%EA%B4%91&amp;usg=ALkJrhgQXqW7wK1i_w-LUpgaeGjqHTyeHg" TargetMode="External"/><Relationship Id="rId2" Type="http://schemas.openxmlformats.org/officeDocument/2006/relationships/notesSlide" Target="../notesSlides/notesSlide132.xml"/><Relationship Id="rId1" Type="http://schemas.openxmlformats.org/officeDocument/2006/relationships/slideLayout" Target="../slideLayouts/slideLayout2.xml"/><Relationship Id="rId6" Type="http://schemas.openxmlformats.org/officeDocument/2006/relationships/hyperlink" Target="http://translate.googleusercontent.com/translate_c?depth=1&amp;hl=ja&amp;prev=/search?q=%EA%B4%80%EA%B4%91&amp;biw=1366&amp;bih=673&amp;rurl=translate.google.co.jp&amp;sl=ko&amp;u=http://ko.wikipedia.org/wiki/%EC%84%B8%EA%B3%84_%EA%B4%80%EA%B4%91_%EA%B8%B0%EA%B5%AC&amp;usg=ALkJrhi_NPNbAqcx4T6SJmezh5ydzJbt3Q" TargetMode="External"/><Relationship Id="rId5" Type="http://schemas.openxmlformats.org/officeDocument/2006/relationships/hyperlink" Target="http://translate.googleusercontent.com/translate_c?depth=1&amp;hl=ja&amp;prev=/search?q=%EA%B4%80%EA%B4%91&amp;biw=1366&amp;bih=673&amp;rurl=translate.google.co.jp&amp;sl=ko&amp;u=http://ko.wikipedia.org/wiki/%EC%97%AC%ED%96%89&amp;usg=ALkJrhi_86kMbgkt3tfAggbc4LQTyckCPg" TargetMode="External"/><Relationship Id="rId10" Type="http://schemas.openxmlformats.org/officeDocument/2006/relationships/hyperlink" Target="http://translate.googleusercontent.com/translate_c?depth=1&amp;hl=ja&amp;prev=/search?q=%EA%B4%80%EA%B4%91&amp;biw=1366&amp;bih=673&amp;rurl=translate.google.co.jp&amp;sl=ko&amp;u=http://ko.wikipedia.org/wiki/%EC%84%9C%EB%B9%84%EC%8A%A4%EC%97%85&amp;usg=ALkJrhgsVA1UwGluLRya4eJ4DAf3uyQGNw" TargetMode="External"/><Relationship Id="rId4" Type="http://schemas.openxmlformats.org/officeDocument/2006/relationships/hyperlink" Target="http://translate.googleusercontent.com/translate_c?depth=1&amp;hl=ja&amp;prev=/search?q=%EA%B4%80%EA%B4%91&amp;biw=1366&amp;bih=673&amp;rurl=translate.google.co.jp&amp;sl=ko&amp;u=http://ko.wikipedia.org/wiki/%EC%97%AC%EA%B0%80&amp;usg=ALkJrhiLpMtYaqNzbEPxcVD84QcPeLzZSQ" TargetMode="External"/><Relationship Id="rId9" Type="http://schemas.openxmlformats.org/officeDocument/2006/relationships/hyperlink" Target="http://translate.googleusercontent.com/translate_c?depth=1&amp;hl=ja&amp;prev=/search?q=%EA%B4%80%EA%B4%91&amp;biw=1366&amp;bih=673&amp;rurl=translate.google.co.jp&amp;sl=ko&amp;u=http://ko.wikipedia.org/wiki/%EA%B5%90%ED%86%B5&amp;usg=ALkJrhgQLTWgbno352aQNVcrNXPzMVHAiw"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7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8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27584" y="1700808"/>
            <a:ext cx="7772400" cy="4464496"/>
          </a:xfrm>
          <a:solidFill>
            <a:schemeClr val="bg1">
              <a:lumMod val="95000"/>
            </a:schemeClr>
          </a:solidFill>
          <a:ln w="57150" cmpd="thickThin">
            <a:solidFill>
              <a:schemeClr val="tx1">
                <a:lumMod val="95000"/>
                <a:lumOff val="5000"/>
              </a:schemeClr>
            </a:solidFill>
          </a:ln>
        </p:spPr>
        <p:txBody>
          <a:bodyPr>
            <a:normAutofit fontScale="90000"/>
          </a:bodyPr>
          <a:lstStyle/>
          <a:p>
            <a:r>
              <a:rPr lang="ja-JP" altLang="en-US" sz="8000" dirty="0" smtClean="0"/>
              <a:t>用語「観光」</a:t>
            </a:r>
            <a:r>
              <a:rPr lang="en-US" altLang="ja-JP" sz="8000" dirty="0" smtClean="0"/>
              <a:t/>
            </a:r>
            <a:br>
              <a:rPr lang="en-US" altLang="ja-JP" sz="8000" dirty="0" smtClean="0"/>
            </a:br>
            <a:r>
              <a:rPr lang="ja-JP" altLang="en-US" sz="8000" dirty="0" smtClean="0"/>
              <a:t>誕生物語と昭和のクールジャパンキャンペーン</a:t>
            </a:r>
            <a:endParaRPr kumimoji="1" lang="ja-JP" altLang="en-US" sz="8000" dirty="0"/>
          </a:p>
        </p:txBody>
      </p:sp>
      <p:sp>
        <p:nvSpPr>
          <p:cNvPr id="4" name="タイトル 1"/>
          <p:cNvSpPr txBox="1">
            <a:spLocks/>
          </p:cNvSpPr>
          <p:nvPr/>
        </p:nvSpPr>
        <p:spPr>
          <a:xfrm>
            <a:off x="827584" y="341784"/>
            <a:ext cx="7704856" cy="1143000"/>
          </a:xfrm>
          <a:prstGeom prst="rect">
            <a:avLst/>
          </a:prstGeom>
          <a:solidFill>
            <a:schemeClr val="bg1">
              <a:lumMod val="95000"/>
            </a:schemeClr>
          </a:solidFill>
          <a:ln>
            <a:solidFill>
              <a:schemeClr val="tx1">
                <a:lumMod val="95000"/>
                <a:lumOff val="5000"/>
              </a:schemeClr>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chemeClr val="tx1"/>
                </a:solidFill>
                <a:effectLst/>
                <a:uLnTx/>
                <a:uFillTx/>
                <a:latin typeface="+mj-lt"/>
                <a:ea typeface="+mj-ea"/>
                <a:cs typeface="+mj-cs"/>
              </a:rPr>
              <a:t>朝日新聞記事データベース「聞蔵</a:t>
            </a:r>
            <a:r>
              <a:rPr kumimoji="1" lang="en-US" altLang="ja-JP" sz="2800" b="0" i="0" u="none" strike="noStrike" kern="1200" cap="none" spc="0" normalizeH="0" baseline="0" noProof="0" dirty="0" smtClean="0">
                <a:ln>
                  <a:noFill/>
                </a:ln>
                <a:solidFill>
                  <a:schemeClr val="tx1"/>
                </a:solidFill>
                <a:effectLst/>
                <a:uLnTx/>
                <a:uFillTx/>
                <a:latin typeface="+mj-lt"/>
                <a:ea typeface="+mj-ea"/>
                <a:cs typeface="+mj-cs"/>
              </a:rPr>
              <a:t>Ⅱ</a:t>
            </a:r>
            <a:r>
              <a:rPr kumimoji="1" lang="ja-JP" altLang="en-US" sz="2800" b="0" i="0" u="none" strike="noStrike" kern="1200" cap="none" spc="0" normalizeH="0" baseline="0" noProof="0" dirty="0" smtClean="0">
                <a:ln>
                  <a:noFill/>
                </a:ln>
                <a:solidFill>
                  <a:schemeClr val="tx1"/>
                </a:solidFill>
                <a:effectLst/>
                <a:uLnTx/>
                <a:uFillTx/>
                <a:latin typeface="+mj-lt"/>
                <a:ea typeface="+mj-ea"/>
                <a:cs typeface="+mj-cs"/>
              </a:rPr>
              <a:t>」に基づく</a:t>
            </a:r>
            <a:endParaRPr kumimoji="1" lang="ja-JP" alt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r>
              <a:rPr kumimoji="1" lang="ja-JP" altLang="en-US" dirty="0" smtClean="0"/>
              <a:t>遊覧と観光の比較</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lstStyle/>
          <a:p>
            <a:r>
              <a:rPr lang="ja-JP" altLang="en-US" dirty="0" smtClean="0"/>
              <a:t>朝日データベースで見る限り、明治初期においては、 「遊覧」は現在の意味と同じ意味で使われていたが、「観光」は遊覧の意味では使用されていなかった。</a:t>
            </a:r>
            <a:endParaRPr lang="en-US" altLang="ja-JP" dirty="0" smtClean="0"/>
          </a:p>
          <a:p>
            <a:r>
              <a:rPr lang="ja-JP" altLang="en-US" dirty="0" smtClean="0"/>
              <a:t>朝日データベースにおいて、「遊覧」の出現率は明治初期においては「観光」より頻度が高いが、時代が下るにつけ「観光」の出現率が相対的に高くなる。しかし「遊覧」の出現率が低下したというわけでもない</a:t>
            </a:r>
            <a:endParaRPr lang="en-US" altLang="ja-JP" dirty="0" smtClean="0"/>
          </a:p>
          <a:p>
            <a:endParaRPr kumimoji="1"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r>
              <a:rPr kumimoji="1" lang="ja-JP" altLang="en-US" dirty="0" smtClean="0"/>
              <a:t>「資源」と「観光」</a:t>
            </a:r>
            <a:endParaRPr kumimoji="1" lang="ja-JP" altLang="en-US" dirty="0"/>
          </a:p>
        </p:txBody>
      </p:sp>
      <p:sp>
        <p:nvSpPr>
          <p:cNvPr id="3" name="コンテンツ プレースホルダ 2"/>
          <p:cNvSpPr>
            <a:spLocks noGrp="1"/>
          </p:cNvSpPr>
          <p:nvPr>
            <p:ph idx="1"/>
          </p:nvPr>
        </p:nvSpPr>
        <p:spPr>
          <a:xfrm>
            <a:off x="457200" y="1600201"/>
            <a:ext cx="8229600" cy="2404864"/>
          </a:xfrm>
        </p:spPr>
        <p:txBody>
          <a:bodyPr/>
          <a:lstStyle/>
          <a:p>
            <a:r>
              <a:rPr lang="ja-JP" altLang="en-US" dirty="0" smtClean="0"/>
              <a:t>１９３８年</a:t>
            </a:r>
            <a:r>
              <a:rPr lang="en-US" altLang="ja-JP" dirty="0" smtClean="0"/>
              <a:t>4</a:t>
            </a:r>
            <a:r>
              <a:rPr lang="ja-JP" altLang="ja-JP" dirty="0" smtClean="0"/>
              <a:t>月</a:t>
            </a:r>
            <a:r>
              <a:rPr lang="en-US" altLang="ja-JP" dirty="0" smtClean="0"/>
              <a:t>8</a:t>
            </a:r>
            <a:r>
              <a:rPr lang="ja-JP" altLang="ja-JP" dirty="0" smtClean="0"/>
              <a:t>日　風致か資源かで厚生省、商務省意見対立　阿寒、十和田で鉱区認可</a:t>
            </a:r>
          </a:p>
          <a:p>
            <a:r>
              <a:rPr lang="ja-JP" altLang="ja-JP" dirty="0" smtClean="0"/>
              <a:t>細川護立侯爵談「程度問題」</a:t>
            </a:r>
            <a:endParaRPr lang="en-US" altLang="ja-JP" dirty="0" smtClean="0"/>
          </a:p>
          <a:p>
            <a:r>
              <a:rPr lang="ja-JP" altLang="en-US" dirty="0" smtClean="0"/>
              <a:t>戦後の「</a:t>
            </a:r>
            <a:r>
              <a:rPr lang="ja-JP" altLang="en-US" dirty="0" smtClean="0">
                <a:solidFill>
                  <a:srgbClr val="FF0000"/>
                </a:solidFill>
              </a:rPr>
              <a:t>自作農</a:t>
            </a:r>
            <a:r>
              <a:rPr lang="ja-JP" altLang="en-US" dirty="0" smtClean="0"/>
              <a:t>」か「</a:t>
            </a:r>
            <a:r>
              <a:rPr lang="ja-JP" altLang="en-US" dirty="0" smtClean="0">
                <a:solidFill>
                  <a:srgbClr val="FF0000"/>
                </a:solidFill>
              </a:rPr>
              <a:t>観光</a:t>
            </a:r>
            <a:r>
              <a:rPr lang="ja-JP" altLang="en-US" dirty="0" smtClean="0"/>
              <a:t>」を思い出せる</a:t>
            </a:r>
            <a:endParaRPr lang="ja-JP" altLang="ja-JP" dirty="0" smtClean="0"/>
          </a:p>
          <a:p>
            <a:endParaRPr kumimoji="1" lang="ja-JP" alt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267760" y="216025"/>
            <a:ext cx="5056768" cy="6669359"/>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94956" y="2708920"/>
            <a:ext cx="4478924" cy="4149080"/>
          </a:xfrm>
          <a:prstGeom prst="rect">
            <a:avLst/>
          </a:prstGeom>
          <a:noFill/>
          <a:ln w="9525">
            <a:noFill/>
            <a:miter lim="800000"/>
            <a:headEnd/>
            <a:tailEnd/>
          </a:ln>
        </p:spPr>
      </p:pic>
      <p:sp>
        <p:nvSpPr>
          <p:cNvPr id="4" name="円/楕円 3"/>
          <p:cNvSpPr/>
          <p:nvPr/>
        </p:nvSpPr>
        <p:spPr>
          <a:xfrm>
            <a:off x="7092280" y="2420888"/>
            <a:ext cx="91440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7113984" y="2852936"/>
            <a:ext cx="91440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600200"/>
            <a:ext cx="8686800" cy="5257800"/>
          </a:xfrm>
        </p:spPr>
        <p:txBody>
          <a:bodyPr>
            <a:normAutofit fontScale="92500" lnSpcReduction="20000"/>
          </a:bodyPr>
          <a:lstStyle/>
          <a:p>
            <a:r>
              <a:rPr lang="en-US" altLang="ja-JP" dirty="0" smtClean="0"/>
              <a:t>36</a:t>
            </a:r>
            <a:r>
              <a:rPr lang="ja-JP" altLang="en-US" dirty="0" smtClean="0"/>
              <a:t>年</a:t>
            </a:r>
            <a:r>
              <a:rPr lang="en-US" altLang="ja-JP" dirty="0" smtClean="0"/>
              <a:t>12</a:t>
            </a:r>
            <a:r>
              <a:rPr lang="ja-JP" altLang="ja-JP" dirty="0" smtClean="0"/>
              <a:t>月</a:t>
            </a:r>
            <a:r>
              <a:rPr lang="en-US" altLang="ja-JP" dirty="0" smtClean="0"/>
              <a:t>12</a:t>
            </a:r>
            <a:r>
              <a:rPr lang="ja-JP" altLang="ja-JP" dirty="0" smtClean="0"/>
              <a:t>日　昨年巨人軍誕生した時、</a:t>
            </a:r>
            <a:r>
              <a:rPr lang="ja-JP" altLang="ja-JP" dirty="0" smtClean="0">
                <a:solidFill>
                  <a:srgbClr val="FF0000"/>
                </a:solidFill>
              </a:rPr>
              <a:t>朝日</a:t>
            </a:r>
            <a:r>
              <a:rPr lang="ja-JP" altLang="ja-JP" dirty="0" smtClean="0"/>
              <a:t>は大学中等野球大会</a:t>
            </a:r>
            <a:r>
              <a:rPr lang="en-US" altLang="ja-JP" dirty="0" smtClean="0"/>
              <a:t>25</a:t>
            </a:r>
            <a:r>
              <a:rPr lang="ja-JP" altLang="ja-JP" dirty="0" smtClean="0"/>
              <a:t>年の歴史もあり、オリンピックに</a:t>
            </a:r>
            <a:r>
              <a:rPr lang="en-US" altLang="ja-JP" b="1" dirty="0" smtClean="0">
                <a:solidFill>
                  <a:srgbClr val="FF0000"/>
                </a:solidFill>
              </a:rPr>
              <a:t>1</a:t>
            </a:r>
            <a:r>
              <a:rPr lang="ja-JP" altLang="ja-JP" b="1" dirty="0" smtClean="0">
                <a:solidFill>
                  <a:srgbClr val="FF0000"/>
                </a:solidFill>
              </a:rPr>
              <a:t>億円寄付決定</a:t>
            </a:r>
          </a:p>
          <a:p>
            <a:r>
              <a:rPr lang="ja-JP" altLang="ja-JP" dirty="0" smtClean="0"/>
              <a:t>８月</a:t>
            </a:r>
            <a:r>
              <a:rPr lang="en-US" altLang="ja-JP" dirty="0" smtClean="0"/>
              <a:t>5</a:t>
            </a:r>
            <a:r>
              <a:rPr lang="ja-JP" altLang="ja-JP" dirty="0" smtClean="0"/>
              <a:t>日</a:t>
            </a:r>
            <a:r>
              <a:rPr lang="ja-JP" altLang="en-US" dirty="0" smtClean="0"/>
              <a:t>　</a:t>
            </a:r>
            <a:r>
              <a:rPr lang="ja-JP" altLang="ja-JP" dirty="0" smtClean="0"/>
              <a:t>オリンピック東京大会に朗報　</a:t>
            </a:r>
            <a:r>
              <a:rPr lang="ja-JP" altLang="ja-JP" dirty="0" smtClean="0">
                <a:solidFill>
                  <a:srgbClr val="FF0000"/>
                </a:solidFill>
              </a:rPr>
              <a:t>シベリア鉄道を半額　郵船も</a:t>
            </a:r>
            <a:r>
              <a:rPr lang="en-US" altLang="ja-JP" dirty="0" smtClean="0">
                <a:solidFill>
                  <a:srgbClr val="FF0000"/>
                </a:solidFill>
              </a:rPr>
              <a:t>3</a:t>
            </a:r>
            <a:r>
              <a:rPr lang="ja-JP" altLang="ja-JP" dirty="0" smtClean="0">
                <a:solidFill>
                  <a:srgbClr val="FF0000"/>
                </a:solidFill>
              </a:rPr>
              <a:t>割引き</a:t>
            </a:r>
            <a:r>
              <a:rPr lang="ja-JP" altLang="ja-JP" dirty="0" smtClean="0"/>
              <a:t>に内諾</a:t>
            </a:r>
          </a:p>
          <a:p>
            <a:r>
              <a:rPr lang="en-US" altLang="ja-JP" dirty="0" smtClean="0"/>
              <a:t>8</a:t>
            </a:r>
            <a:r>
              <a:rPr lang="ja-JP" altLang="ja-JP" dirty="0" smtClean="0"/>
              <a:t>月</a:t>
            </a:r>
            <a:r>
              <a:rPr lang="en-US" altLang="ja-JP" dirty="0" smtClean="0"/>
              <a:t>6</a:t>
            </a:r>
            <a:r>
              <a:rPr lang="ja-JP" altLang="ja-JP" dirty="0" smtClean="0"/>
              <a:t>日　</a:t>
            </a:r>
            <a:r>
              <a:rPr lang="en-US" altLang="ja-JP" dirty="0" smtClean="0"/>
              <a:t>8</a:t>
            </a:r>
            <a:r>
              <a:rPr lang="ja-JP" altLang="ja-JP" dirty="0" smtClean="0"/>
              <a:t>万の外客誘致</a:t>
            </a:r>
            <a:r>
              <a:rPr lang="en-US" altLang="ja-JP" dirty="0" smtClean="0"/>
              <a:t>3</a:t>
            </a:r>
            <a:r>
              <a:rPr lang="ja-JP" altLang="ja-JP" dirty="0" smtClean="0"/>
              <a:t>年で</a:t>
            </a:r>
            <a:r>
              <a:rPr lang="en-US" altLang="ja-JP" dirty="0" smtClean="0"/>
              <a:t>3</a:t>
            </a:r>
            <a:r>
              <a:rPr lang="ja-JP" altLang="ja-JP" dirty="0" smtClean="0"/>
              <a:t>百万宣伝費　　鉄道省現在</a:t>
            </a:r>
            <a:r>
              <a:rPr lang="en-US" altLang="ja-JP" dirty="0" smtClean="0"/>
              <a:t>40</a:t>
            </a:r>
            <a:r>
              <a:rPr lang="ja-JP" altLang="ja-JP" dirty="0" smtClean="0"/>
              <a:t>万だけ　大蔵省も了解</a:t>
            </a:r>
          </a:p>
          <a:p>
            <a:r>
              <a:rPr lang="en-US" altLang="ja-JP" dirty="0" smtClean="0"/>
              <a:t>38</a:t>
            </a:r>
            <a:r>
              <a:rPr lang="ja-JP" altLang="ja-JP" dirty="0" smtClean="0"/>
              <a:t>年</a:t>
            </a:r>
            <a:r>
              <a:rPr lang="en-US" altLang="ja-JP" dirty="0" smtClean="0"/>
              <a:t>3</a:t>
            </a:r>
            <a:r>
              <a:rPr lang="ja-JP" altLang="ja-JP" dirty="0" smtClean="0"/>
              <a:t>月</a:t>
            </a:r>
            <a:r>
              <a:rPr lang="en-US" altLang="ja-JP" dirty="0" smtClean="0"/>
              <a:t>3</a:t>
            </a:r>
            <a:r>
              <a:rPr lang="ja-JP" altLang="ja-JP" dirty="0" smtClean="0"/>
              <a:t>日　皇軍の武勲により平和がよみがえった北支、中支の諸都市は、かつて外人の観光地。日満支を結ぶ極東観光ルートを作るべく観光局長が視察。北京市に観光化を作る方針決定　宣撫工作の一助に種々のプラン</a:t>
            </a:r>
          </a:p>
          <a:p>
            <a:r>
              <a:rPr lang="en-US" altLang="ja-JP" dirty="0" smtClean="0"/>
              <a:t>3</a:t>
            </a:r>
            <a:r>
              <a:rPr lang="ja-JP" altLang="ja-JP" dirty="0" smtClean="0"/>
              <a:t>月</a:t>
            </a:r>
            <a:r>
              <a:rPr lang="en-US" altLang="ja-JP" dirty="0" smtClean="0"/>
              <a:t>28</a:t>
            </a:r>
            <a:r>
              <a:rPr lang="ja-JP" altLang="ja-JP" dirty="0" smtClean="0"/>
              <a:t>日　日伊観光協定　ローマに観光出張所</a:t>
            </a:r>
          </a:p>
          <a:p>
            <a:endParaRPr kumimoji="1" lang="ja-JP" altLang="en-US" dirty="0"/>
          </a:p>
        </p:txBody>
      </p:sp>
      <p:sp>
        <p:nvSpPr>
          <p:cNvPr id="4" name="タイトル 3"/>
          <p:cNvSpPr>
            <a:spLocks noGrp="1"/>
          </p:cNvSpPr>
          <p:nvPr>
            <p:ph type="title"/>
          </p:nvPr>
        </p:nvSpPr>
        <p:spPr>
          <a:solidFill>
            <a:srgbClr val="FFFF00"/>
          </a:solidFill>
          <a:ln w="38100">
            <a:solidFill>
              <a:schemeClr val="tx1">
                <a:lumMod val="85000"/>
                <a:lumOff val="15000"/>
              </a:schemeClr>
            </a:solidFill>
          </a:ln>
        </p:spPr>
        <p:txBody>
          <a:bodyPr>
            <a:normAutofit fontScale="90000"/>
          </a:bodyPr>
          <a:lstStyle/>
          <a:p>
            <a:r>
              <a:rPr lang="en-US" altLang="ja-JP" dirty="0" smtClean="0"/>
              <a:t>2600</a:t>
            </a:r>
            <a:r>
              <a:rPr lang="ja-JP" altLang="ja-JP" dirty="0" smtClean="0"/>
              <a:t>年オリンピック</a:t>
            </a:r>
            <a:r>
              <a:rPr lang="ja-JP" altLang="en-US" dirty="0" smtClean="0"/>
              <a:t>への期待</a:t>
            </a:r>
            <a:r>
              <a:rPr lang="en-US" altLang="ja-JP" dirty="0" smtClean="0"/>
              <a:t/>
            </a:r>
            <a:br>
              <a:rPr lang="en-US" altLang="ja-JP" dirty="0" smtClean="0"/>
            </a:br>
            <a:r>
              <a:rPr lang="ja-JP" altLang="ja-JP" dirty="0" smtClean="0"/>
              <a:t>　外貨封入倍増</a:t>
            </a:r>
            <a:r>
              <a:rPr lang="en-US" altLang="ja-JP" dirty="0" smtClean="0"/>
              <a:t>2</a:t>
            </a:r>
            <a:r>
              <a:rPr lang="ja-JP" altLang="ja-JP" dirty="0" smtClean="0"/>
              <a:t>億円</a:t>
            </a:r>
            <a:endParaRPr kumimoji="1" lang="ja-JP" alt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r>
              <a:rPr kumimoji="1" lang="ja-JP" altLang="en-US" dirty="0" smtClean="0"/>
              <a:t>対外宣伝費削減</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37</a:t>
            </a:r>
            <a:r>
              <a:rPr lang="ja-JP" altLang="en-US" dirty="0" smtClean="0"/>
              <a:t>年</a:t>
            </a:r>
            <a:r>
              <a:rPr lang="en-US" altLang="ja-JP" dirty="0" smtClean="0"/>
              <a:t>2</a:t>
            </a:r>
            <a:r>
              <a:rPr lang="ja-JP" altLang="ja-JP" dirty="0" smtClean="0"/>
              <a:t>月</a:t>
            </a:r>
            <a:r>
              <a:rPr lang="en-US" altLang="ja-JP" dirty="0" smtClean="0"/>
              <a:t>12</a:t>
            </a:r>
            <a:r>
              <a:rPr lang="ja-JP" altLang="ja-JP" dirty="0" smtClean="0"/>
              <a:t>日</a:t>
            </a:r>
            <a:r>
              <a:rPr lang="ja-JP" altLang="en-US" dirty="0" smtClean="0"/>
              <a:t>記事</a:t>
            </a:r>
            <a:r>
              <a:rPr lang="ja-JP" altLang="ja-JP" dirty="0" smtClean="0"/>
              <a:t>　国際観光局の豪華版の対外宣伝費</a:t>
            </a:r>
            <a:r>
              <a:rPr lang="en-US" altLang="ja-JP" dirty="0" smtClean="0">
                <a:solidFill>
                  <a:srgbClr val="FF0000"/>
                </a:solidFill>
              </a:rPr>
              <a:t>100</a:t>
            </a:r>
            <a:r>
              <a:rPr lang="ja-JP" altLang="ja-JP" dirty="0" smtClean="0">
                <a:solidFill>
                  <a:srgbClr val="FF0000"/>
                </a:solidFill>
              </a:rPr>
              <a:t>万円</a:t>
            </a:r>
            <a:r>
              <a:rPr lang="ja-JP" altLang="ja-JP" dirty="0" smtClean="0"/>
              <a:t>も、緊縮財政への転換で根底から見直し。</a:t>
            </a:r>
            <a:endParaRPr lang="en-US" altLang="ja-JP" dirty="0" smtClean="0"/>
          </a:p>
          <a:p>
            <a:r>
              <a:rPr lang="ja-JP" altLang="ja-JP" dirty="0" smtClean="0"/>
              <a:t>大衆課税を免れてほっとしている大衆に反比例</a:t>
            </a:r>
          </a:p>
          <a:p>
            <a:r>
              <a:rPr lang="ja-JP" altLang="ja-JP" dirty="0" smtClean="0"/>
              <a:t>一般会計</a:t>
            </a:r>
            <a:r>
              <a:rPr lang="en-US" altLang="ja-JP" dirty="0" smtClean="0"/>
              <a:t>50</a:t>
            </a:r>
            <a:r>
              <a:rPr lang="ja-JP" altLang="ja-JP" dirty="0" smtClean="0"/>
              <a:t>万円、民間</a:t>
            </a:r>
            <a:r>
              <a:rPr lang="en-US" altLang="ja-JP" dirty="0" smtClean="0"/>
              <a:t>10</a:t>
            </a:r>
            <a:r>
              <a:rPr lang="ja-JP" altLang="ja-JP" dirty="0" smtClean="0"/>
              <a:t>万円、鉄道</a:t>
            </a:r>
            <a:r>
              <a:rPr lang="en-US" altLang="ja-JP" dirty="0" smtClean="0"/>
              <a:t>40</a:t>
            </a:r>
            <a:r>
              <a:rPr lang="ja-JP" altLang="ja-JP" dirty="0" smtClean="0"/>
              <a:t>万円が、一般会計はとりあえず</a:t>
            </a:r>
            <a:r>
              <a:rPr lang="en-US" altLang="ja-JP" dirty="0" smtClean="0"/>
              <a:t>30</a:t>
            </a:r>
            <a:r>
              <a:rPr lang="ja-JP" altLang="ja-JP" dirty="0" smtClean="0"/>
              <a:t>万円、民間は</a:t>
            </a:r>
            <a:r>
              <a:rPr lang="en-US" altLang="ja-JP" dirty="0" smtClean="0"/>
              <a:t>30</a:t>
            </a:r>
            <a:r>
              <a:rPr lang="ja-JP" altLang="ja-JP" dirty="0" smtClean="0"/>
              <a:t>万円</a:t>
            </a:r>
            <a:endParaRPr lang="en-US" altLang="ja-JP" dirty="0" smtClean="0"/>
          </a:p>
          <a:p>
            <a:r>
              <a:rPr lang="ja-JP" altLang="ja-JP" dirty="0" smtClean="0"/>
              <a:t>　ニューヨーク、ロサンジェルスに加え、パリ、ロンドン、ベルリン、上海に事務所、その他</a:t>
            </a:r>
            <a:r>
              <a:rPr lang="en-US" altLang="ja-JP" dirty="0" smtClean="0"/>
              <a:t>30</a:t>
            </a:r>
            <a:r>
              <a:rPr lang="ja-JP" altLang="ja-JP" dirty="0" smtClean="0"/>
              <a:t>か所に嘱託宣伝員を設置する</a:t>
            </a:r>
            <a:r>
              <a:rPr lang="ja-JP" altLang="ja-JP" dirty="0" smtClean="0">
                <a:solidFill>
                  <a:srgbClr val="FF0000"/>
                </a:solidFill>
              </a:rPr>
              <a:t>世界的宣伝網拡張計画の修正</a:t>
            </a:r>
          </a:p>
          <a:p>
            <a:endParaRPr kumimoji="1" lang="ja-JP" alt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332656"/>
            <a:ext cx="8229600" cy="5793507"/>
          </a:xfrm>
        </p:spPr>
        <p:txBody>
          <a:bodyPr>
            <a:normAutofit fontScale="70000" lnSpcReduction="20000"/>
          </a:bodyPr>
          <a:lstStyle/>
          <a:p>
            <a:r>
              <a:rPr lang="ja-JP" altLang="ja-JP" dirty="0" smtClean="0"/>
              <a:t>北支の観光団来日　</a:t>
            </a:r>
            <a:r>
              <a:rPr lang="ja-JP" altLang="ja-JP" dirty="0" smtClean="0">
                <a:solidFill>
                  <a:srgbClr val="FF0000"/>
                </a:solidFill>
              </a:rPr>
              <a:t>「平和は観光から</a:t>
            </a:r>
            <a:r>
              <a:rPr lang="ja-JP" altLang="ja-JP" dirty="0" smtClean="0"/>
              <a:t>」という意味でやってきました</a:t>
            </a:r>
          </a:p>
          <a:p>
            <a:r>
              <a:rPr lang="en-US" altLang="ja-JP" dirty="0" smtClean="0"/>
              <a:t>37</a:t>
            </a:r>
            <a:r>
              <a:rPr lang="ja-JP" altLang="en-US" dirty="0" smtClean="0"/>
              <a:t>年</a:t>
            </a:r>
            <a:r>
              <a:rPr lang="en-US" altLang="ja-JP" dirty="0" smtClean="0"/>
              <a:t>5</a:t>
            </a:r>
            <a:r>
              <a:rPr lang="ja-JP" altLang="ja-JP" dirty="0" smtClean="0"/>
              <a:t>月</a:t>
            </a:r>
            <a:r>
              <a:rPr lang="en-US" altLang="ja-JP" dirty="0" smtClean="0"/>
              <a:t>25</a:t>
            </a:r>
            <a:r>
              <a:rPr lang="ja-JP" altLang="ja-JP" dirty="0" smtClean="0"/>
              <a:t>日　オリンピック東京大会　田局長サンフランシスコでラジオ放送出演　</a:t>
            </a:r>
          </a:p>
          <a:p>
            <a:r>
              <a:rPr lang="en-US" altLang="ja-JP" dirty="0" smtClean="0"/>
              <a:t>9</a:t>
            </a:r>
            <a:r>
              <a:rPr lang="ja-JP" altLang="ja-JP" dirty="0" smtClean="0"/>
              <a:t>月</a:t>
            </a:r>
            <a:r>
              <a:rPr lang="en-US" altLang="ja-JP" dirty="0" smtClean="0"/>
              <a:t>10</a:t>
            </a:r>
            <a:r>
              <a:rPr lang="ja-JP" altLang="ja-JP" dirty="0" smtClean="0"/>
              <a:t>日　局長</a:t>
            </a:r>
            <a:r>
              <a:rPr lang="en-US" altLang="ja-JP" dirty="0" smtClean="0"/>
              <a:t>2</a:t>
            </a:r>
            <a:r>
              <a:rPr lang="ja-JP" altLang="ja-JP" dirty="0" smtClean="0"/>
              <a:t>カ月米国滞在　対日感情が意外に強いこと痛感。</a:t>
            </a:r>
          </a:p>
          <a:p>
            <a:r>
              <a:rPr lang="en-US" altLang="ja-JP" dirty="0" smtClean="0"/>
              <a:t>9</a:t>
            </a:r>
            <a:r>
              <a:rPr lang="ja-JP" altLang="ja-JP" dirty="0" smtClean="0"/>
              <a:t>月</a:t>
            </a:r>
            <a:r>
              <a:rPr lang="en-US" altLang="ja-JP" dirty="0" smtClean="0"/>
              <a:t>16</a:t>
            </a:r>
            <a:r>
              <a:rPr lang="ja-JP" altLang="ja-JP" dirty="0" smtClean="0"/>
              <a:t>日　</a:t>
            </a:r>
            <a:r>
              <a:rPr lang="en-US" altLang="ja-JP" dirty="0" smtClean="0"/>
              <a:t>62</a:t>
            </a:r>
            <a:r>
              <a:rPr lang="ja-JP" altLang="ja-JP" dirty="0" smtClean="0"/>
              <a:t>万円予算で</a:t>
            </a:r>
            <a:r>
              <a:rPr lang="en-US" altLang="ja-JP" dirty="0" smtClean="0"/>
              <a:t>1</a:t>
            </a:r>
            <a:r>
              <a:rPr lang="ja-JP" altLang="ja-JP" dirty="0" smtClean="0"/>
              <a:t>億円収入の国際観光局がマニラ鉄道から人材派遣要請あり、局横田事務官半年マニラ派遣し観光虎の巻を伝授</a:t>
            </a:r>
          </a:p>
          <a:p>
            <a:r>
              <a:rPr lang="en-US" altLang="ja-JP" dirty="0" smtClean="0"/>
              <a:t>9</a:t>
            </a:r>
            <a:r>
              <a:rPr lang="ja-JP" altLang="ja-JP" dirty="0" smtClean="0"/>
              <a:t>月</a:t>
            </a:r>
            <a:r>
              <a:rPr lang="en-US" altLang="ja-JP" dirty="0" smtClean="0"/>
              <a:t>20</a:t>
            </a:r>
            <a:r>
              <a:rPr lang="ja-JP" altLang="ja-JP" dirty="0" smtClean="0"/>
              <a:t>日　田局長「</a:t>
            </a:r>
            <a:r>
              <a:rPr lang="ja-JP" altLang="ja-JP" dirty="0" smtClean="0">
                <a:solidFill>
                  <a:srgbClr val="FF0000"/>
                </a:solidFill>
              </a:rPr>
              <a:t>日本に来て日本を悪く言うヒトはいないようだから、なるべく外人を日本につれてくることだ</a:t>
            </a:r>
            <a:r>
              <a:rPr lang="ja-JP" altLang="ja-JP" dirty="0" smtClean="0"/>
              <a:t>」と外客誘致は外務省の担当部局だということを伝えること</a:t>
            </a:r>
          </a:p>
          <a:p>
            <a:r>
              <a:rPr lang="en-US" altLang="ja-JP" dirty="0" smtClean="0"/>
              <a:t>11</a:t>
            </a:r>
            <a:r>
              <a:rPr lang="ja-JP" altLang="ja-JP" dirty="0" smtClean="0"/>
              <a:t>月</a:t>
            </a:r>
            <a:r>
              <a:rPr lang="en-US" altLang="ja-JP" dirty="0" smtClean="0"/>
              <a:t>25</a:t>
            </a:r>
            <a:r>
              <a:rPr lang="ja-JP" altLang="ja-JP" dirty="0" smtClean="0"/>
              <a:t>　　日満支経済東京大会　局長あいさつ　世界観光ルートは大西洋から太平洋に代わると東亜観光ルート。</a:t>
            </a:r>
          </a:p>
          <a:p>
            <a:r>
              <a:rPr lang="en-US" altLang="ja-JP" dirty="0" smtClean="0"/>
              <a:t>11</a:t>
            </a:r>
            <a:r>
              <a:rPr lang="ja-JP" altLang="ja-JP" dirty="0" smtClean="0"/>
              <a:t>月</a:t>
            </a:r>
            <a:r>
              <a:rPr lang="en-US" altLang="ja-JP" dirty="0" smtClean="0"/>
              <a:t>27</a:t>
            </a:r>
            <a:r>
              <a:rPr lang="ja-JP" altLang="ja-JP" dirty="0" smtClean="0"/>
              <a:t>日　奉天会議　日満支観光機関で確立　日本国際貿易局</a:t>
            </a:r>
          </a:p>
          <a:p>
            <a:r>
              <a:rPr lang="en-US" altLang="ja-JP" dirty="0" smtClean="0"/>
              <a:t>11</a:t>
            </a:r>
            <a:r>
              <a:rPr lang="ja-JP" altLang="ja-JP" dirty="0" smtClean="0"/>
              <a:t>月</a:t>
            </a:r>
            <a:r>
              <a:rPr lang="en-US" altLang="ja-JP" dirty="0" smtClean="0"/>
              <a:t>30</a:t>
            </a:r>
            <a:r>
              <a:rPr lang="ja-JP" altLang="ja-JP" dirty="0" smtClean="0"/>
              <a:t>日　</a:t>
            </a:r>
            <a:r>
              <a:rPr lang="ja-JP" altLang="ja-JP" b="1" dirty="0" smtClean="0">
                <a:solidFill>
                  <a:srgbClr val="FF0000"/>
                </a:solidFill>
              </a:rPr>
              <a:t>宣伝</a:t>
            </a:r>
            <a:r>
              <a:rPr lang="ja-JP" altLang="en-US" b="1" dirty="0" smtClean="0">
                <a:solidFill>
                  <a:srgbClr val="FF0000"/>
                </a:solidFill>
              </a:rPr>
              <a:t>費</a:t>
            </a:r>
            <a:r>
              <a:rPr lang="ja-JP" altLang="ja-JP" b="1" dirty="0" smtClean="0">
                <a:solidFill>
                  <a:srgbClr val="FF0000"/>
                </a:solidFill>
              </a:rPr>
              <a:t>が</a:t>
            </a:r>
            <a:r>
              <a:rPr lang="en-US" altLang="ja-JP" b="1" dirty="0" smtClean="0">
                <a:solidFill>
                  <a:srgbClr val="FF0000"/>
                </a:solidFill>
              </a:rPr>
              <a:t>130</a:t>
            </a:r>
            <a:r>
              <a:rPr lang="ja-JP" altLang="ja-JP" b="1" dirty="0" smtClean="0">
                <a:solidFill>
                  <a:srgbClr val="FF0000"/>
                </a:solidFill>
              </a:rPr>
              <a:t>万円、</a:t>
            </a:r>
            <a:r>
              <a:rPr lang="en-US" altLang="ja-JP" b="1" dirty="0" smtClean="0">
                <a:solidFill>
                  <a:srgbClr val="FF0000"/>
                </a:solidFill>
              </a:rPr>
              <a:t>63</a:t>
            </a:r>
            <a:r>
              <a:rPr lang="ja-JP" altLang="ja-JP" b="1" dirty="0" smtClean="0">
                <a:solidFill>
                  <a:srgbClr val="FF0000"/>
                </a:solidFill>
              </a:rPr>
              <a:t>万円の倍増</a:t>
            </a:r>
          </a:p>
          <a:p>
            <a:r>
              <a:rPr lang="ja-JP" altLang="ja-JP" dirty="0" smtClean="0"/>
              <a:t>ロンドン上海マニラに紹介事務所　米国中心に外国文化人招聘　外国ツーリストに学者の報奨金　第二回東洋観光会議</a:t>
            </a:r>
          </a:p>
          <a:p>
            <a:r>
              <a:rPr lang="en-US" altLang="ja-JP" dirty="0" smtClean="0"/>
              <a:t>12</a:t>
            </a:r>
            <a:r>
              <a:rPr lang="ja-JP" altLang="ja-JP" dirty="0" smtClean="0"/>
              <a:t>月</a:t>
            </a:r>
            <a:r>
              <a:rPr lang="en-US" altLang="ja-JP" dirty="0" smtClean="0"/>
              <a:t>29</a:t>
            </a:r>
            <a:r>
              <a:rPr lang="ja-JP" altLang="ja-JP" dirty="0" smtClean="0"/>
              <a:t>日　局制作の観光宣伝映画　「</a:t>
            </a:r>
            <a:r>
              <a:rPr lang="ja-JP" altLang="ja-JP" b="1" dirty="0" smtClean="0">
                <a:solidFill>
                  <a:srgbClr val="FF0000"/>
                </a:solidFill>
              </a:rPr>
              <a:t>鮮満支の旅</a:t>
            </a:r>
            <a:r>
              <a:rPr lang="ja-JP" altLang="ja-JP" dirty="0" smtClean="0"/>
              <a:t>」</a:t>
            </a:r>
          </a:p>
          <a:p>
            <a:endParaRPr lang="ja-JP" altLang="en-US" dirty="0" smtClean="0"/>
          </a:p>
          <a:p>
            <a:endParaRPr kumimoji="1" lang="ja-JP" alt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a:solidFill>
            <a:srgbClr val="FFFF00"/>
          </a:solidFill>
          <a:ln>
            <a:solidFill>
              <a:schemeClr val="accent1"/>
            </a:solidFill>
          </a:ln>
        </p:spPr>
        <p:txBody>
          <a:bodyPr/>
          <a:lstStyle/>
          <a:p>
            <a:r>
              <a:rPr kumimoji="1" lang="ja-JP" altLang="en-US" dirty="0" smtClean="0"/>
              <a:t>日満支観光</a:t>
            </a:r>
            <a:endParaRPr kumimoji="1" lang="ja-JP" altLang="en-US" dirty="0"/>
          </a:p>
        </p:txBody>
      </p:sp>
      <p:sp>
        <p:nvSpPr>
          <p:cNvPr id="3" name="コンテンツ プレースホルダ 2"/>
          <p:cNvSpPr>
            <a:spLocks noGrp="1"/>
          </p:cNvSpPr>
          <p:nvPr>
            <p:ph idx="1"/>
          </p:nvPr>
        </p:nvSpPr>
        <p:spPr>
          <a:xfrm>
            <a:off x="0" y="1556792"/>
            <a:ext cx="9144000" cy="5301208"/>
          </a:xfrm>
        </p:spPr>
        <p:txBody>
          <a:bodyPr>
            <a:normAutofit fontScale="92500" lnSpcReduction="20000"/>
          </a:bodyPr>
          <a:lstStyle/>
          <a:p>
            <a:r>
              <a:rPr lang="en-US" altLang="ja-JP" sz="4000" dirty="0" smtClean="0"/>
              <a:t>39</a:t>
            </a:r>
            <a:r>
              <a:rPr lang="ja-JP" altLang="ja-JP" sz="4000" dirty="0" smtClean="0"/>
              <a:t>年</a:t>
            </a:r>
            <a:r>
              <a:rPr lang="en-US" altLang="ja-JP" sz="4000" dirty="0" smtClean="0"/>
              <a:t>1</a:t>
            </a:r>
            <a:r>
              <a:rPr lang="ja-JP" altLang="ja-JP" sz="4000" dirty="0" smtClean="0"/>
              <a:t>月</a:t>
            </a:r>
            <a:r>
              <a:rPr lang="en-US" altLang="ja-JP" sz="4000" dirty="0" smtClean="0"/>
              <a:t>19</a:t>
            </a:r>
            <a:r>
              <a:rPr lang="ja-JP" altLang="ja-JP" sz="4000" dirty="0" smtClean="0"/>
              <a:t>日　満州観光連絡係宣伝団　政治の東京はよく知られているが</a:t>
            </a:r>
            <a:r>
              <a:rPr lang="ja-JP" altLang="ja-JP" sz="4000" b="1" dirty="0" smtClean="0">
                <a:solidFill>
                  <a:srgbClr val="FF0000"/>
                </a:solidFill>
              </a:rPr>
              <a:t>観光の東京は知られていない</a:t>
            </a:r>
            <a:r>
              <a:rPr lang="ja-JP" altLang="ja-JP" sz="4000" dirty="0" smtClean="0"/>
              <a:t>　　円タクシー料金の統一、満人向けガイド養成、工場港湾等経済施設を見せること</a:t>
            </a:r>
          </a:p>
          <a:p>
            <a:r>
              <a:rPr lang="en-US" altLang="ja-JP" sz="4000" dirty="0" smtClean="0"/>
              <a:t>5</a:t>
            </a:r>
            <a:r>
              <a:rPr lang="ja-JP" altLang="ja-JP" sz="4000" dirty="0" smtClean="0"/>
              <a:t>月</a:t>
            </a:r>
            <a:r>
              <a:rPr lang="en-US" altLang="ja-JP" sz="4000" dirty="0" smtClean="0"/>
              <a:t>9</a:t>
            </a:r>
            <a:r>
              <a:rPr lang="ja-JP" altLang="ja-JP" sz="4000" dirty="0" smtClean="0"/>
              <a:t>日観光局日米親善計画　</a:t>
            </a:r>
            <a:r>
              <a:rPr lang="en-US" altLang="ja-JP" sz="4000" dirty="0" smtClean="0"/>
              <a:t>20</a:t>
            </a:r>
            <a:r>
              <a:rPr lang="ja-JP" altLang="ja-JP" sz="4000" dirty="0" smtClean="0"/>
              <a:t>名スポーツ選手招聘　</a:t>
            </a:r>
            <a:r>
              <a:rPr lang="en-US" altLang="ja-JP" sz="4000" dirty="0" smtClean="0"/>
              <a:t>44</a:t>
            </a:r>
            <a:r>
              <a:rPr lang="ja-JP" altLang="ja-JP" sz="4000" dirty="0" smtClean="0"/>
              <a:t>年オリンピックローマが手を挙げれば賛成</a:t>
            </a:r>
          </a:p>
          <a:p>
            <a:r>
              <a:rPr lang="en-US" altLang="ja-JP" sz="4000" dirty="0" smtClean="0"/>
              <a:t>5</a:t>
            </a:r>
            <a:r>
              <a:rPr lang="ja-JP" altLang="ja-JP" sz="4000" dirty="0" smtClean="0"/>
              <a:t>月</a:t>
            </a:r>
            <a:r>
              <a:rPr lang="en-US" altLang="ja-JP" sz="4000" dirty="0" smtClean="0"/>
              <a:t>26</a:t>
            </a:r>
            <a:r>
              <a:rPr lang="ja-JP" altLang="ja-JP" sz="4000" dirty="0" smtClean="0"/>
              <a:t>日　</a:t>
            </a:r>
            <a:r>
              <a:rPr lang="ja-JP" altLang="ja-JP" sz="4000" b="1" dirty="0" smtClean="0">
                <a:solidFill>
                  <a:srgbClr val="FF0000"/>
                </a:solidFill>
              </a:rPr>
              <a:t>事変</a:t>
            </a:r>
            <a:r>
              <a:rPr lang="ja-JP" altLang="en-US" sz="4000" b="1" dirty="0" smtClean="0">
                <a:solidFill>
                  <a:srgbClr val="FF0000"/>
                </a:solidFill>
              </a:rPr>
              <a:t>下</a:t>
            </a:r>
            <a:r>
              <a:rPr lang="ja-JP" altLang="ja-JP" sz="4000" b="1" dirty="0" smtClean="0">
                <a:solidFill>
                  <a:srgbClr val="FF0000"/>
                </a:solidFill>
              </a:rPr>
              <a:t>の真の日本を紹介</a:t>
            </a:r>
            <a:r>
              <a:rPr lang="ja-JP" altLang="ja-JP" sz="4000" dirty="0" smtClean="0"/>
              <a:t>するため観光事務所増設　</a:t>
            </a:r>
            <a:r>
              <a:rPr lang="en-US" altLang="ja-JP" sz="4000" dirty="0" smtClean="0"/>
              <a:t>7</a:t>
            </a:r>
            <a:r>
              <a:rPr lang="ja-JP" altLang="ja-JP" sz="4000" dirty="0" smtClean="0"/>
              <a:t>月マニラ</a:t>
            </a:r>
            <a:endParaRPr kumimoji="1" lang="ja-JP" alt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60648"/>
            <a:ext cx="8229600" cy="6597352"/>
          </a:xfrm>
        </p:spPr>
        <p:txBody>
          <a:bodyPr>
            <a:normAutofit fontScale="92500"/>
          </a:bodyPr>
          <a:lstStyle/>
          <a:p>
            <a:r>
              <a:rPr lang="en-US" altLang="ja-JP" dirty="0" smtClean="0"/>
              <a:t>9</a:t>
            </a:r>
            <a:r>
              <a:rPr lang="ja-JP" altLang="ja-JP" dirty="0" smtClean="0"/>
              <a:t>月ロンドン　シドニー。メルボルン、ローマ、イスタンブール、バンクーバー、ケープタウン、ウェリントンにも外人嘱託宣伝員</a:t>
            </a:r>
          </a:p>
          <a:p>
            <a:r>
              <a:rPr lang="en-US" altLang="ja-JP" dirty="0" smtClean="0"/>
              <a:t>7</a:t>
            </a:r>
            <a:r>
              <a:rPr lang="ja-JP" altLang="ja-JP" dirty="0" smtClean="0"/>
              <a:t>月５日　スポーツ選手招聘中止、ボクシング、レスリングから横やり</a:t>
            </a:r>
          </a:p>
          <a:p>
            <a:r>
              <a:rPr lang="en-US" altLang="ja-JP" dirty="0" smtClean="0"/>
              <a:t>8</a:t>
            </a:r>
            <a:r>
              <a:rPr lang="ja-JP" altLang="ja-JP" dirty="0" smtClean="0"/>
              <a:t>月</a:t>
            </a:r>
            <a:r>
              <a:rPr lang="en-US" altLang="ja-JP" dirty="0" smtClean="0"/>
              <a:t>3</a:t>
            </a:r>
            <a:r>
              <a:rPr lang="ja-JP" altLang="ja-JP" dirty="0" smtClean="0"/>
              <a:t>日　日満案内記改訂版を著名なライターにから依頼</a:t>
            </a:r>
          </a:p>
          <a:p>
            <a:r>
              <a:rPr lang="en-US" altLang="ja-JP" dirty="0" smtClean="0"/>
              <a:t>10</a:t>
            </a:r>
            <a:r>
              <a:rPr lang="ja-JP" altLang="ja-JP" dirty="0" smtClean="0"/>
              <a:t>月</a:t>
            </a:r>
            <a:r>
              <a:rPr lang="en-US" altLang="ja-JP" dirty="0" smtClean="0"/>
              <a:t>14</a:t>
            </a:r>
            <a:r>
              <a:rPr lang="ja-JP" altLang="ja-JP" dirty="0" smtClean="0"/>
              <a:t>日ニューヨーク万国博　観光局出展風景</a:t>
            </a:r>
          </a:p>
          <a:p>
            <a:r>
              <a:rPr lang="en-US" altLang="ja-JP" dirty="0" smtClean="0"/>
              <a:t>12</a:t>
            </a:r>
            <a:r>
              <a:rPr lang="ja-JP" altLang="ja-JP" dirty="0" smtClean="0"/>
              <a:t>月</a:t>
            </a:r>
            <a:r>
              <a:rPr lang="en-US" altLang="ja-JP" dirty="0" smtClean="0"/>
              <a:t>21</a:t>
            </a:r>
            <a:r>
              <a:rPr lang="ja-JP" altLang="ja-JP" dirty="0" smtClean="0"/>
              <a:t>日　観光客招聘米人ステーツマン紙記者（夫妻）談話　「戦争中だというのに現地の日支人が思ったより仲が良いことに驚いた」戦争中？意図は達成、帰国後米国での記事の書き方が問題</a:t>
            </a:r>
          </a:p>
          <a:p>
            <a:endParaRPr kumimoji="1" lang="ja-JP" alt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57808"/>
            <a:ext cx="8229600" cy="1143000"/>
          </a:xfrm>
          <a:solidFill>
            <a:srgbClr val="FFFF00"/>
          </a:solidFill>
        </p:spPr>
        <p:txBody>
          <a:bodyPr/>
          <a:lstStyle/>
          <a:p>
            <a:r>
              <a:rPr kumimoji="1" lang="ja-JP" altLang="en-US" dirty="0" smtClean="0"/>
              <a:t>役人の人事移動</a:t>
            </a:r>
            <a:endParaRPr kumimoji="1" lang="ja-JP" altLang="en-US" dirty="0"/>
          </a:p>
        </p:txBody>
      </p:sp>
      <p:sp>
        <p:nvSpPr>
          <p:cNvPr id="3" name="コンテンツ プレースホルダ 2"/>
          <p:cNvSpPr>
            <a:spLocks noGrp="1"/>
          </p:cNvSpPr>
          <p:nvPr>
            <p:ph idx="1"/>
          </p:nvPr>
        </p:nvSpPr>
        <p:spPr>
          <a:xfrm>
            <a:off x="457200" y="1988840"/>
            <a:ext cx="8229600" cy="4176464"/>
          </a:xfrm>
        </p:spPr>
        <p:txBody>
          <a:bodyPr>
            <a:normAutofit/>
          </a:bodyPr>
          <a:lstStyle/>
          <a:p>
            <a:r>
              <a:rPr lang="en-US" altLang="ja-JP" dirty="0" smtClean="0"/>
              <a:t>40</a:t>
            </a:r>
            <a:r>
              <a:rPr lang="ja-JP" altLang="ja-JP" dirty="0" smtClean="0"/>
              <a:t>年</a:t>
            </a:r>
            <a:r>
              <a:rPr lang="en-US" altLang="ja-JP" dirty="0" smtClean="0"/>
              <a:t>4</a:t>
            </a:r>
            <a:r>
              <a:rPr lang="ja-JP" altLang="ja-JP" dirty="0" smtClean="0"/>
              <a:t>月</a:t>
            </a:r>
            <a:r>
              <a:rPr lang="en-US" altLang="ja-JP" dirty="0" smtClean="0"/>
              <a:t>21</a:t>
            </a:r>
            <a:r>
              <a:rPr lang="ja-JP" altLang="ja-JP" dirty="0" smtClean="0"/>
              <a:t>日　知事級を含め全国役人人事移動の旅費</a:t>
            </a:r>
            <a:r>
              <a:rPr lang="en-US" altLang="ja-JP" dirty="0" smtClean="0"/>
              <a:t>10</a:t>
            </a:r>
            <a:r>
              <a:rPr lang="ja-JP" altLang="ja-JP" dirty="0" smtClean="0"/>
              <a:t>万円突破　昭和</a:t>
            </a:r>
            <a:r>
              <a:rPr lang="en-US" altLang="ja-JP" dirty="0" smtClean="0"/>
              <a:t>6</a:t>
            </a:r>
            <a:r>
              <a:rPr lang="ja-JP" altLang="ja-JP" dirty="0" smtClean="0"/>
              <a:t>年犬養内閣時の</a:t>
            </a:r>
            <a:r>
              <a:rPr lang="en-US" altLang="ja-JP" dirty="0" smtClean="0"/>
              <a:t>8</a:t>
            </a:r>
            <a:r>
              <a:rPr lang="ja-JP" altLang="ja-JP" dirty="0" smtClean="0"/>
              <a:t>万円を突破　　日本より海外で有名な田誠国際観光局長華中交通株式会社副総裁移転上海で日満支観光ブロック形成に努力と談話</a:t>
            </a:r>
            <a:endParaRPr lang="en-US" altLang="ja-JP" dirty="0" smtClean="0"/>
          </a:p>
          <a:p>
            <a:r>
              <a:rPr lang="ja-JP" altLang="en-US" dirty="0" smtClean="0"/>
              <a:t>なお、戦時下でも官庁の移動は行われていた</a:t>
            </a:r>
            <a:endParaRPr lang="ja-JP" altLang="ja-JP" dirty="0" smtClean="0"/>
          </a:p>
          <a:p>
            <a:endParaRPr kumimoji="1" lang="ja-JP" alt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a:ln w="57150">
            <a:solidFill>
              <a:schemeClr val="tx1">
                <a:lumMod val="95000"/>
                <a:lumOff val="5000"/>
              </a:schemeClr>
            </a:solidFill>
          </a:ln>
        </p:spPr>
        <p:txBody>
          <a:bodyPr>
            <a:normAutofit/>
          </a:bodyPr>
          <a:lstStyle/>
          <a:p>
            <a:r>
              <a:rPr kumimoji="1" lang="ja-JP" altLang="en-US" dirty="0" smtClean="0"/>
              <a:t>日露戦争～３５年間～太平洋戦争</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lang="ja-JP" altLang="ja-JP" dirty="0"/>
              <a:t>日米の</a:t>
            </a:r>
            <a:r>
              <a:rPr lang="ja-JP" altLang="ja-JP" dirty="0" smtClean="0"/>
              <a:t>国力差</a:t>
            </a:r>
            <a:r>
              <a:rPr lang="ja-JP" altLang="en-US" dirty="0" smtClean="0"/>
              <a:t>（十倍）</a:t>
            </a:r>
            <a:r>
              <a:rPr lang="ja-JP" altLang="ja-JP" dirty="0" smtClean="0"/>
              <a:t>は</a:t>
            </a:r>
            <a:r>
              <a:rPr lang="ja-JP" altLang="ja-JP" dirty="0"/>
              <a:t>日露の国力差と</a:t>
            </a:r>
            <a:r>
              <a:rPr lang="ja-JP" altLang="ja-JP" dirty="0" smtClean="0"/>
              <a:t>同じ</a:t>
            </a:r>
            <a:r>
              <a:rPr lang="ja-JP" altLang="en-US" dirty="0" smtClean="0"/>
              <a:t>であった</a:t>
            </a:r>
            <a:endParaRPr lang="en-US" altLang="ja-JP" dirty="0" smtClean="0"/>
          </a:p>
          <a:p>
            <a:r>
              <a:rPr lang="ja-JP" altLang="ja-JP" dirty="0" smtClean="0"/>
              <a:t>両戦争</a:t>
            </a:r>
            <a:r>
              <a:rPr lang="ja-JP" altLang="ja-JP" dirty="0"/>
              <a:t>の</a:t>
            </a:r>
            <a:r>
              <a:rPr lang="ja-JP" altLang="ja-JP" dirty="0" smtClean="0"/>
              <a:t>間</a:t>
            </a:r>
            <a:r>
              <a:rPr lang="ja-JP" altLang="en-US" dirty="0" smtClean="0"/>
              <a:t>は</a:t>
            </a:r>
            <a:r>
              <a:rPr lang="ja-JP" altLang="ja-JP" dirty="0" smtClean="0"/>
              <a:t>３５年</a:t>
            </a:r>
            <a:r>
              <a:rPr lang="ja-JP" altLang="en-US" dirty="0" smtClean="0"/>
              <a:t>であり、太平洋戦争の指導者は日露戦争の</a:t>
            </a:r>
            <a:r>
              <a:rPr lang="ja-JP" altLang="ja-JP" dirty="0" smtClean="0"/>
              <a:t>記憶</a:t>
            </a:r>
            <a:r>
              <a:rPr lang="ja-JP" altLang="en-US" dirty="0" smtClean="0"/>
              <a:t>が</a:t>
            </a:r>
            <a:r>
              <a:rPr lang="ja-JP" altLang="ja-JP" dirty="0" smtClean="0"/>
              <a:t>残</a:t>
            </a:r>
            <a:r>
              <a:rPr lang="ja-JP" altLang="en-US" dirty="0" smtClean="0"/>
              <a:t>っていたから、何とかなるとおもってしまったのか</a:t>
            </a:r>
            <a:endParaRPr lang="en-US" altLang="ja-JP" dirty="0" smtClean="0"/>
          </a:p>
          <a:p>
            <a:r>
              <a:rPr lang="ja-JP" altLang="en-US" dirty="0"/>
              <a:t>日露戦争</a:t>
            </a:r>
            <a:r>
              <a:rPr lang="ja-JP" altLang="en-US" dirty="0" smtClean="0"/>
              <a:t>は英米の力により外交的に戦勝国になっただけ</a:t>
            </a:r>
            <a:endParaRPr lang="en-US" altLang="ja-JP" dirty="0" smtClean="0"/>
          </a:p>
          <a:p>
            <a:r>
              <a:rPr lang="ja-JP" altLang="en-US" dirty="0" smtClean="0"/>
              <a:t>日露戦争の</a:t>
            </a:r>
            <a:r>
              <a:rPr lang="ja-JP" altLang="ja-JP" dirty="0" smtClean="0">
                <a:solidFill>
                  <a:srgbClr val="FF0000"/>
                </a:solidFill>
              </a:rPr>
              <a:t>日本海</a:t>
            </a:r>
            <a:r>
              <a:rPr lang="ja-JP" altLang="ja-JP" dirty="0">
                <a:solidFill>
                  <a:srgbClr val="FF0000"/>
                </a:solidFill>
              </a:rPr>
              <a:t>海戦</a:t>
            </a:r>
            <a:r>
              <a:rPr lang="ja-JP" altLang="ja-JP" dirty="0" smtClean="0"/>
              <a:t>と</a:t>
            </a:r>
            <a:r>
              <a:rPr lang="ja-JP" altLang="en-US" dirty="0" smtClean="0"/>
              <a:t>の対比で</a:t>
            </a:r>
            <a:r>
              <a:rPr lang="ja-JP" altLang="ja-JP" dirty="0" smtClean="0">
                <a:solidFill>
                  <a:srgbClr val="FF0000"/>
                </a:solidFill>
              </a:rPr>
              <a:t>マリアナ</a:t>
            </a:r>
            <a:r>
              <a:rPr lang="ja-JP" altLang="ja-JP" dirty="0">
                <a:solidFill>
                  <a:srgbClr val="FF0000"/>
                </a:solidFill>
              </a:rPr>
              <a:t>海戦・サイパン</a:t>
            </a:r>
            <a:r>
              <a:rPr lang="ja-JP" altLang="ja-JP" dirty="0" smtClean="0">
                <a:solidFill>
                  <a:srgbClr val="FF0000"/>
                </a:solidFill>
              </a:rPr>
              <a:t>決戦</a:t>
            </a:r>
            <a:r>
              <a:rPr lang="ja-JP" altLang="en-US" dirty="0" smtClean="0"/>
              <a:t>を考え、昭和天皇も期待した</a:t>
            </a:r>
            <a:endParaRPr lang="ja-JP" altLang="ja-JP" dirty="0"/>
          </a:p>
          <a:p>
            <a:endParaRPr kumimoji="1" lang="ja-JP" altLang="en-US" dirty="0"/>
          </a:p>
        </p:txBody>
      </p:sp>
    </p:spTree>
    <p:extLst>
      <p:ext uri="{BB962C8B-B14F-4D97-AF65-F5344CB8AC3E}">
        <p14:creationId xmlns="" xmlns:p14="http://schemas.microsoft.com/office/powerpoint/2010/main" val="2470734513"/>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a:xfrm>
            <a:off x="457200" y="116632"/>
            <a:ext cx="8229600" cy="1143000"/>
          </a:xfrm>
          <a:solidFill>
            <a:srgbClr val="FFFF00"/>
          </a:solidFill>
          <a:ln w="38100">
            <a:solidFill>
              <a:schemeClr val="tx1"/>
            </a:solidFill>
            <a:prstDash val="lgDash"/>
          </a:ln>
        </p:spPr>
        <p:txBody>
          <a:bodyPr/>
          <a:lstStyle/>
          <a:p>
            <a:r>
              <a:rPr lang="en-US" altLang="ja-JP" dirty="0" smtClean="0"/>
              <a:t>1940</a:t>
            </a:r>
            <a:r>
              <a:rPr lang="ja-JP" altLang="en-US" dirty="0" smtClean="0"/>
              <a:t>年前後</a:t>
            </a:r>
          </a:p>
        </p:txBody>
      </p:sp>
      <p:sp>
        <p:nvSpPr>
          <p:cNvPr id="4" name="コンテンツ プレースホルダ 2"/>
          <p:cNvSpPr txBox="1">
            <a:spLocks/>
          </p:cNvSpPr>
          <p:nvPr/>
        </p:nvSpPr>
        <p:spPr bwMode="auto">
          <a:xfrm>
            <a:off x="0" y="1340768"/>
            <a:ext cx="9144000" cy="5517232"/>
          </a:xfrm>
          <a:prstGeom prst="rect">
            <a:avLst/>
          </a:prstGeom>
          <a:noFill/>
          <a:ln w="9525">
            <a:noFill/>
            <a:miter lim="800000"/>
            <a:headEnd/>
            <a:tailEnd/>
          </a:ln>
        </p:spPr>
        <p:txBody>
          <a:bodyPr/>
          <a:lstStyle/>
          <a:p>
            <a:pPr marL="342900" indent="-342900" eaLnBrk="0" hangingPunct="0">
              <a:spcBef>
                <a:spcPct val="20000"/>
              </a:spcBef>
              <a:buFontTx/>
              <a:buChar char="•"/>
              <a:defRPr/>
            </a:pPr>
            <a:r>
              <a:rPr lang="ja-JP" altLang="en-US" sz="3200" kern="0" dirty="0">
                <a:latin typeface="+mn-lt"/>
                <a:ea typeface="+mn-ea"/>
              </a:rPr>
              <a:t>明治維新～</a:t>
            </a:r>
            <a:r>
              <a:rPr lang="en-US" altLang="ja-JP" sz="3200" kern="0" dirty="0">
                <a:latin typeface="+mn-lt"/>
                <a:ea typeface="+mn-ea"/>
              </a:rPr>
              <a:t>1930</a:t>
            </a:r>
            <a:r>
              <a:rPr lang="ja-JP" altLang="en-US" sz="3200" kern="0" dirty="0">
                <a:latin typeface="+mn-lt"/>
                <a:ea typeface="+mn-ea"/>
              </a:rPr>
              <a:t>年代　ナショナリズム</a:t>
            </a:r>
            <a:r>
              <a:rPr lang="en-US" altLang="ja-JP" sz="3200" kern="0" dirty="0">
                <a:latin typeface="+mn-lt"/>
                <a:ea typeface="+mn-ea"/>
              </a:rPr>
              <a:t>1.0</a:t>
            </a:r>
          </a:p>
          <a:p>
            <a:pPr marL="342900" indent="-342900" eaLnBrk="0" hangingPunct="0">
              <a:spcBef>
                <a:spcPct val="20000"/>
              </a:spcBef>
              <a:buFontTx/>
              <a:buChar char="•"/>
              <a:defRPr/>
            </a:pPr>
            <a:r>
              <a:rPr lang="ja-JP" altLang="en-US" sz="3200" kern="0" dirty="0">
                <a:latin typeface="+mn-lt"/>
                <a:ea typeface="+mn-ea"/>
              </a:rPr>
              <a:t>戦争がもたらした「平等幻想」、戦時下の若者論を準備「青年論」が</a:t>
            </a:r>
            <a:r>
              <a:rPr lang="en-US" altLang="ja-JP" sz="3200" kern="0" dirty="0">
                <a:latin typeface="+mn-lt"/>
                <a:ea typeface="+mn-ea"/>
              </a:rPr>
              <a:t>1930</a:t>
            </a:r>
            <a:r>
              <a:rPr lang="ja-JP" altLang="en-US" sz="3200" kern="0" dirty="0">
                <a:latin typeface="+mn-lt"/>
                <a:ea typeface="+mn-ea"/>
              </a:rPr>
              <a:t>年代後半から流行</a:t>
            </a:r>
            <a:endParaRPr lang="en-US" altLang="ja-JP" sz="3200" kern="0" dirty="0">
              <a:latin typeface="+mn-lt"/>
              <a:ea typeface="+mn-ea"/>
            </a:endParaRPr>
          </a:p>
          <a:p>
            <a:pPr marL="342900" indent="-342900" eaLnBrk="0" hangingPunct="0">
              <a:spcBef>
                <a:spcPct val="20000"/>
              </a:spcBef>
              <a:buFontTx/>
              <a:buChar char="•"/>
              <a:defRPr/>
            </a:pPr>
            <a:r>
              <a:rPr lang="en-US" altLang="ja-JP" sz="3200" kern="0" dirty="0">
                <a:latin typeface="+mn-lt"/>
                <a:ea typeface="+mn-ea"/>
              </a:rPr>
              <a:t>1940</a:t>
            </a:r>
            <a:r>
              <a:rPr lang="ja-JP" altLang="en-US" sz="3200" kern="0" dirty="0">
                <a:latin typeface="+mn-lt"/>
                <a:ea typeface="+mn-ea"/>
              </a:rPr>
              <a:t>年前後　ナショナリズム</a:t>
            </a:r>
            <a:r>
              <a:rPr lang="en-US" altLang="ja-JP" sz="3200" kern="0" dirty="0">
                <a:latin typeface="+mn-lt"/>
                <a:ea typeface="+mn-ea"/>
              </a:rPr>
              <a:t>2.0</a:t>
            </a:r>
            <a:r>
              <a:rPr lang="ja-JP" altLang="en-US" sz="3200" kern="0" dirty="0">
                <a:latin typeface="+mn-lt"/>
                <a:ea typeface="+mn-ea"/>
              </a:rPr>
              <a:t>　</a:t>
            </a:r>
            <a:r>
              <a:rPr lang="ja-JP" altLang="en-US" sz="3200" kern="0" dirty="0">
                <a:solidFill>
                  <a:srgbClr val="FF0000"/>
                </a:solidFill>
                <a:latin typeface="+mn-lt"/>
                <a:ea typeface="+mn-ea"/>
              </a:rPr>
              <a:t>ラジオ</a:t>
            </a:r>
            <a:r>
              <a:rPr lang="ja-JP" altLang="en-US" sz="3200" kern="0" dirty="0">
                <a:latin typeface="+mn-lt"/>
                <a:ea typeface="+mn-ea"/>
              </a:rPr>
              <a:t>の普及率は右肩上がり</a:t>
            </a:r>
            <a:endParaRPr lang="en-US" altLang="ja-JP" sz="3200" kern="0" dirty="0">
              <a:latin typeface="+mn-lt"/>
              <a:ea typeface="+mn-ea"/>
            </a:endParaRPr>
          </a:p>
          <a:p>
            <a:pPr marL="342900" indent="-342900" eaLnBrk="0" hangingPunct="0">
              <a:spcBef>
                <a:spcPct val="20000"/>
              </a:spcBef>
              <a:buFontTx/>
              <a:buChar char="•"/>
              <a:defRPr/>
            </a:pPr>
            <a:r>
              <a:rPr lang="ja-JP" altLang="en-US" sz="3200" kern="0" dirty="0" smtClean="0">
                <a:solidFill>
                  <a:srgbClr val="FF0000"/>
                </a:solidFill>
                <a:latin typeface="+mn-lt"/>
                <a:ea typeface="+mn-ea"/>
              </a:rPr>
              <a:t>観光最盛期</a:t>
            </a:r>
            <a:r>
              <a:rPr lang="ja-JP" altLang="en-US" sz="3200" kern="0" dirty="0">
                <a:solidFill>
                  <a:srgbClr val="FF0000"/>
                </a:solidFill>
                <a:latin typeface="+mn-lt"/>
                <a:ea typeface="+mn-ea"/>
              </a:rPr>
              <a:t>は</a:t>
            </a:r>
            <a:r>
              <a:rPr lang="en-US" altLang="ja-JP" sz="4400" kern="0" dirty="0">
                <a:solidFill>
                  <a:schemeClr val="tx1">
                    <a:lumMod val="85000"/>
                    <a:lumOff val="15000"/>
                  </a:schemeClr>
                </a:solidFill>
                <a:latin typeface="+mn-lt"/>
                <a:ea typeface="+mn-ea"/>
              </a:rPr>
              <a:t>1942</a:t>
            </a:r>
            <a:r>
              <a:rPr lang="ja-JP" altLang="en-US" sz="4400" kern="0" dirty="0">
                <a:solidFill>
                  <a:schemeClr val="tx1">
                    <a:lumMod val="85000"/>
                    <a:lumOff val="15000"/>
                  </a:schemeClr>
                </a:solidFill>
                <a:latin typeface="+mn-lt"/>
                <a:ea typeface="+mn-ea"/>
              </a:rPr>
              <a:t>年</a:t>
            </a:r>
            <a:r>
              <a:rPr lang="ja-JP" altLang="en-US" sz="3200" kern="0" dirty="0">
                <a:solidFill>
                  <a:srgbClr val="FF0000"/>
                </a:solidFill>
                <a:latin typeface="+mn-lt"/>
                <a:ea typeface="+mn-ea"/>
              </a:rPr>
              <a:t>、戦局悪化は</a:t>
            </a:r>
            <a:r>
              <a:rPr lang="en-US" altLang="ja-JP" sz="4800" kern="0" dirty="0">
                <a:solidFill>
                  <a:schemeClr val="tx1">
                    <a:lumMod val="85000"/>
                    <a:lumOff val="15000"/>
                  </a:schemeClr>
                </a:solidFill>
                <a:latin typeface="+mn-lt"/>
                <a:ea typeface="+mn-ea"/>
              </a:rPr>
              <a:t>1944</a:t>
            </a:r>
            <a:r>
              <a:rPr lang="ja-JP" altLang="en-US" sz="4800" kern="0" dirty="0">
                <a:solidFill>
                  <a:schemeClr val="tx1">
                    <a:lumMod val="85000"/>
                    <a:lumOff val="15000"/>
                  </a:schemeClr>
                </a:solidFill>
                <a:latin typeface="+mn-lt"/>
                <a:ea typeface="+mn-ea"/>
              </a:rPr>
              <a:t>年</a:t>
            </a:r>
            <a:r>
              <a:rPr lang="ja-JP" altLang="en-US" sz="3200" kern="0" dirty="0">
                <a:solidFill>
                  <a:srgbClr val="FF0000"/>
                </a:solidFill>
                <a:latin typeface="+mn-lt"/>
                <a:ea typeface="+mn-ea"/>
              </a:rPr>
              <a:t>以降であり、戦争は明るく豊かな生活への高揚感をもたらした</a:t>
            </a:r>
            <a:endParaRPr lang="en-US" altLang="ja-JP" sz="3200" kern="0" dirty="0">
              <a:solidFill>
                <a:srgbClr val="FF0000"/>
              </a:solidFill>
              <a:latin typeface="+mn-lt"/>
              <a:ea typeface="+mn-ea"/>
            </a:endParaRPr>
          </a:p>
          <a:p>
            <a:pPr marL="342900" indent="-342900" eaLnBrk="0" hangingPunct="0">
              <a:spcBef>
                <a:spcPct val="20000"/>
              </a:spcBef>
              <a:buFontTx/>
              <a:buChar char="•"/>
              <a:defRPr/>
            </a:pPr>
            <a:r>
              <a:rPr lang="ja-JP" altLang="en-US" sz="3200" kern="0" dirty="0">
                <a:latin typeface="+mn-lt"/>
                <a:ea typeface="+mn-ea"/>
              </a:rPr>
              <a:t>皇紀</a:t>
            </a:r>
            <a:r>
              <a:rPr lang="en-US" altLang="ja-JP" sz="3200" kern="0" dirty="0">
                <a:latin typeface="+mn-lt"/>
                <a:ea typeface="+mn-ea"/>
              </a:rPr>
              <a:t>2600</a:t>
            </a:r>
            <a:r>
              <a:rPr lang="ja-JP" altLang="en-US" sz="3200" kern="0" dirty="0">
                <a:latin typeface="+mn-lt"/>
                <a:ea typeface="+mn-ea"/>
              </a:rPr>
              <a:t>年（</a:t>
            </a:r>
            <a:r>
              <a:rPr lang="en-US" altLang="ja-JP" sz="3200" kern="0" dirty="0">
                <a:latin typeface="+mn-lt"/>
                <a:ea typeface="+mn-ea"/>
              </a:rPr>
              <a:t>1940</a:t>
            </a:r>
            <a:r>
              <a:rPr lang="ja-JP" altLang="en-US" sz="3200" kern="0" dirty="0">
                <a:latin typeface="+mn-lt"/>
                <a:ea typeface="+mn-ea"/>
              </a:rPr>
              <a:t>年）は海外旅行ブーム</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cstate="print"/>
          <a:srcRect l="26160" t="27907" r="28192" b="9187"/>
          <a:stretch>
            <a:fillRect/>
          </a:stretch>
        </p:blipFill>
        <p:spPr bwMode="auto">
          <a:xfrm>
            <a:off x="323528" y="332656"/>
            <a:ext cx="7056784" cy="6120680"/>
          </a:xfrm>
          <a:prstGeom prst="rect">
            <a:avLst/>
          </a:prstGeom>
          <a:noFill/>
          <a:ln w="9525">
            <a:noFill/>
            <a:miter lim="800000"/>
            <a:headEnd/>
            <a:tailEnd/>
          </a:ln>
        </p:spPr>
      </p:pic>
      <p:sp>
        <p:nvSpPr>
          <p:cNvPr id="6" name="下矢印 5"/>
          <p:cNvSpPr/>
          <p:nvPr/>
        </p:nvSpPr>
        <p:spPr>
          <a:xfrm rot="5400000">
            <a:off x="7596336" y="1052736"/>
            <a:ext cx="864096" cy="201622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kumimoji="1" lang="ja-JP" altLang="en-US" dirty="0" smtClean="0">
                <a:solidFill>
                  <a:schemeClr val="tx1"/>
                </a:solidFill>
              </a:rPr>
              <a:t>用語は「遊覧」</a:t>
            </a:r>
            <a:endParaRPr kumimoji="1" lang="ja-JP" altLang="en-US" dirty="0">
              <a:solidFill>
                <a:schemeClr val="tx1"/>
              </a:solidFill>
            </a:endParaRPr>
          </a:p>
        </p:txBody>
      </p:sp>
      <p:sp>
        <p:nvSpPr>
          <p:cNvPr id="8" name="下矢印 7"/>
          <p:cNvSpPr/>
          <p:nvPr/>
        </p:nvSpPr>
        <p:spPr>
          <a:xfrm rot="5400000">
            <a:off x="7668344" y="404664"/>
            <a:ext cx="864096" cy="144016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kumimoji="1" lang="ja-JP" altLang="en-US" dirty="0" smtClean="0">
                <a:solidFill>
                  <a:schemeClr val="tx1"/>
                </a:solidFill>
              </a:rPr>
              <a:t>固有名詞</a:t>
            </a:r>
            <a:endParaRPr kumimoji="1" lang="ja-JP" altLang="en-US" dirty="0">
              <a:solidFill>
                <a:schemeClr val="tx1"/>
              </a:solidFill>
            </a:endParaRPr>
          </a:p>
        </p:txBody>
      </p:sp>
      <p:sp>
        <p:nvSpPr>
          <p:cNvPr id="9" name="下矢印 8"/>
          <p:cNvSpPr/>
          <p:nvPr/>
        </p:nvSpPr>
        <p:spPr>
          <a:xfrm rot="5400000">
            <a:off x="7668344" y="2348880"/>
            <a:ext cx="864096" cy="144016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kumimoji="1" lang="ja-JP" altLang="en-US" dirty="0" smtClean="0">
                <a:solidFill>
                  <a:schemeClr val="tx1"/>
                </a:solidFill>
              </a:rPr>
              <a:t>固有名詞</a:t>
            </a:r>
            <a:endParaRPr kumimoji="1" lang="ja-JP" altLang="en-US" dirty="0">
              <a:solidFill>
                <a:schemeClr val="tx1"/>
              </a:solidFill>
            </a:endParaRPr>
          </a:p>
        </p:txBody>
      </p:sp>
      <p:sp>
        <p:nvSpPr>
          <p:cNvPr id="10" name="下矢印 9"/>
          <p:cNvSpPr/>
          <p:nvPr/>
        </p:nvSpPr>
        <p:spPr>
          <a:xfrm rot="5400000">
            <a:off x="7740352" y="3429000"/>
            <a:ext cx="864096" cy="144016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kumimoji="1" lang="ja-JP" altLang="en-US" dirty="0" smtClean="0">
                <a:solidFill>
                  <a:schemeClr val="tx1"/>
                </a:solidFill>
              </a:rPr>
              <a:t>固有名詞</a:t>
            </a:r>
            <a:endParaRPr kumimoji="1" lang="ja-JP" altLang="en-US" dirty="0">
              <a:solidFill>
                <a:schemeClr val="tx1"/>
              </a:solidFill>
            </a:endParaRPr>
          </a:p>
        </p:txBody>
      </p:sp>
      <p:sp>
        <p:nvSpPr>
          <p:cNvPr id="11" name="下矢印 10"/>
          <p:cNvSpPr/>
          <p:nvPr/>
        </p:nvSpPr>
        <p:spPr>
          <a:xfrm rot="5400000">
            <a:off x="7668344" y="4365104"/>
            <a:ext cx="864096" cy="144016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kumimoji="1" lang="ja-JP" altLang="en-US" dirty="0" smtClean="0">
                <a:solidFill>
                  <a:schemeClr val="tx1"/>
                </a:solidFill>
              </a:rPr>
              <a:t>固有名詞</a:t>
            </a:r>
            <a:endParaRPr kumimoji="1" lang="ja-JP" altLang="en-US" dirty="0">
              <a:solidFill>
                <a:schemeClr val="tx1"/>
              </a:solidFill>
            </a:endParaRPr>
          </a:p>
        </p:txBody>
      </p:sp>
      <p:sp>
        <p:nvSpPr>
          <p:cNvPr id="12" name="下矢印 11"/>
          <p:cNvSpPr/>
          <p:nvPr/>
        </p:nvSpPr>
        <p:spPr>
          <a:xfrm rot="5400000">
            <a:off x="7668344" y="5373216"/>
            <a:ext cx="864096" cy="144016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kumimoji="1" lang="ja-JP" altLang="en-US" dirty="0" smtClean="0">
                <a:solidFill>
                  <a:schemeClr val="tx1"/>
                </a:solidFill>
              </a:rPr>
              <a:t>固有名詞</a:t>
            </a:r>
            <a:endParaRPr kumimoji="1" lang="ja-JP" altLang="en-US" dirty="0">
              <a:solidFill>
                <a:schemeClr val="tx1"/>
              </a:solidFill>
            </a:endParaRPr>
          </a:p>
        </p:txBody>
      </p:sp>
      <p:sp>
        <p:nvSpPr>
          <p:cNvPr id="13" name="円/楕円 12"/>
          <p:cNvSpPr/>
          <p:nvPr/>
        </p:nvSpPr>
        <p:spPr>
          <a:xfrm>
            <a:off x="5004048" y="1844824"/>
            <a:ext cx="576064" cy="432048"/>
          </a:xfrm>
          <a:prstGeom prst="ellipse">
            <a:avLst/>
          </a:prstGeom>
          <a:noFill/>
          <a:ln w="3175">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8172400" y="1844824"/>
            <a:ext cx="576064" cy="432048"/>
          </a:xfrm>
          <a:prstGeom prst="ellipse">
            <a:avLst/>
          </a:prstGeom>
          <a:noFill/>
          <a:ln w="3175">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lstStyle/>
          <a:p>
            <a:r>
              <a:rPr kumimoji="1" lang="ja-JP" altLang="en-US" dirty="0" smtClean="0"/>
              <a:t>終戦をしなかった責任</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a:bodyPr>
          <a:lstStyle/>
          <a:p>
            <a:r>
              <a:rPr lang="ja-JP" altLang="ja-JP" dirty="0" smtClean="0"/>
              <a:t>日本海海戦とマリアナ海戦・サイパン決戦（天皇も期待）</a:t>
            </a:r>
            <a:r>
              <a:rPr lang="ja-JP" altLang="en-US" dirty="0" smtClean="0"/>
              <a:t>の結果</a:t>
            </a:r>
            <a:r>
              <a:rPr lang="ja-JP" altLang="ja-JP" dirty="0" smtClean="0"/>
              <a:t>２４００キロをＢ２９が飛んでくる</a:t>
            </a:r>
            <a:r>
              <a:rPr lang="ja-JP" altLang="en-US" dirty="0" smtClean="0"/>
              <a:t>ことになる。この決戦の</a:t>
            </a:r>
            <a:r>
              <a:rPr lang="ja-JP" altLang="ja-JP" dirty="0" smtClean="0"/>
              <a:t>戦死者３０万人</a:t>
            </a:r>
            <a:r>
              <a:rPr lang="ja-JP" altLang="en-US" dirty="0" smtClean="0"/>
              <a:t>のうち</a:t>
            </a:r>
            <a:r>
              <a:rPr lang="ja-JP" altLang="ja-JP" dirty="0" smtClean="0"/>
              <a:t>６割が餓死は</a:t>
            </a:r>
            <a:r>
              <a:rPr lang="ja-JP" altLang="en-US" dirty="0" smtClean="0"/>
              <a:t>、</a:t>
            </a:r>
            <a:r>
              <a:rPr lang="ja-JP" altLang="ja-JP" dirty="0" smtClean="0"/>
              <a:t>異様な事態</a:t>
            </a:r>
            <a:r>
              <a:rPr lang="ja-JP" altLang="en-US" dirty="0" smtClean="0"/>
              <a:t>である。</a:t>
            </a:r>
            <a:endParaRPr lang="ja-JP" altLang="ja-JP" dirty="0" smtClean="0"/>
          </a:p>
          <a:p>
            <a:r>
              <a:rPr lang="ja-JP" altLang="ja-JP" sz="4200" dirty="0" smtClean="0"/>
              <a:t>最後の１年半で９割で死亡</a:t>
            </a:r>
            <a:r>
              <a:rPr lang="ja-JP" altLang="ja-JP" dirty="0" smtClean="0"/>
              <a:t>　　空襲被害には何も賠償されていない</a:t>
            </a:r>
            <a:r>
              <a:rPr lang="ja-JP" altLang="en-US" dirty="0" smtClean="0"/>
              <a:t>ことの</a:t>
            </a:r>
            <a:r>
              <a:rPr lang="ja-JP" altLang="ja-JP" dirty="0" smtClean="0"/>
              <a:t>不公平感</a:t>
            </a:r>
            <a:r>
              <a:rPr lang="ja-JP" altLang="en-US" dirty="0" smtClean="0"/>
              <a:t>が、</a:t>
            </a:r>
            <a:r>
              <a:rPr lang="ja-JP" altLang="ja-JP" dirty="0" smtClean="0"/>
              <a:t>アジア近隣諸国に戦争責任を認めずらい国民感情の原因　</a:t>
            </a:r>
          </a:p>
          <a:p>
            <a:r>
              <a:rPr lang="ja-JP" altLang="ja-JP" dirty="0" smtClean="0"/>
              <a:t>日本の戦意失わせるため住宅地無差別爆撃　</a:t>
            </a:r>
          </a:p>
          <a:p>
            <a:endParaRPr kumimoji="1" lang="ja-JP" alt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r>
              <a:rPr kumimoji="1" lang="ja-JP" altLang="en-US" dirty="0" smtClean="0"/>
              <a:t>記事に見られる「</a:t>
            </a:r>
            <a:r>
              <a:rPr kumimoji="1" lang="ja-JP" altLang="en-US" dirty="0" smtClean="0">
                <a:solidFill>
                  <a:srgbClr val="FF0000"/>
                </a:solidFill>
              </a:rPr>
              <a:t>防諜</a:t>
            </a:r>
            <a:r>
              <a:rPr kumimoji="1" lang="ja-JP" altLang="en-US" dirty="0" smtClean="0"/>
              <a:t>」</a:t>
            </a:r>
            <a:r>
              <a:rPr lang="ja-JP" altLang="en-US" dirty="0" smtClean="0"/>
              <a:t>と「観光」</a:t>
            </a:r>
            <a:endParaRPr kumimoji="1" lang="ja-JP" altLang="en-US" dirty="0"/>
          </a:p>
        </p:txBody>
      </p:sp>
      <p:sp>
        <p:nvSpPr>
          <p:cNvPr id="3" name="コンテンツ プレースホルダ 2"/>
          <p:cNvSpPr>
            <a:spLocks noGrp="1"/>
          </p:cNvSpPr>
          <p:nvPr>
            <p:ph idx="1"/>
          </p:nvPr>
        </p:nvSpPr>
        <p:spPr/>
        <p:txBody>
          <a:bodyPr>
            <a:normAutofit fontScale="85000" lnSpcReduction="20000"/>
          </a:bodyPr>
          <a:lstStyle/>
          <a:p>
            <a:r>
              <a:rPr lang="en-US" altLang="ja-JP" dirty="0" smtClean="0"/>
              <a:t>1934</a:t>
            </a:r>
            <a:r>
              <a:rPr lang="ja-JP" altLang="ja-JP" dirty="0" smtClean="0"/>
              <a:t>年</a:t>
            </a:r>
            <a:r>
              <a:rPr lang="en-US" altLang="ja-JP" dirty="0" smtClean="0"/>
              <a:t>1</a:t>
            </a:r>
            <a:r>
              <a:rPr lang="ja-JP" altLang="ja-JP" dirty="0" smtClean="0"/>
              <a:t>月</a:t>
            </a:r>
            <a:r>
              <a:rPr lang="en-US" altLang="ja-JP" dirty="0" smtClean="0"/>
              <a:t>18</a:t>
            </a:r>
            <a:r>
              <a:rPr lang="ja-JP" altLang="ja-JP" dirty="0" smtClean="0"/>
              <a:t>日　鉄道省技師が国際観光局現地事務所職員と写真撮影中拘引　無免許　日本で受けた米国人の仕返しかという見出し</a:t>
            </a:r>
          </a:p>
          <a:p>
            <a:r>
              <a:rPr lang="en-US" altLang="ja-JP" dirty="0" smtClean="0"/>
              <a:t>1940</a:t>
            </a:r>
            <a:r>
              <a:rPr lang="ja-JP" altLang="en-US" dirty="0" smtClean="0"/>
              <a:t>年</a:t>
            </a:r>
            <a:r>
              <a:rPr lang="en-US" altLang="ja-JP" dirty="0" smtClean="0"/>
              <a:t>5</a:t>
            </a:r>
            <a:r>
              <a:rPr lang="ja-JP" altLang="ja-JP" dirty="0" smtClean="0"/>
              <a:t>月</a:t>
            </a:r>
            <a:r>
              <a:rPr lang="en-US" altLang="ja-JP" dirty="0" smtClean="0"/>
              <a:t>4</a:t>
            </a:r>
            <a:r>
              <a:rPr lang="ja-JP" altLang="ja-JP" dirty="0" smtClean="0"/>
              <a:t>日</a:t>
            </a:r>
            <a:r>
              <a:rPr lang="ja-JP" altLang="en-US" dirty="0" smtClean="0"/>
              <a:t>朝刊</a:t>
            </a:r>
            <a:r>
              <a:rPr lang="ja-JP" altLang="ja-JP" dirty="0" smtClean="0"/>
              <a:t>　</a:t>
            </a:r>
            <a:r>
              <a:rPr lang="ja-JP" altLang="en-US" dirty="0" smtClean="0"/>
              <a:t>「</a:t>
            </a:r>
            <a:r>
              <a:rPr lang="en-US" altLang="ja-JP" dirty="0" smtClean="0"/>
              <a:t>6</a:t>
            </a:r>
            <a:r>
              <a:rPr lang="ja-JP" altLang="ja-JP" dirty="0" smtClean="0"/>
              <a:t>大都市観光会議</a:t>
            </a:r>
            <a:r>
              <a:rPr lang="ja-JP" altLang="en-US" dirty="0" smtClean="0"/>
              <a:t>」</a:t>
            </a:r>
            <a:r>
              <a:rPr lang="ja-JP" altLang="ja-JP" dirty="0" smtClean="0"/>
              <a:t>　外客誘致と防諜は国策ではあるが相反するものであるので専門家招聘要請等を議論</a:t>
            </a:r>
          </a:p>
          <a:p>
            <a:r>
              <a:rPr lang="en-US" altLang="ja-JP" dirty="0" smtClean="0"/>
              <a:t>7</a:t>
            </a:r>
            <a:r>
              <a:rPr lang="ja-JP" altLang="ja-JP" dirty="0" smtClean="0"/>
              <a:t>月</a:t>
            </a:r>
            <a:r>
              <a:rPr lang="en-US" altLang="ja-JP" dirty="0" smtClean="0"/>
              <a:t>11</a:t>
            </a:r>
            <a:r>
              <a:rPr lang="ja-JP" altLang="ja-JP" dirty="0" smtClean="0"/>
              <a:t>日夕刊　</a:t>
            </a:r>
            <a:r>
              <a:rPr lang="ja-JP" altLang="en-US" dirty="0" smtClean="0"/>
              <a:t>「</a:t>
            </a:r>
            <a:r>
              <a:rPr lang="ja-JP" altLang="ja-JP" dirty="0" smtClean="0"/>
              <a:t>観光局黒星</a:t>
            </a:r>
            <a:r>
              <a:rPr lang="ja-JP" altLang="en-US" dirty="0" smtClean="0"/>
              <a:t>」</a:t>
            </a:r>
            <a:r>
              <a:rPr lang="ja-JP" altLang="ja-JP" dirty="0" smtClean="0"/>
              <a:t>　海外宣伝用パンフ　軍機保護法に抵触　</a:t>
            </a:r>
            <a:r>
              <a:rPr lang="ja-JP" altLang="ja-JP" dirty="0" smtClean="0">
                <a:solidFill>
                  <a:srgbClr val="FF0000"/>
                </a:solidFill>
              </a:rPr>
              <a:t>損害</a:t>
            </a:r>
            <a:r>
              <a:rPr lang="en-US" altLang="ja-JP" dirty="0" smtClean="0">
                <a:solidFill>
                  <a:srgbClr val="FF0000"/>
                </a:solidFill>
              </a:rPr>
              <a:t>2</a:t>
            </a:r>
            <a:r>
              <a:rPr lang="ja-JP" altLang="ja-JP" dirty="0" smtClean="0">
                <a:solidFill>
                  <a:srgbClr val="FF0000"/>
                </a:solidFill>
              </a:rPr>
              <a:t>万円</a:t>
            </a:r>
            <a:r>
              <a:rPr lang="ja-JP" altLang="en-US" dirty="0" smtClean="0">
                <a:solidFill>
                  <a:schemeClr val="tx1">
                    <a:lumMod val="85000"/>
                    <a:lumOff val="15000"/>
                  </a:schemeClr>
                </a:solidFill>
              </a:rPr>
              <a:t>（</a:t>
            </a:r>
            <a:r>
              <a:rPr lang="ja-JP" altLang="en-US" dirty="0" smtClean="0">
                <a:solidFill>
                  <a:srgbClr val="FF0000"/>
                </a:solidFill>
              </a:rPr>
              <a:t>小役人根性の結果？</a:t>
            </a:r>
            <a:r>
              <a:rPr lang="ja-JP" altLang="en-US" dirty="0" smtClean="0">
                <a:solidFill>
                  <a:schemeClr val="tx1">
                    <a:lumMod val="85000"/>
                    <a:lumOff val="15000"/>
                  </a:schemeClr>
                </a:solidFill>
              </a:rPr>
              <a:t>）</a:t>
            </a:r>
            <a:endParaRPr lang="ja-JP" altLang="ja-JP" dirty="0" smtClean="0">
              <a:solidFill>
                <a:schemeClr val="tx1">
                  <a:lumMod val="85000"/>
                  <a:lumOff val="15000"/>
                </a:schemeClr>
              </a:solidFill>
            </a:endParaRPr>
          </a:p>
          <a:p>
            <a:r>
              <a:rPr lang="en-US" altLang="ja-JP" dirty="0" smtClean="0"/>
              <a:t>11</a:t>
            </a:r>
            <a:r>
              <a:rPr lang="ja-JP" altLang="ja-JP" dirty="0" smtClean="0"/>
              <a:t>月</a:t>
            </a:r>
            <a:r>
              <a:rPr lang="en-US" altLang="ja-JP" dirty="0" smtClean="0"/>
              <a:t>21</a:t>
            </a:r>
            <a:r>
              <a:rPr lang="ja-JP" altLang="ja-JP" dirty="0" smtClean="0"/>
              <a:t>日</a:t>
            </a:r>
            <a:r>
              <a:rPr lang="ja-JP" altLang="en-US" dirty="0" smtClean="0"/>
              <a:t>「</a:t>
            </a:r>
            <a:r>
              <a:rPr lang="ja-JP" altLang="ja-JP" dirty="0" smtClean="0"/>
              <a:t>観光にも防諜</a:t>
            </a:r>
            <a:r>
              <a:rPr lang="ja-JP" altLang="en-US" dirty="0" smtClean="0"/>
              <a:t>」</a:t>
            </a:r>
            <a:r>
              <a:rPr lang="ja-JP" altLang="ja-JP" dirty="0" smtClean="0"/>
              <a:t>　</a:t>
            </a:r>
            <a:r>
              <a:rPr lang="ja-JP" altLang="ja-JP" dirty="0" smtClean="0">
                <a:solidFill>
                  <a:srgbClr val="FF0000"/>
                </a:solidFill>
              </a:rPr>
              <a:t>真の日本の姿</a:t>
            </a:r>
            <a:r>
              <a:rPr lang="ja-JP" altLang="ja-JP" dirty="0" smtClean="0"/>
              <a:t>を宣伝するため</a:t>
            </a:r>
            <a:r>
              <a:rPr lang="en-US" altLang="ja-JP" dirty="0" smtClean="0"/>
              <a:t>180</a:t>
            </a:r>
            <a:r>
              <a:rPr lang="ja-JP" altLang="ja-JP" dirty="0" smtClean="0"/>
              <a:t>度転換の新体制案　　観光地区を設けて</a:t>
            </a:r>
            <a:r>
              <a:rPr lang="ja-JP" altLang="ja-JP" dirty="0" smtClean="0">
                <a:solidFill>
                  <a:srgbClr val="FF0000"/>
                </a:solidFill>
              </a:rPr>
              <a:t>外人の国内散在を防止</a:t>
            </a:r>
          </a:p>
          <a:p>
            <a:r>
              <a:rPr lang="en-US" altLang="ja-JP" dirty="0" smtClean="0"/>
              <a:t>41</a:t>
            </a:r>
            <a:r>
              <a:rPr lang="ja-JP" altLang="ja-JP" dirty="0" smtClean="0"/>
              <a:t>年</a:t>
            </a:r>
            <a:r>
              <a:rPr lang="en-US" altLang="ja-JP" dirty="0" smtClean="0"/>
              <a:t>6</a:t>
            </a:r>
            <a:r>
              <a:rPr lang="ja-JP" altLang="ja-JP" dirty="0" smtClean="0"/>
              <a:t>月</a:t>
            </a:r>
            <a:r>
              <a:rPr lang="en-US" altLang="ja-JP" dirty="0" smtClean="0"/>
              <a:t>20</a:t>
            </a:r>
            <a:r>
              <a:rPr lang="ja-JP" altLang="ja-JP" dirty="0" smtClean="0"/>
              <a:t>日　バンコックに観光宣伝事務所設置</a:t>
            </a:r>
          </a:p>
          <a:p>
            <a:endParaRPr kumimoji="1" lang="ja-JP" alt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00392" y="274638"/>
            <a:ext cx="586408" cy="6178698"/>
          </a:xfrm>
        </p:spPr>
        <p:txBody>
          <a:bodyPr vert="eaVert">
            <a:normAutofit fontScale="90000"/>
          </a:bodyPr>
          <a:lstStyle/>
          <a:p>
            <a:r>
              <a:rPr kumimoji="1" lang="ja-JP" altLang="en-US" dirty="0" smtClean="0"/>
              <a:t>１９４０年７月１１日夕刊</a:t>
            </a:r>
            <a:endParaRPr kumimoji="1" lang="ja-JP" altLang="en-US" dirty="0"/>
          </a:p>
        </p:txBody>
      </p:sp>
      <p:pic>
        <p:nvPicPr>
          <p:cNvPr id="3074" name="Picture 2"/>
          <p:cNvPicPr>
            <a:picLocks noChangeAspect="1" noChangeArrowheads="1"/>
          </p:cNvPicPr>
          <p:nvPr/>
        </p:nvPicPr>
        <p:blipFill>
          <a:blip r:embed="rId3" cstate="print"/>
          <a:srcRect/>
          <a:stretch>
            <a:fillRect/>
          </a:stretch>
        </p:blipFill>
        <p:spPr bwMode="auto">
          <a:xfrm>
            <a:off x="1762125" y="260648"/>
            <a:ext cx="5739856" cy="6206827"/>
          </a:xfrm>
          <a:prstGeom prst="rect">
            <a:avLst/>
          </a:prstGeom>
          <a:noFill/>
          <a:ln w="9525">
            <a:noFill/>
            <a:miter lim="800000"/>
            <a:headEnd/>
            <a:tailEnd/>
          </a:ln>
        </p:spPr>
      </p:pic>
      <p:sp>
        <p:nvSpPr>
          <p:cNvPr id="4" name="円/楕円 3"/>
          <p:cNvSpPr/>
          <p:nvPr/>
        </p:nvSpPr>
        <p:spPr>
          <a:xfrm>
            <a:off x="3707904" y="548680"/>
            <a:ext cx="648072"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532440" y="274638"/>
            <a:ext cx="611560" cy="6250706"/>
          </a:xfrm>
        </p:spPr>
        <p:txBody>
          <a:bodyPr vert="eaVert">
            <a:normAutofit fontScale="90000"/>
          </a:bodyPr>
          <a:lstStyle/>
          <a:p>
            <a:r>
              <a:rPr kumimoji="1" lang="ja-JP" altLang="en-US" dirty="0" smtClean="0"/>
              <a:t>１９４０年１１月２１日夕刊</a:t>
            </a:r>
            <a:endParaRPr kumimoji="1" lang="ja-JP" altLang="en-US" dirty="0"/>
          </a:p>
        </p:txBody>
      </p:sp>
      <p:pic>
        <p:nvPicPr>
          <p:cNvPr id="4098" name="Picture 2"/>
          <p:cNvPicPr>
            <a:picLocks noChangeAspect="1" noChangeArrowheads="1"/>
          </p:cNvPicPr>
          <p:nvPr/>
        </p:nvPicPr>
        <p:blipFill>
          <a:blip r:embed="rId3" cstate="print"/>
          <a:srcRect/>
          <a:stretch>
            <a:fillRect/>
          </a:stretch>
        </p:blipFill>
        <p:spPr bwMode="auto">
          <a:xfrm>
            <a:off x="251520" y="692696"/>
            <a:ext cx="7860815" cy="6075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48680"/>
            <a:ext cx="8229600" cy="1008112"/>
          </a:xfrm>
          <a:solidFill>
            <a:srgbClr val="FFFF00"/>
          </a:solidFill>
        </p:spPr>
        <p:txBody>
          <a:bodyPr/>
          <a:lstStyle/>
          <a:p>
            <a:r>
              <a:rPr lang="ja-JP" altLang="en-US" dirty="0" smtClean="0"/>
              <a:t>日米開戦</a:t>
            </a:r>
            <a:r>
              <a:rPr kumimoji="1" lang="ja-JP" altLang="en-US" dirty="0" smtClean="0"/>
              <a:t>後の記事</a:t>
            </a:r>
            <a:endParaRPr kumimoji="1" lang="ja-JP" altLang="en-US" dirty="0"/>
          </a:p>
        </p:txBody>
      </p:sp>
      <p:sp>
        <p:nvSpPr>
          <p:cNvPr id="3" name="コンテンツ プレースホルダ 2"/>
          <p:cNvSpPr>
            <a:spLocks noGrp="1"/>
          </p:cNvSpPr>
          <p:nvPr>
            <p:ph idx="1"/>
          </p:nvPr>
        </p:nvSpPr>
        <p:spPr>
          <a:xfrm>
            <a:off x="0" y="1844824"/>
            <a:ext cx="9144000" cy="1368152"/>
          </a:xfrm>
        </p:spPr>
        <p:txBody>
          <a:bodyPr>
            <a:normAutofit/>
          </a:bodyPr>
          <a:lstStyle/>
          <a:p>
            <a:r>
              <a:rPr lang="en-US" altLang="ja-JP" dirty="0" smtClean="0"/>
              <a:t>1942</a:t>
            </a:r>
            <a:r>
              <a:rPr lang="ja-JP" altLang="ja-JP" dirty="0" smtClean="0"/>
              <a:t>年</a:t>
            </a:r>
            <a:r>
              <a:rPr lang="en-US" altLang="ja-JP" dirty="0" smtClean="0"/>
              <a:t>6</a:t>
            </a:r>
            <a:r>
              <a:rPr lang="ja-JP" altLang="ja-JP" dirty="0" smtClean="0"/>
              <a:t>月</a:t>
            </a:r>
            <a:r>
              <a:rPr lang="en-US" altLang="ja-JP" dirty="0" smtClean="0"/>
              <a:t>19</a:t>
            </a:r>
            <a:r>
              <a:rPr lang="ja-JP" altLang="ja-JP" dirty="0" smtClean="0"/>
              <a:t>日</a:t>
            </a:r>
            <a:r>
              <a:rPr lang="ja-JP" altLang="en-US" dirty="0" smtClean="0"/>
              <a:t>　</a:t>
            </a:r>
            <a:r>
              <a:rPr lang="ja-JP" altLang="ja-JP" dirty="0" smtClean="0"/>
              <a:t>観光局も南方進出　</a:t>
            </a:r>
            <a:r>
              <a:rPr lang="ja-JP" altLang="ja-JP" dirty="0" smtClean="0">
                <a:solidFill>
                  <a:srgbClr val="FF0000"/>
                </a:solidFill>
              </a:rPr>
              <a:t>宣撫と接収ホテル経営</a:t>
            </a:r>
            <a:endParaRPr kumimoji="1" lang="ja-JP" alt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kumimoji="1" lang="ja-JP" altLang="en-US" dirty="0" smtClean="0"/>
              <a:t>国際観光局はなくなったのか？</a:t>
            </a:r>
            <a:r>
              <a:rPr kumimoji="1" lang="en-US" altLang="ja-JP" dirty="0" smtClean="0"/>
              <a:t/>
            </a:r>
            <a:br>
              <a:rPr kumimoji="1" lang="en-US" altLang="ja-JP" dirty="0" smtClean="0"/>
            </a:br>
            <a:r>
              <a:rPr lang="ja-JP" altLang="en-US" dirty="0" smtClean="0"/>
              <a:t>行政改革の手法は不変</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t>1942</a:t>
            </a:r>
            <a:r>
              <a:rPr lang="ja-JP" altLang="ja-JP" dirty="0" smtClean="0"/>
              <a:t>年</a:t>
            </a:r>
            <a:r>
              <a:rPr lang="en-US" altLang="ja-JP" dirty="0" smtClean="0"/>
              <a:t>8</a:t>
            </a:r>
            <a:r>
              <a:rPr lang="ja-JP" altLang="ja-JP" dirty="0" smtClean="0"/>
              <a:t>月</a:t>
            </a:r>
            <a:r>
              <a:rPr lang="en-US" altLang="ja-JP" dirty="0" smtClean="0"/>
              <a:t>1</a:t>
            </a:r>
            <a:r>
              <a:rPr lang="ja-JP" altLang="ja-JP" dirty="0" smtClean="0"/>
              <a:t>日鉄道省行政簡素化　内局と外局を統合整理すべて</a:t>
            </a:r>
            <a:r>
              <a:rPr lang="ja-JP" altLang="ja-JP" dirty="0" smtClean="0">
                <a:solidFill>
                  <a:srgbClr val="FF0000"/>
                </a:solidFill>
              </a:rPr>
              <a:t>名称変更</a:t>
            </a:r>
            <a:r>
              <a:rPr lang="ja-JP" altLang="ja-JP" dirty="0" smtClean="0"/>
              <a:t>　国際観光局と鉄道調査部は形式的には廃止されたが、</a:t>
            </a:r>
            <a:r>
              <a:rPr lang="ja-JP" altLang="ja-JP" dirty="0" smtClean="0">
                <a:solidFill>
                  <a:srgbClr val="FF0000"/>
                </a:solidFill>
              </a:rPr>
              <a:t>実質的には廃止されたものではない</a:t>
            </a:r>
            <a:r>
              <a:rPr lang="ja-JP" altLang="ja-JP" dirty="0" smtClean="0"/>
              <a:t>。形式的に名前をすべて変更することで全員参加　報道ぶりは鉄道省の意向のままの印象　画期的な鉄道監の設置との報道は勅任技師廃止に伴うポスト削減対応</a:t>
            </a:r>
            <a:r>
              <a:rPr lang="ja-JP" altLang="en-US" dirty="0" smtClean="0"/>
              <a:t>（現代の霞が関の組織合理化と同じビヘイビャがみられて面白い）</a:t>
            </a:r>
            <a:endParaRPr lang="ja-JP" altLang="ja-JP" dirty="0" smtClean="0"/>
          </a:p>
          <a:p>
            <a:endParaRPr kumimoji="1" lang="ja-JP" alt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ctrTitle"/>
          </p:nvPr>
        </p:nvSpPr>
        <p:spPr>
          <a:xfrm>
            <a:off x="685800" y="2130425"/>
            <a:ext cx="7772400" cy="3242791"/>
          </a:xfrm>
          <a:solidFill>
            <a:srgbClr val="FFFF00"/>
          </a:solidFill>
          <a:ln>
            <a:solidFill>
              <a:schemeClr val="accent1"/>
            </a:solidFill>
          </a:ln>
        </p:spPr>
        <p:txBody>
          <a:bodyPr/>
          <a:lstStyle/>
          <a:p>
            <a:r>
              <a:rPr kumimoji="1" lang="ja-JP" altLang="en-US" dirty="0" smtClean="0"/>
              <a:t>国内「観光」の誕生</a:t>
            </a:r>
            <a:endParaRPr kumimoji="1" lang="ja-JP" alt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solidFill>
            <a:srgbClr val="FFFF00"/>
          </a:solidFill>
        </p:spPr>
        <p:txBody>
          <a:bodyPr/>
          <a:lstStyle/>
          <a:p>
            <a:r>
              <a:rPr kumimoji="1" lang="ja-JP" altLang="en-US" dirty="0" smtClean="0"/>
              <a:t>東京朝日朝刊</a:t>
            </a:r>
            <a:r>
              <a:rPr kumimoji="1" lang="en-US" altLang="ja-JP" dirty="0" smtClean="0"/>
              <a:t>46</a:t>
            </a:r>
            <a:r>
              <a:rPr kumimoji="1" lang="ja-JP" altLang="en-US" dirty="0" smtClean="0"/>
              <a:t>年</a:t>
            </a:r>
            <a:r>
              <a:rPr kumimoji="1" lang="en-US" altLang="ja-JP" dirty="0" smtClean="0"/>
              <a:t>6</a:t>
            </a:r>
            <a:r>
              <a:rPr kumimoji="1" lang="ja-JP" altLang="en-US" dirty="0" smtClean="0"/>
              <a:t>月</a:t>
            </a:r>
            <a:r>
              <a:rPr kumimoji="1" lang="en-US" altLang="ja-JP" dirty="0" smtClean="0"/>
              <a:t>11</a:t>
            </a:r>
            <a:r>
              <a:rPr kumimoji="1" lang="ja-JP" altLang="en-US" dirty="0" smtClean="0"/>
              <a:t>日</a:t>
            </a:r>
            <a:endParaRPr kumimoji="1" lang="ja-JP" altLang="en-US" dirty="0"/>
          </a:p>
        </p:txBody>
      </p:sp>
      <p:pic>
        <p:nvPicPr>
          <p:cNvPr id="1026" name="Picture 2"/>
          <p:cNvPicPr>
            <a:picLocks noChangeAspect="1" noChangeArrowheads="1"/>
          </p:cNvPicPr>
          <p:nvPr/>
        </p:nvPicPr>
        <p:blipFill>
          <a:blip r:embed="rId3" cstate="print"/>
          <a:srcRect/>
          <a:stretch>
            <a:fillRect/>
          </a:stretch>
        </p:blipFill>
        <p:spPr bwMode="auto">
          <a:xfrm>
            <a:off x="3275856" y="1412776"/>
            <a:ext cx="5544616" cy="4423737"/>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81030" y="1268760"/>
            <a:ext cx="2785326" cy="4563194"/>
          </a:xfrm>
          <a:prstGeom prst="rect">
            <a:avLst/>
          </a:prstGeom>
          <a:noFill/>
          <a:ln w="9525">
            <a:noFill/>
            <a:miter lim="800000"/>
            <a:headEnd/>
            <a:tailEnd/>
          </a:ln>
        </p:spPr>
      </p:pic>
      <p:sp>
        <p:nvSpPr>
          <p:cNvPr id="5" name="テキスト ボックス 4"/>
          <p:cNvSpPr txBox="1"/>
          <p:nvPr/>
        </p:nvSpPr>
        <p:spPr>
          <a:xfrm>
            <a:off x="0" y="6021288"/>
            <a:ext cx="9144000" cy="584775"/>
          </a:xfrm>
          <a:prstGeom prst="rect">
            <a:avLst/>
          </a:prstGeom>
          <a:noFill/>
        </p:spPr>
        <p:txBody>
          <a:bodyPr wrap="square" rtlCol="0">
            <a:spAutoFit/>
          </a:bodyPr>
          <a:lstStyle/>
          <a:p>
            <a:r>
              <a:rPr kumimoji="1" lang="ja-JP" altLang="en-US" sz="3200" dirty="0" smtClean="0">
                <a:solidFill>
                  <a:srgbClr val="FF0000"/>
                </a:solidFill>
              </a:rPr>
              <a:t>まだ戦前に引っ張られており、観光は国際観光限定</a:t>
            </a:r>
            <a:endParaRPr kumimoji="1" lang="ja-JP" altLang="en-US" sz="3200" dirty="0">
              <a:solidFill>
                <a:srgbClr val="FF0000"/>
              </a:solidFill>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5760"/>
            <a:ext cx="8229600" cy="1143000"/>
          </a:xfrm>
          <a:solidFill>
            <a:srgbClr val="FFFF00"/>
          </a:solidFill>
          <a:ln>
            <a:solidFill>
              <a:schemeClr val="accent1"/>
            </a:solidFill>
          </a:ln>
        </p:spPr>
        <p:txBody>
          <a:bodyPr/>
          <a:lstStyle/>
          <a:p>
            <a:r>
              <a:rPr lang="ja-JP" altLang="en-US" dirty="0" smtClean="0"/>
              <a:t>訪日外客➵進駐軍</a:t>
            </a:r>
            <a:endParaRPr kumimoji="1" lang="ja-JP" altLang="en-US" dirty="0"/>
          </a:p>
        </p:txBody>
      </p:sp>
      <p:sp>
        <p:nvSpPr>
          <p:cNvPr id="3" name="コンテンツ プレースホルダ 2"/>
          <p:cNvSpPr>
            <a:spLocks noGrp="1"/>
          </p:cNvSpPr>
          <p:nvPr>
            <p:ph idx="1"/>
          </p:nvPr>
        </p:nvSpPr>
        <p:spPr>
          <a:xfrm>
            <a:off x="0" y="1484784"/>
            <a:ext cx="9144000" cy="5373216"/>
          </a:xfrm>
        </p:spPr>
        <p:txBody>
          <a:bodyPr>
            <a:normAutofit fontScale="70000" lnSpcReduction="20000"/>
          </a:bodyPr>
          <a:lstStyle/>
          <a:p>
            <a:r>
              <a:rPr lang="ja-JP" altLang="ja-JP" sz="5800" dirty="0" smtClean="0"/>
              <a:t>戦前主に外客誘致を指したものである観光が、遊覧、巡覧、周遊が集約された観光に変わるのは</a:t>
            </a:r>
            <a:r>
              <a:rPr lang="en-US" altLang="ja-JP" sz="5800" dirty="0" smtClean="0"/>
              <a:t>1949</a:t>
            </a:r>
            <a:r>
              <a:rPr lang="ja-JP" altLang="ja-JP" sz="5800" dirty="0" smtClean="0"/>
              <a:t>年運輸省設置法以降である。</a:t>
            </a:r>
            <a:endParaRPr lang="en-US" altLang="ja-JP" sz="5800" dirty="0" smtClean="0"/>
          </a:p>
          <a:p>
            <a:r>
              <a:rPr lang="en-US" altLang="ja-JP" sz="5800" dirty="0" smtClean="0"/>
              <a:t>1946</a:t>
            </a:r>
            <a:r>
              <a:rPr lang="ja-JP" altLang="ja-JP" sz="5800" dirty="0" smtClean="0"/>
              <a:t>年</a:t>
            </a:r>
            <a:r>
              <a:rPr lang="en-US" altLang="ja-JP" sz="5800" dirty="0" smtClean="0"/>
              <a:t>9</a:t>
            </a:r>
            <a:r>
              <a:rPr lang="ja-JP" altLang="ja-JP" sz="5800" dirty="0" smtClean="0"/>
              <a:t>月に陸運監理局長が各地方長官</a:t>
            </a:r>
            <a:r>
              <a:rPr lang="ja-JP" altLang="en-US" sz="5800" dirty="0" smtClean="0"/>
              <a:t>（知事）</a:t>
            </a:r>
            <a:r>
              <a:rPr lang="ja-JP" altLang="ja-JP" sz="5800" dirty="0" smtClean="0"/>
              <a:t>にあてた「遊覧観光自動車事業について」</a:t>
            </a:r>
            <a:r>
              <a:rPr lang="en-US" altLang="ja-JP" sz="5800" dirty="0" smtClean="0"/>
              <a:t>(</a:t>
            </a:r>
            <a:r>
              <a:rPr lang="ja-JP" altLang="ja-JP" sz="5800" dirty="0" smtClean="0"/>
              <a:t>通達</a:t>
            </a:r>
            <a:r>
              <a:rPr lang="en-US" altLang="ja-JP" sz="5800" dirty="0" smtClean="0"/>
              <a:t>)</a:t>
            </a:r>
            <a:r>
              <a:rPr lang="ja-JP" altLang="ja-JP" sz="5800" dirty="0" smtClean="0"/>
              <a:t>に観光が使用されているが、これは専ら</a:t>
            </a:r>
            <a:r>
              <a:rPr lang="ja-JP" altLang="ja-JP" sz="5800" dirty="0" smtClean="0">
                <a:solidFill>
                  <a:srgbClr val="FF0000"/>
                </a:solidFill>
              </a:rPr>
              <a:t>駐留軍将兵向けの観光バス</a:t>
            </a:r>
            <a:r>
              <a:rPr lang="ja-JP" altLang="ja-JP" sz="5800" dirty="0" smtClean="0"/>
              <a:t>を指していた。</a:t>
            </a:r>
            <a:r>
              <a:rPr lang="ja-JP" altLang="ja-JP" sz="5800" dirty="0" smtClean="0">
                <a:solidFill>
                  <a:srgbClr val="FF0000"/>
                </a:solidFill>
              </a:rPr>
              <a:t>訪日外客</a:t>
            </a:r>
            <a:r>
              <a:rPr lang="ja-JP" altLang="ja-JP" sz="5800" dirty="0" smtClean="0"/>
              <a:t>に観光を用いていた名残である。</a:t>
            </a:r>
            <a:endParaRPr lang="en-US" altLang="ja-JP" sz="5800" dirty="0" smtClean="0"/>
          </a:p>
          <a:p>
            <a:endParaRPr kumimoji="1" lang="ja-JP" alt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5800" y="117475"/>
            <a:ext cx="7772400" cy="719138"/>
          </a:xfrm>
          <a:ln>
            <a:solidFill>
              <a:schemeClr val="tx1"/>
            </a:solidFill>
          </a:ln>
        </p:spPr>
        <p:txBody>
          <a:bodyPr/>
          <a:lstStyle/>
          <a:p>
            <a:r>
              <a:rPr lang="ja-JP" altLang="en-US" sz="4000"/>
              <a:t>法令用語としての「観光」</a:t>
            </a:r>
          </a:p>
        </p:txBody>
      </p:sp>
      <p:sp>
        <p:nvSpPr>
          <p:cNvPr id="91139" name="Rectangle 3"/>
          <p:cNvSpPr>
            <a:spLocks noGrp="1" noChangeArrowheads="1"/>
          </p:cNvSpPr>
          <p:nvPr>
            <p:ph type="body" idx="1"/>
          </p:nvPr>
        </p:nvSpPr>
        <p:spPr>
          <a:xfrm>
            <a:off x="360363" y="981075"/>
            <a:ext cx="8532812" cy="5688013"/>
          </a:xfrm>
        </p:spPr>
        <p:txBody>
          <a:bodyPr/>
          <a:lstStyle/>
          <a:p>
            <a:pPr>
              <a:lnSpc>
                <a:spcPct val="80000"/>
              </a:lnSpc>
            </a:pPr>
            <a:r>
              <a:rPr lang="ja-JP" altLang="en-US" sz="2800" dirty="0">
                <a:latin typeface="ＭＳ 明朝" pitchFamily="17" charset="-128"/>
                <a:ea typeface="ＭＳ 明朝" pitchFamily="17" charset="-128"/>
              </a:rPr>
              <a:t>戦前　１９３０年国際観光局官制</a:t>
            </a:r>
            <a:r>
              <a:rPr lang="en-US" altLang="ja-JP" sz="2800" dirty="0">
                <a:latin typeface="ＭＳ 明朝" pitchFamily="17" charset="-128"/>
                <a:ea typeface="ＭＳ 明朝" pitchFamily="17" charset="-128"/>
              </a:rPr>
              <a:t>(</a:t>
            </a:r>
            <a:r>
              <a:rPr lang="ja-JP" altLang="en-US" sz="2800" dirty="0">
                <a:latin typeface="ＭＳ 明朝" pitchFamily="17" charset="-128"/>
                <a:ea typeface="ＭＳ 明朝" pitchFamily="17" charset="-128"/>
              </a:rPr>
              <a:t>勅令</a:t>
            </a:r>
            <a:r>
              <a:rPr lang="en-US" altLang="ja-JP" sz="2800" dirty="0">
                <a:latin typeface="ＭＳ 明朝" pitchFamily="17" charset="-128"/>
                <a:ea typeface="ＭＳ 明朝" pitchFamily="17" charset="-128"/>
              </a:rPr>
              <a:t>)</a:t>
            </a:r>
            <a:r>
              <a:rPr lang="ja-JP" altLang="en-US" sz="2800" dirty="0">
                <a:latin typeface="ＭＳ 明朝" pitchFamily="17" charset="-128"/>
                <a:ea typeface="ＭＳ 明朝" pitchFamily="17" charset="-128"/>
              </a:rPr>
              <a:t>のみ</a:t>
            </a:r>
          </a:p>
          <a:p>
            <a:pPr>
              <a:lnSpc>
                <a:spcPct val="80000"/>
              </a:lnSpc>
            </a:pPr>
            <a:r>
              <a:rPr lang="ja-JP" altLang="en-US" sz="2800" dirty="0">
                <a:latin typeface="ＭＳ 明朝" pitchFamily="17" charset="-128"/>
                <a:ea typeface="ＭＳ 明朝" pitchFamily="17" charset="-128"/>
              </a:rPr>
              <a:t>１９４９年　総理府設置法</a:t>
            </a:r>
            <a:r>
              <a:rPr lang="en-US" altLang="ja-JP" sz="2800" dirty="0">
                <a:latin typeface="ＭＳ 明朝" pitchFamily="17" charset="-128"/>
                <a:ea typeface="ＭＳ 明朝" pitchFamily="17" charset="-128"/>
              </a:rPr>
              <a:t>(</a:t>
            </a:r>
            <a:r>
              <a:rPr lang="ja-JP" altLang="en-US" sz="2800" dirty="0">
                <a:solidFill>
                  <a:srgbClr val="FF0000"/>
                </a:solidFill>
                <a:latin typeface="ＭＳ 明朝" pitchFamily="17" charset="-128"/>
                <a:ea typeface="ＭＳ 明朝" pitchFamily="17" charset="-128"/>
              </a:rPr>
              <a:t>観光</a:t>
            </a:r>
            <a:r>
              <a:rPr lang="ja-JP" altLang="en-US" sz="2800" dirty="0">
                <a:latin typeface="ＭＳ 明朝" pitchFamily="17" charset="-128"/>
                <a:ea typeface="ＭＳ 明朝" pitchFamily="17" charset="-128"/>
              </a:rPr>
              <a:t>事業審議会</a:t>
            </a:r>
            <a:r>
              <a:rPr lang="en-US" altLang="ja-JP" sz="2800" dirty="0">
                <a:latin typeface="ＭＳ 明朝" pitchFamily="17" charset="-128"/>
                <a:ea typeface="ＭＳ 明朝" pitchFamily="17" charset="-128"/>
              </a:rPr>
              <a:t>)</a:t>
            </a:r>
          </a:p>
          <a:p>
            <a:pPr>
              <a:lnSpc>
                <a:spcPct val="80000"/>
              </a:lnSpc>
            </a:pPr>
            <a:r>
              <a:rPr lang="ja-JP" altLang="en-US" sz="2800" dirty="0">
                <a:latin typeface="ＭＳ 明朝" pitchFamily="17" charset="-128"/>
                <a:ea typeface="ＭＳ 明朝" pitchFamily="17" charset="-128"/>
              </a:rPr>
              <a:t>　　　　　　運輸省設置法</a:t>
            </a:r>
            <a:r>
              <a:rPr lang="en-US" altLang="ja-JP" sz="2800" dirty="0">
                <a:latin typeface="ＭＳ 明朝" pitchFamily="17" charset="-128"/>
                <a:ea typeface="ＭＳ 明朝" pitchFamily="17" charset="-128"/>
              </a:rPr>
              <a:t>(</a:t>
            </a:r>
            <a:r>
              <a:rPr lang="ja-JP" altLang="en-US" sz="2800" dirty="0">
                <a:solidFill>
                  <a:srgbClr val="FF0000"/>
                </a:solidFill>
                <a:latin typeface="ＭＳ 明朝" pitchFamily="17" charset="-128"/>
                <a:ea typeface="ＭＳ 明朝" pitchFamily="17" charset="-128"/>
              </a:rPr>
              <a:t>観光</a:t>
            </a:r>
            <a:r>
              <a:rPr lang="ja-JP" altLang="en-US" sz="2800" dirty="0">
                <a:latin typeface="ＭＳ 明朝" pitchFamily="17" charset="-128"/>
                <a:ea typeface="ＭＳ 明朝" pitchFamily="17" charset="-128"/>
              </a:rPr>
              <a:t>部</a:t>
            </a:r>
            <a:r>
              <a:rPr lang="en-US" altLang="ja-JP" sz="2800" dirty="0">
                <a:latin typeface="ＭＳ 明朝" pitchFamily="17" charset="-128"/>
                <a:ea typeface="ＭＳ 明朝" pitchFamily="17" charset="-128"/>
              </a:rPr>
              <a:t>)</a:t>
            </a:r>
          </a:p>
          <a:p>
            <a:pPr>
              <a:lnSpc>
                <a:spcPct val="80000"/>
              </a:lnSpc>
            </a:pPr>
            <a:r>
              <a:rPr lang="ja-JP" altLang="en-US" sz="2800" dirty="0">
                <a:latin typeface="ＭＳ 明朝" pitchFamily="17" charset="-128"/>
                <a:ea typeface="ＭＳ 明朝" pitchFamily="17" charset="-128"/>
              </a:rPr>
              <a:t>　　　　    </a:t>
            </a:r>
            <a:r>
              <a:rPr lang="ja-JP" altLang="en-US" sz="2800" dirty="0">
                <a:solidFill>
                  <a:srgbClr val="FF0000"/>
                </a:solidFill>
                <a:latin typeface="ＭＳ 明朝" pitchFamily="17" charset="-128"/>
                <a:ea typeface="ＭＳ 明朝" pitchFamily="17" charset="-128"/>
              </a:rPr>
              <a:t>国際観光</a:t>
            </a:r>
            <a:r>
              <a:rPr lang="ja-JP" altLang="en-US" sz="2800" dirty="0">
                <a:latin typeface="ＭＳ 明朝" pitchFamily="17" charset="-128"/>
                <a:ea typeface="ＭＳ 明朝" pitchFamily="17" charset="-128"/>
              </a:rPr>
              <a:t>事業の助成に関する法律</a:t>
            </a:r>
          </a:p>
          <a:p>
            <a:pPr>
              <a:lnSpc>
                <a:spcPct val="80000"/>
              </a:lnSpc>
            </a:pPr>
            <a:r>
              <a:rPr lang="ja-JP" altLang="en-US" sz="2800" dirty="0">
                <a:latin typeface="ＭＳ 明朝" pitchFamily="17" charset="-128"/>
                <a:ea typeface="ＭＳ 明朝" pitchFamily="17" charset="-128"/>
              </a:rPr>
              <a:t>　　　　　  </a:t>
            </a:r>
            <a:r>
              <a:rPr lang="ja-JP" altLang="en-US" sz="2800" dirty="0">
                <a:solidFill>
                  <a:srgbClr val="FF0000"/>
                </a:solidFill>
                <a:latin typeface="ＭＳ 明朝" pitchFamily="17" charset="-128"/>
                <a:ea typeface="ＭＳ 明朝" pitchFamily="17" charset="-128"/>
              </a:rPr>
              <a:t>国際観光</a:t>
            </a:r>
            <a:r>
              <a:rPr lang="ja-JP" altLang="en-US" sz="2800" dirty="0">
                <a:latin typeface="ＭＳ 明朝" pitchFamily="17" charset="-128"/>
                <a:ea typeface="ＭＳ 明朝" pitchFamily="17" charset="-128"/>
              </a:rPr>
              <a:t>ホテル整備法</a:t>
            </a:r>
          </a:p>
          <a:p>
            <a:pPr>
              <a:lnSpc>
                <a:spcPct val="80000"/>
              </a:lnSpc>
            </a:pPr>
            <a:r>
              <a:rPr lang="ja-JP" altLang="en-US" sz="2800" dirty="0">
                <a:latin typeface="ＭＳ 明朝" pitchFamily="17" charset="-128"/>
                <a:ea typeface="ＭＳ 明朝" pitchFamily="17" charset="-128"/>
              </a:rPr>
              <a:t>１９５０年　国土総合開発法</a:t>
            </a:r>
            <a:r>
              <a:rPr lang="en-US" altLang="ja-JP" sz="2800" dirty="0">
                <a:latin typeface="ＭＳ 明朝" pitchFamily="17" charset="-128"/>
                <a:ea typeface="ＭＳ 明朝" pitchFamily="17" charset="-128"/>
              </a:rPr>
              <a:t>(</a:t>
            </a:r>
            <a:r>
              <a:rPr lang="ja-JP" altLang="en-US" sz="2800" dirty="0">
                <a:solidFill>
                  <a:srgbClr val="FF0000"/>
                </a:solidFill>
                <a:latin typeface="ＭＳ 明朝" pitchFamily="17" charset="-128"/>
                <a:ea typeface="ＭＳ 明朝" pitchFamily="17" charset="-128"/>
              </a:rPr>
              <a:t>観光</a:t>
            </a:r>
            <a:r>
              <a:rPr lang="ja-JP" altLang="en-US" sz="2800" dirty="0">
                <a:latin typeface="ＭＳ 明朝" pitchFamily="17" charset="-128"/>
                <a:ea typeface="ＭＳ 明朝" pitchFamily="17" charset="-128"/>
              </a:rPr>
              <a:t>に関する資源</a:t>
            </a:r>
            <a:r>
              <a:rPr lang="en-US" altLang="ja-JP" sz="2800" dirty="0">
                <a:latin typeface="ＭＳ 明朝" pitchFamily="17" charset="-128"/>
                <a:ea typeface="ＭＳ 明朝" pitchFamily="17" charset="-128"/>
              </a:rPr>
              <a:t>)</a:t>
            </a:r>
          </a:p>
          <a:p>
            <a:pPr>
              <a:lnSpc>
                <a:spcPct val="80000"/>
              </a:lnSpc>
            </a:pPr>
            <a:r>
              <a:rPr lang="ja-JP" altLang="en-US" sz="2800" dirty="0">
                <a:latin typeface="ＭＳ 明朝" pitchFamily="17" charset="-128"/>
                <a:ea typeface="ＭＳ 明朝" pitchFamily="17" charset="-128"/>
              </a:rPr>
              <a:t>１９５１年　モーターボート競走法</a:t>
            </a:r>
          </a:p>
          <a:p>
            <a:pPr>
              <a:lnSpc>
                <a:spcPct val="80000"/>
              </a:lnSpc>
              <a:buFontTx/>
              <a:buNone/>
            </a:pPr>
            <a:r>
              <a:rPr lang="ja-JP" altLang="en-US" sz="2800" dirty="0">
                <a:latin typeface="ＭＳ 明朝" pitchFamily="17" charset="-128"/>
                <a:ea typeface="ＭＳ 明朝" pitchFamily="17" charset="-128"/>
              </a:rPr>
              <a:t>                          （観光に関する事業）</a:t>
            </a:r>
          </a:p>
          <a:p>
            <a:pPr>
              <a:lnSpc>
                <a:spcPct val="80000"/>
              </a:lnSpc>
            </a:pPr>
            <a:r>
              <a:rPr lang="ja-JP" altLang="en-US" sz="2800" dirty="0">
                <a:latin typeface="ＭＳ 明朝" pitchFamily="17" charset="-128"/>
                <a:ea typeface="ＭＳ 明朝" pitchFamily="17" charset="-128"/>
              </a:rPr>
              <a:t>１９５２年　道路法</a:t>
            </a:r>
            <a:r>
              <a:rPr lang="en-US" altLang="ja-JP" sz="2800" dirty="0">
                <a:latin typeface="ＭＳ 明朝" pitchFamily="17" charset="-128"/>
                <a:ea typeface="ＭＳ 明朝" pitchFamily="17" charset="-128"/>
              </a:rPr>
              <a:t>(</a:t>
            </a:r>
            <a:r>
              <a:rPr lang="ja-JP" altLang="en-US" sz="2800" dirty="0">
                <a:solidFill>
                  <a:schemeClr val="tx1">
                    <a:lumMod val="95000"/>
                    <a:lumOff val="5000"/>
                  </a:schemeClr>
                </a:solidFill>
                <a:latin typeface="ＭＳ 明朝" pitchFamily="17" charset="-128"/>
                <a:ea typeface="ＭＳ 明朝" pitchFamily="17" charset="-128"/>
              </a:rPr>
              <a:t>観光</a:t>
            </a:r>
            <a:r>
              <a:rPr lang="ja-JP" altLang="en-US" sz="2800" dirty="0">
                <a:latin typeface="ＭＳ 明朝" pitchFamily="17" charset="-128"/>
                <a:ea typeface="ＭＳ 明朝" pitchFamily="17" charset="-128"/>
              </a:rPr>
              <a:t>地</a:t>
            </a:r>
            <a:r>
              <a:rPr lang="en-US" altLang="ja-JP" sz="2800" dirty="0">
                <a:latin typeface="ＭＳ 明朝" pitchFamily="17" charset="-128"/>
                <a:ea typeface="ＭＳ 明朝" pitchFamily="17" charset="-128"/>
              </a:rPr>
              <a:t>)</a:t>
            </a:r>
          </a:p>
          <a:p>
            <a:pPr>
              <a:lnSpc>
                <a:spcPct val="80000"/>
              </a:lnSpc>
            </a:pPr>
            <a:r>
              <a:rPr lang="ja-JP" altLang="en-US" sz="2800" dirty="0">
                <a:latin typeface="ＭＳ 明朝" pitchFamily="17" charset="-128"/>
                <a:ea typeface="ＭＳ 明朝" pitchFamily="17" charset="-128"/>
              </a:rPr>
              <a:t>１９５３年　商工会議所法</a:t>
            </a:r>
            <a:r>
              <a:rPr lang="en-US" altLang="ja-JP" sz="2800" dirty="0">
                <a:latin typeface="ＭＳ 明朝" pitchFamily="17" charset="-128"/>
                <a:ea typeface="ＭＳ 明朝" pitchFamily="17" charset="-128"/>
              </a:rPr>
              <a:t>(</a:t>
            </a:r>
            <a:r>
              <a:rPr lang="ja-JP" altLang="en-US" sz="2800" dirty="0">
                <a:solidFill>
                  <a:schemeClr val="tx1">
                    <a:lumMod val="95000"/>
                    <a:lumOff val="5000"/>
                  </a:schemeClr>
                </a:solidFill>
                <a:latin typeface="ＭＳ 明朝" pitchFamily="17" charset="-128"/>
                <a:ea typeface="ＭＳ 明朝" pitchFamily="17" charset="-128"/>
              </a:rPr>
              <a:t>観光</a:t>
            </a:r>
            <a:r>
              <a:rPr lang="ja-JP" altLang="en-US" sz="2800" dirty="0">
                <a:latin typeface="ＭＳ 明朝" pitchFamily="17" charset="-128"/>
                <a:ea typeface="ＭＳ 明朝" pitchFamily="17" charset="-128"/>
              </a:rPr>
              <a:t>事業</a:t>
            </a:r>
            <a:r>
              <a:rPr lang="en-US" altLang="ja-JP" sz="2800" dirty="0">
                <a:latin typeface="ＭＳ 明朝" pitchFamily="17" charset="-128"/>
                <a:ea typeface="ＭＳ 明朝" pitchFamily="17" charset="-128"/>
              </a:rPr>
              <a:t>)</a:t>
            </a:r>
          </a:p>
          <a:p>
            <a:pPr>
              <a:lnSpc>
                <a:spcPct val="80000"/>
              </a:lnSpc>
            </a:pPr>
            <a:r>
              <a:rPr lang="ja-JP" altLang="en-US" sz="2800" dirty="0">
                <a:latin typeface="ＭＳ 明朝" pitchFamily="17" charset="-128"/>
                <a:ea typeface="ＭＳ 明朝" pitchFamily="17" charset="-128"/>
              </a:rPr>
              <a:t>１９５７年　地方税法（入湯税：観光の振興）</a:t>
            </a:r>
          </a:p>
          <a:p>
            <a:pPr>
              <a:lnSpc>
                <a:spcPct val="80000"/>
              </a:lnSpc>
            </a:pPr>
            <a:r>
              <a:rPr lang="ja-JP" altLang="en-US" sz="2800" dirty="0">
                <a:latin typeface="ＭＳ 明朝" pitchFamily="17" charset="-128"/>
                <a:ea typeface="ＭＳ 明朝" pitchFamily="17" charset="-128"/>
              </a:rPr>
              <a:t>１９５９年　日本観光協会法</a:t>
            </a:r>
          </a:p>
          <a:p>
            <a:pPr>
              <a:lnSpc>
                <a:spcPct val="80000"/>
              </a:lnSpc>
            </a:pPr>
            <a:r>
              <a:rPr lang="ja-JP" altLang="en-US" sz="2800" dirty="0">
                <a:latin typeface="ＭＳ 明朝" pitchFamily="17" charset="-128"/>
                <a:ea typeface="ＭＳ 明朝" pitchFamily="17" charset="-128"/>
              </a:rPr>
              <a:t>１９６３年　観光基本法</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956376" y="274638"/>
            <a:ext cx="730424" cy="6583362"/>
          </a:xfrm>
        </p:spPr>
        <p:txBody>
          <a:bodyPr vert="eaVert">
            <a:normAutofit fontScale="90000"/>
          </a:bodyPr>
          <a:lstStyle/>
          <a:p>
            <a:r>
              <a:rPr kumimoji="1" lang="ja-JP" altLang="en-US" dirty="0" smtClean="0"/>
              <a:t>１８８０年４月９日</a:t>
            </a:r>
            <a:r>
              <a:rPr kumimoji="1" lang="en-US" altLang="ja-JP" dirty="0" smtClean="0"/>
              <a:t/>
            </a:r>
            <a:br>
              <a:rPr kumimoji="1" lang="en-US" altLang="ja-JP" dirty="0" smtClean="0"/>
            </a:br>
            <a:r>
              <a:rPr lang="ja-JP" altLang="en-US" dirty="0" smtClean="0"/>
              <a:t>　　　</a:t>
            </a:r>
            <a:r>
              <a:rPr kumimoji="1" lang="ja-JP" altLang="en-US" dirty="0" smtClean="0"/>
              <a:t>大阪朝日朝刊</a:t>
            </a:r>
            <a:endParaRPr kumimoji="1" lang="ja-JP" altLang="en-US" dirty="0"/>
          </a:p>
        </p:txBody>
      </p:sp>
      <p:pic>
        <p:nvPicPr>
          <p:cNvPr id="6146" name="Picture 2"/>
          <p:cNvPicPr>
            <a:picLocks noChangeAspect="1" noChangeArrowheads="1"/>
          </p:cNvPicPr>
          <p:nvPr/>
        </p:nvPicPr>
        <p:blipFill>
          <a:blip r:embed="rId3" cstate="print"/>
          <a:srcRect/>
          <a:stretch>
            <a:fillRect/>
          </a:stretch>
        </p:blipFill>
        <p:spPr bwMode="auto">
          <a:xfrm>
            <a:off x="2123728" y="0"/>
            <a:ext cx="5400600" cy="6858000"/>
          </a:xfrm>
          <a:prstGeom prst="rect">
            <a:avLst/>
          </a:prstGeom>
          <a:noFill/>
          <a:ln w="9525">
            <a:noFill/>
            <a:miter lim="800000"/>
            <a:headEnd/>
            <a:tailEnd/>
          </a:ln>
        </p:spPr>
      </p:pic>
      <p:sp>
        <p:nvSpPr>
          <p:cNvPr id="4" name="円/楕円 3"/>
          <p:cNvSpPr/>
          <p:nvPr/>
        </p:nvSpPr>
        <p:spPr>
          <a:xfrm>
            <a:off x="5508104" y="620688"/>
            <a:ext cx="720080" cy="1224136"/>
          </a:xfrm>
          <a:prstGeom prst="ellipse">
            <a:avLst/>
          </a:prstGeom>
          <a:noFill/>
          <a:ln w="5715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78113" y="332656"/>
            <a:ext cx="1169551" cy="6048672"/>
          </a:xfrm>
          <a:prstGeom prst="rect">
            <a:avLst/>
          </a:prstGeom>
          <a:noFill/>
        </p:spPr>
        <p:txBody>
          <a:bodyPr vert="eaVert" wrap="square" rtlCol="0">
            <a:spAutoFit/>
          </a:bodyPr>
          <a:lstStyle/>
          <a:p>
            <a:r>
              <a:rPr kumimoji="1" lang="ja-JP" altLang="en-US" sz="3200" dirty="0" smtClean="0">
                <a:solidFill>
                  <a:srgbClr val="FF0000"/>
                </a:solidFill>
              </a:rPr>
              <a:t>観光丸、観光社、観光寺、観光堂</a:t>
            </a:r>
            <a:r>
              <a:rPr kumimoji="1" lang="ja-JP" altLang="en-US" sz="3200" dirty="0" smtClean="0">
                <a:solidFill>
                  <a:schemeClr val="tx1">
                    <a:lumMod val="95000"/>
                    <a:lumOff val="5000"/>
                  </a:schemeClr>
                </a:solidFill>
              </a:rPr>
              <a:t>といった固有名詞使用されていた</a:t>
            </a:r>
            <a:endParaRPr kumimoji="1" lang="ja-JP" altLang="en-US" sz="3200" dirty="0">
              <a:solidFill>
                <a:srgbClr val="FF0000"/>
              </a:solidFill>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normAutofit fontScale="90000"/>
          </a:bodyPr>
          <a:lstStyle/>
          <a:p>
            <a:r>
              <a:rPr kumimoji="1" lang="ja-JP" altLang="en-US" dirty="0" smtClean="0"/>
              <a:t>大義名分の「観光」と実質の「観光」</a:t>
            </a:r>
            <a:endParaRPr kumimoji="1" lang="ja-JP" altLang="en-US" dirty="0"/>
          </a:p>
        </p:txBody>
      </p:sp>
      <p:sp>
        <p:nvSpPr>
          <p:cNvPr id="3" name="コンテンツ プレースホルダ 2"/>
          <p:cNvSpPr>
            <a:spLocks noGrp="1"/>
          </p:cNvSpPr>
          <p:nvPr>
            <p:ph idx="1"/>
          </p:nvPr>
        </p:nvSpPr>
        <p:spPr>
          <a:xfrm>
            <a:off x="0" y="1600200"/>
            <a:ext cx="8964488" cy="5257800"/>
          </a:xfrm>
        </p:spPr>
        <p:txBody>
          <a:bodyPr>
            <a:normAutofit/>
          </a:bodyPr>
          <a:lstStyle/>
          <a:p>
            <a:r>
              <a:rPr lang="en-US" altLang="ja-JP" dirty="0" smtClean="0"/>
              <a:t>1950</a:t>
            </a:r>
            <a:r>
              <a:rPr lang="ja-JP" altLang="ja-JP" dirty="0" smtClean="0"/>
              <a:t>年に一般乗合及び一般貸切旅客自動車の免許基準が大幅に緩和「</a:t>
            </a:r>
            <a:r>
              <a:rPr lang="ja-JP" altLang="ja-JP" dirty="0" smtClean="0">
                <a:solidFill>
                  <a:srgbClr val="FF0000"/>
                </a:solidFill>
              </a:rPr>
              <a:t>観光事業の重要性</a:t>
            </a:r>
            <a:r>
              <a:rPr lang="ja-JP" altLang="ja-JP" dirty="0" smtClean="0"/>
              <a:t>に名をかり、</a:t>
            </a:r>
            <a:r>
              <a:rPr lang="ja-JP" altLang="ja-JP" dirty="0" smtClean="0">
                <a:solidFill>
                  <a:srgbClr val="FF0000"/>
                </a:solidFill>
              </a:rPr>
              <a:t>不健全な遊覧、行楽</a:t>
            </a:r>
            <a:r>
              <a:rPr lang="ja-JP" altLang="ja-JP" dirty="0" smtClean="0"/>
              <a:t>に貴重な燃料を消費しない」という条件</a:t>
            </a:r>
            <a:r>
              <a:rPr lang="ja-JP" altLang="en-US" dirty="0" smtClean="0"/>
              <a:t>つき（</a:t>
            </a:r>
            <a:r>
              <a:rPr lang="ja-JP" altLang="en-US" dirty="0" smtClean="0">
                <a:solidFill>
                  <a:srgbClr val="FF0000"/>
                </a:solidFill>
              </a:rPr>
              <a:t>観光は外貨獲得、遊覧は浪費</a:t>
            </a:r>
            <a:r>
              <a:rPr lang="ja-JP" altLang="en-US" dirty="0" smtClean="0"/>
              <a:t>）</a:t>
            </a:r>
            <a:endParaRPr lang="en-US" altLang="ja-JP" dirty="0" smtClean="0"/>
          </a:p>
          <a:p>
            <a:r>
              <a:rPr lang="ja-JP" altLang="en-US" sz="3600" dirty="0" smtClean="0"/>
              <a:t>このことは</a:t>
            </a:r>
            <a:r>
              <a:rPr lang="ja-JP" altLang="ja-JP" sz="3600" dirty="0" smtClean="0"/>
              <a:t>観光を冠したバス会社が数多く設立されたことが背景にあるとされ、</a:t>
            </a:r>
            <a:r>
              <a:rPr lang="ja-JP" altLang="en-US" sz="3600" dirty="0" smtClean="0"/>
              <a:t>次第に</a:t>
            </a:r>
            <a:r>
              <a:rPr lang="ja-JP" altLang="ja-JP" sz="3600" dirty="0" smtClean="0"/>
              <a:t>観光が今日的意味</a:t>
            </a:r>
            <a:r>
              <a:rPr lang="ja-JP" altLang="en-US" sz="3600" dirty="0" smtClean="0"/>
              <a:t>（国内観光）</a:t>
            </a:r>
            <a:r>
              <a:rPr lang="ja-JP" altLang="ja-JP" sz="3600" dirty="0" smtClean="0"/>
              <a:t>で使用されるようになっていた。</a:t>
            </a:r>
            <a:endParaRPr lang="en-US" altLang="ja-JP" sz="3600" dirty="0"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cstate="print"/>
          <a:srcRect l="25514" t="28028" r="27955" b="4844"/>
          <a:stretch>
            <a:fillRect/>
          </a:stretch>
        </p:blipFill>
        <p:spPr bwMode="auto">
          <a:xfrm>
            <a:off x="755576" y="404664"/>
            <a:ext cx="7992888" cy="6264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normAutofit fontScale="90000"/>
          </a:bodyPr>
          <a:lstStyle/>
          <a:p>
            <a:r>
              <a:rPr kumimoji="1" lang="ja-JP" altLang="en-US" dirty="0" smtClean="0"/>
              <a:t>戦後の朝日新聞における</a:t>
            </a:r>
            <a:r>
              <a:rPr kumimoji="1" lang="en-US" altLang="ja-JP" dirty="0" smtClean="0"/>
              <a:t/>
            </a:r>
            <a:br>
              <a:rPr kumimoji="1" lang="en-US" altLang="ja-JP" dirty="0" smtClean="0"/>
            </a:br>
            <a:r>
              <a:rPr kumimoji="1" lang="ja-JP" altLang="en-US" dirty="0" smtClean="0"/>
              <a:t>「観光」の使われ方</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rmAutofit lnSpcReduction="10000"/>
          </a:bodyPr>
          <a:lstStyle/>
          <a:p>
            <a:r>
              <a:rPr kumimoji="1" lang="ja-JP" altLang="en-US" dirty="0" smtClean="0"/>
              <a:t>敗戦直後も「観光」は外客のことであった。</a:t>
            </a:r>
            <a:endParaRPr kumimoji="1" lang="en-US" altLang="ja-JP" dirty="0" smtClean="0"/>
          </a:p>
          <a:p>
            <a:r>
              <a:rPr lang="ja-JP" altLang="en-US" dirty="0"/>
              <a:t>施設整備の</a:t>
            </a:r>
            <a:r>
              <a:rPr lang="ja-JP" altLang="en-US" dirty="0" smtClean="0"/>
              <a:t>ため「観光」が錦の御旗になっていたところから、本音では道路整備等に主眼があったにしても「観光」を前面に押し出した方が予算が獲得しやすかった。</a:t>
            </a:r>
            <a:endParaRPr lang="en-US" altLang="ja-JP" dirty="0" smtClean="0"/>
          </a:p>
          <a:p>
            <a:r>
              <a:rPr kumimoji="1" lang="ja-JP" altLang="en-US" dirty="0"/>
              <a:t>世上で</a:t>
            </a:r>
            <a:r>
              <a:rPr kumimoji="1" lang="ja-JP" altLang="en-US" dirty="0" smtClean="0"/>
              <a:t>は「観光バス」「観光ホテル」も日本人が利用し、その比率が高まっていったはずである。</a:t>
            </a:r>
            <a:endParaRPr kumimoji="1" lang="en-US" altLang="ja-JP" dirty="0" smtClean="0"/>
          </a:p>
          <a:p>
            <a:r>
              <a:rPr lang="ja-JP" altLang="en-US" dirty="0"/>
              <a:t>オピニオンリーダで</a:t>
            </a:r>
            <a:r>
              <a:rPr lang="ja-JP" altLang="en-US" dirty="0" smtClean="0"/>
              <a:t>ある朝日新聞青鉛筆氏が日本人が行った日本一周豪華旅行を観光団と表現（１９</a:t>
            </a:r>
            <a:r>
              <a:rPr lang="en-US" altLang="ja-JP" dirty="0" smtClean="0"/>
              <a:t>49</a:t>
            </a:r>
            <a:r>
              <a:rPr lang="ja-JP" altLang="en-US" dirty="0" smtClean="0"/>
              <a:t>年</a:t>
            </a:r>
            <a:r>
              <a:rPr lang="en-US" altLang="ja-JP" dirty="0" smtClean="0"/>
              <a:t>3</a:t>
            </a:r>
            <a:r>
              <a:rPr lang="ja-JP" altLang="en-US" dirty="0" smtClean="0"/>
              <a:t>月</a:t>
            </a:r>
            <a:r>
              <a:rPr lang="en-US" altLang="ja-JP" dirty="0" smtClean="0"/>
              <a:t>19</a:t>
            </a:r>
            <a:r>
              <a:rPr lang="ja-JP" altLang="en-US" dirty="0"/>
              <a:t>日</a:t>
            </a:r>
            <a:r>
              <a:rPr lang="ja-JP" altLang="en-US" dirty="0" smtClean="0"/>
              <a:t>）している例</a:t>
            </a:r>
            <a:endParaRPr kumimoji="1" lang="ja-JP" alt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259632" y="1628800"/>
            <a:ext cx="4608512" cy="4491840"/>
          </a:xfrm>
          <a:prstGeom prst="rect">
            <a:avLst/>
          </a:prstGeom>
          <a:noFill/>
          <a:ln w="9525">
            <a:noFill/>
            <a:miter lim="800000"/>
            <a:headEnd/>
            <a:tailEnd/>
          </a:ln>
        </p:spPr>
      </p:pic>
      <p:sp>
        <p:nvSpPr>
          <p:cNvPr id="6" name="タイトル 1"/>
          <p:cNvSpPr txBox="1">
            <a:spLocks/>
          </p:cNvSpPr>
          <p:nvPr/>
        </p:nvSpPr>
        <p:spPr>
          <a:xfrm>
            <a:off x="7092280" y="332656"/>
            <a:ext cx="1746920" cy="5976664"/>
          </a:xfrm>
          <a:prstGeom prst="rect">
            <a:avLst/>
          </a:prstGeom>
        </p:spPr>
        <p:txBody>
          <a:bodyPr vert="eaVert" lIns="91440" tIns="45720" rIns="91440" bIns="45720" rtlCol="0" anchor="ctr">
            <a:normAutofit fontScale="55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ja-JP" altLang="en-US" sz="5800" b="0" i="0" u="none" strike="noStrike" kern="1200" cap="none" spc="0" normalizeH="0" baseline="0" noProof="0" dirty="0" smtClean="0">
                <a:ln>
                  <a:noFill/>
                </a:ln>
                <a:solidFill>
                  <a:schemeClr val="tx1"/>
                </a:solidFill>
                <a:effectLst/>
                <a:uLnTx/>
                <a:uFillTx/>
                <a:latin typeface="+mj-lt"/>
                <a:ea typeface="+mj-ea"/>
                <a:cs typeface="+mj-cs"/>
              </a:rPr>
              <a:t>１９４５年９月１日</a:t>
            </a:r>
            <a:endParaRPr kumimoji="1" lang="en-US" altLang="ja-JP" sz="58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ja-JP" altLang="en-US" sz="5800" dirty="0" smtClean="0">
                <a:latin typeface="+mj-lt"/>
                <a:ea typeface="+mj-ea"/>
                <a:cs typeface="+mj-cs"/>
              </a:rPr>
              <a:t>　　　　　　　　　東京朝日朝刊</a:t>
            </a:r>
            <a:endParaRPr lang="en-US" altLang="ja-JP" sz="44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4400" dirty="0" smtClean="0">
                <a:latin typeface="+mj-lt"/>
                <a:ea typeface="+mj-ea"/>
                <a:cs typeface="+mj-cs"/>
              </a:rPr>
              <a:t>戦後観光が使用される初めて記事ではあるが「十和田観光ホテル」再開は固有名詞</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円/楕円 3"/>
          <p:cNvSpPr/>
          <p:nvPr/>
        </p:nvSpPr>
        <p:spPr>
          <a:xfrm>
            <a:off x="4644008" y="1916832"/>
            <a:ext cx="720080" cy="1008112"/>
          </a:xfrm>
          <a:prstGeom prst="ellipse">
            <a:avLst/>
          </a:prstGeom>
          <a:noFill/>
          <a:ln w="3175">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3923928" y="4437112"/>
            <a:ext cx="720080" cy="720080"/>
          </a:xfrm>
          <a:prstGeom prst="ellipse">
            <a:avLst/>
          </a:prstGeom>
          <a:noFill/>
          <a:ln w="3175">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874024" y="432048"/>
            <a:ext cx="1090464" cy="5589240"/>
          </a:xfrm>
        </p:spPr>
        <p:txBody>
          <a:bodyPr vert="eaVert">
            <a:normAutofit fontScale="90000"/>
          </a:bodyPr>
          <a:lstStyle/>
          <a:p>
            <a:pPr algn="l"/>
            <a:r>
              <a:rPr kumimoji="1" lang="ja-JP" altLang="en-US" dirty="0" smtClean="0"/>
              <a:t>１９４８年</a:t>
            </a:r>
            <a:r>
              <a:rPr kumimoji="1" lang="en-US" altLang="ja-JP" dirty="0" smtClean="0"/>
              <a:t>1</a:t>
            </a:r>
            <a:r>
              <a:rPr kumimoji="1" lang="ja-JP" altLang="en-US" dirty="0" smtClean="0"/>
              <a:t>月２０日</a:t>
            </a:r>
            <a:r>
              <a:rPr kumimoji="1" lang="en-US" altLang="ja-JP" dirty="0" smtClean="0"/>
              <a:t/>
            </a:r>
            <a:br>
              <a:rPr kumimoji="1" lang="en-US" altLang="ja-JP" dirty="0" smtClean="0"/>
            </a:br>
            <a:r>
              <a:rPr lang="ja-JP" altLang="en-US" dirty="0" smtClean="0"/>
              <a:t>　　　　　　　</a:t>
            </a:r>
            <a:r>
              <a:rPr kumimoji="1" lang="ja-JP" altLang="en-US" dirty="0" smtClean="0"/>
              <a:t>東京朝日朝刊</a:t>
            </a:r>
            <a:endParaRPr kumimoji="1" lang="ja-JP" altLang="en-US" dirty="0"/>
          </a:p>
        </p:txBody>
      </p:sp>
      <p:pic>
        <p:nvPicPr>
          <p:cNvPr id="3074" name="Picture 2"/>
          <p:cNvPicPr>
            <a:picLocks noChangeAspect="1" noChangeArrowheads="1"/>
          </p:cNvPicPr>
          <p:nvPr/>
        </p:nvPicPr>
        <p:blipFill>
          <a:blip r:embed="rId3" cstate="print"/>
          <a:srcRect/>
          <a:stretch>
            <a:fillRect/>
          </a:stretch>
        </p:blipFill>
        <p:spPr bwMode="auto">
          <a:xfrm>
            <a:off x="-36512" y="116632"/>
            <a:ext cx="6552727" cy="6579852"/>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4986486" y="44624"/>
            <a:ext cx="2609850" cy="5362575"/>
          </a:xfrm>
          <a:prstGeom prst="rect">
            <a:avLst/>
          </a:prstGeom>
          <a:noFill/>
          <a:ln w="9525">
            <a:noFill/>
            <a:miter lim="800000"/>
            <a:headEnd/>
            <a:tailEnd/>
          </a:ln>
        </p:spPr>
      </p:pic>
      <p:sp>
        <p:nvSpPr>
          <p:cNvPr id="5" name="円/楕円 4"/>
          <p:cNvSpPr/>
          <p:nvPr/>
        </p:nvSpPr>
        <p:spPr>
          <a:xfrm>
            <a:off x="6012160" y="1700808"/>
            <a:ext cx="936104" cy="1440160"/>
          </a:xfrm>
          <a:prstGeom prst="ellipse">
            <a:avLst/>
          </a:prstGeom>
          <a:noFill/>
          <a:ln w="3175">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62670"/>
            <a:ext cx="8229600" cy="2002234"/>
          </a:xfrm>
          <a:solidFill>
            <a:srgbClr val="FFFF00"/>
          </a:solidFill>
          <a:ln>
            <a:solidFill>
              <a:schemeClr val="accent1"/>
            </a:solidFill>
          </a:ln>
        </p:spPr>
        <p:txBody>
          <a:bodyPr>
            <a:normAutofit fontScale="90000"/>
          </a:bodyPr>
          <a:lstStyle/>
          <a:p>
            <a:r>
              <a:rPr kumimoji="1" lang="en-US" altLang="ja-JP" dirty="0" smtClean="0"/>
              <a:t>49</a:t>
            </a:r>
            <a:r>
              <a:rPr kumimoji="1" lang="ja-JP" altLang="en-US" dirty="0" smtClean="0"/>
              <a:t>年</a:t>
            </a:r>
            <a:r>
              <a:rPr kumimoji="1" lang="en-US" altLang="ja-JP" dirty="0" smtClean="0"/>
              <a:t>3</a:t>
            </a:r>
            <a:r>
              <a:rPr kumimoji="1" lang="ja-JP" altLang="en-US" dirty="0" smtClean="0"/>
              <a:t>月</a:t>
            </a:r>
            <a:r>
              <a:rPr kumimoji="1" lang="en-US" altLang="ja-JP" dirty="0" smtClean="0"/>
              <a:t>17</a:t>
            </a:r>
            <a:r>
              <a:rPr kumimoji="1" lang="ja-JP" altLang="en-US" dirty="0" smtClean="0"/>
              <a:t>日東京朝日朝刊</a:t>
            </a:r>
            <a:r>
              <a:rPr kumimoji="1" lang="en-US" altLang="ja-JP" dirty="0" smtClean="0"/>
              <a:t/>
            </a:r>
            <a:br>
              <a:rPr kumimoji="1" lang="en-US" altLang="ja-JP" dirty="0" smtClean="0"/>
            </a:br>
            <a:r>
              <a:rPr lang="ja-JP" altLang="en-US" dirty="0" smtClean="0"/>
              <a:t>朝日の青鉛筆氏が国内豪華旅行に「観光」を使用している例。</a:t>
            </a:r>
            <a:endParaRPr kumimoji="1" lang="ja-JP" altLang="en-US" dirty="0"/>
          </a:p>
        </p:txBody>
      </p:sp>
      <p:pic>
        <p:nvPicPr>
          <p:cNvPr id="2051" name="Picture 3"/>
          <p:cNvPicPr>
            <a:picLocks noChangeAspect="1" noChangeArrowheads="1"/>
          </p:cNvPicPr>
          <p:nvPr/>
        </p:nvPicPr>
        <p:blipFill>
          <a:blip r:embed="rId3" cstate="print"/>
          <a:srcRect/>
          <a:stretch>
            <a:fillRect/>
          </a:stretch>
        </p:blipFill>
        <p:spPr bwMode="auto">
          <a:xfrm>
            <a:off x="-108520" y="3429001"/>
            <a:ext cx="9571270" cy="3024336"/>
          </a:xfrm>
          <a:prstGeom prst="rect">
            <a:avLst/>
          </a:prstGeom>
          <a:noFill/>
          <a:ln w="9525">
            <a:noFill/>
            <a:miter lim="800000"/>
            <a:headEnd/>
            <a:tailEnd/>
          </a:ln>
        </p:spPr>
      </p:pic>
      <p:sp>
        <p:nvSpPr>
          <p:cNvPr id="4" name="円/楕円 3"/>
          <p:cNvSpPr/>
          <p:nvPr/>
        </p:nvSpPr>
        <p:spPr>
          <a:xfrm>
            <a:off x="7164288" y="3717032"/>
            <a:ext cx="648072" cy="576064"/>
          </a:xfrm>
          <a:prstGeom prst="ellipse">
            <a:avLst/>
          </a:prstGeom>
          <a:noFill/>
          <a:ln w="3175">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normAutofit/>
          </a:bodyPr>
          <a:lstStyle/>
          <a:p>
            <a:r>
              <a:rPr kumimoji="1" lang="ja-JP" altLang="en-US" dirty="0" smtClean="0"/>
              <a:t>国内旅行、外人旅行ともに「観光」</a:t>
            </a:r>
            <a:endParaRPr kumimoji="1" lang="ja-JP" altLang="en-US" dirty="0"/>
          </a:p>
        </p:txBody>
      </p:sp>
      <p:sp>
        <p:nvSpPr>
          <p:cNvPr id="3" name="コンテンツ プレースホルダ 2"/>
          <p:cNvSpPr>
            <a:spLocks noGrp="1"/>
          </p:cNvSpPr>
          <p:nvPr>
            <p:ph idx="1"/>
          </p:nvPr>
        </p:nvSpPr>
        <p:spPr>
          <a:xfrm>
            <a:off x="457200" y="1600201"/>
            <a:ext cx="8229600" cy="2188840"/>
          </a:xfrm>
        </p:spPr>
        <p:txBody>
          <a:bodyPr/>
          <a:lstStyle/>
          <a:p>
            <a:r>
              <a:rPr lang="ja-JP" altLang="en-US" dirty="0" smtClean="0"/>
              <a:t>日本人庶民</a:t>
            </a:r>
            <a:r>
              <a:rPr lang="ja-JP" altLang="en-US" dirty="0"/>
              <a:t>が利用</a:t>
            </a:r>
            <a:r>
              <a:rPr lang="ja-JP" altLang="en-US" dirty="0" smtClean="0"/>
              <a:t>する</a:t>
            </a:r>
            <a:r>
              <a:rPr lang="ja-JP" altLang="en-US" dirty="0"/>
              <a:t>貸切</a:t>
            </a:r>
            <a:r>
              <a:rPr lang="ja-JP" altLang="en-US" dirty="0" smtClean="0"/>
              <a:t>バスの事故も新聞見出しでは「観光バス」と表現することを手始めに、観光が日本人国内旅行にも表現されることが一般化していった。</a:t>
            </a:r>
            <a:endParaRPr kumimoji="1" lang="ja-JP" alt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normAutofit fontScale="90000"/>
          </a:bodyPr>
          <a:lstStyle/>
          <a:p>
            <a:r>
              <a:rPr kumimoji="1" lang="ja-JP" altLang="en-US" dirty="0" smtClean="0"/>
              <a:t>東京朝日夕刊</a:t>
            </a:r>
            <a:r>
              <a:rPr kumimoji="1" lang="en-US" altLang="ja-JP" dirty="0" smtClean="0"/>
              <a:t>51</a:t>
            </a:r>
            <a:r>
              <a:rPr kumimoji="1" lang="ja-JP" altLang="en-US" dirty="0" smtClean="0"/>
              <a:t>年</a:t>
            </a:r>
            <a:r>
              <a:rPr kumimoji="1" lang="en-US" altLang="ja-JP" dirty="0" smtClean="0"/>
              <a:t>10</a:t>
            </a:r>
            <a:r>
              <a:rPr kumimoji="1" lang="ja-JP" altLang="en-US" dirty="0" smtClean="0"/>
              <a:t>月</a:t>
            </a:r>
            <a:r>
              <a:rPr kumimoji="1" lang="en-US" altLang="ja-JP" dirty="0" smtClean="0"/>
              <a:t>13</a:t>
            </a:r>
            <a:r>
              <a:rPr kumimoji="1" lang="ja-JP" altLang="en-US" dirty="0" smtClean="0"/>
              <a:t>日</a:t>
            </a:r>
            <a:r>
              <a:rPr kumimoji="1" lang="en-US" altLang="ja-JP" dirty="0" smtClean="0"/>
              <a:t/>
            </a:r>
            <a:br>
              <a:rPr kumimoji="1" lang="en-US" altLang="ja-JP" dirty="0" smtClean="0"/>
            </a:br>
            <a:r>
              <a:rPr lang="ja-JP" altLang="en-US" dirty="0" smtClean="0"/>
              <a:t>「観光バス」を日本人使用➵国内</a:t>
            </a:r>
            <a:endParaRPr kumimoji="1" lang="ja-JP" altLang="en-US" dirty="0"/>
          </a:p>
        </p:txBody>
      </p:sp>
      <p:pic>
        <p:nvPicPr>
          <p:cNvPr id="2050" name="Picture 2"/>
          <p:cNvPicPr>
            <a:picLocks noChangeAspect="1" noChangeArrowheads="1"/>
          </p:cNvPicPr>
          <p:nvPr/>
        </p:nvPicPr>
        <p:blipFill>
          <a:blip r:embed="rId3" cstate="print"/>
          <a:srcRect/>
          <a:stretch>
            <a:fillRect/>
          </a:stretch>
        </p:blipFill>
        <p:spPr bwMode="auto">
          <a:xfrm>
            <a:off x="2123728" y="1677037"/>
            <a:ext cx="4968552" cy="52083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ja-JP" altLang="en-US" dirty="0" smtClean="0"/>
              <a:t>サンフランシスコ平和条約</a:t>
            </a:r>
            <a:endParaRPr kumimoji="1" lang="ja-JP" altLang="en-US" dirty="0"/>
          </a:p>
        </p:txBody>
      </p:sp>
      <p:sp>
        <p:nvSpPr>
          <p:cNvPr id="3" name="コンテンツ プレースホルダ 2"/>
          <p:cNvSpPr>
            <a:spLocks noGrp="1"/>
          </p:cNvSpPr>
          <p:nvPr>
            <p:ph idx="1"/>
          </p:nvPr>
        </p:nvSpPr>
        <p:spPr>
          <a:xfrm>
            <a:off x="457200" y="1960240"/>
            <a:ext cx="8229600" cy="4133056"/>
          </a:xfrm>
        </p:spPr>
        <p:txBody>
          <a:bodyPr>
            <a:normAutofit fontScale="70000" lnSpcReduction="20000"/>
          </a:bodyPr>
          <a:lstStyle/>
          <a:p>
            <a:r>
              <a:rPr lang="ja-JP" altLang="ja-JP" b="1" dirty="0" smtClean="0"/>
              <a:t>日本国との平和条約</a:t>
            </a:r>
            <a:r>
              <a:rPr lang="ja-JP" altLang="ja-JP" dirty="0" smtClean="0"/>
              <a:t>：Treaty of Peace with Japan、昭和27年条約第5号）は、第二次世界大戦におけるアメリカ合衆国をはじめとする連合国諸国と日本国との間の戦争状態を終結させるため、両者の間で締結された平和条約。</a:t>
            </a:r>
          </a:p>
          <a:p>
            <a:r>
              <a:rPr lang="ja-JP" altLang="ja-JP" dirty="0" smtClean="0"/>
              <a:t>本条約はアメリカ合衆国のサンフランシスコ市において署名されたことから、「</a:t>
            </a:r>
            <a:r>
              <a:rPr lang="ja-JP" altLang="ja-JP" b="1" dirty="0" smtClean="0"/>
              <a:t>サンフランシスコ条約</a:t>
            </a:r>
            <a:r>
              <a:rPr lang="ja-JP" altLang="ja-JP" dirty="0" smtClean="0"/>
              <a:t>」「</a:t>
            </a:r>
            <a:r>
              <a:rPr lang="ja-JP" altLang="ja-JP" b="1" dirty="0" smtClean="0"/>
              <a:t>サンフランシスコ平和条約</a:t>
            </a:r>
            <a:r>
              <a:rPr lang="ja-JP" altLang="ja-JP" dirty="0" smtClean="0"/>
              <a:t>」「</a:t>
            </a:r>
            <a:r>
              <a:rPr lang="ja-JP" altLang="ja-JP" b="1" dirty="0" smtClean="0"/>
              <a:t>サンフランシスコ講和条約</a:t>
            </a:r>
            <a:r>
              <a:rPr lang="ja-JP" altLang="ja-JP" dirty="0" smtClean="0"/>
              <a:t>」などともいう。1951年（昭和26年）9月8日に全権委員によって署名され、同日、日本国とアメリカ合衆国との間の安全保障条約も署名された。翌年の1952年（昭和27年）4月28日に発効するとともに「昭和27年条約第5号」として公布された。</a:t>
            </a:r>
          </a:p>
          <a:p>
            <a:r>
              <a:rPr lang="ja-JP" altLang="ja-JP" dirty="0" smtClean="0"/>
              <a:t>この条約によって正式に、連合国は日本国の主権を承認した。国際法上はこの条約の発効により日本と、多くの連合国との間の「戦争状態」が終結した。条約に参加しなかった国との戦争状態は個別の合意によって終了している。</a:t>
            </a:r>
          </a:p>
          <a:p>
            <a:endParaRPr kumimoji="1" lang="ja-JP" alt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80528" y="115083"/>
            <a:ext cx="5904656" cy="6698293"/>
          </a:xfrm>
          <a:prstGeom prst="rect">
            <a:avLst/>
          </a:prstGeom>
          <a:noFill/>
          <a:ln w="9525">
            <a:noFill/>
            <a:miter lim="800000"/>
            <a:headEnd/>
            <a:tailEnd/>
          </a:ln>
        </p:spPr>
      </p:pic>
      <p:sp>
        <p:nvSpPr>
          <p:cNvPr id="5" name="タイトル 1"/>
          <p:cNvSpPr>
            <a:spLocks noGrp="1"/>
          </p:cNvSpPr>
          <p:nvPr>
            <p:ph type="title"/>
          </p:nvPr>
        </p:nvSpPr>
        <p:spPr>
          <a:xfrm>
            <a:off x="6361856" y="562670"/>
            <a:ext cx="2674640" cy="6295330"/>
          </a:xfrm>
          <a:solidFill>
            <a:srgbClr val="FFFF00"/>
          </a:solidFill>
          <a:ln>
            <a:solidFill>
              <a:schemeClr val="accent1"/>
            </a:solidFill>
          </a:ln>
        </p:spPr>
        <p:txBody>
          <a:bodyPr vert="eaVert">
            <a:normAutofit fontScale="90000"/>
          </a:bodyPr>
          <a:lstStyle/>
          <a:p>
            <a:pPr algn="l"/>
            <a:r>
              <a:rPr kumimoji="1" lang="ja-JP" altLang="en-US" dirty="0" smtClean="0"/>
              <a:t>１９５２年２月７日</a:t>
            </a:r>
            <a:r>
              <a:rPr kumimoji="1" lang="en-US" altLang="ja-JP" dirty="0" smtClean="0"/>
              <a:t/>
            </a:r>
            <a:br>
              <a:rPr kumimoji="1" lang="en-US" altLang="ja-JP" dirty="0" smtClean="0"/>
            </a:br>
            <a:r>
              <a:rPr kumimoji="1" lang="ja-JP" altLang="en-US" dirty="0" smtClean="0"/>
              <a:t>　　　　　　　　東京朝日朝刊</a:t>
            </a:r>
            <a:r>
              <a:rPr kumimoji="1" lang="en-US" altLang="ja-JP" dirty="0" smtClean="0"/>
              <a:t/>
            </a:r>
            <a:br>
              <a:rPr kumimoji="1" lang="en-US" altLang="ja-JP" dirty="0" smtClean="0"/>
            </a:br>
            <a:r>
              <a:rPr kumimoji="1" lang="ja-JP" altLang="en-US" dirty="0" smtClean="0"/>
              <a:t>今日的意味で日本人の国内観光に</a:t>
            </a:r>
            <a:r>
              <a:rPr lang="ja-JP" altLang="en-US" dirty="0" smtClean="0"/>
              <a:t>「</a:t>
            </a:r>
            <a:r>
              <a:rPr kumimoji="1" lang="ja-JP" altLang="en-US" dirty="0" smtClean="0"/>
              <a:t>観光」を使用した例</a:t>
            </a:r>
            <a:endParaRPr kumimoji="1" lang="ja-JP" altLang="en-US" dirty="0"/>
          </a:p>
        </p:txBody>
      </p:sp>
      <p:pic>
        <p:nvPicPr>
          <p:cNvPr id="1027" name="Picture 3"/>
          <p:cNvPicPr>
            <a:picLocks noChangeAspect="1" noChangeArrowheads="1"/>
          </p:cNvPicPr>
          <p:nvPr/>
        </p:nvPicPr>
        <p:blipFill>
          <a:blip r:embed="rId4" cstate="print"/>
          <a:srcRect/>
          <a:stretch>
            <a:fillRect/>
          </a:stretch>
        </p:blipFill>
        <p:spPr bwMode="auto">
          <a:xfrm>
            <a:off x="4227934" y="208806"/>
            <a:ext cx="2000250" cy="192405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108520" y="4689301"/>
            <a:ext cx="3771900" cy="2124075"/>
          </a:xfrm>
          <a:prstGeom prst="rect">
            <a:avLst/>
          </a:prstGeom>
          <a:noFill/>
          <a:ln w="9525">
            <a:noFill/>
            <a:miter lim="800000"/>
            <a:headEnd/>
            <a:tailEnd/>
          </a:ln>
        </p:spPr>
      </p:pic>
      <p:sp>
        <p:nvSpPr>
          <p:cNvPr id="6" name="円/楕円 5"/>
          <p:cNvSpPr/>
          <p:nvPr/>
        </p:nvSpPr>
        <p:spPr>
          <a:xfrm>
            <a:off x="3203848" y="2924944"/>
            <a:ext cx="576064" cy="720080"/>
          </a:xfrm>
          <a:prstGeom prst="ellipse">
            <a:avLst/>
          </a:prstGeom>
          <a:noFill/>
          <a:ln w="3175">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956376" y="274638"/>
            <a:ext cx="730424" cy="5242594"/>
          </a:xfrm>
          <a:noFill/>
          <a:ln>
            <a:solidFill>
              <a:schemeClr val="accent1"/>
            </a:solidFill>
          </a:ln>
        </p:spPr>
        <p:txBody>
          <a:bodyPr>
            <a:normAutofit/>
          </a:bodyPr>
          <a:lstStyle/>
          <a:p>
            <a:r>
              <a:rPr kumimoji="1" lang="ja-JP" altLang="en-US" dirty="0" smtClean="0"/>
              <a:t>遊覧</a:t>
            </a:r>
            <a:r>
              <a:rPr lang="ja-JP" altLang="en-US" dirty="0" smtClean="0"/>
              <a:t>の出現例</a:t>
            </a:r>
            <a:endParaRPr kumimoji="1" lang="ja-JP" altLang="en-US" dirty="0"/>
          </a:p>
        </p:txBody>
      </p:sp>
      <p:pic>
        <p:nvPicPr>
          <p:cNvPr id="7170" name="Picture 2"/>
          <p:cNvPicPr>
            <a:picLocks noChangeAspect="1" noChangeArrowheads="1"/>
          </p:cNvPicPr>
          <p:nvPr/>
        </p:nvPicPr>
        <p:blipFill>
          <a:blip r:embed="rId3" cstate="print"/>
          <a:srcRect l="26284" t="17344" r="27228" b="2923"/>
          <a:stretch>
            <a:fillRect/>
          </a:stretch>
        </p:blipFill>
        <p:spPr bwMode="auto">
          <a:xfrm>
            <a:off x="179512" y="692696"/>
            <a:ext cx="5256584" cy="5832648"/>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t="1111" r="26203"/>
          <a:stretch>
            <a:fillRect/>
          </a:stretch>
        </p:blipFill>
        <p:spPr bwMode="auto">
          <a:xfrm>
            <a:off x="5796136" y="260648"/>
            <a:ext cx="1656184" cy="6408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53944" y="360040"/>
            <a:ext cx="1882552" cy="6237312"/>
          </a:xfrm>
          <a:solidFill>
            <a:srgbClr val="FFFF00"/>
          </a:solidFill>
        </p:spPr>
        <p:txBody>
          <a:bodyPr vert="eaVert">
            <a:normAutofit fontScale="90000"/>
          </a:bodyPr>
          <a:lstStyle/>
          <a:p>
            <a:pPr algn="l"/>
            <a:r>
              <a:rPr kumimoji="1" lang="ja-JP" altLang="en-US" dirty="0" smtClean="0"/>
              <a:t>１９５２年２月２６日</a:t>
            </a:r>
            <a:r>
              <a:rPr kumimoji="1" lang="en-US" altLang="ja-JP" dirty="0" smtClean="0"/>
              <a:t/>
            </a:r>
            <a:br>
              <a:rPr kumimoji="1" lang="en-US" altLang="ja-JP" dirty="0" smtClean="0"/>
            </a:br>
            <a:r>
              <a:rPr kumimoji="1" lang="ja-JP" altLang="en-US" dirty="0" smtClean="0"/>
              <a:t>　　　　　　</a:t>
            </a:r>
            <a:r>
              <a:rPr lang="ja-JP" altLang="en-US" dirty="0" smtClean="0"/>
              <a:t>東京朝日朝刊社説</a:t>
            </a:r>
            <a:r>
              <a:rPr lang="en-US" altLang="ja-JP" dirty="0" smtClean="0"/>
              <a:t/>
            </a:r>
            <a:br>
              <a:rPr lang="en-US" altLang="ja-JP" dirty="0" smtClean="0"/>
            </a:br>
            <a:r>
              <a:rPr lang="ja-JP" altLang="en-US" sz="3100" dirty="0" smtClean="0"/>
              <a:t>観光外人客を使用するも従来型の典型　　　　</a:t>
            </a:r>
            <a:r>
              <a:rPr lang="ja-JP" altLang="en-US" dirty="0" smtClean="0"/>
              <a:t>　</a:t>
            </a:r>
            <a:endParaRPr kumimoji="1" lang="ja-JP" altLang="en-US" dirty="0"/>
          </a:p>
        </p:txBody>
      </p:sp>
      <p:pic>
        <p:nvPicPr>
          <p:cNvPr id="4098" name="Picture 2"/>
          <p:cNvPicPr>
            <a:picLocks noChangeAspect="1" noChangeArrowheads="1"/>
          </p:cNvPicPr>
          <p:nvPr/>
        </p:nvPicPr>
        <p:blipFill>
          <a:blip r:embed="rId3" cstate="print"/>
          <a:srcRect/>
          <a:stretch>
            <a:fillRect/>
          </a:stretch>
        </p:blipFill>
        <p:spPr bwMode="auto">
          <a:xfrm>
            <a:off x="1674316" y="476672"/>
            <a:ext cx="5417964" cy="6065074"/>
          </a:xfrm>
          <a:prstGeom prst="rect">
            <a:avLst/>
          </a:prstGeom>
          <a:noFill/>
          <a:ln w="9525">
            <a:noFill/>
            <a:miter lim="800000"/>
            <a:headEnd/>
            <a:tailEnd/>
          </a:ln>
        </p:spPr>
      </p:pic>
      <p:sp>
        <p:nvSpPr>
          <p:cNvPr id="4" name="円/楕円 3"/>
          <p:cNvSpPr/>
          <p:nvPr/>
        </p:nvSpPr>
        <p:spPr>
          <a:xfrm>
            <a:off x="3419872" y="692696"/>
            <a:ext cx="504056" cy="720080"/>
          </a:xfrm>
          <a:prstGeom prst="ellipse">
            <a:avLst/>
          </a:prstGeom>
          <a:noFill/>
          <a:ln w="3175">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63714" y="332656"/>
            <a:ext cx="1169551" cy="6525344"/>
          </a:xfrm>
          <a:prstGeom prst="rect">
            <a:avLst/>
          </a:prstGeom>
          <a:noFill/>
        </p:spPr>
        <p:txBody>
          <a:bodyPr vert="eaVert" wrap="square" rtlCol="0">
            <a:spAutoFit/>
          </a:bodyPr>
          <a:lstStyle/>
          <a:p>
            <a:r>
              <a:rPr kumimoji="1" lang="ja-JP" altLang="en-US" sz="3200" dirty="0" smtClean="0">
                <a:solidFill>
                  <a:srgbClr val="FF0000"/>
                </a:solidFill>
              </a:rPr>
              <a:t>社説を書く人はシニア層であり</a:t>
            </a:r>
            <a:endParaRPr kumimoji="1" lang="en-US" altLang="ja-JP" sz="3200" dirty="0" smtClean="0">
              <a:solidFill>
                <a:srgbClr val="FF0000"/>
              </a:solidFill>
            </a:endParaRPr>
          </a:p>
          <a:p>
            <a:r>
              <a:rPr kumimoji="1" lang="ja-JP" altLang="en-US" sz="3200" dirty="0" smtClean="0">
                <a:solidFill>
                  <a:srgbClr val="FF0000"/>
                </a:solidFill>
              </a:rPr>
              <a:t>戦前の意識が残っていた？</a:t>
            </a:r>
            <a:endParaRPr kumimoji="1" lang="ja-JP" altLang="en-US" sz="3200" dirty="0">
              <a:solidFill>
                <a:srgbClr val="FF0000"/>
              </a:solidFill>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a:ln>
            <a:solidFill>
              <a:schemeClr val="tx1">
                <a:lumMod val="95000"/>
                <a:lumOff val="5000"/>
              </a:schemeClr>
            </a:solidFill>
          </a:ln>
        </p:spPr>
        <p:txBody>
          <a:bodyPr>
            <a:normAutofit/>
          </a:bodyPr>
          <a:lstStyle/>
          <a:p>
            <a:r>
              <a:rPr kumimoji="1" lang="ja-JP" altLang="en-US" dirty="0" smtClean="0"/>
              <a:t>台湾における法令用語「観光」</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楊正寛（</a:t>
            </a:r>
            <a:r>
              <a:rPr lang="en-US" altLang="ja-JP" dirty="0" smtClean="0"/>
              <a:t>2003</a:t>
            </a:r>
            <a:r>
              <a:rPr lang="ja-JP" altLang="en-US" dirty="0" smtClean="0"/>
              <a:t>）：</a:t>
            </a:r>
            <a:r>
              <a:rPr lang="en-US" altLang="ja-JP" dirty="0" smtClean="0"/>
              <a:t>『</a:t>
            </a:r>
            <a:r>
              <a:rPr lang="ja-JP" altLang="en-US" dirty="0" smtClean="0"/>
              <a:t>観光行政法規（精華版三版）揚智文化事業股　有限公司発行</a:t>
            </a:r>
            <a:endParaRPr lang="en-US" altLang="ja-JP" dirty="0" smtClean="0"/>
          </a:p>
          <a:p>
            <a:r>
              <a:rPr kumimoji="1" lang="ja-JP" altLang="en-US" dirty="0" smtClean="0"/>
              <a:t>陳水亮（</a:t>
            </a:r>
            <a:r>
              <a:rPr kumimoji="1" lang="en-US" altLang="ja-JP" dirty="0" smtClean="0"/>
              <a:t>2003</a:t>
            </a:r>
            <a:r>
              <a:rPr kumimoji="1" lang="ja-JP" altLang="en-US" dirty="0" smtClean="0"/>
              <a:t>）：</a:t>
            </a:r>
            <a:r>
              <a:rPr kumimoji="1" lang="en-US" altLang="ja-JP" dirty="0" smtClean="0"/>
              <a:t>『</a:t>
            </a:r>
            <a:r>
              <a:rPr kumimoji="1" lang="ja-JP" altLang="en-US" dirty="0" smtClean="0"/>
              <a:t>大専用書　観光行政輿法規</a:t>
            </a:r>
            <a:r>
              <a:rPr kumimoji="1" lang="en-US" altLang="ja-JP" dirty="0" smtClean="0"/>
              <a:t>』</a:t>
            </a:r>
            <a:r>
              <a:rPr kumimoji="1" lang="ja-JP" altLang="en-US" dirty="0" smtClean="0"/>
              <a:t>　陳水亮著発行</a:t>
            </a:r>
            <a:endParaRPr kumimoji="1" lang="en-US" altLang="ja-JP" dirty="0" smtClean="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ja-JP" altLang="en-US" dirty="0" smtClean="0"/>
              <a:t>ハングル「</a:t>
            </a:r>
            <a:r>
              <a:rPr lang="ko-KR" altLang="en-US" dirty="0" smtClean="0"/>
              <a:t>관광</a:t>
            </a:r>
            <a:r>
              <a:rPr lang="ja-JP" altLang="en-US" dirty="0" smtClean="0"/>
              <a:t>」は漢語「観光」に相当</a:t>
            </a:r>
            <a:endParaRPr kumimoji="1" lang="ja-JP" altLang="en-US" dirty="0"/>
          </a:p>
        </p:txBody>
      </p:sp>
      <p:sp>
        <p:nvSpPr>
          <p:cNvPr id="3" name="コンテンツ プレースホルダ 2"/>
          <p:cNvSpPr>
            <a:spLocks noGrp="1"/>
          </p:cNvSpPr>
          <p:nvPr>
            <p:ph idx="1"/>
          </p:nvPr>
        </p:nvSpPr>
        <p:spPr>
          <a:xfrm>
            <a:off x="457200" y="2392288"/>
            <a:ext cx="8229600" cy="3701008"/>
          </a:xfrm>
        </p:spPr>
        <p:txBody>
          <a:bodyPr>
            <a:normAutofit fontScale="40000" lnSpcReduction="20000"/>
          </a:bodyPr>
          <a:lstStyle/>
          <a:p>
            <a:r>
              <a:rPr lang="ko-KR" altLang="ja-JP" b="1" dirty="0" smtClean="0"/>
              <a:t>観光</a:t>
            </a:r>
            <a:r>
              <a:rPr lang="ko-KR" altLang="ja-JP" dirty="0" smtClean="0"/>
              <a:t> （观光）は、主に</a:t>
            </a:r>
            <a:r>
              <a:rPr lang="ko-KR" altLang="ja-JP" dirty="0" smtClean="0">
                <a:hlinkClick r:id="rId3" tooltip="気分転換"/>
              </a:rPr>
              <a:t>気分転換</a:t>
            </a:r>
            <a:r>
              <a:rPr lang="ko-KR" altLang="ja-JP" dirty="0" smtClean="0"/>
              <a:t>や</a:t>
            </a:r>
            <a:r>
              <a:rPr lang="ko-KR" altLang="ja-JP" dirty="0" smtClean="0">
                <a:hlinkClick r:id="rId4" tooltip="レジャー"/>
              </a:rPr>
              <a:t>余暇</a:t>
            </a:r>
            <a:r>
              <a:rPr lang="ko-KR" altLang="ja-JP" dirty="0" smtClean="0"/>
              <a:t>の目的のために残して</a:t>
            </a:r>
            <a:r>
              <a:rPr lang="ko-KR" altLang="ja-JP" dirty="0" smtClean="0">
                <a:hlinkClick r:id="rId5" tooltip="旅行"/>
              </a:rPr>
              <a:t>旅行</a:t>
            </a:r>
            <a:r>
              <a:rPr lang="ko-KR" altLang="ja-JP" dirty="0" smtClean="0"/>
              <a:t>です。 </a:t>
            </a:r>
            <a:r>
              <a:rPr lang="ko-KR" altLang="ja-JP" dirty="0" smtClean="0">
                <a:hlinkClick r:id="rId6" tooltip="世界観光機関"/>
              </a:rPr>
              <a:t>世界観光機関</a:t>
            </a:r>
            <a:r>
              <a:rPr lang="ko-KR" altLang="ja-JP" dirty="0" smtClean="0"/>
              <a:t>は、観光客を"レジャー、ビジネス、訪問場所でお返しする活動に無関係な目的のために一年を超えない期間に、一般的な環境の地域場所でとどまって旅行している人」と定義する。 관광은 전 세계적으로 인기를 끄는 여가 활동이 되어 왔다.観光は、世界的に人気を集める余暇活動がされてきた。 2006년에 842,000,000명의 국제 관광객이 있었다. </a:t>
            </a:r>
            <a:r>
              <a:rPr lang="ko-KR" altLang="ja-JP" baseline="30000" dirty="0" smtClean="0">
                <a:hlinkClick r:id="rId7"/>
              </a:rPr>
              <a:t>[1]</a:t>
            </a:r>
            <a:r>
              <a:rPr lang="ko-KR" altLang="ja-JP" dirty="0" smtClean="0"/>
              <a:t> 2006年に842,000,000人の国際観光客があった。 </a:t>
            </a:r>
            <a:r>
              <a:rPr lang="ko-KR" altLang="ja-JP" baseline="30000" dirty="0" smtClean="0">
                <a:hlinkClick r:id="rId7"/>
              </a:rPr>
              <a:t>[1]</a:t>
            </a:r>
            <a:r>
              <a:rPr lang="ko-KR" altLang="ja-JP" dirty="0" smtClean="0"/>
              <a:t> </a:t>
            </a:r>
          </a:p>
          <a:p>
            <a:r>
              <a:rPr lang="ko-KR" altLang="ja-JP" dirty="0" smtClean="0"/>
              <a:t>관광은 관광객들의 재화와 용역의 소비로 만들어지는 소득, 관광 산업에서 거두는 사업세, 관광과 연결된 </a:t>
            </a:r>
            <a:r>
              <a:rPr lang="ko-KR" altLang="ja-JP" dirty="0" smtClean="0">
                <a:hlinkClick r:id="rId8" tooltip="サービス産業"/>
              </a:rPr>
              <a:t>서비스 산업</a:t>
            </a:r>
            <a:r>
              <a:rPr lang="ko-KR" altLang="ja-JP" dirty="0" smtClean="0"/>
              <a:t> 의 고용 기회 때문에 여러 나라에서 필수적이다.観光は、観光客の財貨と用役の消費に作成された収入、観光産業に収める事業税、観光に関連付けられた</a:t>
            </a:r>
            <a:r>
              <a:rPr lang="ko-KR" altLang="ja-JP" dirty="0" smtClean="0">
                <a:hlinkClick r:id="rId8" tooltip="サービス産業"/>
              </a:rPr>
              <a:t>サービス産業</a:t>
            </a:r>
            <a:r>
              <a:rPr lang="ko-KR" altLang="ja-JP" dirty="0" smtClean="0"/>
              <a:t>の雇用機会のために多くの国で不可欠である。 이러한 서비스 산업은 순항배, 택시와 같은 </a:t>
            </a:r>
            <a:r>
              <a:rPr lang="ko-KR" altLang="ja-JP" dirty="0" smtClean="0">
                <a:hlinkClick r:id="rId9" tooltip="交通"/>
              </a:rPr>
              <a:t>교통</a:t>
            </a:r>
            <a:r>
              <a:rPr lang="ko-KR" altLang="ja-JP" dirty="0" smtClean="0"/>
              <a:t> 서비스, 호텔, 식당, 술집과 같은 숙박, 온천과 휴양지와 같은 </a:t>
            </a:r>
            <a:r>
              <a:rPr lang="ko-KR" altLang="ja-JP" dirty="0" smtClean="0">
                <a:hlinkClick r:id="rId10" tooltip="サービス業"/>
              </a:rPr>
              <a:t>서비스업</a:t>
            </a:r>
            <a:r>
              <a:rPr lang="ko-KR" altLang="ja-JP" dirty="0" smtClean="0"/>
              <a:t> 을 포함한다.これらのサービス産業は、巡航船、タクシーなどの</a:t>
            </a:r>
            <a:r>
              <a:rPr lang="ko-KR" altLang="ja-JP" dirty="0" smtClean="0">
                <a:hlinkClick r:id="rId9" tooltip="交通"/>
              </a:rPr>
              <a:t>交通</a:t>
            </a:r>
            <a:r>
              <a:rPr lang="ko-KR" altLang="ja-JP" dirty="0" smtClean="0"/>
              <a:t>サービス、ホテル、レストラン、パブなどの宿泊施設、温泉やリゾート地のような</a:t>
            </a:r>
            <a:r>
              <a:rPr lang="ko-KR" altLang="ja-JP" dirty="0" smtClean="0">
                <a:hlinkClick r:id="rId10" tooltip="サービス業"/>
              </a:rPr>
              <a:t>サービス業</a:t>
            </a:r>
            <a:r>
              <a:rPr lang="ko-KR" altLang="ja-JP" dirty="0" smtClean="0"/>
              <a:t>を含んでいる。 </a:t>
            </a:r>
          </a:p>
          <a:p>
            <a:r>
              <a:rPr lang="ko-KR" altLang="ja-JP" b="1" dirty="0" smtClean="0"/>
              <a:t>観光</a:t>
            </a:r>
            <a:r>
              <a:rPr lang="ko-KR" altLang="ja-JP" dirty="0" smtClean="0"/>
              <a:t> （Tourism）、または観光産業（Tourist industry）とは、観光客のための財やサービスの提供を営業基盤とする企業を言いますが、大規模な様々な関連産業との合成を中核とする複合産業として、統一的独立産業部門ではない。 관광의 현대적 의의는 관광을 경제의 일환으로서 경제적 결합도를 기준으로 생각하는 것이다.観光の現代的意義は、観光を経済の一環として、経済的結合度を基準に考えるのである。 즉 현대적 의미의 관광은 단순한 자연관상(Sightseeing)이 아니라 인간 생활의 어떤 목적을 위하여 사회적·경제적 관련을 가지고 능동적으로 움직이는 의욕을 내포한다.すなわち、現代的な意味での観光は、単なる自然観賞（Sightseeing）ではなく、人間の生活のどのような目的のために、社会的·経済的関連を持って能動的に動く意欲を内包する。 따라서 관광업은 관광 왕래와의 경제적 결합도를 기준으로 하여 그 기능별로 분류 다음과 같은 것들이 있다.したがって、観光は、観光往来との経済的結合度を基準にして、その機能別に分類、次のようなものがある。 </a:t>
            </a:r>
            <a:endParaRPr kumimoji="1" lang="ja-JP"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932040" y="243408"/>
            <a:ext cx="3744416" cy="6858000"/>
          </a:xfrm>
        </p:spPr>
        <p:txBody>
          <a:bodyPr>
            <a:normAutofit/>
          </a:bodyPr>
          <a:lstStyle/>
          <a:p>
            <a:r>
              <a:rPr lang="en-US" altLang="ja-JP" dirty="0" smtClean="0"/>
              <a:t>1880</a:t>
            </a:r>
            <a:r>
              <a:rPr lang="ja-JP" altLang="en-US" dirty="0" smtClean="0"/>
              <a:t>年</a:t>
            </a:r>
            <a:r>
              <a:rPr lang="en-US" altLang="ja-JP" dirty="0" smtClean="0"/>
              <a:t>5</a:t>
            </a:r>
            <a:r>
              <a:rPr lang="ja-JP" altLang="en-US" dirty="0" smtClean="0"/>
              <a:t>月</a:t>
            </a:r>
            <a:r>
              <a:rPr lang="en-US" altLang="ja-JP" dirty="0" smtClean="0"/>
              <a:t>14</a:t>
            </a:r>
            <a:r>
              <a:rPr lang="ja-JP" altLang="en-US" dirty="0" smtClean="0"/>
              <a:t>日の記事は今日的意味での「観光」を使用せず、「遊覧」をもってあてている。</a:t>
            </a:r>
            <a:endParaRPr lang="en-US" altLang="ja-JP" dirty="0" smtClean="0"/>
          </a:p>
          <a:p>
            <a:r>
              <a:rPr lang="ja-JP" altLang="en-US" dirty="0" smtClean="0"/>
              <a:t>以降</a:t>
            </a:r>
            <a:r>
              <a:rPr lang="en-US" altLang="ja-JP" dirty="0" smtClean="0"/>
              <a:t>1883</a:t>
            </a:r>
            <a:r>
              <a:rPr lang="ja-JP" altLang="en-US" dirty="0" smtClean="0"/>
              <a:t>年</a:t>
            </a:r>
            <a:r>
              <a:rPr lang="en-US" altLang="ja-JP" dirty="0" smtClean="0"/>
              <a:t>11</a:t>
            </a:r>
            <a:r>
              <a:rPr lang="ja-JP" altLang="en-US" dirty="0" smtClean="0"/>
              <a:t>月</a:t>
            </a:r>
            <a:r>
              <a:rPr lang="en-US" altLang="ja-JP" dirty="0" smtClean="0"/>
              <a:t>30</a:t>
            </a:r>
            <a:r>
              <a:rPr lang="ja-JP" altLang="en-US" dirty="0" smtClean="0"/>
              <a:t>日の記事をはじめ、「観光」が今日的意味を持って使われるまで「遊覧」が使用されていることが分かる。</a:t>
            </a:r>
            <a:endParaRPr lang="en-US" altLang="ja-JP" dirty="0" smtClean="0"/>
          </a:p>
          <a:p>
            <a:endParaRPr kumimoji="1" lang="ja-JP" altLang="en-US" dirty="0"/>
          </a:p>
        </p:txBody>
      </p:sp>
      <p:pic>
        <p:nvPicPr>
          <p:cNvPr id="7170" name="Picture 2"/>
          <p:cNvPicPr>
            <a:picLocks noChangeAspect="1" noChangeArrowheads="1"/>
          </p:cNvPicPr>
          <p:nvPr/>
        </p:nvPicPr>
        <p:blipFill>
          <a:blip r:embed="rId3" cstate="print"/>
          <a:srcRect/>
          <a:stretch>
            <a:fillRect/>
          </a:stretch>
        </p:blipFill>
        <p:spPr bwMode="auto">
          <a:xfrm>
            <a:off x="179512" y="44624"/>
            <a:ext cx="4104456" cy="67687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85800"/>
            <a:ext cx="4618856" cy="1143000"/>
          </a:xfrm>
          <a:solidFill>
            <a:srgbClr val="FFFF00"/>
          </a:solidFill>
          <a:ln w="38100">
            <a:solidFill>
              <a:schemeClr val="tx1">
                <a:lumMod val="95000"/>
                <a:lumOff val="5000"/>
              </a:schemeClr>
            </a:solidFill>
          </a:ln>
        </p:spPr>
        <p:txBody>
          <a:bodyPr>
            <a:normAutofit fontScale="90000"/>
          </a:bodyPr>
          <a:lstStyle/>
          <a:p>
            <a:r>
              <a:rPr lang="ja-JP" altLang="en-US" dirty="0" smtClean="0"/>
              <a:t>固有</a:t>
            </a:r>
            <a:r>
              <a:rPr kumimoji="1" lang="ja-JP" altLang="en-US" dirty="0" smtClean="0"/>
              <a:t>名詞以外での</a:t>
            </a:r>
            <a:r>
              <a:rPr kumimoji="1" lang="en-US" altLang="ja-JP" dirty="0" smtClean="0"/>
              <a:t/>
            </a:r>
            <a:br>
              <a:rPr kumimoji="1" lang="en-US" altLang="ja-JP" dirty="0" smtClean="0"/>
            </a:br>
            <a:r>
              <a:rPr kumimoji="1" lang="en-US" altLang="ja-JP" dirty="0" smtClean="0"/>
              <a:t>｢</a:t>
            </a:r>
            <a:r>
              <a:rPr kumimoji="1" lang="ja-JP" altLang="en-US" dirty="0" smtClean="0"/>
              <a:t>観光」初出</a:t>
            </a:r>
            <a:endParaRPr kumimoji="1" lang="ja-JP" altLang="en-US" dirty="0"/>
          </a:p>
        </p:txBody>
      </p:sp>
      <p:sp>
        <p:nvSpPr>
          <p:cNvPr id="3" name="コンテンツ プレースホルダ 2"/>
          <p:cNvSpPr>
            <a:spLocks noGrp="1"/>
          </p:cNvSpPr>
          <p:nvPr>
            <p:ph idx="1"/>
          </p:nvPr>
        </p:nvSpPr>
        <p:spPr>
          <a:xfrm>
            <a:off x="179512" y="2204864"/>
            <a:ext cx="5256584" cy="4653136"/>
          </a:xfrm>
        </p:spPr>
        <p:txBody>
          <a:bodyPr>
            <a:noAutofit/>
          </a:bodyPr>
          <a:lstStyle/>
          <a:p>
            <a:r>
              <a:rPr lang="ja-JP" altLang="en-US" sz="4000" dirty="0" smtClean="0"/>
              <a:t>１８９３年１０月</a:t>
            </a:r>
            <a:r>
              <a:rPr lang="en-US" altLang="ja-JP" sz="4000" dirty="0" smtClean="0"/>
              <a:t>15</a:t>
            </a:r>
            <a:r>
              <a:rPr lang="ja-JP" altLang="en-US" sz="4000" dirty="0" smtClean="0"/>
              <a:t>日</a:t>
            </a:r>
            <a:r>
              <a:rPr lang="ja-JP" altLang="en-US" sz="5400" dirty="0" smtClean="0"/>
              <a:t>　</a:t>
            </a:r>
            <a:endParaRPr lang="en-US" altLang="ja-JP" sz="5400" dirty="0" smtClean="0"/>
          </a:p>
          <a:p>
            <a:pPr>
              <a:buNone/>
            </a:pPr>
            <a:r>
              <a:rPr kumimoji="1" lang="ja-JP" altLang="en-US" sz="5400" dirty="0" smtClean="0"/>
              <a:t>　「</a:t>
            </a:r>
            <a:r>
              <a:rPr kumimoji="1" lang="ja-JP" altLang="en-US" sz="5400" dirty="0" smtClean="0">
                <a:solidFill>
                  <a:srgbClr val="FF0000"/>
                </a:solidFill>
              </a:rPr>
              <a:t>駐</a:t>
            </a:r>
            <a:r>
              <a:rPr lang="ja-JP" altLang="en-US" sz="5400" dirty="0" smtClean="0">
                <a:solidFill>
                  <a:srgbClr val="FF0000"/>
                </a:solidFill>
              </a:rPr>
              <a:t>馬</a:t>
            </a:r>
            <a:r>
              <a:rPr kumimoji="1" lang="ja-JP" altLang="en-US" sz="5400" dirty="0" smtClean="0">
                <a:solidFill>
                  <a:srgbClr val="FF0000"/>
                </a:solidFill>
              </a:rPr>
              <a:t>観光</a:t>
            </a:r>
            <a:r>
              <a:rPr kumimoji="1" lang="ja-JP" altLang="en-US" sz="5400" dirty="0" smtClean="0">
                <a:solidFill>
                  <a:schemeClr val="tx1">
                    <a:lumMod val="95000"/>
                    <a:lumOff val="5000"/>
                  </a:schemeClr>
                </a:solidFill>
              </a:rPr>
              <a:t>」「</a:t>
            </a:r>
            <a:r>
              <a:rPr kumimoji="1" lang="ja-JP" altLang="en-US" sz="5400" dirty="0" smtClean="0">
                <a:solidFill>
                  <a:srgbClr val="FF0000"/>
                </a:solidFill>
              </a:rPr>
              <a:t>察勢</a:t>
            </a:r>
            <a:r>
              <a:rPr kumimoji="1" lang="ja-JP" altLang="en-US" sz="5400" dirty="0" smtClean="0"/>
              <a:t>」　馬を</a:t>
            </a:r>
            <a:r>
              <a:rPr kumimoji="1" lang="ja-JP" altLang="en-US" sz="5400" dirty="0" err="1" smtClean="0"/>
              <a:t>駐め、</a:t>
            </a:r>
            <a:r>
              <a:rPr kumimoji="1" lang="ja-JP" altLang="en-US" sz="5400" dirty="0" smtClean="0"/>
              <a:t>光を観て、勢を察する</a:t>
            </a:r>
            <a:endParaRPr kumimoji="1" lang="ja-JP" altLang="en-US" sz="5400" dirty="0"/>
          </a:p>
        </p:txBody>
      </p:sp>
      <p:pic>
        <p:nvPicPr>
          <p:cNvPr id="8194" name="Picture 2"/>
          <p:cNvPicPr>
            <a:picLocks noChangeAspect="1" noChangeArrowheads="1"/>
          </p:cNvPicPr>
          <p:nvPr/>
        </p:nvPicPr>
        <p:blipFill>
          <a:blip r:embed="rId3" cstate="print"/>
          <a:srcRect/>
          <a:stretch>
            <a:fillRect/>
          </a:stretch>
        </p:blipFill>
        <p:spPr bwMode="auto">
          <a:xfrm>
            <a:off x="5580112" y="260648"/>
            <a:ext cx="3419872" cy="64589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normAutofit/>
          </a:bodyPr>
          <a:lstStyle/>
          <a:p>
            <a:r>
              <a:rPr kumimoji="1" lang="ja-JP" altLang="en-US" dirty="0" smtClean="0"/>
              <a:t>固有名詞➵軍人の視察に拡大</a:t>
            </a:r>
            <a:endParaRPr kumimoji="1" lang="ja-JP" altLang="en-US" dirty="0"/>
          </a:p>
        </p:txBody>
      </p:sp>
      <p:pic>
        <p:nvPicPr>
          <p:cNvPr id="4" name="図 3"/>
          <p:cNvPicPr/>
          <p:nvPr/>
        </p:nvPicPr>
        <p:blipFill>
          <a:blip r:embed="rId3" cstate="print"/>
          <a:srcRect l="25903" t="17647" r="27566" b="5882"/>
          <a:stretch>
            <a:fillRect/>
          </a:stretch>
        </p:blipFill>
        <p:spPr bwMode="auto">
          <a:xfrm>
            <a:off x="151675" y="1452655"/>
            <a:ext cx="5572453" cy="5144697"/>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5839172" y="1590675"/>
            <a:ext cx="2549252" cy="5021574"/>
          </a:xfrm>
          <a:prstGeom prst="rect">
            <a:avLst/>
          </a:prstGeom>
          <a:noFill/>
          <a:ln w="9525">
            <a:noFill/>
            <a:miter lim="800000"/>
            <a:headEnd/>
            <a:tailEnd/>
          </a:ln>
        </p:spPr>
      </p:pic>
      <p:sp>
        <p:nvSpPr>
          <p:cNvPr id="5" name="円/楕円 4"/>
          <p:cNvSpPr/>
          <p:nvPr/>
        </p:nvSpPr>
        <p:spPr>
          <a:xfrm>
            <a:off x="2843808" y="4725144"/>
            <a:ext cx="720080" cy="432048"/>
          </a:xfrm>
          <a:prstGeom prst="ellipse">
            <a:avLst/>
          </a:prstGeom>
          <a:noFill/>
          <a:ln w="3175">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4211960" y="5805264"/>
            <a:ext cx="720080" cy="432048"/>
          </a:xfrm>
          <a:prstGeom prst="ellipse">
            <a:avLst/>
          </a:prstGeom>
          <a:noFill/>
          <a:ln w="3175">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6228184" y="3501008"/>
            <a:ext cx="720080" cy="864096"/>
          </a:xfrm>
          <a:prstGeom prst="ellipse">
            <a:avLst/>
          </a:prstGeom>
          <a:noFill/>
          <a:ln w="3175">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547664" y="135303"/>
            <a:ext cx="7416824" cy="6925213"/>
          </a:xfrm>
          <a:prstGeom prst="rect">
            <a:avLst/>
          </a:prstGeom>
          <a:noFill/>
          <a:ln w="9525">
            <a:noFill/>
            <a:miter lim="800000"/>
            <a:headEnd/>
            <a:tailEnd/>
          </a:ln>
        </p:spPr>
      </p:pic>
      <p:sp>
        <p:nvSpPr>
          <p:cNvPr id="3" name="円/楕円 2"/>
          <p:cNvSpPr/>
          <p:nvPr/>
        </p:nvSpPr>
        <p:spPr>
          <a:xfrm>
            <a:off x="7668344" y="548680"/>
            <a:ext cx="720080" cy="1656184"/>
          </a:xfrm>
          <a:prstGeom prst="ellipse">
            <a:avLst/>
          </a:prstGeom>
          <a:noFill/>
          <a:ln w="3175">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23528" y="188640"/>
            <a:ext cx="923330" cy="4464496"/>
          </a:xfrm>
          <a:prstGeom prst="rect">
            <a:avLst/>
          </a:prstGeom>
          <a:noFill/>
        </p:spPr>
        <p:txBody>
          <a:bodyPr vert="eaVert" wrap="square" rtlCol="0">
            <a:spAutoFit/>
          </a:bodyPr>
          <a:lstStyle/>
          <a:p>
            <a:r>
              <a:rPr kumimoji="1" lang="ja-JP" altLang="en-US" sz="4800" dirty="0" smtClean="0">
                <a:solidFill>
                  <a:srgbClr val="FF0000"/>
                </a:solidFill>
              </a:rPr>
              <a:t>外国軍人の視察</a:t>
            </a:r>
            <a:endParaRPr kumimoji="1" lang="ja-JP" altLang="en-US" sz="4800"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solidFill>
            <a:srgbClr val="FFFF00"/>
          </a:solidFill>
          <a:ln>
            <a:solidFill>
              <a:schemeClr val="accent1"/>
            </a:solidFill>
          </a:ln>
        </p:spPr>
        <p:txBody>
          <a:bodyPr/>
          <a:lstStyle/>
          <a:p>
            <a:r>
              <a:rPr kumimoji="1" lang="ja-JP" altLang="en-US" dirty="0" smtClean="0"/>
              <a:t>軍人から非軍人に拡大</a:t>
            </a:r>
            <a:endParaRPr kumimoji="1" lang="ja-JP" altLang="en-US" dirty="0"/>
          </a:p>
        </p:txBody>
      </p:sp>
      <p:pic>
        <p:nvPicPr>
          <p:cNvPr id="4" name="図 3"/>
          <p:cNvPicPr/>
          <p:nvPr/>
        </p:nvPicPr>
        <p:blipFill>
          <a:blip r:embed="rId3" cstate="print"/>
          <a:srcRect l="25514" t="19723" r="27955" b="6228"/>
          <a:stretch>
            <a:fillRect/>
          </a:stretch>
        </p:blipFill>
        <p:spPr bwMode="auto">
          <a:xfrm>
            <a:off x="1042547" y="1334216"/>
            <a:ext cx="6337765" cy="5479160"/>
          </a:xfrm>
          <a:prstGeom prst="rect">
            <a:avLst/>
          </a:prstGeom>
          <a:noFill/>
          <a:ln w="9525">
            <a:noFill/>
            <a:miter lim="800000"/>
            <a:headEnd/>
            <a:tailEnd/>
          </a:ln>
        </p:spPr>
      </p:pic>
      <p:sp>
        <p:nvSpPr>
          <p:cNvPr id="5" name="円/楕円 4"/>
          <p:cNvSpPr/>
          <p:nvPr/>
        </p:nvSpPr>
        <p:spPr>
          <a:xfrm>
            <a:off x="1403648" y="3212976"/>
            <a:ext cx="1512168" cy="360040"/>
          </a:xfrm>
          <a:prstGeom prst="ellipse">
            <a:avLst/>
          </a:prstGeom>
          <a:noFill/>
          <a:ln w="3810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1475656" y="2060848"/>
            <a:ext cx="1008112" cy="360040"/>
          </a:xfrm>
          <a:prstGeom prst="ellipse">
            <a:avLst/>
          </a:prstGeom>
          <a:noFill/>
          <a:ln w="3810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1331640" y="6381328"/>
            <a:ext cx="1152128" cy="360040"/>
          </a:xfrm>
          <a:prstGeom prst="ellipse">
            <a:avLst/>
          </a:prstGeom>
          <a:noFill/>
          <a:ln w="3810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00192" y="260648"/>
            <a:ext cx="2386608" cy="6048672"/>
          </a:xfrm>
        </p:spPr>
        <p:txBody>
          <a:bodyPr vert="eaVert"/>
          <a:lstStyle/>
          <a:p>
            <a:r>
              <a:rPr kumimoji="1" lang="ja-JP" altLang="en-US" dirty="0" smtClean="0"/>
              <a:t>１８９９年</a:t>
            </a:r>
            <a:r>
              <a:rPr kumimoji="1" lang="en-US" altLang="ja-JP" dirty="0" smtClean="0"/>
              <a:t>9</a:t>
            </a:r>
            <a:r>
              <a:rPr kumimoji="1" lang="ja-JP" altLang="en-US" dirty="0" smtClean="0"/>
              <a:t>月</a:t>
            </a:r>
            <a:r>
              <a:rPr kumimoji="1" lang="en-US" altLang="ja-JP" dirty="0" smtClean="0"/>
              <a:t>4</a:t>
            </a:r>
            <a:r>
              <a:rPr kumimoji="1" lang="ja-JP" altLang="en-US" dirty="0" smtClean="0"/>
              <a:t>日</a:t>
            </a:r>
            <a:r>
              <a:rPr kumimoji="1" lang="en-US" altLang="ja-JP" dirty="0" smtClean="0"/>
              <a:t/>
            </a:r>
            <a:br>
              <a:rPr kumimoji="1" lang="en-US" altLang="ja-JP" dirty="0" smtClean="0"/>
            </a:br>
            <a:r>
              <a:rPr kumimoji="1" lang="ja-JP" altLang="en-US" dirty="0" smtClean="0"/>
              <a:t>東京</a:t>
            </a:r>
            <a:r>
              <a:rPr lang="ja-JP" altLang="en-US" dirty="0" smtClean="0"/>
              <a:t>朝日朝刊</a:t>
            </a:r>
            <a:endParaRPr kumimoji="1" lang="ja-JP" altLang="en-US" dirty="0"/>
          </a:p>
        </p:txBody>
      </p:sp>
      <p:pic>
        <p:nvPicPr>
          <p:cNvPr id="9218" name="Picture 2"/>
          <p:cNvPicPr>
            <a:picLocks noChangeAspect="1" noChangeArrowheads="1"/>
          </p:cNvPicPr>
          <p:nvPr/>
        </p:nvPicPr>
        <p:blipFill>
          <a:blip r:embed="rId3" cstate="print"/>
          <a:srcRect/>
          <a:stretch>
            <a:fillRect/>
          </a:stretch>
        </p:blipFill>
        <p:spPr bwMode="auto">
          <a:xfrm>
            <a:off x="1475656" y="332656"/>
            <a:ext cx="3456384" cy="6408712"/>
          </a:xfrm>
          <a:prstGeom prst="rect">
            <a:avLst/>
          </a:prstGeom>
          <a:noFill/>
          <a:ln w="9525">
            <a:noFill/>
            <a:miter lim="800000"/>
            <a:headEnd/>
            <a:tailEnd/>
          </a:ln>
        </p:spPr>
      </p:pic>
      <p:sp>
        <p:nvSpPr>
          <p:cNvPr id="4" name="円/楕円 3"/>
          <p:cNvSpPr/>
          <p:nvPr/>
        </p:nvSpPr>
        <p:spPr>
          <a:xfrm>
            <a:off x="2771800" y="5445224"/>
            <a:ext cx="720080" cy="936104"/>
          </a:xfrm>
          <a:prstGeom prst="ellipse">
            <a:avLst/>
          </a:prstGeom>
          <a:noFill/>
          <a:ln w="3175">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922114"/>
          </a:xfrm>
          <a:ln>
            <a:solidFill>
              <a:schemeClr val="accent1"/>
            </a:solidFill>
          </a:ln>
        </p:spPr>
        <p:txBody>
          <a:bodyPr/>
          <a:lstStyle/>
          <a:p>
            <a:r>
              <a:rPr kumimoji="1" lang="ja-JP" altLang="en-US" dirty="0" smtClean="0"/>
              <a:t>東京駅前の新聞スタンド</a:t>
            </a:r>
            <a:endParaRPr kumimoji="1" lang="ja-JP" altLang="en-US" dirty="0"/>
          </a:p>
        </p:txBody>
      </p:sp>
      <p:pic>
        <p:nvPicPr>
          <p:cNvPr id="1027" name="Picture 3" descr="C:\Users\owner\Desktop\写真.JPG"/>
          <p:cNvPicPr>
            <a:picLocks noChangeAspect="1" noChangeArrowheads="1"/>
          </p:cNvPicPr>
          <p:nvPr/>
        </p:nvPicPr>
        <p:blipFill>
          <a:blip r:embed="rId3" cstate="print"/>
          <a:srcRect/>
          <a:stretch>
            <a:fillRect/>
          </a:stretch>
        </p:blipFill>
        <p:spPr bwMode="auto">
          <a:xfrm>
            <a:off x="2123728" y="1196752"/>
            <a:ext cx="4248472" cy="5664629"/>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normAutofit/>
          </a:bodyPr>
          <a:lstStyle/>
          <a:p>
            <a:r>
              <a:rPr kumimoji="1" lang="ja-JP" altLang="en-US" dirty="0" smtClean="0"/>
              <a:t>皇族から一般人</a:t>
            </a:r>
            <a:r>
              <a:rPr lang="ja-JP" altLang="en-US" dirty="0" smtClean="0"/>
              <a:t>に拡大</a:t>
            </a:r>
            <a:endParaRPr kumimoji="1" lang="ja-JP" altLang="en-US" dirty="0"/>
          </a:p>
        </p:txBody>
      </p:sp>
      <p:pic>
        <p:nvPicPr>
          <p:cNvPr id="4" name="図 3"/>
          <p:cNvPicPr/>
          <p:nvPr/>
        </p:nvPicPr>
        <p:blipFill>
          <a:blip r:embed="rId3" cstate="print"/>
          <a:srcRect l="25514" t="18685" r="28149" b="5536"/>
          <a:stretch>
            <a:fillRect/>
          </a:stretch>
        </p:blipFill>
        <p:spPr bwMode="auto">
          <a:xfrm>
            <a:off x="1959194" y="1796472"/>
            <a:ext cx="5225612" cy="4800880"/>
          </a:xfrm>
          <a:prstGeom prst="rect">
            <a:avLst/>
          </a:prstGeom>
          <a:noFill/>
          <a:ln w="9525">
            <a:noFill/>
            <a:miter lim="800000"/>
            <a:headEnd/>
            <a:tailEnd/>
          </a:ln>
        </p:spPr>
      </p:pic>
      <p:sp>
        <p:nvSpPr>
          <p:cNvPr id="5" name="円/楕円 4"/>
          <p:cNvSpPr/>
          <p:nvPr/>
        </p:nvSpPr>
        <p:spPr>
          <a:xfrm>
            <a:off x="2339752" y="5805264"/>
            <a:ext cx="1224136" cy="360040"/>
          </a:xfrm>
          <a:prstGeom prst="ellipse">
            <a:avLst/>
          </a:prstGeom>
          <a:noFill/>
          <a:ln w="3810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2267744" y="6309320"/>
            <a:ext cx="1224136" cy="360040"/>
          </a:xfrm>
          <a:prstGeom prst="ellipse">
            <a:avLst/>
          </a:prstGeom>
          <a:noFill/>
          <a:ln w="3810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4638"/>
            <a:ext cx="8964488" cy="1143000"/>
          </a:xfrm>
          <a:solidFill>
            <a:srgbClr val="FFFF00"/>
          </a:solidFill>
          <a:ln>
            <a:solidFill>
              <a:schemeClr val="accent1"/>
            </a:solidFill>
          </a:ln>
        </p:spPr>
        <p:txBody>
          <a:bodyPr>
            <a:normAutofit/>
          </a:bodyPr>
          <a:lstStyle/>
          <a:p>
            <a:r>
              <a:rPr kumimoji="1" lang="ja-JP" altLang="en-US" dirty="0" smtClean="0"/>
              <a:t>朝日データベースからの推測</a:t>
            </a:r>
            <a:endParaRPr kumimoji="1" lang="ja-JP" altLang="en-US" dirty="0"/>
          </a:p>
        </p:txBody>
      </p:sp>
      <p:sp>
        <p:nvSpPr>
          <p:cNvPr id="3" name="コンテンツ プレースホルダ 2"/>
          <p:cNvSpPr>
            <a:spLocks noGrp="1"/>
          </p:cNvSpPr>
          <p:nvPr>
            <p:ph idx="1"/>
          </p:nvPr>
        </p:nvSpPr>
        <p:spPr>
          <a:xfrm>
            <a:off x="457200" y="1600200"/>
            <a:ext cx="8229600" cy="4997152"/>
          </a:xfrm>
        </p:spPr>
        <p:txBody>
          <a:bodyPr>
            <a:normAutofit fontScale="92500" lnSpcReduction="10000"/>
          </a:bodyPr>
          <a:lstStyle/>
          <a:p>
            <a:r>
              <a:rPr kumimoji="1" lang="ja-JP" altLang="en-US" dirty="0" smtClean="0"/>
              <a:t>「国の</a:t>
            </a:r>
            <a:r>
              <a:rPr kumimoji="1" lang="ja-JP" altLang="en-US" dirty="0" smtClean="0">
                <a:solidFill>
                  <a:srgbClr val="FF0000"/>
                </a:solidFill>
              </a:rPr>
              <a:t>光</a:t>
            </a:r>
            <a:r>
              <a:rPr kumimoji="1" lang="ja-JP" altLang="en-US" dirty="0" smtClean="0"/>
              <a:t>を見る」の語源意識は、用語使用者には基本的には保有していたと推測</a:t>
            </a:r>
            <a:endParaRPr kumimoji="1" lang="en-US" altLang="ja-JP" dirty="0" smtClean="0"/>
          </a:p>
          <a:p>
            <a:r>
              <a:rPr lang="ja-JP" altLang="en-US" dirty="0" smtClean="0"/>
              <a:t>「</a:t>
            </a:r>
            <a:r>
              <a:rPr lang="ja-JP" altLang="en-US" dirty="0" smtClean="0">
                <a:solidFill>
                  <a:srgbClr val="FF0000"/>
                </a:solidFill>
              </a:rPr>
              <a:t>光</a:t>
            </a:r>
            <a:r>
              <a:rPr lang="ja-JP" altLang="en-US" dirty="0" smtClean="0"/>
              <a:t>」は特別なものであるから、軍人にとっては</a:t>
            </a:r>
            <a:r>
              <a:rPr lang="ja-JP" altLang="en-US" dirty="0" smtClean="0">
                <a:solidFill>
                  <a:schemeClr val="accent3">
                    <a:lumMod val="75000"/>
                  </a:schemeClr>
                </a:solidFill>
              </a:rPr>
              <a:t>軍需施設、戦跡</a:t>
            </a:r>
            <a:r>
              <a:rPr lang="ja-JP" altLang="en-US" dirty="0" smtClean="0"/>
              <a:t>が念頭にあるが、次第に</a:t>
            </a:r>
            <a:r>
              <a:rPr lang="ja-JP" altLang="en-US" dirty="0" smtClean="0">
                <a:solidFill>
                  <a:schemeClr val="accent3">
                    <a:lumMod val="75000"/>
                  </a:schemeClr>
                </a:solidFill>
              </a:rPr>
              <a:t>周辺文化</a:t>
            </a:r>
            <a:r>
              <a:rPr lang="ja-JP" altLang="en-US" dirty="0" smtClean="0"/>
              <a:t>も視察することになる。</a:t>
            </a:r>
            <a:endParaRPr lang="en-US" altLang="ja-JP" dirty="0" smtClean="0"/>
          </a:p>
          <a:p>
            <a:r>
              <a:rPr lang="ja-JP" altLang="en-US" dirty="0" smtClean="0"/>
              <a:t>軍人以外も、台湾現地人、日本人皇族、欧米外国人と拡大してゆくこととなる</a:t>
            </a:r>
            <a:endParaRPr lang="en-US" altLang="ja-JP" dirty="0" smtClean="0"/>
          </a:p>
          <a:p>
            <a:r>
              <a:rPr kumimoji="1" lang="ja-JP" altLang="en-US" dirty="0" smtClean="0"/>
              <a:t>最終的には日本人庶民にまで拡大する。</a:t>
            </a:r>
            <a:endParaRPr kumimoji="1" lang="en-US" altLang="ja-JP" dirty="0" smtClean="0"/>
          </a:p>
          <a:p>
            <a:r>
              <a:rPr lang="ja-JP" altLang="en-US" dirty="0" smtClean="0"/>
              <a:t>しかしながら、その観光は今日でいうところの「国際観光」に限定されている</a:t>
            </a:r>
            <a:endParaRPr kumimoji="1" lang="ja-JP"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251520" y="260648"/>
            <a:ext cx="8352928" cy="1470025"/>
          </a:xfrm>
          <a:solidFill>
            <a:srgbClr val="FFFF00"/>
          </a:solidFill>
          <a:ln>
            <a:solidFill>
              <a:schemeClr val="accent1"/>
            </a:solidFill>
          </a:ln>
        </p:spPr>
        <p:txBody>
          <a:bodyPr>
            <a:normAutofit fontScale="90000"/>
          </a:bodyPr>
          <a:lstStyle/>
          <a:p>
            <a:r>
              <a:rPr kumimoji="1" lang="ja-JP" altLang="en-US" dirty="0" smtClean="0"/>
              <a:t>結論　　戦前において世間では</a:t>
            </a:r>
            <a:r>
              <a:rPr kumimoji="1" lang="en-US" altLang="ja-JP" dirty="0" smtClean="0"/>
              <a:t/>
            </a:r>
            <a:br>
              <a:rPr kumimoji="1" lang="en-US" altLang="ja-JP" dirty="0" smtClean="0"/>
            </a:br>
            <a:r>
              <a:rPr kumimoji="1" lang="ja-JP" altLang="en-US" dirty="0" smtClean="0"/>
              <a:t>「観光」は用例的に「国際観光」を指す</a:t>
            </a:r>
            <a:endParaRPr kumimoji="1" lang="ja-JP" altLang="en-US" dirty="0"/>
          </a:p>
        </p:txBody>
      </p:sp>
      <p:sp>
        <p:nvSpPr>
          <p:cNvPr id="5" name="サブタイトル 4"/>
          <p:cNvSpPr>
            <a:spLocks noGrp="1"/>
          </p:cNvSpPr>
          <p:nvPr>
            <p:ph type="subTitle" idx="1"/>
          </p:nvPr>
        </p:nvSpPr>
        <p:spPr>
          <a:xfrm>
            <a:off x="539552" y="1844824"/>
            <a:ext cx="7920880" cy="1800200"/>
          </a:xfrm>
          <a:ln>
            <a:solidFill>
              <a:schemeClr val="accent1"/>
            </a:solidFill>
          </a:ln>
        </p:spPr>
        <p:txBody>
          <a:bodyPr>
            <a:normAutofit fontScale="92500" lnSpcReduction="10000"/>
          </a:bodyPr>
          <a:lstStyle/>
          <a:p>
            <a:pPr algn="l"/>
            <a:r>
              <a:rPr lang="ja-JP" altLang="en-US" dirty="0" smtClean="0">
                <a:solidFill>
                  <a:schemeClr val="tx1">
                    <a:lumMod val="95000"/>
                    <a:lumOff val="5000"/>
                  </a:schemeClr>
                </a:solidFill>
              </a:rPr>
              <a:t>公的には</a:t>
            </a:r>
            <a:r>
              <a:rPr kumimoji="1" lang="ja-JP" altLang="en-US" dirty="0" smtClean="0">
                <a:solidFill>
                  <a:schemeClr val="tx1">
                    <a:lumMod val="95000"/>
                    <a:lumOff val="5000"/>
                  </a:schemeClr>
                </a:solidFill>
              </a:rPr>
              <a:t>国際観光局官制で確立するが、結果的に「国際」をつけた（国際外遊のニュアンス）が故に、</a:t>
            </a:r>
            <a:r>
              <a:rPr kumimoji="1" lang="ja-JP" altLang="en-US" dirty="0" smtClean="0">
                <a:solidFill>
                  <a:srgbClr val="FF0000"/>
                </a:solidFill>
              </a:rPr>
              <a:t>後世「国内」に拡張する余地を残す</a:t>
            </a:r>
            <a:r>
              <a:rPr kumimoji="1" lang="ja-JP" altLang="en-US" dirty="0" smtClean="0">
                <a:solidFill>
                  <a:schemeClr val="tx1">
                    <a:lumMod val="95000"/>
                    <a:lumOff val="5000"/>
                  </a:schemeClr>
                </a:solidFill>
              </a:rPr>
              <a:t>こととなったといえる</a:t>
            </a:r>
            <a:endParaRPr kumimoji="1" lang="ja-JP" altLang="en-US" dirty="0">
              <a:solidFill>
                <a:schemeClr val="tx1">
                  <a:lumMod val="95000"/>
                  <a:lumOff val="5000"/>
                </a:schemeClr>
              </a:solidFill>
            </a:endParaRPr>
          </a:p>
        </p:txBody>
      </p:sp>
      <p:sp>
        <p:nvSpPr>
          <p:cNvPr id="6" name="サブタイトル 4"/>
          <p:cNvSpPr txBox="1">
            <a:spLocks/>
          </p:cNvSpPr>
          <p:nvPr/>
        </p:nvSpPr>
        <p:spPr>
          <a:xfrm>
            <a:off x="539552" y="3789040"/>
            <a:ext cx="7920880" cy="2664296"/>
          </a:xfrm>
          <a:prstGeom prst="rect">
            <a:avLst/>
          </a:prstGeom>
          <a:ln>
            <a:solidFill>
              <a:schemeClr val="accent1"/>
            </a:solidFill>
          </a:ln>
        </p:spPr>
        <p:txBody>
          <a:bodyPr vert="horz" lIns="91440" tIns="45720" rIns="91440" bIns="45720" rtlCol="0">
            <a:normAutofit fontScale="92500" lnSpcReduction="1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国際観光局の語源を易経に求め、しかも「国の光を示す」と解釈した点において、インバウンド政策から発したとはいえ、意味が逆転してしまった。それまでは観光客から見て見に行くであったが、国際観光局の立場から「見せる」を強調することとなった</a:t>
            </a:r>
            <a:endParaRPr kumimoji="1" lang="ja-JP" altLang="en-US" sz="3200" b="0" i="0" u="none" strike="noStrike" kern="1200" cap="none" spc="0" normalizeH="0" baseline="0" noProof="0" dirty="0">
              <a:ln>
                <a:noFill/>
              </a:ln>
              <a:solidFill>
                <a:schemeClr val="tx1">
                  <a:lumMod val="95000"/>
                  <a:lumOff val="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930226"/>
          </a:xfrm>
          <a:solidFill>
            <a:srgbClr val="FFFF00"/>
          </a:solidFill>
          <a:ln w="28575">
            <a:solidFill>
              <a:schemeClr val="tx1"/>
            </a:solidFill>
          </a:ln>
        </p:spPr>
        <p:txBody>
          <a:bodyPr>
            <a:normAutofit/>
          </a:bodyPr>
          <a:lstStyle/>
          <a:p>
            <a:r>
              <a:rPr lang="ja-JP" altLang="en-US" dirty="0" smtClean="0"/>
              <a:t>通行税論議において</a:t>
            </a:r>
            <a:r>
              <a:rPr lang="en-US" altLang="ja-JP" dirty="0" smtClean="0"/>
              <a:t/>
            </a:r>
            <a:br>
              <a:rPr lang="en-US" altLang="ja-JP" dirty="0" smtClean="0"/>
            </a:br>
            <a:r>
              <a:rPr lang="ja-JP" altLang="en-US" dirty="0" smtClean="0"/>
              <a:t>➵観光、遊覧との関連論議がない</a:t>
            </a:r>
            <a:endParaRPr kumimoji="1" lang="ja-JP" altLang="en-US" dirty="0"/>
          </a:p>
        </p:txBody>
      </p:sp>
      <p:pic>
        <p:nvPicPr>
          <p:cNvPr id="5122" name="Picture 2"/>
          <p:cNvPicPr>
            <a:picLocks noChangeAspect="1" noChangeArrowheads="1"/>
          </p:cNvPicPr>
          <p:nvPr/>
        </p:nvPicPr>
        <p:blipFill>
          <a:blip r:embed="rId3" cstate="print"/>
          <a:srcRect l="26284" t="22266" r="27228" b="42297"/>
          <a:stretch>
            <a:fillRect/>
          </a:stretch>
        </p:blipFill>
        <p:spPr bwMode="auto">
          <a:xfrm>
            <a:off x="179512" y="2564904"/>
            <a:ext cx="6048672" cy="2592288"/>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l="25731" t="34078" r="31101" b="41313"/>
          <a:stretch>
            <a:fillRect/>
          </a:stretch>
        </p:blipFill>
        <p:spPr bwMode="auto">
          <a:xfrm>
            <a:off x="3347864" y="4941168"/>
            <a:ext cx="5616624" cy="18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0648"/>
            <a:ext cx="8229600" cy="1210146"/>
          </a:xfrm>
          <a:solidFill>
            <a:srgbClr val="FFFF00"/>
          </a:solidFill>
          <a:ln w="38100">
            <a:solidFill>
              <a:schemeClr val="tx1">
                <a:lumMod val="85000"/>
                <a:lumOff val="15000"/>
              </a:schemeClr>
            </a:solidFill>
          </a:ln>
        </p:spPr>
        <p:txBody>
          <a:bodyPr/>
          <a:lstStyle/>
          <a:p>
            <a:r>
              <a:rPr kumimoji="1" lang="ja-JP" altLang="en-US" dirty="0" smtClean="0"/>
              <a:t>通行税論議</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fontScale="92500"/>
          </a:bodyPr>
          <a:lstStyle/>
          <a:p>
            <a:r>
              <a:rPr lang="ja-JP" altLang="en-US" dirty="0" smtClean="0"/>
              <a:t>旅客が汽車，電車，乗合自動車，汽船および航空機を利用した際に受ける質の高いサービスに着目して，国が旅客に対して課する税で，消費税の一種。</a:t>
            </a:r>
            <a:endParaRPr lang="en-US" altLang="ja-JP" dirty="0" smtClean="0"/>
          </a:p>
          <a:p>
            <a:r>
              <a:rPr lang="ja-JP" altLang="en-US" dirty="0" smtClean="0"/>
              <a:t>日本では</a:t>
            </a:r>
            <a:r>
              <a:rPr lang="en-US" altLang="ja-JP" dirty="0" smtClean="0">
                <a:solidFill>
                  <a:srgbClr val="FF0000"/>
                </a:solidFill>
              </a:rPr>
              <a:t>1905</a:t>
            </a:r>
            <a:r>
              <a:rPr lang="ja-JP" altLang="en-US" dirty="0" smtClean="0">
                <a:solidFill>
                  <a:srgbClr val="FF0000"/>
                </a:solidFill>
              </a:rPr>
              <a:t>年の</a:t>
            </a:r>
            <a:r>
              <a:rPr lang="en-US" altLang="ja-JP" dirty="0" smtClean="0">
                <a:solidFill>
                  <a:srgbClr val="FF0000"/>
                </a:solidFill>
              </a:rPr>
              <a:t>〈</a:t>
            </a:r>
            <a:r>
              <a:rPr lang="ja-JP" altLang="en-US" dirty="0" smtClean="0">
                <a:solidFill>
                  <a:srgbClr val="FF0000"/>
                </a:solidFill>
              </a:rPr>
              <a:t>非常特別税法</a:t>
            </a:r>
            <a:r>
              <a:rPr lang="en-US" altLang="ja-JP" dirty="0" smtClean="0">
                <a:solidFill>
                  <a:srgbClr val="FF0000"/>
                </a:solidFill>
              </a:rPr>
              <a:t>〉</a:t>
            </a:r>
            <a:r>
              <a:rPr lang="ja-JP" altLang="en-US" dirty="0" smtClean="0"/>
              <a:t>において日露戦争の戦費調達を目的とした非常特別税の一部として創設され，</a:t>
            </a:r>
            <a:r>
              <a:rPr lang="en-US" altLang="ja-JP" dirty="0" smtClean="0">
                <a:solidFill>
                  <a:srgbClr val="FF0000"/>
                </a:solidFill>
              </a:rPr>
              <a:t>10</a:t>
            </a:r>
            <a:r>
              <a:rPr lang="ja-JP" altLang="en-US" dirty="0" smtClean="0">
                <a:solidFill>
                  <a:srgbClr val="FF0000"/>
                </a:solidFill>
              </a:rPr>
              <a:t>年の改正で独立の税</a:t>
            </a:r>
            <a:r>
              <a:rPr lang="ja-JP" altLang="en-US" dirty="0" smtClean="0"/>
              <a:t>となったが、</a:t>
            </a:r>
            <a:r>
              <a:rPr lang="en-US" altLang="ja-JP" dirty="0" smtClean="0">
                <a:solidFill>
                  <a:srgbClr val="FF0000"/>
                </a:solidFill>
              </a:rPr>
              <a:t>26</a:t>
            </a:r>
            <a:r>
              <a:rPr lang="ja-JP" altLang="en-US" dirty="0" smtClean="0">
                <a:solidFill>
                  <a:srgbClr val="FF0000"/>
                </a:solidFill>
              </a:rPr>
              <a:t>年にいったん廃止</a:t>
            </a:r>
            <a:r>
              <a:rPr lang="ja-JP" altLang="en-US" dirty="0" smtClean="0"/>
              <a:t>された。</a:t>
            </a:r>
            <a:r>
              <a:rPr lang="en-US" altLang="ja-JP" dirty="0" smtClean="0">
                <a:solidFill>
                  <a:srgbClr val="FF0000"/>
                </a:solidFill>
              </a:rPr>
              <a:t>38</a:t>
            </a:r>
            <a:r>
              <a:rPr lang="ja-JP" altLang="en-US" dirty="0" smtClean="0">
                <a:solidFill>
                  <a:srgbClr val="FF0000"/>
                </a:solidFill>
              </a:rPr>
              <a:t>年に復活</a:t>
            </a:r>
            <a:r>
              <a:rPr lang="ja-JP" altLang="en-US" dirty="0" smtClean="0"/>
              <a:t>した後、</a:t>
            </a:r>
            <a:r>
              <a:rPr lang="en-US" altLang="ja-JP" dirty="0" smtClean="0">
                <a:solidFill>
                  <a:srgbClr val="FF0000"/>
                </a:solidFill>
              </a:rPr>
              <a:t>40</a:t>
            </a:r>
            <a:r>
              <a:rPr lang="ja-JP" altLang="en-US" dirty="0" smtClean="0">
                <a:solidFill>
                  <a:srgbClr val="FF0000"/>
                </a:solidFill>
              </a:rPr>
              <a:t>年</a:t>
            </a:r>
            <a:r>
              <a:rPr lang="ja-JP" altLang="en-US" dirty="0" smtClean="0"/>
              <a:t>に現行の</a:t>
            </a:r>
            <a:r>
              <a:rPr lang="ja-JP" altLang="en-US" dirty="0" smtClean="0">
                <a:solidFill>
                  <a:srgbClr val="FF0000"/>
                </a:solidFill>
              </a:rPr>
              <a:t>通行税法が制定</a:t>
            </a:r>
            <a:r>
              <a:rPr lang="ja-JP" altLang="en-US" dirty="0" smtClean="0"/>
              <a:t>された</a:t>
            </a:r>
            <a:endParaRPr lang="en-US" altLang="ja-JP" dirty="0" smtClean="0"/>
          </a:p>
          <a:p>
            <a:r>
              <a:rPr kumimoji="1" lang="ja-JP" altLang="en-US" dirty="0" smtClean="0"/>
              <a:t>消費税制定により</a:t>
            </a:r>
            <a:r>
              <a:rPr lang="en-US" altLang="ja-JP" dirty="0" smtClean="0"/>
              <a:t>19</a:t>
            </a:r>
            <a:r>
              <a:rPr kumimoji="1" lang="en-US" altLang="ja-JP" dirty="0" smtClean="0"/>
              <a:t>88</a:t>
            </a:r>
            <a:r>
              <a:rPr kumimoji="1" lang="ja-JP" altLang="en-US" dirty="0" smtClean="0"/>
              <a:t>年末に通行税廃止</a:t>
            </a:r>
            <a:endParaRPr kumimoji="1" lang="ja-JP"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normAutofit fontScale="90000"/>
          </a:bodyPr>
          <a:lstStyle/>
          <a:p>
            <a:r>
              <a:rPr lang="ja-JP" altLang="en-US" dirty="0" smtClean="0"/>
              <a:t>ツーリスト</a:t>
            </a:r>
            <a:r>
              <a:rPr lang="en-US" altLang="ja-JP" dirty="0" smtClean="0"/>
              <a:t/>
            </a:r>
            <a:br>
              <a:rPr lang="en-US" altLang="ja-JP" dirty="0" smtClean="0"/>
            </a:br>
            <a:r>
              <a:rPr lang="en-US" altLang="ja-JP" dirty="0" smtClean="0"/>
              <a:t>1913</a:t>
            </a:r>
            <a:r>
              <a:rPr lang="ja-JP" altLang="en-US" dirty="0" smtClean="0"/>
              <a:t>年から登場</a:t>
            </a:r>
            <a:endParaRPr kumimoji="1" lang="ja-JP" altLang="en-US" dirty="0"/>
          </a:p>
        </p:txBody>
      </p:sp>
      <p:pic>
        <p:nvPicPr>
          <p:cNvPr id="5" name="図 4"/>
          <p:cNvPicPr/>
          <p:nvPr/>
        </p:nvPicPr>
        <p:blipFill>
          <a:blip r:embed="rId3" cstate="print"/>
          <a:srcRect l="25398" t="7330" r="27401" b="4400"/>
          <a:stretch>
            <a:fillRect/>
          </a:stretch>
        </p:blipFill>
        <p:spPr bwMode="auto">
          <a:xfrm>
            <a:off x="0" y="2132856"/>
            <a:ext cx="3995936" cy="4320480"/>
          </a:xfrm>
          <a:prstGeom prst="rect">
            <a:avLst/>
          </a:prstGeom>
          <a:noFill/>
          <a:ln w="9525">
            <a:noFill/>
            <a:miter lim="800000"/>
            <a:headEnd/>
            <a:tailEnd/>
          </a:ln>
        </p:spPr>
      </p:pic>
      <p:pic>
        <p:nvPicPr>
          <p:cNvPr id="6" name="図 5"/>
          <p:cNvPicPr/>
          <p:nvPr/>
        </p:nvPicPr>
        <p:blipFill>
          <a:blip r:embed="rId4" cstate="print"/>
          <a:srcRect l="25986" t="15707" r="27840" b="4712"/>
          <a:stretch>
            <a:fillRect/>
          </a:stretch>
        </p:blipFill>
        <p:spPr bwMode="auto">
          <a:xfrm>
            <a:off x="5314628" y="2652450"/>
            <a:ext cx="3649860" cy="4160926"/>
          </a:xfrm>
          <a:prstGeom prst="rect">
            <a:avLst/>
          </a:prstGeom>
          <a:noFill/>
          <a:ln w="9525">
            <a:noFill/>
            <a:miter lim="800000"/>
            <a:headEnd/>
            <a:tailEnd/>
          </a:ln>
        </p:spPr>
      </p:pic>
      <p:pic>
        <p:nvPicPr>
          <p:cNvPr id="7" name="図 6"/>
          <p:cNvPicPr/>
          <p:nvPr/>
        </p:nvPicPr>
        <p:blipFill>
          <a:blip r:embed="rId5" cstate="print"/>
          <a:srcRect l="47119" t="28534" r="42021" b="6545"/>
          <a:stretch>
            <a:fillRect/>
          </a:stretch>
        </p:blipFill>
        <p:spPr bwMode="auto">
          <a:xfrm>
            <a:off x="3563888" y="2708920"/>
            <a:ext cx="1656184" cy="3816424"/>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988840"/>
          </a:xfrm>
          <a:solidFill>
            <a:srgbClr val="FFFF00"/>
          </a:solidFill>
          <a:ln>
            <a:solidFill>
              <a:schemeClr val="accent1"/>
            </a:solidFill>
          </a:ln>
        </p:spPr>
        <p:txBody>
          <a:bodyPr>
            <a:normAutofit fontScale="90000"/>
          </a:bodyPr>
          <a:lstStyle/>
          <a:p>
            <a:r>
              <a:rPr lang="ja-JP" altLang="en-US" dirty="0" smtClean="0"/>
              <a:t>ツーリズム</a:t>
            </a:r>
            <a:r>
              <a:rPr lang="en-US" altLang="ja-JP" dirty="0" smtClean="0"/>
              <a:t/>
            </a:r>
            <a:br>
              <a:rPr lang="en-US" altLang="ja-JP" dirty="0" smtClean="0"/>
            </a:br>
            <a:r>
              <a:rPr lang="ja-JP" altLang="en-US" dirty="0" smtClean="0"/>
              <a:t>昭和時代末期まで</a:t>
            </a:r>
            <a:r>
              <a:rPr lang="en-US" altLang="ja-JP" dirty="0" smtClean="0"/>
              <a:t>5</a:t>
            </a:r>
            <a:r>
              <a:rPr lang="ja-JP" altLang="en-US" dirty="0" smtClean="0"/>
              <a:t>件</a:t>
            </a:r>
            <a:r>
              <a:rPr lang="en-US" altLang="ja-JP" dirty="0" smtClean="0"/>
              <a:t/>
            </a:r>
            <a:br>
              <a:rPr lang="en-US" altLang="ja-JP" dirty="0" smtClean="0"/>
            </a:br>
            <a:r>
              <a:rPr lang="ja-JP" altLang="en-US" dirty="0" smtClean="0"/>
              <a:t>しかも海外旅行が大半</a:t>
            </a:r>
            <a:endParaRPr kumimoji="1" lang="ja-JP" altLang="en-US" dirty="0"/>
          </a:p>
        </p:txBody>
      </p:sp>
      <p:pic>
        <p:nvPicPr>
          <p:cNvPr id="4" name="コンテンツ プレースホルダ 3"/>
          <p:cNvPicPr>
            <a:picLocks noGrp="1"/>
          </p:cNvPicPr>
          <p:nvPr>
            <p:ph idx="1"/>
          </p:nvPr>
        </p:nvPicPr>
        <p:blipFill>
          <a:blip r:embed="rId3" cstate="print"/>
          <a:srcRect l="25692" t="33770" r="26979" b="4712"/>
          <a:stretch>
            <a:fillRect/>
          </a:stretch>
        </p:blipFill>
        <p:spPr bwMode="auto">
          <a:xfrm>
            <a:off x="395536" y="2169195"/>
            <a:ext cx="6158047" cy="4500165"/>
          </a:xfrm>
          <a:prstGeom prst="rect">
            <a:avLst/>
          </a:prstGeom>
          <a:noFill/>
          <a:ln w="9525">
            <a:noFill/>
            <a:miter lim="800000"/>
            <a:headEnd/>
            <a:tailEnd/>
          </a:ln>
        </p:spPr>
      </p:pic>
      <p:pic>
        <p:nvPicPr>
          <p:cNvPr id="5" name="図 4"/>
          <p:cNvPicPr/>
          <p:nvPr/>
        </p:nvPicPr>
        <p:blipFill>
          <a:blip r:embed="rId4" cstate="print"/>
          <a:srcRect l="74002" t="23916" r="9996" b="4945"/>
          <a:stretch>
            <a:fillRect/>
          </a:stretch>
        </p:blipFill>
        <p:spPr bwMode="auto">
          <a:xfrm>
            <a:off x="6804248" y="3861048"/>
            <a:ext cx="1440160" cy="2232248"/>
          </a:xfrm>
          <a:prstGeom prst="rect">
            <a:avLst/>
          </a:prstGeom>
          <a:noFill/>
          <a:ln w="9525">
            <a:noFill/>
            <a:miter lim="800000"/>
            <a:headEnd/>
            <a:tailEnd/>
          </a:ln>
        </p:spPr>
      </p:pic>
      <p:sp>
        <p:nvSpPr>
          <p:cNvPr id="6" name="右矢印 5"/>
          <p:cNvSpPr/>
          <p:nvPr/>
        </p:nvSpPr>
        <p:spPr>
          <a:xfrm flipH="1">
            <a:off x="5580112" y="4600552"/>
            <a:ext cx="1296144" cy="4846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en-US" altLang="ja-JP" dirty="0" smtClean="0"/>
              <a:t> </a:t>
            </a:r>
            <a:r>
              <a:rPr lang="en-US" altLang="ja-JP" i="1" dirty="0" smtClean="0"/>
              <a:t>Online Etymology Dictionary</a:t>
            </a:r>
            <a:endParaRPr kumimoji="1" lang="ja-JP" altLang="en-US" dirty="0"/>
          </a:p>
        </p:txBody>
      </p:sp>
      <p:sp>
        <p:nvSpPr>
          <p:cNvPr id="3" name="コンテンツ プレースホルダ 2"/>
          <p:cNvSpPr>
            <a:spLocks noGrp="1"/>
          </p:cNvSpPr>
          <p:nvPr>
            <p:ph idx="1"/>
          </p:nvPr>
        </p:nvSpPr>
        <p:spPr/>
        <p:txBody>
          <a:bodyPr>
            <a:normAutofit/>
          </a:bodyPr>
          <a:lstStyle/>
          <a:p>
            <a:r>
              <a:rPr lang="en-US" altLang="ja-JP" dirty="0" smtClean="0"/>
              <a:t>The word </a:t>
            </a:r>
            <a:r>
              <a:rPr lang="en-US" altLang="ja-JP" i="1" dirty="0" smtClean="0"/>
              <a:t>tourist</a:t>
            </a:r>
            <a:r>
              <a:rPr lang="en-US" altLang="ja-JP" dirty="0" smtClean="0"/>
              <a:t> was used by </a:t>
            </a:r>
            <a:r>
              <a:rPr lang="en-US" altLang="ja-JP" dirty="0" smtClean="0">
                <a:solidFill>
                  <a:srgbClr val="FF0000"/>
                </a:solidFill>
              </a:rPr>
              <a:t>1772</a:t>
            </a:r>
            <a:r>
              <a:rPr lang="en-US" altLang="ja-JP" dirty="0" smtClean="0"/>
              <a:t>(1) and </a:t>
            </a:r>
            <a:r>
              <a:rPr lang="en-US" altLang="ja-JP" i="1" dirty="0" smtClean="0"/>
              <a:t>tourism</a:t>
            </a:r>
            <a:r>
              <a:rPr lang="en-US" altLang="ja-JP" dirty="0" smtClean="0"/>
              <a:t> by </a:t>
            </a:r>
            <a:r>
              <a:rPr lang="en-US" altLang="ja-JP" dirty="0" smtClean="0">
                <a:solidFill>
                  <a:srgbClr val="FF0000"/>
                </a:solidFill>
              </a:rPr>
              <a:t>1811</a:t>
            </a:r>
            <a:r>
              <a:rPr lang="en-US" altLang="ja-JP" dirty="0" smtClean="0"/>
              <a:t>(2).</a:t>
            </a:r>
            <a:endParaRPr lang="en-US" altLang="ja-JP" baseline="30000" dirty="0" smtClean="0"/>
          </a:p>
          <a:p>
            <a:r>
              <a:rPr kumimoji="1" lang="en-US" altLang="ja-JP" dirty="0" smtClean="0"/>
              <a:t>Tourism</a:t>
            </a:r>
            <a:r>
              <a:rPr kumimoji="1" lang="ja-JP" altLang="en-US" dirty="0" smtClean="0"/>
              <a:t>について、言葉としては古くから存在するが、日本においては、</a:t>
            </a:r>
            <a:r>
              <a:rPr kumimoji="1" lang="en-US" altLang="ja-JP" dirty="0" smtClean="0"/>
              <a:t>tourist</a:t>
            </a:r>
            <a:r>
              <a:rPr kumimoji="1" lang="ja-JP" altLang="en-US" dirty="0" smtClean="0"/>
              <a:t>と比較して概念として広まっていないことが想像される</a:t>
            </a:r>
            <a:endParaRPr kumimoji="1" lang="ja-JP"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図 3"/>
          <p:cNvPicPr/>
          <p:nvPr/>
        </p:nvPicPr>
        <p:blipFill>
          <a:blip r:embed="rId3" cstate="print"/>
          <a:srcRect l="71013" t="13613" r="5013" b="6894"/>
          <a:stretch>
            <a:fillRect/>
          </a:stretch>
        </p:blipFill>
        <p:spPr bwMode="auto">
          <a:xfrm>
            <a:off x="611560" y="439858"/>
            <a:ext cx="3201229" cy="5978283"/>
          </a:xfrm>
          <a:prstGeom prst="rect">
            <a:avLst/>
          </a:prstGeom>
          <a:noFill/>
          <a:ln w="9525">
            <a:noFill/>
            <a:miter lim="800000"/>
            <a:headEnd/>
            <a:tailEnd/>
          </a:ln>
        </p:spPr>
      </p:pic>
      <p:pic>
        <p:nvPicPr>
          <p:cNvPr id="5" name="図 4"/>
          <p:cNvPicPr/>
          <p:nvPr/>
        </p:nvPicPr>
        <p:blipFill>
          <a:blip r:embed="rId3" cstate="print"/>
          <a:srcRect l="79498" t="14747" r="11390" b="72025"/>
          <a:stretch>
            <a:fillRect/>
          </a:stretch>
        </p:blipFill>
        <p:spPr bwMode="auto">
          <a:xfrm>
            <a:off x="5724128" y="404664"/>
            <a:ext cx="2520280" cy="2520280"/>
          </a:xfrm>
          <a:prstGeom prst="rect">
            <a:avLst/>
          </a:prstGeom>
          <a:noFill/>
          <a:ln w="9525">
            <a:noFill/>
            <a:miter lim="800000"/>
            <a:headEnd/>
            <a:tailEnd/>
          </a:ln>
        </p:spPr>
      </p:pic>
      <p:pic>
        <p:nvPicPr>
          <p:cNvPr id="6" name="図 5"/>
          <p:cNvPicPr/>
          <p:nvPr/>
        </p:nvPicPr>
        <p:blipFill>
          <a:blip r:embed="rId3" cstate="print"/>
          <a:srcRect l="84740" t="66653" r="5013" b="6894"/>
          <a:stretch>
            <a:fillRect/>
          </a:stretch>
        </p:blipFill>
        <p:spPr bwMode="auto">
          <a:xfrm>
            <a:off x="4860032" y="2060848"/>
            <a:ext cx="2880320" cy="4653709"/>
          </a:xfrm>
          <a:prstGeom prst="rect">
            <a:avLst/>
          </a:prstGeom>
          <a:noFill/>
          <a:ln w="9525">
            <a:noFill/>
            <a:miter lim="800000"/>
            <a:headEnd/>
            <a:tailEnd/>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1628800"/>
            <a:ext cx="7772400" cy="3600400"/>
          </a:xfrm>
          <a:solidFill>
            <a:srgbClr val="92D050"/>
          </a:solidFill>
          <a:ln w="38100" cmpd="dbl">
            <a:solidFill>
              <a:schemeClr val="tx1">
                <a:lumMod val="95000"/>
                <a:lumOff val="5000"/>
              </a:schemeClr>
            </a:solidFill>
          </a:ln>
        </p:spPr>
        <p:txBody>
          <a:bodyPr/>
          <a:lstStyle/>
          <a:p>
            <a:r>
              <a:rPr kumimoji="1" lang="ja-JP" altLang="en-US" dirty="0" smtClean="0"/>
              <a:t>１９３０年代の</a:t>
            </a:r>
            <a:r>
              <a:rPr kumimoji="1" lang="en-US" altLang="ja-JP" dirty="0" smtClean="0"/>
              <a:t/>
            </a:r>
            <a:br>
              <a:rPr kumimoji="1" lang="en-US" altLang="ja-JP" dirty="0" smtClean="0"/>
            </a:br>
            <a:r>
              <a:rPr lang="ja-JP" altLang="en-US" dirty="0" smtClean="0"/>
              <a:t>クールジャパンキャンペーン</a:t>
            </a:r>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r>
              <a:rPr kumimoji="1" lang="ja-JP" altLang="en-US" dirty="0" smtClean="0"/>
              <a:t>日本交通公社の名称と歴史</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92500" lnSpcReduction="20000"/>
          </a:bodyPr>
          <a:lstStyle/>
          <a:p>
            <a:r>
              <a:rPr lang="en-US" altLang="ja-JP" dirty="0" smtClean="0"/>
              <a:t>1912</a:t>
            </a:r>
            <a:r>
              <a:rPr lang="ja-JP" altLang="en-US" dirty="0" smtClean="0"/>
              <a:t>年任意団体「ジャパン・</a:t>
            </a:r>
            <a:r>
              <a:rPr lang="ja-JP" altLang="en-US" dirty="0" smtClean="0">
                <a:solidFill>
                  <a:srgbClr val="FF0000"/>
                </a:solidFill>
              </a:rPr>
              <a:t>ツーリスト</a:t>
            </a:r>
            <a:r>
              <a:rPr lang="ja-JP" altLang="en-US" dirty="0" smtClean="0"/>
              <a:t>・ビューロー（</a:t>
            </a:r>
            <a:r>
              <a:rPr lang="en-US" altLang="ja-JP" dirty="0" smtClean="0"/>
              <a:t>Japan Tourist Bureau</a:t>
            </a:r>
            <a:r>
              <a:rPr lang="ja-JP" altLang="en-US" dirty="0" smtClean="0"/>
              <a:t>）」が創立「本会ハ</a:t>
            </a:r>
            <a:r>
              <a:rPr lang="ja-JP" altLang="en-US" dirty="0" smtClean="0">
                <a:solidFill>
                  <a:srgbClr val="FF0000"/>
                </a:solidFill>
              </a:rPr>
              <a:t>外客</a:t>
            </a:r>
            <a:r>
              <a:rPr lang="ja-JP" altLang="en-US" dirty="0" smtClean="0"/>
              <a:t>ヲ我邦ニ誘致シ且是等外客ノ為メニ諸般ノ便宜ヲ図ルヲ以テ目的トス」 </a:t>
            </a:r>
            <a:endParaRPr lang="en-US" altLang="ja-JP" dirty="0" smtClean="0"/>
          </a:p>
          <a:p>
            <a:r>
              <a:rPr lang="en-US" altLang="ja-JP" dirty="0" smtClean="0"/>
              <a:t>1941</a:t>
            </a:r>
            <a:r>
              <a:rPr lang="ja-JP" altLang="en-US" dirty="0" smtClean="0"/>
              <a:t>年</a:t>
            </a:r>
            <a:r>
              <a:rPr lang="en-US" altLang="ja-JP" dirty="0" smtClean="0"/>
              <a:t> </a:t>
            </a:r>
            <a:r>
              <a:rPr lang="ja-JP" altLang="en-US" dirty="0" smtClean="0"/>
              <a:t>社団法人</a:t>
            </a:r>
            <a:r>
              <a:rPr lang="ja-JP" altLang="en-US" dirty="0" smtClean="0">
                <a:solidFill>
                  <a:srgbClr val="0070C0"/>
                </a:solidFill>
              </a:rPr>
              <a:t>東亜</a:t>
            </a:r>
            <a:r>
              <a:rPr lang="ja-JP" altLang="en-US" dirty="0" smtClean="0">
                <a:solidFill>
                  <a:srgbClr val="FF0000"/>
                </a:solidFill>
              </a:rPr>
              <a:t>旅行社</a:t>
            </a:r>
            <a:r>
              <a:rPr lang="ja-JP" altLang="en-US" dirty="0" smtClean="0"/>
              <a:t>に改称</a:t>
            </a:r>
          </a:p>
          <a:p>
            <a:r>
              <a:rPr lang="en-US" altLang="ja-JP" dirty="0" smtClean="0"/>
              <a:t>1943</a:t>
            </a:r>
            <a:r>
              <a:rPr lang="ja-JP" altLang="en-US" dirty="0" smtClean="0"/>
              <a:t>年</a:t>
            </a:r>
            <a:r>
              <a:rPr lang="en-US" altLang="ja-JP" dirty="0" smtClean="0"/>
              <a:t> </a:t>
            </a:r>
            <a:r>
              <a:rPr lang="ja-JP" altLang="en-US" dirty="0" smtClean="0"/>
              <a:t>財団法人</a:t>
            </a:r>
            <a:r>
              <a:rPr lang="ja-JP" altLang="en-US" dirty="0" smtClean="0">
                <a:solidFill>
                  <a:srgbClr val="FF0000"/>
                </a:solidFill>
              </a:rPr>
              <a:t>東亜</a:t>
            </a:r>
            <a:r>
              <a:rPr lang="ja-JP" altLang="en-US" dirty="0" smtClean="0">
                <a:solidFill>
                  <a:srgbClr val="0070C0"/>
                </a:solidFill>
              </a:rPr>
              <a:t>交通</a:t>
            </a:r>
            <a:r>
              <a:rPr lang="ja-JP" altLang="en-US" dirty="0" smtClean="0">
                <a:solidFill>
                  <a:srgbClr val="FF0000"/>
                </a:solidFill>
              </a:rPr>
              <a:t>公社</a:t>
            </a:r>
            <a:r>
              <a:rPr lang="ja-JP" altLang="en-US" dirty="0" smtClean="0"/>
              <a:t>に改称</a:t>
            </a:r>
          </a:p>
          <a:p>
            <a:r>
              <a:rPr lang="en-US" altLang="ja-JP" dirty="0" smtClean="0"/>
              <a:t>1945</a:t>
            </a:r>
            <a:r>
              <a:rPr lang="ja-JP" altLang="en-US" dirty="0" smtClean="0"/>
              <a:t>年</a:t>
            </a:r>
            <a:r>
              <a:rPr lang="en-US" altLang="ja-JP" dirty="0" smtClean="0"/>
              <a:t> </a:t>
            </a:r>
            <a:r>
              <a:rPr lang="ja-JP" altLang="en-US" dirty="0" smtClean="0"/>
              <a:t>財団法人</a:t>
            </a:r>
            <a:r>
              <a:rPr lang="ja-JP" altLang="en-US" dirty="0" smtClean="0">
                <a:solidFill>
                  <a:srgbClr val="0070C0"/>
                </a:solidFill>
              </a:rPr>
              <a:t>日本</a:t>
            </a:r>
            <a:r>
              <a:rPr lang="ja-JP" altLang="en-US" dirty="0" smtClean="0">
                <a:solidFill>
                  <a:srgbClr val="FF0000"/>
                </a:solidFill>
              </a:rPr>
              <a:t>交通公社</a:t>
            </a:r>
            <a:r>
              <a:rPr lang="ja-JP" altLang="en-US" dirty="0" smtClean="0"/>
              <a:t>に改称、英文名称もジャパン・</a:t>
            </a:r>
            <a:r>
              <a:rPr lang="ja-JP" altLang="en-US" dirty="0" smtClean="0">
                <a:solidFill>
                  <a:srgbClr val="FF0000"/>
                </a:solidFill>
              </a:rPr>
              <a:t>トラベル</a:t>
            </a:r>
            <a:r>
              <a:rPr lang="ja-JP" altLang="en-US" dirty="0" smtClean="0"/>
              <a:t>・ビューロー </a:t>
            </a:r>
            <a:r>
              <a:rPr lang="en-US" altLang="ja-JP" dirty="0" smtClean="0"/>
              <a:t>(Japan Travel Bureau) </a:t>
            </a:r>
            <a:r>
              <a:rPr lang="ja-JP" altLang="en-US" dirty="0" smtClean="0"/>
              <a:t>に改称</a:t>
            </a:r>
          </a:p>
          <a:p>
            <a:r>
              <a:rPr lang="en-US" altLang="ja-JP" dirty="0" smtClean="0"/>
              <a:t>1963</a:t>
            </a:r>
            <a:r>
              <a:rPr lang="ja-JP" altLang="en-US" dirty="0" smtClean="0"/>
              <a:t>年財団法人日本交通公社の営利部門を分割・民営化し、株式会社日本交通公社として創業。現社名のジェイティービーは、</a:t>
            </a:r>
            <a:r>
              <a:rPr lang="en-US" altLang="ja-JP" dirty="0" smtClean="0"/>
              <a:t>Japan Tourist Bureau</a:t>
            </a:r>
            <a:r>
              <a:rPr lang="ja-JP" altLang="en-US" dirty="0" smtClean="0"/>
              <a:t>の頭文字である。</a:t>
            </a:r>
            <a:endParaRPr kumimoji="1" lang="ja-JP"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r>
              <a:rPr kumimoji="1" lang="ja-JP" altLang="en-US" dirty="0" smtClean="0"/>
              <a:t>法令用語「観光」誕生</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fontScale="92500" lnSpcReduction="20000"/>
          </a:bodyPr>
          <a:lstStyle/>
          <a:p>
            <a:r>
              <a:rPr kumimoji="1" lang="ja-JP" altLang="en-US" dirty="0" smtClean="0"/>
              <a:t>国際観光局官制で初めて法令用語として「観光」が登場</a:t>
            </a:r>
            <a:endParaRPr kumimoji="1" lang="en-US" altLang="ja-JP" dirty="0" smtClean="0"/>
          </a:p>
          <a:p>
            <a:r>
              <a:rPr lang="ja-JP" altLang="en-US" dirty="0" smtClean="0"/>
              <a:t>世上（朝日データベースで読む同新聞記事）で</a:t>
            </a:r>
            <a:r>
              <a:rPr lang="ja-JP" altLang="en-US" dirty="0"/>
              <a:t>使用</a:t>
            </a:r>
            <a:r>
              <a:rPr lang="ja-JP" altLang="en-US" dirty="0" smtClean="0"/>
              <a:t>される「観光」は今日いうところの「国際観光」であり、当時としては「観光」でよかったが、</a:t>
            </a:r>
            <a:r>
              <a:rPr lang="ja-JP" altLang="en-US" dirty="0" smtClean="0">
                <a:solidFill>
                  <a:srgbClr val="FF0000"/>
                </a:solidFill>
              </a:rPr>
              <a:t>江木翼（たすく）大臣</a:t>
            </a:r>
            <a:r>
              <a:rPr lang="ja-JP" altLang="en-US" dirty="0" smtClean="0"/>
              <a:t>の意見で「国際観光」となった（新井尭爾初代国際観光局長談）。</a:t>
            </a:r>
            <a:r>
              <a:rPr lang="ja-JP" altLang="en-US" dirty="0" smtClean="0">
                <a:solidFill>
                  <a:schemeClr val="accent1">
                    <a:lumMod val="75000"/>
                  </a:schemeClr>
                </a:solidFill>
              </a:rPr>
              <a:t>国際外遊</a:t>
            </a:r>
            <a:endParaRPr lang="en-US" altLang="ja-JP" dirty="0" smtClean="0">
              <a:solidFill>
                <a:schemeClr val="accent1">
                  <a:lumMod val="75000"/>
                </a:schemeClr>
              </a:solidFill>
            </a:endParaRPr>
          </a:p>
          <a:p>
            <a:r>
              <a:rPr lang="ja-JP" altLang="en-US" dirty="0" smtClean="0"/>
              <a:t>朝日新聞記事では当初「観光局」で報道、勅令制定時に「国際観光」なる用語がはじめてつかわれた。</a:t>
            </a:r>
            <a:endParaRPr lang="en-US" altLang="ja-JP" dirty="0" smtClean="0"/>
          </a:p>
          <a:p>
            <a:r>
              <a:rPr lang="ja-JP" altLang="en-US" dirty="0"/>
              <a:t>法令</a:t>
            </a:r>
            <a:r>
              <a:rPr lang="ja-JP" altLang="en-US" dirty="0" smtClean="0"/>
              <a:t>で「観光」が使用されることにより、用語の観光は外客誘致のものとして広がっていった。</a:t>
            </a:r>
            <a:endParaRPr kumimoji="1" lang="ja-JP"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340768"/>
            <a:ext cx="7772400" cy="1470025"/>
          </a:xfrm>
          <a:solidFill>
            <a:srgbClr val="92D050"/>
          </a:solidFill>
          <a:ln>
            <a:solidFill>
              <a:schemeClr val="tx1">
                <a:lumMod val="95000"/>
                <a:lumOff val="5000"/>
              </a:schemeClr>
            </a:solidFill>
          </a:ln>
        </p:spPr>
        <p:txBody>
          <a:bodyPr/>
          <a:lstStyle/>
          <a:p>
            <a:r>
              <a:rPr lang="ja-JP" altLang="ja-JP" dirty="0" smtClean="0"/>
              <a:t>国際観光局</a:t>
            </a:r>
            <a:r>
              <a:rPr lang="en-US" altLang="ja-JP" dirty="0" smtClean="0"/>
              <a:t/>
            </a:r>
            <a:br>
              <a:rPr lang="en-US" altLang="ja-JP" dirty="0" smtClean="0"/>
            </a:br>
            <a:r>
              <a:rPr lang="en-US" altLang="ja-JP" dirty="0" smtClean="0"/>
              <a:t>(Board of </a:t>
            </a:r>
            <a:r>
              <a:rPr lang="en-US" altLang="ja-JP" dirty="0" smtClean="0">
                <a:solidFill>
                  <a:srgbClr val="FF0000"/>
                </a:solidFill>
              </a:rPr>
              <a:t>Tourist </a:t>
            </a:r>
            <a:r>
              <a:rPr lang="en-US" altLang="ja-JP" dirty="0" smtClean="0"/>
              <a:t>Industry)</a:t>
            </a:r>
            <a:endParaRPr kumimoji="1" lang="ja-JP" altLang="en-US" dirty="0"/>
          </a:p>
        </p:txBody>
      </p:sp>
      <p:sp>
        <p:nvSpPr>
          <p:cNvPr id="3" name="コンテンツ プレースホルダ 2"/>
          <p:cNvSpPr>
            <a:spLocks noGrp="1"/>
          </p:cNvSpPr>
          <p:nvPr>
            <p:ph type="subTitle" idx="1"/>
          </p:nvPr>
        </p:nvSpPr>
        <p:spPr>
          <a:xfrm>
            <a:off x="1371600" y="3068960"/>
            <a:ext cx="6400800" cy="1752600"/>
          </a:xfrm>
        </p:spPr>
        <p:txBody>
          <a:bodyPr>
            <a:normAutofit fontScale="92500" lnSpcReduction="20000"/>
          </a:bodyPr>
          <a:lstStyle/>
          <a:p>
            <a:pPr algn="l"/>
            <a:r>
              <a:rPr lang="ja-JP" altLang="ja-JP" dirty="0" smtClean="0">
                <a:solidFill>
                  <a:schemeClr val="tx1">
                    <a:lumMod val="95000"/>
                    <a:lumOff val="5000"/>
                  </a:schemeClr>
                </a:solidFill>
              </a:rPr>
              <a:t>昭和５年４月</a:t>
            </a:r>
            <a:r>
              <a:rPr lang="en-US" altLang="ja-JP" dirty="0" smtClean="0">
                <a:solidFill>
                  <a:schemeClr val="tx1">
                    <a:lumMod val="95000"/>
                    <a:lumOff val="5000"/>
                  </a:schemeClr>
                </a:solidFill>
              </a:rPr>
              <a:t>23</a:t>
            </a:r>
            <a:r>
              <a:rPr lang="ja-JP" altLang="ja-JP" dirty="0" smtClean="0">
                <a:solidFill>
                  <a:schemeClr val="tx1">
                    <a:lumMod val="95000"/>
                    <a:lumOff val="5000"/>
                  </a:schemeClr>
                </a:solidFill>
              </a:rPr>
              <a:t>日</a:t>
            </a:r>
          </a:p>
          <a:p>
            <a:pPr algn="l"/>
            <a:r>
              <a:rPr lang="ja-JP" altLang="ja-JP" dirty="0" smtClean="0">
                <a:solidFill>
                  <a:schemeClr val="tx1">
                    <a:lumMod val="95000"/>
                    <a:lumOff val="5000"/>
                  </a:schemeClr>
                </a:solidFill>
              </a:rPr>
              <a:t>勅令第８３号　国際観光局官制</a:t>
            </a:r>
          </a:p>
          <a:p>
            <a:pPr algn="l"/>
            <a:r>
              <a:rPr lang="ja-JP" altLang="ja-JP" dirty="0" smtClean="0">
                <a:solidFill>
                  <a:schemeClr val="tx1">
                    <a:lumMod val="95000"/>
                    <a:lumOff val="5000"/>
                  </a:schemeClr>
                </a:solidFill>
              </a:rPr>
              <a:t>第１条　国際観光局ハ鉄道大臣ノ管理ニ属シ外客誘致ニ関スル事項ヲ掌ル</a:t>
            </a:r>
          </a:p>
          <a:p>
            <a:endParaRPr kumimoji="1" lang="ja-JP" altLang="en-US" dirty="0"/>
          </a:p>
        </p:txBody>
      </p:sp>
      <p:sp>
        <p:nvSpPr>
          <p:cNvPr id="4" name="コンテンツ プレースホルダ 2"/>
          <p:cNvSpPr txBox="1">
            <a:spLocks/>
          </p:cNvSpPr>
          <p:nvPr/>
        </p:nvSpPr>
        <p:spPr>
          <a:xfrm>
            <a:off x="1524000" y="5301208"/>
            <a:ext cx="6400800" cy="1080120"/>
          </a:xfrm>
          <a:prstGeom prst="rect">
            <a:avLst/>
          </a:prstGeom>
        </p:spPr>
        <p:txBody>
          <a:bodyPr vert="horz" lIns="91440" tIns="45720" rIns="91440" bIns="45720" rtlCol="0">
            <a:normAutofit fontScale="85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原語国においてＴＯＵＲＩＳＴが国際に限定されていなかったと思われ、日本において限定的なった理由を調査する必要がある</a:t>
            </a:r>
            <a:endParaRPr kumimoji="1" lang="ja-JP" altLang="en-US" sz="3200" b="0" i="0" u="none" strike="noStrike" kern="1200" cap="none" spc="0" normalizeH="0" baseline="0" noProof="0" dirty="0">
              <a:ln>
                <a:noFill/>
              </a:ln>
              <a:solidFill>
                <a:schemeClr val="tx1">
                  <a:lumMod val="95000"/>
                  <a:lumOff val="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964488" cy="1143000"/>
          </a:xfrm>
          <a:solidFill>
            <a:srgbClr val="FFFF00"/>
          </a:solidFill>
          <a:ln>
            <a:solidFill>
              <a:schemeClr val="tx1">
                <a:lumMod val="85000"/>
                <a:lumOff val="15000"/>
              </a:schemeClr>
            </a:solidFill>
          </a:ln>
        </p:spPr>
        <p:txBody>
          <a:bodyPr>
            <a:normAutofit fontScale="90000"/>
          </a:bodyPr>
          <a:lstStyle/>
          <a:p>
            <a:r>
              <a:rPr lang="ja-JP" altLang="ja-JP" dirty="0" smtClean="0"/>
              <a:t>国際観光局官制、国際観光委員会官制</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lang="ja-JP" altLang="ja-JP" dirty="0" smtClean="0"/>
              <a:t>朝日新聞は</a:t>
            </a:r>
            <a:r>
              <a:rPr lang="en-US" altLang="ja-JP" dirty="0" smtClean="0"/>
              <a:t>30</a:t>
            </a:r>
            <a:r>
              <a:rPr lang="ja-JP" altLang="ja-JP" dirty="0" smtClean="0"/>
              <a:t>年</a:t>
            </a:r>
            <a:r>
              <a:rPr lang="en-US" altLang="ja-JP" dirty="0" smtClean="0"/>
              <a:t>4</a:t>
            </a:r>
            <a:r>
              <a:rPr lang="ja-JP" altLang="ja-JP" dirty="0" smtClean="0"/>
              <a:t>月</a:t>
            </a:r>
            <a:r>
              <a:rPr lang="en-US" altLang="ja-JP" dirty="0" smtClean="0"/>
              <a:t>19</a:t>
            </a:r>
            <a:r>
              <a:rPr lang="ja-JP" altLang="ja-JP" dirty="0" smtClean="0"/>
              <a:t>日夕刊に「輸出奨励により国際貸借を改善」の大見出しの記事を掲載し内容に「鉄道大臣から輸出貨物運賃</a:t>
            </a:r>
            <a:r>
              <a:rPr lang="en-US" altLang="ja-JP" dirty="0" smtClean="0"/>
              <a:t>2</a:t>
            </a:r>
            <a:r>
              <a:rPr lang="ja-JP" altLang="ja-JP" dirty="0" smtClean="0"/>
              <a:t>割割戻し、商工大臣から輸出補償法案の説明」の記事に続き「国際観光局官制、国際観光委員会官制」が載せている。四月から国際観光局関連の記事を取り上げてきた総仕上げとして</a:t>
            </a:r>
            <a:r>
              <a:rPr lang="en-US" altLang="ja-JP" dirty="0" smtClean="0"/>
              <a:t>18</a:t>
            </a:r>
            <a:r>
              <a:rPr lang="ja-JP" altLang="ja-JP" dirty="0" smtClean="0"/>
              <a:t>日の閣議決定内容を報道しているが、国際観光局設置の理由が国際貸借改善であることが報道からもきちんと認識されていることが分かる。</a:t>
            </a:r>
          </a:p>
          <a:p>
            <a:endParaRPr kumimoji="1" lang="ja-JP"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323528" y="1340768"/>
            <a:ext cx="8525392" cy="5040560"/>
          </a:xfrm>
          <a:prstGeom prst="rect">
            <a:avLst/>
          </a:prstGeom>
          <a:noFill/>
          <a:ln w="9525">
            <a:noFill/>
            <a:miter lim="800000"/>
            <a:headEnd/>
            <a:tailEnd/>
          </a:ln>
        </p:spPr>
      </p:pic>
      <p:sp>
        <p:nvSpPr>
          <p:cNvPr id="5" name="タイトル 1"/>
          <p:cNvSpPr>
            <a:spLocks noGrp="1"/>
          </p:cNvSpPr>
          <p:nvPr>
            <p:ph type="title"/>
          </p:nvPr>
        </p:nvSpPr>
        <p:spPr>
          <a:xfrm>
            <a:off x="457200" y="197768"/>
            <a:ext cx="8229600" cy="1143000"/>
          </a:xfrm>
          <a:noFill/>
          <a:ln>
            <a:solidFill>
              <a:schemeClr val="tx1">
                <a:lumMod val="95000"/>
                <a:lumOff val="5000"/>
              </a:schemeClr>
            </a:solidFill>
          </a:ln>
        </p:spPr>
        <p:txBody>
          <a:bodyPr/>
          <a:lstStyle/>
          <a:p>
            <a:r>
              <a:rPr kumimoji="1" lang="en-US" altLang="ja-JP" dirty="0" smtClean="0"/>
              <a:t>1930</a:t>
            </a:r>
            <a:r>
              <a:rPr kumimoji="1" lang="ja-JP" altLang="en-US" dirty="0" smtClean="0"/>
              <a:t>年</a:t>
            </a:r>
            <a:r>
              <a:rPr kumimoji="1" lang="en-US" altLang="ja-JP" dirty="0" smtClean="0"/>
              <a:t>4</a:t>
            </a:r>
            <a:r>
              <a:rPr kumimoji="1" lang="ja-JP" altLang="en-US" dirty="0" smtClean="0"/>
              <a:t>月</a:t>
            </a:r>
            <a:r>
              <a:rPr kumimoji="1" lang="en-US" altLang="ja-JP" dirty="0" smtClean="0"/>
              <a:t>19</a:t>
            </a:r>
            <a:r>
              <a:rPr kumimoji="1" lang="ja-JP" altLang="en-US" dirty="0" smtClean="0"/>
              <a:t>日東京朝日夕刊</a:t>
            </a:r>
            <a:endParaRPr kumimoji="1" lang="ja-JP"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421904"/>
            <a:ext cx="8229600" cy="1143000"/>
          </a:xfrm>
          <a:solidFill>
            <a:srgbClr val="92D050"/>
          </a:solidFill>
          <a:ln>
            <a:solidFill>
              <a:schemeClr val="tx1">
                <a:lumMod val="95000"/>
                <a:lumOff val="5000"/>
              </a:schemeClr>
            </a:solidFill>
          </a:ln>
        </p:spPr>
        <p:txBody>
          <a:bodyPr>
            <a:normAutofit/>
          </a:bodyPr>
          <a:lstStyle/>
          <a:p>
            <a:r>
              <a:rPr kumimoji="1" lang="ja-JP" altLang="en-US" dirty="0" smtClean="0"/>
              <a:t>外国人観光客の落とすお金</a:t>
            </a:r>
            <a:endParaRPr kumimoji="1" lang="ja-JP" altLang="en-US" dirty="0"/>
          </a:p>
        </p:txBody>
      </p:sp>
      <p:sp>
        <p:nvSpPr>
          <p:cNvPr id="3" name="コンテンツ プレースホルダ 2"/>
          <p:cNvSpPr>
            <a:spLocks noGrp="1"/>
          </p:cNvSpPr>
          <p:nvPr>
            <p:ph idx="1"/>
          </p:nvPr>
        </p:nvSpPr>
        <p:spPr>
          <a:xfrm>
            <a:off x="457200" y="3040360"/>
            <a:ext cx="8229600" cy="2404864"/>
          </a:xfrm>
        </p:spPr>
        <p:txBody>
          <a:bodyPr>
            <a:normAutofit/>
          </a:bodyPr>
          <a:lstStyle/>
          <a:p>
            <a:r>
              <a:rPr lang="en-US" altLang="ja-JP" dirty="0" smtClean="0"/>
              <a:t>1936</a:t>
            </a:r>
            <a:r>
              <a:rPr lang="ja-JP" altLang="ja-JP" dirty="0" smtClean="0"/>
              <a:t>年外客数は約</a:t>
            </a:r>
            <a:r>
              <a:rPr lang="en-US" altLang="ja-JP" dirty="0" smtClean="0"/>
              <a:t>4</a:t>
            </a:r>
            <a:r>
              <a:rPr lang="ja-JP" altLang="ja-JP" dirty="0" smtClean="0"/>
              <a:t>万</a:t>
            </a:r>
            <a:r>
              <a:rPr lang="en-US" altLang="ja-JP" dirty="0" smtClean="0"/>
              <a:t>2</a:t>
            </a:r>
            <a:r>
              <a:rPr lang="ja-JP" altLang="ja-JP" dirty="0" smtClean="0"/>
              <a:t>千人</a:t>
            </a:r>
            <a:endParaRPr lang="en-US" altLang="ja-JP" dirty="0" smtClean="0"/>
          </a:p>
          <a:p>
            <a:r>
              <a:rPr lang="ja-JP" altLang="ja-JP" dirty="0" smtClean="0"/>
              <a:t>その消費額は１億７百万円</a:t>
            </a:r>
            <a:endParaRPr lang="en-US" altLang="ja-JP" dirty="0" smtClean="0"/>
          </a:p>
          <a:p>
            <a:r>
              <a:rPr lang="ja-JP" altLang="ja-JP" dirty="0" smtClean="0"/>
              <a:t>当時の海運收入が約２億円</a:t>
            </a:r>
            <a:endParaRPr lang="en-US" altLang="ja-JP" dirty="0" smtClean="0"/>
          </a:p>
          <a:p>
            <a:r>
              <a:rPr lang="ja-JP" altLang="ja-JP" dirty="0" smtClean="0"/>
              <a:t>観光収入は貿易外收入の重要な一項目</a:t>
            </a:r>
          </a:p>
          <a:p>
            <a:endParaRPr kumimoji="1" lang="ja-JP"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92D050"/>
          </a:solidFill>
          <a:ln>
            <a:solidFill>
              <a:schemeClr val="accent1"/>
            </a:solidFill>
          </a:ln>
        </p:spPr>
        <p:txBody>
          <a:bodyPr/>
          <a:lstStyle/>
          <a:p>
            <a:r>
              <a:rPr lang="ja-JP" altLang="en-US" dirty="0" smtClean="0"/>
              <a:t>何故鉄道省か？</a:t>
            </a:r>
            <a:endParaRPr kumimoji="1" lang="ja-JP" altLang="en-US" dirty="0"/>
          </a:p>
        </p:txBody>
      </p:sp>
      <p:sp>
        <p:nvSpPr>
          <p:cNvPr id="3" name="コンテンツ プレースホルダ 2"/>
          <p:cNvSpPr>
            <a:spLocks noGrp="1"/>
          </p:cNvSpPr>
          <p:nvPr>
            <p:ph idx="1"/>
          </p:nvPr>
        </p:nvSpPr>
        <p:spPr>
          <a:xfrm>
            <a:off x="457200" y="1600200"/>
            <a:ext cx="8507288" cy="5257800"/>
          </a:xfrm>
        </p:spPr>
        <p:txBody>
          <a:bodyPr>
            <a:normAutofit/>
          </a:bodyPr>
          <a:lstStyle/>
          <a:p>
            <a:r>
              <a:rPr kumimoji="1" lang="ja-JP" altLang="en-US" dirty="0" smtClean="0"/>
              <a:t>内閣最大の課題　</a:t>
            </a:r>
            <a:r>
              <a:rPr kumimoji="1" lang="ja-JP" altLang="en-US" dirty="0" smtClean="0">
                <a:solidFill>
                  <a:srgbClr val="FF0000"/>
                </a:solidFill>
              </a:rPr>
              <a:t>ロンドン海軍軍縮条約批准</a:t>
            </a:r>
            <a:r>
              <a:rPr kumimoji="1" lang="ja-JP" altLang="en-US" dirty="0" smtClean="0"/>
              <a:t>　　</a:t>
            </a:r>
            <a:endParaRPr kumimoji="1" lang="en-US" altLang="ja-JP" dirty="0" smtClean="0"/>
          </a:p>
          <a:p>
            <a:r>
              <a:rPr kumimoji="1" lang="ja-JP" altLang="en-US" dirty="0" smtClean="0">
                <a:solidFill>
                  <a:srgbClr val="FF0000"/>
                </a:solidFill>
              </a:rPr>
              <a:t>国際貸借改善</a:t>
            </a:r>
            <a:r>
              <a:rPr kumimoji="1" lang="ja-JP" altLang="en-US" dirty="0" smtClean="0"/>
              <a:t>一環として外貨獲得政策展開</a:t>
            </a:r>
            <a:endParaRPr kumimoji="1" lang="en-US" altLang="ja-JP" dirty="0" smtClean="0"/>
          </a:p>
          <a:p>
            <a:r>
              <a:rPr lang="ja-JP" altLang="en-US" dirty="0" smtClean="0">
                <a:solidFill>
                  <a:srgbClr val="FF0000"/>
                </a:solidFill>
              </a:rPr>
              <a:t>外客誘致</a:t>
            </a:r>
            <a:r>
              <a:rPr lang="ja-JP" altLang="en-US" dirty="0" smtClean="0"/>
              <a:t>に力を入れる政策展開</a:t>
            </a:r>
            <a:endParaRPr kumimoji="1" lang="en-US" altLang="ja-JP" dirty="0" smtClean="0"/>
          </a:p>
          <a:p>
            <a:r>
              <a:rPr kumimoji="1" lang="ja-JP" altLang="en-US" dirty="0" smtClean="0">
                <a:solidFill>
                  <a:srgbClr val="FF0000"/>
                </a:solidFill>
              </a:rPr>
              <a:t>結局総論賛成、各論反対</a:t>
            </a:r>
            <a:r>
              <a:rPr kumimoji="1" lang="ja-JP" altLang="en-US" dirty="0" smtClean="0"/>
              <a:t>（財政負担をどこの役所がするのか）</a:t>
            </a:r>
            <a:endParaRPr kumimoji="1" lang="en-US" altLang="ja-JP" dirty="0" smtClean="0"/>
          </a:p>
          <a:p>
            <a:r>
              <a:rPr lang="ja-JP" altLang="en-US" dirty="0" smtClean="0"/>
              <a:t>民政党内閣の重鎮</a:t>
            </a:r>
            <a:r>
              <a:rPr lang="ja-JP" altLang="en-US" dirty="0" smtClean="0">
                <a:solidFill>
                  <a:srgbClr val="FF0000"/>
                </a:solidFill>
              </a:rPr>
              <a:t>江木鉄道大臣</a:t>
            </a:r>
            <a:r>
              <a:rPr lang="ja-JP" altLang="en-US" dirty="0" smtClean="0"/>
              <a:t>が所管する</a:t>
            </a:r>
            <a:r>
              <a:rPr lang="ja-JP" altLang="en-US" dirty="0" smtClean="0">
                <a:solidFill>
                  <a:srgbClr val="FF0000"/>
                </a:solidFill>
              </a:rPr>
              <a:t>帝国鉄道会計</a:t>
            </a:r>
            <a:r>
              <a:rPr lang="ja-JP" altLang="en-US" dirty="0" smtClean="0"/>
              <a:t>（当時唯一の黒字会計）が負担することとなった　（官吏俸給削減騒動）</a:t>
            </a:r>
            <a:endParaRPr lang="en-US" altLang="ja-JP" dirty="0" smtClean="0"/>
          </a:p>
          <a:p>
            <a:r>
              <a:rPr kumimoji="1" lang="ja-JP" altLang="en-US" dirty="0" smtClean="0"/>
              <a:t>「真の日本を海外に見せる」政策が展開される</a:t>
            </a:r>
            <a:endParaRPr kumimoji="1" lang="ja-JP"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solidFill>
            <a:srgbClr val="92D050"/>
          </a:solidFill>
          <a:ln>
            <a:solidFill>
              <a:schemeClr val="tx1"/>
            </a:solidFill>
          </a:ln>
        </p:spPr>
        <p:txBody>
          <a:bodyPr/>
          <a:lstStyle/>
          <a:p>
            <a:r>
              <a:rPr lang="ja-JP" altLang="en-US" dirty="0"/>
              <a:t>帝国鉄道会計</a:t>
            </a:r>
          </a:p>
        </p:txBody>
      </p:sp>
      <p:sp>
        <p:nvSpPr>
          <p:cNvPr id="26627" name="Rectangle 3"/>
          <p:cNvSpPr>
            <a:spLocks noChangeArrowheads="1"/>
          </p:cNvSpPr>
          <p:nvPr/>
        </p:nvSpPr>
        <p:spPr bwMode="auto">
          <a:xfrm>
            <a:off x="0" y="2559050"/>
            <a:ext cx="9144000" cy="0"/>
          </a:xfrm>
          <a:prstGeom prst="rect">
            <a:avLst/>
          </a:prstGeom>
          <a:noFill/>
          <a:ln w="9525">
            <a:noFill/>
            <a:miter lim="800000"/>
            <a:headEnd/>
            <a:tailEnd/>
          </a:ln>
          <a:effectLst/>
        </p:spPr>
        <p:txBody>
          <a:bodyPr wrap="none" anchor="ctr">
            <a:spAutoFit/>
          </a:bodyPr>
          <a:lstStyle/>
          <a:p>
            <a:endParaRPr lang="ja-JP" altLang="ja-JP"/>
          </a:p>
        </p:txBody>
      </p:sp>
      <p:graphicFrame>
        <p:nvGraphicFramePr>
          <p:cNvPr id="26654" name="Group 30"/>
          <p:cNvGraphicFramePr>
            <a:graphicFrameLocks noGrp="1"/>
          </p:cNvGraphicFramePr>
          <p:nvPr/>
        </p:nvGraphicFramePr>
        <p:xfrm>
          <a:off x="503238" y="1844675"/>
          <a:ext cx="8101012" cy="3505200"/>
        </p:xfrm>
        <a:graphic>
          <a:graphicData uri="http://schemas.openxmlformats.org/drawingml/2006/table">
            <a:tbl>
              <a:tblPr/>
              <a:tblGrid>
                <a:gridCol w="4051300"/>
                <a:gridCol w="4049712"/>
              </a:tblGrid>
              <a:tr h="519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4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年度</a:t>
                      </a:r>
                      <a:endParaRPr kumimoji="1" lang="ja-JP" altLang="en-US" sz="4000" b="0" i="0" u="none" strike="noStrike" cap="none" normalizeH="0" baseline="0" smtClean="0">
                        <a:ln>
                          <a:noFill/>
                        </a:ln>
                        <a:solidFill>
                          <a:schemeClr val="tx1"/>
                        </a:solidFill>
                        <a:effectLst/>
                        <a:latin typeface="Arial" charset="0"/>
                        <a:ea typeface="ＭＳ 明朝" pitchFamily="17"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4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営業益金　万円</a:t>
                      </a:r>
                      <a:endParaRPr kumimoji="1" lang="ja-JP" altLang="en-US" sz="4000" b="0" i="0" u="none" strike="noStrike" cap="none" normalizeH="0" baseline="0" smtClean="0">
                        <a:ln>
                          <a:noFill/>
                        </a:ln>
                        <a:solidFill>
                          <a:schemeClr val="tx1"/>
                        </a:solidFill>
                        <a:effectLst/>
                        <a:latin typeface="Arial" charset="0"/>
                        <a:ea typeface="ＭＳ 明朝" pitchFamily="17"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4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昭和３</a:t>
                      </a:r>
                      <a:endParaRPr kumimoji="1" lang="ja-JP" altLang="en-US" sz="4000" b="0" i="0" u="none" strike="noStrike" cap="none" normalizeH="0" baseline="0" smtClean="0">
                        <a:ln>
                          <a:noFill/>
                        </a:ln>
                        <a:solidFill>
                          <a:schemeClr val="tx1"/>
                        </a:solidFill>
                        <a:effectLst/>
                        <a:latin typeface="Arial" charset="0"/>
                        <a:ea typeface="ＭＳ 明朝" pitchFamily="17"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22842</a:t>
                      </a:r>
                      <a:endParaRPr kumimoji="1" lang="en-US" altLang="ja-JP" sz="4000" b="0" i="0" u="none" strike="noStrike" cap="none" normalizeH="0" baseline="0" smtClean="0">
                        <a:ln>
                          <a:noFill/>
                        </a:ln>
                        <a:solidFill>
                          <a:schemeClr val="tx1"/>
                        </a:solidFill>
                        <a:effectLst/>
                        <a:latin typeface="Arial" charset="0"/>
                        <a:ea typeface="ＭＳ 明朝" pitchFamily="17"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9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4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昭和４</a:t>
                      </a:r>
                      <a:endParaRPr kumimoji="1" lang="ja-JP" altLang="en-US" sz="4000" b="0" i="0" u="none" strike="noStrike" cap="none" normalizeH="0" baseline="0" smtClean="0">
                        <a:ln>
                          <a:noFill/>
                        </a:ln>
                        <a:solidFill>
                          <a:schemeClr val="tx1"/>
                        </a:solidFill>
                        <a:effectLst/>
                        <a:latin typeface="Arial" charset="0"/>
                        <a:ea typeface="ＭＳ 明朝" pitchFamily="17"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21365</a:t>
                      </a:r>
                      <a:endParaRPr kumimoji="1" lang="en-US" altLang="ja-JP" sz="4000" b="0" i="0" u="none" strike="noStrike" cap="none" normalizeH="0" baseline="0" smtClean="0">
                        <a:ln>
                          <a:noFill/>
                        </a:ln>
                        <a:solidFill>
                          <a:schemeClr val="tx1"/>
                        </a:solidFill>
                        <a:effectLst/>
                        <a:latin typeface="Arial" charset="0"/>
                        <a:ea typeface="ＭＳ 明朝" pitchFamily="17"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4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昭和</a:t>
                      </a:r>
                      <a:r>
                        <a:rPr kumimoji="1" lang="en-US" altLang="ja-JP" sz="4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5</a:t>
                      </a:r>
                      <a:endParaRPr kumimoji="1" lang="en-US" altLang="ja-JP" sz="4000" b="0" i="0" u="none" strike="noStrike" cap="none" normalizeH="0" baseline="0" smtClean="0">
                        <a:ln>
                          <a:noFill/>
                        </a:ln>
                        <a:solidFill>
                          <a:schemeClr val="tx1"/>
                        </a:solidFill>
                        <a:effectLst/>
                        <a:latin typeface="Arial" charset="0"/>
                        <a:ea typeface="ＭＳ 明朝" pitchFamily="17"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17332</a:t>
                      </a:r>
                      <a:endParaRPr kumimoji="1" lang="en-US" altLang="ja-JP" sz="4000" b="0" i="0" u="none" strike="noStrike" cap="none" normalizeH="0" baseline="0" smtClean="0">
                        <a:ln>
                          <a:noFill/>
                        </a:ln>
                        <a:solidFill>
                          <a:schemeClr val="tx1"/>
                        </a:solidFill>
                        <a:effectLst/>
                        <a:latin typeface="Arial" charset="0"/>
                        <a:ea typeface="ＭＳ 明朝" pitchFamily="17"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8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4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昭和</a:t>
                      </a:r>
                      <a:r>
                        <a:rPr kumimoji="1" lang="en-US" altLang="ja-JP" sz="4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6</a:t>
                      </a:r>
                      <a:endParaRPr kumimoji="1" lang="en-US" altLang="ja-JP" sz="4000" b="0" i="0" u="none" strike="noStrike" cap="none" normalizeH="0" baseline="0" smtClean="0">
                        <a:ln>
                          <a:noFill/>
                        </a:ln>
                        <a:solidFill>
                          <a:schemeClr val="tx1"/>
                        </a:solidFill>
                        <a:effectLst/>
                        <a:latin typeface="Arial" charset="0"/>
                        <a:ea typeface="ＭＳ 明朝" pitchFamily="17"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16691</a:t>
                      </a:r>
                      <a:endParaRPr kumimoji="1" lang="en-US" altLang="ja-JP" sz="4000" b="0" i="0" u="none" strike="noStrike" cap="none" normalizeH="0" baseline="0" smtClean="0">
                        <a:ln>
                          <a:noFill/>
                        </a:ln>
                        <a:solidFill>
                          <a:schemeClr val="tx1"/>
                        </a:solidFill>
                        <a:effectLst/>
                        <a:latin typeface="Arial" charset="0"/>
                        <a:ea typeface="ＭＳ 明朝" pitchFamily="17"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6648" name="Rectangle 24"/>
          <p:cNvSpPr>
            <a:spLocks noChangeArrowheads="1"/>
          </p:cNvSpPr>
          <p:nvPr/>
        </p:nvSpPr>
        <p:spPr bwMode="auto">
          <a:xfrm>
            <a:off x="1187450" y="5918200"/>
            <a:ext cx="6635750" cy="823913"/>
          </a:xfrm>
          <a:prstGeom prst="rect">
            <a:avLst/>
          </a:prstGeom>
          <a:noFill/>
          <a:ln w="9525">
            <a:noFill/>
            <a:miter lim="800000"/>
            <a:headEnd/>
            <a:tailEnd/>
          </a:ln>
          <a:effectLst/>
        </p:spPr>
        <p:txBody>
          <a:bodyPr anchor="ctr">
            <a:spAutoFit/>
          </a:bodyPr>
          <a:lstStyle/>
          <a:p>
            <a:r>
              <a:rPr lang="en-US" altLang="ja-JP" sz="3200">
                <a:latin typeface="Century" pitchFamily="18" charset="0"/>
                <a:ea typeface="ＭＳ 明朝" pitchFamily="17" charset="-128"/>
                <a:cs typeface="Times New Roman" pitchFamily="18" charset="0"/>
              </a:rPr>
              <a:t>(</a:t>
            </a:r>
            <a:r>
              <a:rPr lang="ja-JP" altLang="en-US" sz="3200">
                <a:latin typeface="Century" pitchFamily="18" charset="0"/>
                <a:ea typeface="ＭＳ 明朝" pitchFamily="17" charset="-128"/>
                <a:cs typeface="Times New Roman" pitchFamily="18" charset="0"/>
              </a:rPr>
              <a:t>「鉄道統計資料」により作成</a:t>
            </a:r>
            <a:r>
              <a:rPr lang="en-US" altLang="ja-JP" sz="3200">
                <a:latin typeface="Century" pitchFamily="18" charset="0"/>
                <a:ea typeface="ＭＳ 明朝" pitchFamily="17" charset="-128"/>
                <a:cs typeface="Times New Roman" pitchFamily="18" charset="0"/>
              </a:rPr>
              <a:t>)</a:t>
            </a:r>
            <a:endParaRPr lang="en-US" altLang="ja-JP" sz="3200">
              <a:ea typeface="ＭＳ 明朝" pitchFamily="17" charset="-128"/>
              <a:cs typeface="Times New Roman" pitchFamily="18" charset="0"/>
            </a:endParaRPr>
          </a:p>
          <a:p>
            <a:pPr eaLnBrk="0" hangingPunct="0"/>
            <a:endParaRPr lang="en-US" altLang="ja-JP" sz="1600">
              <a:ea typeface="ＭＳ 明朝" pitchFamily="17" charset="-128"/>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1824"/>
            <a:ext cx="8229600" cy="1431032"/>
          </a:xfrm>
          <a:noFill/>
          <a:ln>
            <a:solidFill>
              <a:schemeClr val="tx1">
                <a:lumMod val="95000"/>
                <a:lumOff val="5000"/>
              </a:schemeClr>
            </a:solidFill>
          </a:ln>
        </p:spPr>
        <p:txBody>
          <a:bodyPr>
            <a:normAutofit fontScale="90000"/>
          </a:bodyPr>
          <a:lstStyle/>
          <a:p>
            <a:r>
              <a:rPr lang="ja-JP" altLang="ja-JP" dirty="0" smtClean="0"/>
              <a:t>衆</a:t>
            </a:r>
            <a:r>
              <a:rPr lang="en-US" altLang="ja-JP" dirty="0" smtClean="0"/>
              <a:t>-</a:t>
            </a:r>
            <a:r>
              <a:rPr lang="ja-JP" altLang="ja-JP" dirty="0" smtClean="0"/>
              <a:t>運輸及び交通委員会</a:t>
            </a:r>
            <a:r>
              <a:rPr lang="en-US" altLang="ja-JP" dirty="0" smtClean="0"/>
              <a:t/>
            </a:r>
            <a:br>
              <a:rPr lang="en-US" altLang="ja-JP" dirty="0" smtClean="0"/>
            </a:br>
            <a:r>
              <a:rPr lang="ja-JP" altLang="ja-JP" dirty="0" smtClean="0"/>
              <a:t> 昭和</a:t>
            </a:r>
            <a:r>
              <a:rPr lang="en-US" altLang="ja-JP" dirty="0" smtClean="0"/>
              <a:t>23</a:t>
            </a:r>
            <a:r>
              <a:rPr lang="ja-JP" altLang="ja-JP" dirty="0" smtClean="0"/>
              <a:t>年</a:t>
            </a:r>
            <a:r>
              <a:rPr lang="en-US" altLang="ja-JP" dirty="0" smtClean="0"/>
              <a:t>06</a:t>
            </a:r>
            <a:r>
              <a:rPr lang="ja-JP" altLang="ja-JP" dirty="0" smtClean="0"/>
              <a:t>月</a:t>
            </a:r>
            <a:r>
              <a:rPr lang="en-US" altLang="ja-JP" dirty="0" smtClean="0"/>
              <a:t>04</a:t>
            </a:r>
            <a:r>
              <a:rPr lang="ja-JP" altLang="ja-JP" dirty="0" smtClean="0"/>
              <a:t>日</a:t>
            </a:r>
            <a:endParaRPr kumimoji="1" lang="ja-JP" altLang="en-US" dirty="0"/>
          </a:p>
        </p:txBody>
      </p:sp>
      <p:sp>
        <p:nvSpPr>
          <p:cNvPr id="3" name="コンテンツ プレースホルダ 2"/>
          <p:cNvSpPr>
            <a:spLocks noGrp="1"/>
          </p:cNvSpPr>
          <p:nvPr>
            <p:ph idx="1"/>
          </p:nvPr>
        </p:nvSpPr>
        <p:spPr>
          <a:xfrm>
            <a:off x="0" y="2680320"/>
            <a:ext cx="9144000" cy="2260848"/>
          </a:xfrm>
        </p:spPr>
        <p:txBody>
          <a:bodyPr/>
          <a:lstStyle/>
          <a:p>
            <a:r>
              <a:rPr lang="ja-JP" altLang="ja-JP" dirty="0" smtClean="0"/>
              <a:t>岡田國務大臣　ただいま議題となりました國有鉄道運賃法案の提案理由を説明いたします。</a:t>
            </a:r>
            <a:r>
              <a:rPr lang="ja-JP" altLang="ja-JP" b="1" dirty="0" smtClean="0">
                <a:solidFill>
                  <a:srgbClr val="FF0000"/>
                </a:solidFill>
              </a:rPr>
              <a:t>國有鉄道は創設以來終戰に至るまで、経営上の赤字を生じたことは</a:t>
            </a:r>
            <a:r>
              <a:rPr lang="ja-JP" altLang="ja-JP" b="1" dirty="0" err="1" smtClean="0">
                <a:solidFill>
                  <a:srgbClr val="FF0000"/>
                </a:solidFill>
              </a:rPr>
              <a:t>な</a:t>
            </a:r>
            <a:r>
              <a:rPr lang="ja-JP" altLang="ja-JP" b="1" dirty="0" smtClean="0">
                <a:solidFill>
                  <a:srgbClr val="FF0000"/>
                </a:solidFill>
              </a:rPr>
              <a:t>かつたのでありますが、</a:t>
            </a:r>
            <a:endParaRPr lang="ja-JP" altLang="ja-JP" dirty="0" smtClean="0">
              <a:solidFill>
                <a:srgbClr val="FF0000"/>
              </a:solidFill>
            </a:endParaRPr>
          </a:p>
          <a:p>
            <a:endParaRPr kumimoji="1" lang="ja-JP"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solidFill>
            <a:srgbClr val="92D050"/>
          </a:solidFill>
          <a:ln>
            <a:solidFill>
              <a:schemeClr val="tx1"/>
            </a:solidFill>
          </a:ln>
        </p:spPr>
        <p:txBody>
          <a:bodyPr/>
          <a:lstStyle/>
          <a:p>
            <a:r>
              <a:rPr lang="ja-JP" altLang="en-US" dirty="0"/>
              <a:t>鉄道省の国際観光局の命名理由</a:t>
            </a:r>
          </a:p>
        </p:txBody>
      </p:sp>
      <p:sp>
        <p:nvSpPr>
          <p:cNvPr id="37891" name="Rectangle 3"/>
          <p:cNvSpPr>
            <a:spLocks noGrp="1" noChangeArrowheads="1"/>
          </p:cNvSpPr>
          <p:nvPr>
            <p:ph type="body" idx="1"/>
          </p:nvPr>
        </p:nvSpPr>
        <p:spPr>
          <a:xfrm>
            <a:off x="323528" y="1600200"/>
            <a:ext cx="8496944" cy="5069160"/>
          </a:xfrm>
        </p:spPr>
        <p:txBody>
          <a:bodyPr>
            <a:normAutofit lnSpcReduction="10000"/>
          </a:bodyPr>
          <a:lstStyle/>
          <a:p>
            <a:pPr>
              <a:lnSpc>
                <a:spcPct val="90000"/>
              </a:lnSpc>
            </a:pPr>
            <a:r>
              <a:rPr lang="ja-JP" altLang="en-US" dirty="0"/>
              <a:t>鉄道省は国際観光局の命名について「観光の字源は、周代に於ける易経の</a:t>
            </a:r>
            <a:r>
              <a:rPr lang="en-US" altLang="ja-JP" dirty="0"/>
              <a:t>〝</a:t>
            </a:r>
            <a:r>
              <a:rPr lang="ja-JP" altLang="en-US" dirty="0">
                <a:solidFill>
                  <a:srgbClr val="FF0000"/>
                </a:solidFill>
              </a:rPr>
              <a:t>観国之光利用賓于王</a:t>
            </a:r>
            <a:r>
              <a:rPr lang="en-US" altLang="ja-JP" dirty="0"/>
              <a:t>〟</a:t>
            </a:r>
            <a:r>
              <a:rPr lang="ja-JP" altLang="en-US" dirty="0"/>
              <a:t>から出て</a:t>
            </a:r>
            <a:r>
              <a:rPr lang="ja-JP" altLang="en-US" dirty="0" err="1"/>
              <a:t>ゐる</a:t>
            </a:r>
            <a:r>
              <a:rPr lang="ja-JP" altLang="en-US" dirty="0"/>
              <a:t>」としたうえで、「観光国日本として、その姿を惜みなく外国に宣揚し、七つの海から国の光を</a:t>
            </a:r>
            <a:r>
              <a:rPr lang="ja-JP" altLang="en-US" dirty="0" err="1"/>
              <a:t>慕つて</a:t>
            </a:r>
            <a:r>
              <a:rPr lang="ja-JP" altLang="en-US" dirty="0"/>
              <a:t>寄り集</a:t>
            </a:r>
            <a:r>
              <a:rPr lang="ja-JP" altLang="en-US" dirty="0" err="1"/>
              <a:t>ふ</a:t>
            </a:r>
            <a:r>
              <a:rPr lang="ja-JP" altLang="en-US" dirty="0"/>
              <a:t>外人に歓待の手をさし延ぶべきである、と</a:t>
            </a:r>
            <a:r>
              <a:rPr lang="ja-JP" altLang="en-US" dirty="0" err="1"/>
              <a:t>云ふ</a:t>
            </a:r>
            <a:r>
              <a:rPr lang="ja-JP" altLang="en-US" dirty="0"/>
              <a:t>大抱負が、</a:t>
            </a:r>
            <a:r>
              <a:rPr lang="ja-JP" altLang="en-US" dirty="0" err="1"/>
              <a:t>すなはち</a:t>
            </a:r>
            <a:r>
              <a:rPr lang="ja-JP" altLang="en-US" dirty="0"/>
              <a:t>この観光局の命名」であり「</a:t>
            </a:r>
            <a:r>
              <a:rPr lang="ja-JP" altLang="en-US" dirty="0">
                <a:solidFill>
                  <a:srgbClr val="FF0000"/>
                </a:solidFill>
              </a:rPr>
              <a:t>輝かしい国の光をしめし賓客を優遇する</a:t>
            </a:r>
            <a:r>
              <a:rPr lang="ja-JP" altLang="en-US" dirty="0"/>
              <a:t>」とし、語源の意味とは異なったもの</a:t>
            </a:r>
            <a:r>
              <a:rPr lang="en-US" altLang="ja-JP" dirty="0"/>
              <a:t>(</a:t>
            </a:r>
            <a:r>
              <a:rPr lang="ja-JP" altLang="en-US" dirty="0"/>
              <a:t>インバウンド</a:t>
            </a:r>
            <a:r>
              <a:rPr lang="en-US" altLang="ja-JP" dirty="0"/>
              <a:t>)</a:t>
            </a:r>
            <a:r>
              <a:rPr lang="ja-JP" altLang="en-US" dirty="0"/>
              <a:t>として観光を使用した </a:t>
            </a:r>
            <a:endParaRPr lang="en-US" altLang="ja-JP" dirty="0" smtClean="0"/>
          </a:p>
          <a:p>
            <a:pPr>
              <a:lnSpc>
                <a:spcPct val="90000"/>
              </a:lnSpc>
            </a:pPr>
            <a:r>
              <a:rPr lang="ja-JP" altLang="en-US" dirty="0" smtClean="0"/>
              <a:t>「孫引き」の教科書記述が多いので誤りを教えてしまう</a:t>
            </a:r>
            <a:endParaRPr lang="ja-JP"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idx="1"/>
          </p:nvPr>
        </p:nvSpPr>
        <p:spPr>
          <a:xfrm>
            <a:off x="0" y="1772717"/>
            <a:ext cx="9144000" cy="4536603"/>
          </a:xfrm>
          <a:noFill/>
          <a:ln>
            <a:solidFill>
              <a:schemeClr val="tx1">
                <a:lumMod val="85000"/>
                <a:lumOff val="15000"/>
              </a:schemeClr>
            </a:solidFill>
          </a:ln>
        </p:spPr>
        <p:txBody>
          <a:bodyPr>
            <a:normAutofit fontScale="92500" lnSpcReduction="10000"/>
          </a:bodyPr>
          <a:lstStyle/>
          <a:p>
            <a:r>
              <a:rPr lang="ja-JP" altLang="en-US" sz="4000" dirty="0"/>
              <a:t>「外国人の巾着を狙うようなことははなはだ面白くない」 </a:t>
            </a:r>
            <a:endParaRPr lang="en-US" altLang="ja-JP" sz="4000" dirty="0"/>
          </a:p>
          <a:p>
            <a:r>
              <a:rPr lang="ja-JP" altLang="en-US" sz="4000" dirty="0"/>
              <a:t>「物乞い</a:t>
            </a:r>
            <a:r>
              <a:rPr lang="ja-JP" altLang="en-US" sz="4000" dirty="0" smtClean="0"/>
              <a:t>」</a:t>
            </a:r>
            <a:endParaRPr lang="en-US" altLang="ja-JP" sz="4000" dirty="0" smtClean="0"/>
          </a:p>
          <a:p>
            <a:pPr>
              <a:buNone/>
            </a:pPr>
            <a:r>
              <a:rPr lang="ja-JP" altLang="en-US" sz="4000" dirty="0" smtClean="0"/>
              <a:t>　　　　新井</a:t>
            </a:r>
            <a:r>
              <a:rPr lang="ja-JP" altLang="en-US" sz="4000" dirty="0"/>
              <a:t>尭</a:t>
            </a:r>
            <a:r>
              <a:rPr lang="ja-JP" altLang="en-US" sz="4000" dirty="0" smtClean="0"/>
              <a:t>爾・初代国際観光局長</a:t>
            </a:r>
            <a:endParaRPr lang="en-US" altLang="ja-JP" sz="4000" dirty="0"/>
          </a:p>
          <a:p>
            <a:pPr>
              <a:buFontTx/>
              <a:buNone/>
            </a:pPr>
            <a:endParaRPr lang="en-US" altLang="ja-JP" sz="4000" dirty="0"/>
          </a:p>
          <a:p>
            <a:pPr>
              <a:buFontTx/>
              <a:buNone/>
            </a:pPr>
            <a:r>
              <a:rPr lang="ja-JP" altLang="en-US" sz="4000" dirty="0"/>
              <a:t>　　　　　→観光の語源意識に</a:t>
            </a:r>
            <a:r>
              <a:rPr lang="ja-JP" altLang="en-US" sz="4000" dirty="0" smtClean="0"/>
              <a:t>影響</a:t>
            </a:r>
            <a:endParaRPr lang="en-US" altLang="ja-JP" sz="4000" dirty="0" smtClean="0"/>
          </a:p>
          <a:p>
            <a:pPr>
              <a:buFontTx/>
              <a:buNone/>
            </a:pPr>
            <a:r>
              <a:rPr lang="ja-JP" altLang="en-US" sz="4000" dirty="0" smtClean="0"/>
              <a:t>本音は外貨獲得、建前は日本文化を見せる</a:t>
            </a:r>
            <a:endParaRPr lang="ja-JP" altLang="en-US" sz="4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コンテンツ プレースホルダ 2"/>
          <p:cNvSpPr>
            <a:spLocks noGrp="1"/>
          </p:cNvSpPr>
          <p:nvPr>
            <p:ph idx="1"/>
          </p:nvPr>
        </p:nvSpPr>
        <p:spPr>
          <a:xfrm>
            <a:off x="250825" y="198438"/>
            <a:ext cx="8435975" cy="6183312"/>
          </a:xfrm>
        </p:spPr>
        <p:txBody>
          <a:bodyPr/>
          <a:lstStyle/>
          <a:p>
            <a:r>
              <a:rPr lang="ja-JP" altLang="ja-JP" dirty="0" smtClean="0"/>
              <a:t>仏教が日本に入ってきたとき、当時の日本とは異質のものであったから、その事物・思想を和語に訳すこと、つまり</a:t>
            </a:r>
            <a:r>
              <a:rPr lang="ja-JP" altLang="ja-JP" sz="4000" b="1" dirty="0" smtClean="0">
                <a:solidFill>
                  <a:srgbClr val="FF0000"/>
                </a:solidFill>
              </a:rPr>
              <a:t>和訓を一々に付すことは不可能</a:t>
            </a:r>
            <a:endParaRPr lang="en-US" altLang="ja-JP" sz="4000" b="1" dirty="0" smtClean="0">
              <a:solidFill>
                <a:srgbClr val="FF0000"/>
              </a:solidFill>
            </a:endParaRPr>
          </a:p>
          <a:p>
            <a:r>
              <a:rPr lang="ja-JP" altLang="ja-JP" dirty="0" smtClean="0"/>
              <a:t>だから仏教に関することばはほとんど輸入した時のままに用いられた。そして現在まであまりその意味に変化はない</a:t>
            </a:r>
            <a:endParaRPr lang="en-US" altLang="ja-JP" dirty="0" smtClean="0"/>
          </a:p>
          <a:p>
            <a:r>
              <a:rPr lang="ja-JP" altLang="ja-JP" dirty="0" smtClean="0"/>
              <a:t>寺も朝鮮語から。寺のような大きな建物は古代の日本の建造物にはなかった建物で、太い柱と瓦の屋根は古代の日本人には驚異の的</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1205880"/>
            <a:ext cx="8229600" cy="1575048"/>
          </a:xfrm>
          <a:noFill/>
          <a:ln>
            <a:solidFill>
              <a:schemeClr val="tx1"/>
            </a:solidFill>
          </a:ln>
        </p:spPr>
        <p:txBody>
          <a:bodyPr/>
          <a:lstStyle/>
          <a:p>
            <a:r>
              <a:rPr lang="ja-JP" altLang="en-US" dirty="0"/>
              <a:t>観光立国懇談会報告書</a:t>
            </a:r>
            <a:r>
              <a:rPr lang="en-US" altLang="ja-JP" dirty="0"/>
              <a:t>(2003</a:t>
            </a:r>
            <a:r>
              <a:rPr lang="ja-JP" altLang="en-US" dirty="0"/>
              <a:t>年</a:t>
            </a:r>
            <a:r>
              <a:rPr lang="en-US" altLang="ja-JP" dirty="0"/>
              <a:t>)</a:t>
            </a:r>
          </a:p>
        </p:txBody>
      </p:sp>
      <p:sp>
        <p:nvSpPr>
          <p:cNvPr id="38915" name="Rectangle 3"/>
          <p:cNvSpPr>
            <a:spLocks noGrp="1" noChangeArrowheads="1"/>
          </p:cNvSpPr>
          <p:nvPr>
            <p:ph type="body" idx="1"/>
          </p:nvPr>
        </p:nvSpPr>
        <p:spPr>
          <a:xfrm>
            <a:off x="457200" y="3255963"/>
            <a:ext cx="8229600" cy="2333625"/>
          </a:xfrm>
        </p:spPr>
        <p:txBody>
          <a:bodyPr/>
          <a:lstStyle/>
          <a:p>
            <a:r>
              <a:rPr lang="ja-JP" altLang="en-US"/>
              <a:t>「「観光」の語源は、中国の古典</a:t>
            </a:r>
            <a:r>
              <a:rPr lang="en-US" altLang="ja-JP"/>
              <a:t>『</a:t>
            </a:r>
            <a:r>
              <a:rPr lang="ja-JP" altLang="en-US"/>
              <a:t>易経</a:t>
            </a:r>
            <a:r>
              <a:rPr lang="en-US" altLang="ja-JP"/>
              <a:t>』</a:t>
            </a:r>
            <a:r>
              <a:rPr lang="ja-JP" altLang="en-US"/>
              <a:t>の「国の光を観る」にあるといわれている。・・・　　</a:t>
            </a:r>
            <a:r>
              <a:rPr lang="ja-JP" altLang="en-US">
                <a:solidFill>
                  <a:srgbClr val="FF0000"/>
                </a:solidFill>
              </a:rPr>
              <a:t>「国の光を観る」という行為は「国の光を示す」という国事行為につながっていたのである</a:t>
            </a:r>
            <a:r>
              <a:rPr lang="ja-JP" altLang="en-US"/>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2146250"/>
          </a:xfrm>
          <a:solidFill>
            <a:srgbClr val="92D050"/>
          </a:solidFill>
          <a:ln w="57150">
            <a:solidFill>
              <a:schemeClr val="tx1">
                <a:lumMod val="95000"/>
                <a:lumOff val="5000"/>
              </a:schemeClr>
            </a:solidFill>
          </a:ln>
        </p:spPr>
        <p:txBody>
          <a:bodyPr>
            <a:normAutofit/>
          </a:bodyPr>
          <a:lstStyle/>
          <a:p>
            <a:r>
              <a:rPr lang="ja-JP" altLang="en-US" dirty="0" smtClean="0"/>
              <a:t>１９３０年５月２１日</a:t>
            </a:r>
            <a:r>
              <a:rPr lang="ja-JP" altLang="ja-JP" dirty="0" smtClean="0"/>
              <a:t>地方長官会議（今でいう全国知事会議）での</a:t>
            </a:r>
            <a:r>
              <a:rPr lang="en-US" altLang="ja-JP" dirty="0" smtClean="0"/>
              <a:t/>
            </a:r>
            <a:br>
              <a:rPr lang="en-US" altLang="ja-JP" dirty="0" smtClean="0"/>
            </a:br>
            <a:r>
              <a:rPr lang="ja-JP" altLang="ja-JP" dirty="0" smtClean="0"/>
              <a:t>浜口首相の</a:t>
            </a:r>
            <a:r>
              <a:rPr lang="ja-JP" altLang="en-US" dirty="0" smtClean="0"/>
              <a:t>挨拶</a:t>
            </a:r>
            <a:r>
              <a:rPr lang="ja-JP" altLang="ja-JP" dirty="0" smtClean="0"/>
              <a:t>内容</a:t>
            </a:r>
            <a:endParaRPr kumimoji="1" lang="ja-JP" altLang="en-US" dirty="0"/>
          </a:p>
        </p:txBody>
      </p:sp>
      <p:sp>
        <p:nvSpPr>
          <p:cNvPr id="3" name="コンテンツ プレースホルダ 2"/>
          <p:cNvSpPr>
            <a:spLocks noGrp="1"/>
          </p:cNvSpPr>
          <p:nvPr>
            <p:ph idx="1"/>
          </p:nvPr>
        </p:nvSpPr>
        <p:spPr>
          <a:xfrm>
            <a:off x="0" y="2752328"/>
            <a:ext cx="9144000" cy="3917032"/>
          </a:xfrm>
        </p:spPr>
        <p:txBody>
          <a:bodyPr>
            <a:normAutofit lnSpcReduction="10000"/>
          </a:bodyPr>
          <a:lstStyle/>
          <a:p>
            <a:r>
              <a:rPr lang="ja-JP" altLang="ja-JP" dirty="0" smtClean="0"/>
              <a:t>ロンドン海軍軍縮会議の結果、</a:t>
            </a:r>
            <a:r>
              <a:rPr lang="ja-JP" altLang="en-US" dirty="0" smtClean="0"/>
              <a:t>財政的に</a:t>
            </a:r>
            <a:r>
              <a:rPr lang="ja-JP" altLang="ja-JP" dirty="0" smtClean="0"/>
              <a:t>余裕が出る分はまず</a:t>
            </a:r>
            <a:r>
              <a:rPr lang="ja-JP" altLang="ja-JP" dirty="0" smtClean="0">
                <a:solidFill>
                  <a:srgbClr val="FF0000"/>
                </a:solidFill>
              </a:rPr>
              <a:t>減税</a:t>
            </a:r>
            <a:r>
              <a:rPr lang="ja-JP" altLang="ja-JP" dirty="0" smtClean="0"/>
              <a:t>に充当して国民負担を軽減</a:t>
            </a:r>
            <a:endParaRPr lang="en-US" altLang="ja-JP" dirty="0" smtClean="0"/>
          </a:p>
          <a:p>
            <a:r>
              <a:rPr lang="ja-JP" altLang="ja-JP" dirty="0" smtClean="0"/>
              <a:t>都市農村の失業問題の解決は産業貿易振興による</a:t>
            </a:r>
            <a:r>
              <a:rPr lang="ja-JP" altLang="en-US" dirty="0" smtClean="0"/>
              <a:t>（今の</a:t>
            </a:r>
            <a:r>
              <a:rPr lang="ja-JP" altLang="en-US" dirty="0" smtClean="0">
                <a:solidFill>
                  <a:srgbClr val="FF0000"/>
                </a:solidFill>
              </a:rPr>
              <a:t>アベノミックス</a:t>
            </a:r>
            <a:r>
              <a:rPr lang="ja-JP" altLang="en-US" dirty="0" smtClean="0"/>
              <a:t>）</a:t>
            </a:r>
            <a:endParaRPr lang="en-US" altLang="ja-JP" dirty="0" smtClean="0"/>
          </a:p>
          <a:p>
            <a:r>
              <a:rPr lang="ja-JP" altLang="ja-JP" dirty="0" smtClean="0"/>
              <a:t>国際貸借の改善に国産品の愛用を。</a:t>
            </a:r>
            <a:endParaRPr lang="en-US" altLang="ja-JP" dirty="0" smtClean="0"/>
          </a:p>
          <a:p>
            <a:r>
              <a:rPr lang="ja-JP" altLang="ja-JP" sz="4800" dirty="0" smtClean="0">
                <a:solidFill>
                  <a:srgbClr val="FF0000"/>
                </a:solidFill>
              </a:rPr>
              <a:t>実行予算</a:t>
            </a:r>
            <a:r>
              <a:rPr lang="ja-JP" altLang="ja-JP" dirty="0" smtClean="0"/>
              <a:t>を持って鉄道省内に国際観光局を設置、外客誘致に乗り出す</a:t>
            </a:r>
            <a:r>
              <a:rPr lang="ja-JP" altLang="en-US" dirty="0" smtClean="0"/>
              <a:t>（江木大臣の力）</a:t>
            </a:r>
            <a:endParaRPr kumimoji="1" lang="ja-JP"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04664"/>
            <a:ext cx="8229600" cy="4608512"/>
          </a:xfrm>
        </p:spPr>
        <p:txBody>
          <a:bodyPr>
            <a:normAutofit/>
          </a:bodyPr>
          <a:lstStyle/>
          <a:p>
            <a:r>
              <a:rPr kumimoji="1" lang="ja-JP" altLang="en-US" sz="4800" dirty="0" smtClean="0">
                <a:solidFill>
                  <a:srgbClr val="FF0000"/>
                </a:solidFill>
              </a:rPr>
              <a:t>実行予算</a:t>
            </a:r>
            <a:r>
              <a:rPr kumimoji="1" lang="ja-JP" altLang="en-US" dirty="0" smtClean="0"/>
              <a:t>ということは、大蔵省からの特別予算配分が前提となっていないことから、総理の意を受けた鉄道大臣が政治的に引き受けたということが推測される</a:t>
            </a:r>
            <a:endParaRPr kumimoji="1" lang="en-US" altLang="ja-JP" dirty="0" smtClean="0"/>
          </a:p>
          <a:p>
            <a:r>
              <a:rPr lang="ja-JP" altLang="en-US" dirty="0" smtClean="0"/>
              <a:t>当時の会計をみると、鉄道会計は黒字であり余裕があったが、後に官吏俸給削減問題で紛糾することとなる</a:t>
            </a:r>
            <a:endParaRPr lang="en-US" altLang="ja-JP"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92D050"/>
          </a:solidFill>
          <a:ln>
            <a:solidFill>
              <a:schemeClr val="tx1">
                <a:lumMod val="95000"/>
                <a:lumOff val="5000"/>
              </a:schemeClr>
            </a:solidFill>
          </a:ln>
        </p:spPr>
        <p:txBody>
          <a:bodyPr>
            <a:normAutofit/>
          </a:bodyPr>
          <a:lstStyle/>
          <a:p>
            <a:r>
              <a:rPr lang="ja-JP" altLang="en-US" dirty="0" smtClean="0"/>
              <a:t>浜口雄幸と</a:t>
            </a:r>
            <a:r>
              <a:rPr lang="ja-JP" altLang="ja-JP" dirty="0" smtClean="0"/>
              <a:t>江木翼</a:t>
            </a:r>
            <a:r>
              <a:rPr kumimoji="1" lang="ja-JP" altLang="en-US" dirty="0" smtClean="0"/>
              <a:t>鉄道大臣</a:t>
            </a:r>
            <a:endParaRPr kumimoji="1" lang="ja-JP" altLang="en-US" dirty="0"/>
          </a:p>
        </p:txBody>
      </p:sp>
      <p:sp>
        <p:nvSpPr>
          <p:cNvPr id="3" name="コンテンツ プレースホルダ 2"/>
          <p:cNvSpPr>
            <a:spLocks noGrp="1"/>
          </p:cNvSpPr>
          <p:nvPr>
            <p:ph idx="1"/>
          </p:nvPr>
        </p:nvSpPr>
        <p:spPr>
          <a:xfrm>
            <a:off x="457200" y="1600200"/>
            <a:ext cx="8435280" cy="4925144"/>
          </a:xfrm>
        </p:spPr>
        <p:txBody>
          <a:bodyPr>
            <a:normAutofit/>
          </a:bodyPr>
          <a:lstStyle/>
          <a:p>
            <a:r>
              <a:rPr lang="en-US" altLang="ja-JP" dirty="0" smtClean="0"/>
              <a:t>1925</a:t>
            </a:r>
            <a:r>
              <a:rPr lang="ja-JP" altLang="en-US" dirty="0" smtClean="0"/>
              <a:t>年第</a:t>
            </a:r>
            <a:r>
              <a:rPr lang="en-US" altLang="ja-JP" dirty="0" smtClean="0"/>
              <a:t>2</a:t>
            </a:r>
            <a:r>
              <a:rPr lang="ja-JP" altLang="en-US" dirty="0" smtClean="0"/>
              <a:t>次加藤高明内閣の司法大臣となり、第</a:t>
            </a:r>
            <a:r>
              <a:rPr lang="en-US" altLang="ja-JP" dirty="0" smtClean="0"/>
              <a:t>1</a:t>
            </a:r>
            <a:r>
              <a:rPr lang="ja-JP" altLang="en-US" dirty="0" smtClean="0"/>
              <a:t>次若槻内閣でも鉄道大臣として留任。 </a:t>
            </a:r>
            <a:r>
              <a:rPr lang="en-US" altLang="ja-JP" dirty="0" smtClean="0"/>
              <a:t>1931</a:t>
            </a:r>
            <a:r>
              <a:rPr lang="ja-JP" altLang="en-US" dirty="0" smtClean="0"/>
              <a:t>年第</a:t>
            </a:r>
            <a:r>
              <a:rPr lang="en-US" altLang="ja-JP" dirty="0" smtClean="0"/>
              <a:t>2</a:t>
            </a:r>
            <a:r>
              <a:rPr lang="ja-JP" altLang="en-US" dirty="0" smtClean="0"/>
              <a:t>次若槻内閣でも引き続き鉄道大臣として入閣し、民政党の歴代総裁からの信任が厚く「民政党の知恵袋」と評され、同党の有力な総裁候補であったが、病のため辞職した。</a:t>
            </a:r>
            <a:endParaRPr lang="en-US" altLang="ja-JP" dirty="0" smtClean="0"/>
          </a:p>
          <a:p>
            <a:r>
              <a:rPr lang="ja-JP" altLang="en-US" dirty="0" smtClean="0"/>
              <a:t>ロンドン</a:t>
            </a:r>
            <a:r>
              <a:rPr lang="ja-JP" altLang="en-US" dirty="0"/>
              <a:t>海軍軍縮</a:t>
            </a:r>
            <a:r>
              <a:rPr lang="ja-JP" altLang="en-US" dirty="0" smtClean="0"/>
              <a:t>条約批准のため、国際貸借改善策の一環として、鉄道省に国際観光局を設置。他の会計では負担できなかったであろう</a:t>
            </a:r>
            <a:endParaRPr kumimoji="1" lang="ja-JP"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kumimoji="1" lang="en-US" altLang="ja-JP" dirty="0" smtClean="0"/>
              <a:t>1930</a:t>
            </a:r>
            <a:r>
              <a:rPr kumimoji="1" lang="ja-JP" altLang="en-US" dirty="0" smtClean="0"/>
              <a:t>年</a:t>
            </a:r>
            <a:r>
              <a:rPr kumimoji="1" lang="en-US" altLang="ja-JP" dirty="0" smtClean="0"/>
              <a:t>7</a:t>
            </a:r>
            <a:r>
              <a:rPr kumimoji="1" lang="ja-JP" altLang="en-US" dirty="0" smtClean="0"/>
              <a:t>月</a:t>
            </a:r>
            <a:r>
              <a:rPr kumimoji="1" lang="en-US" altLang="ja-JP" dirty="0" smtClean="0"/>
              <a:t>12</a:t>
            </a:r>
            <a:r>
              <a:rPr kumimoji="1" lang="ja-JP" altLang="en-US" dirty="0" smtClean="0"/>
              <a:t>日の</a:t>
            </a:r>
            <a:r>
              <a:rPr kumimoji="1" lang="en-US" altLang="ja-JP" dirty="0" smtClean="0"/>
              <a:t/>
            </a:r>
            <a:br>
              <a:rPr kumimoji="1" lang="en-US" altLang="ja-JP" dirty="0" smtClean="0"/>
            </a:br>
            <a:r>
              <a:rPr lang="ja-JP" altLang="en-US" dirty="0" smtClean="0"/>
              <a:t>軍縮条約関連</a:t>
            </a:r>
            <a:r>
              <a:rPr kumimoji="1" lang="ja-JP" altLang="en-US" dirty="0" smtClean="0"/>
              <a:t>記事</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ja-JP" dirty="0" smtClean="0"/>
              <a:t>海軍現場側では、元帥会議付議する動向　</a:t>
            </a:r>
            <a:r>
              <a:rPr lang="ja-JP" altLang="ja-JP" dirty="0" smtClean="0">
                <a:solidFill>
                  <a:srgbClr val="00B050"/>
                </a:solidFill>
              </a:rPr>
              <a:t>東郷元帥は荷が重たすぎると軍事参議会に付議の模索</a:t>
            </a:r>
            <a:r>
              <a:rPr lang="ja-JP" altLang="ja-JP" dirty="0" smtClean="0"/>
              <a:t>　首相、海軍大臣、</a:t>
            </a:r>
            <a:r>
              <a:rPr lang="ja-JP" altLang="ja-JP" dirty="0" smtClean="0">
                <a:solidFill>
                  <a:srgbClr val="FF0000"/>
                </a:solidFill>
              </a:rPr>
              <a:t>鉄道大臣で</a:t>
            </a:r>
            <a:r>
              <a:rPr lang="ja-JP" altLang="ja-JP" dirty="0" smtClean="0">
                <a:solidFill>
                  <a:schemeClr val="tx1">
                    <a:lumMod val="95000"/>
                    <a:lumOff val="5000"/>
                  </a:schemeClr>
                </a:solidFill>
              </a:rPr>
              <a:t>軍縮条約の事後処置相談</a:t>
            </a:r>
          </a:p>
          <a:p>
            <a:r>
              <a:rPr lang="ja-JP" altLang="ja-JP" dirty="0" smtClean="0">
                <a:solidFill>
                  <a:srgbClr val="FF0000"/>
                </a:solidFill>
              </a:rPr>
              <a:t>海軍は了解していないとの報道　江木鉄道大臣は軍縮派であることが理解できる。</a:t>
            </a:r>
          </a:p>
          <a:p>
            <a:r>
              <a:rPr lang="ja-JP" altLang="ja-JP" dirty="0" smtClean="0"/>
              <a:t>この記事とともに</a:t>
            </a:r>
            <a:r>
              <a:rPr lang="ja-JP" altLang="ja-JP" b="1" dirty="0" smtClean="0"/>
              <a:t>国立公園調査会</a:t>
            </a:r>
            <a:r>
              <a:rPr lang="ja-JP" altLang="ja-JP" dirty="0" smtClean="0"/>
              <a:t>初総会　内務大臣が国際貸借改善のためと発言</a:t>
            </a:r>
          </a:p>
          <a:p>
            <a:endParaRPr kumimoji="1" lang="ja-JP" alt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2842195" y="642938"/>
            <a:ext cx="6410325" cy="5572125"/>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107504" y="25071"/>
            <a:ext cx="2808312" cy="3411968"/>
          </a:xfrm>
          <a:prstGeom prst="rect">
            <a:avLst/>
          </a:prstGeom>
          <a:noFill/>
          <a:ln w="9525">
            <a:noFill/>
            <a:miter lim="800000"/>
            <a:headEnd/>
            <a:tailEnd/>
          </a:ln>
        </p:spPr>
      </p:pic>
      <p:pic>
        <p:nvPicPr>
          <p:cNvPr id="7172" name="Picture 4"/>
          <p:cNvPicPr>
            <a:picLocks noChangeAspect="1" noChangeArrowheads="1"/>
          </p:cNvPicPr>
          <p:nvPr/>
        </p:nvPicPr>
        <p:blipFill>
          <a:blip r:embed="rId5" cstate="print"/>
          <a:srcRect/>
          <a:stretch>
            <a:fillRect/>
          </a:stretch>
        </p:blipFill>
        <p:spPr bwMode="auto">
          <a:xfrm>
            <a:off x="899592" y="3303448"/>
            <a:ext cx="3024336" cy="343792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1619672" y="49619"/>
            <a:ext cx="5832649" cy="67637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a:ln>
            <a:solidFill>
              <a:schemeClr val="tx1">
                <a:lumMod val="95000"/>
                <a:lumOff val="5000"/>
              </a:schemeClr>
            </a:solidFill>
          </a:ln>
        </p:spPr>
        <p:txBody>
          <a:bodyPr/>
          <a:lstStyle/>
          <a:p>
            <a:r>
              <a:rPr kumimoji="1" lang="ja-JP" altLang="en-US" dirty="0" smtClean="0"/>
              <a:t>小泉純一郎総理と二階俊博</a:t>
            </a:r>
            <a:endParaRPr kumimoji="1" lang="ja-JP" altLang="en-US" dirty="0"/>
          </a:p>
        </p:txBody>
      </p:sp>
      <p:sp>
        <p:nvSpPr>
          <p:cNvPr id="3" name="コンテンツ プレースホルダ 2"/>
          <p:cNvSpPr>
            <a:spLocks noGrp="1"/>
          </p:cNvSpPr>
          <p:nvPr>
            <p:ph idx="1"/>
          </p:nvPr>
        </p:nvSpPr>
        <p:spPr>
          <a:xfrm>
            <a:off x="0" y="1600200"/>
            <a:ext cx="9324528" cy="5257800"/>
          </a:xfrm>
        </p:spPr>
        <p:txBody>
          <a:bodyPr>
            <a:normAutofit/>
          </a:bodyPr>
          <a:lstStyle/>
          <a:p>
            <a:r>
              <a:rPr kumimoji="1" lang="ja-JP" altLang="en-US" dirty="0" smtClean="0"/>
              <a:t>小泉内閣時代における二階俊博</a:t>
            </a:r>
            <a:endParaRPr kumimoji="1" lang="en-US" altLang="ja-JP" dirty="0" smtClean="0"/>
          </a:p>
          <a:p>
            <a:r>
              <a:rPr kumimoji="1" lang="ja-JP" altLang="en-US" dirty="0" smtClean="0"/>
              <a:t>郵政改革法審議時の特別委員長</a:t>
            </a:r>
            <a:endParaRPr kumimoji="1" lang="en-US" altLang="ja-JP" dirty="0" smtClean="0"/>
          </a:p>
          <a:p>
            <a:r>
              <a:rPr lang="en-US" altLang="ja-JP" dirty="0" smtClean="0"/>
              <a:t>2003</a:t>
            </a:r>
            <a:r>
              <a:rPr lang="ja-JP" altLang="ja-JP" dirty="0" smtClean="0"/>
              <a:t>年</a:t>
            </a:r>
            <a:r>
              <a:rPr lang="en-US" altLang="ja-JP" dirty="0" smtClean="0"/>
              <a:t>11</a:t>
            </a:r>
            <a:r>
              <a:rPr lang="ja-JP" altLang="ja-JP" dirty="0" smtClean="0"/>
              <a:t>月</a:t>
            </a:r>
            <a:r>
              <a:rPr lang="en-US" altLang="ja-JP" dirty="0" smtClean="0"/>
              <a:t>17</a:t>
            </a:r>
            <a:r>
              <a:rPr lang="ja-JP" altLang="ja-JP" dirty="0" smtClean="0"/>
              <a:t>日に行われた自由民主党総裁小泉純一郎と保守新党代表二階俊博の間における「自由民主党と保守新党の合流に関しての政策合意」において「⑧日本の風土、伝統、文化、資源を活かし、観光立国・観光立県を実現するとともに、都市の再生、地方の再生を図ること」を合意している。</a:t>
            </a:r>
            <a:endParaRPr lang="en-US" altLang="ja-JP" dirty="0" smtClean="0"/>
          </a:p>
          <a:p>
            <a:pPr>
              <a:buNone/>
            </a:pPr>
            <a:r>
              <a:rPr lang="ja-JP" altLang="en-US" dirty="0" smtClean="0"/>
              <a:t>➵　</a:t>
            </a:r>
            <a:r>
              <a:rPr lang="ja-JP" altLang="en-US" dirty="0" smtClean="0">
                <a:solidFill>
                  <a:srgbClr val="FF0000"/>
                </a:solidFill>
              </a:rPr>
              <a:t>観光立国推進基本法制定、観光庁設立の立役者</a:t>
            </a:r>
            <a:endParaRPr lang="ja-JP" altLang="ja-JP" dirty="0" smtClean="0">
              <a:solidFill>
                <a:srgbClr val="FF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r>
              <a:rPr kumimoji="1" lang="ja-JP" altLang="en-US" dirty="0" smtClean="0"/>
              <a:t>行政改革と国際観光局</a:t>
            </a:r>
            <a:endParaRPr kumimoji="1" lang="ja-JP" altLang="en-US" dirty="0"/>
          </a:p>
        </p:txBody>
      </p:sp>
      <p:sp>
        <p:nvSpPr>
          <p:cNvPr id="3" name="コンテンツ プレースホルダ 2"/>
          <p:cNvSpPr>
            <a:spLocks noGrp="1"/>
          </p:cNvSpPr>
          <p:nvPr>
            <p:ph idx="1"/>
          </p:nvPr>
        </p:nvSpPr>
        <p:spPr/>
        <p:txBody>
          <a:bodyPr>
            <a:normAutofit fontScale="92500"/>
          </a:bodyPr>
          <a:lstStyle/>
          <a:p>
            <a:r>
              <a:rPr kumimoji="1" lang="ja-JP" altLang="en-US" dirty="0" smtClean="0"/>
              <a:t>当時は「行政整理」が課題。鉄道省でも改革の材料として真っ先に挙げられるのは国際観光局であるが、</a:t>
            </a:r>
            <a:r>
              <a:rPr kumimoji="1" lang="ja-JP" altLang="en-US" dirty="0" smtClean="0">
                <a:solidFill>
                  <a:srgbClr val="FF0000"/>
                </a:solidFill>
              </a:rPr>
              <a:t>設立したばかりのもの</a:t>
            </a:r>
            <a:r>
              <a:rPr kumimoji="1" lang="ja-JP" altLang="en-US" dirty="0" smtClean="0"/>
              <a:t>を整理はできない。官吏俸給削減の中で国際観光局は船出した。</a:t>
            </a:r>
            <a:endParaRPr kumimoji="1" lang="en-US" altLang="ja-JP" dirty="0" smtClean="0"/>
          </a:p>
          <a:p>
            <a:r>
              <a:rPr lang="ja-JP" altLang="en-US" dirty="0" smtClean="0"/>
              <a:t>朝日の記事の中では</a:t>
            </a:r>
            <a:r>
              <a:rPr lang="ja-JP" altLang="en-US" dirty="0" smtClean="0">
                <a:solidFill>
                  <a:srgbClr val="FF0000"/>
                </a:solidFill>
              </a:rPr>
              <a:t>ツーリスト・ビューロー</a:t>
            </a:r>
            <a:r>
              <a:rPr lang="ja-JP" altLang="en-US" dirty="0" smtClean="0"/>
              <a:t>に任せておけばよいという記述がある</a:t>
            </a:r>
            <a:endParaRPr lang="en-US" altLang="ja-JP" dirty="0" smtClean="0"/>
          </a:p>
          <a:p>
            <a:r>
              <a:rPr kumimoji="1" lang="ja-JP" altLang="en-US" dirty="0" smtClean="0"/>
              <a:t>この点は、現在の観光行政にも共通</a:t>
            </a:r>
            <a:r>
              <a:rPr lang="ja-JP" altLang="en-US" dirty="0" smtClean="0"/>
              <a:t>する話題である（「国際観光振興会」（通称「日本政府観光局」）にまかせればいい）</a:t>
            </a:r>
            <a:endParaRPr kumimoji="1" lang="ja-JP"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44408" y="116632"/>
            <a:ext cx="720080" cy="6696744"/>
          </a:xfrm>
        </p:spPr>
        <p:txBody>
          <a:bodyPr>
            <a:normAutofit fontScale="90000"/>
          </a:bodyPr>
          <a:lstStyle/>
          <a:p>
            <a:r>
              <a:rPr kumimoji="1" lang="ja-JP" altLang="en-US" dirty="0" smtClean="0"/>
              <a:t>１９３１年５月１５日</a:t>
            </a:r>
            <a:endParaRPr kumimoji="1" lang="ja-JP" altLang="en-US" dirty="0"/>
          </a:p>
        </p:txBody>
      </p:sp>
      <p:pic>
        <p:nvPicPr>
          <p:cNvPr id="5123" name="Picture 3"/>
          <p:cNvPicPr>
            <a:picLocks noChangeAspect="1" noChangeArrowheads="1"/>
          </p:cNvPicPr>
          <p:nvPr/>
        </p:nvPicPr>
        <p:blipFill>
          <a:blip r:embed="rId3" cstate="print"/>
          <a:srcRect/>
          <a:stretch>
            <a:fillRect/>
          </a:stretch>
        </p:blipFill>
        <p:spPr bwMode="auto">
          <a:xfrm>
            <a:off x="179512" y="99269"/>
            <a:ext cx="3168352" cy="2825675"/>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3741415" y="797818"/>
            <a:ext cx="1190625" cy="2343150"/>
          </a:xfrm>
          <a:prstGeom prst="rect">
            <a:avLst/>
          </a:prstGeom>
          <a:noFill/>
          <a:ln w="9525">
            <a:noFill/>
            <a:miter lim="800000"/>
            <a:headEnd/>
            <a:tailEnd/>
          </a:ln>
        </p:spPr>
      </p:pic>
      <p:pic>
        <p:nvPicPr>
          <p:cNvPr id="5125" name="Picture 5"/>
          <p:cNvPicPr>
            <a:picLocks noChangeAspect="1" noChangeArrowheads="1"/>
          </p:cNvPicPr>
          <p:nvPr/>
        </p:nvPicPr>
        <p:blipFill>
          <a:blip r:embed="rId5" cstate="print"/>
          <a:srcRect/>
          <a:stretch>
            <a:fillRect/>
          </a:stretch>
        </p:blipFill>
        <p:spPr bwMode="auto">
          <a:xfrm>
            <a:off x="5940152" y="1147763"/>
            <a:ext cx="1944216" cy="4875809"/>
          </a:xfrm>
          <a:prstGeom prst="rect">
            <a:avLst/>
          </a:prstGeom>
          <a:noFill/>
          <a:ln w="9525">
            <a:noFill/>
            <a:miter lim="800000"/>
            <a:headEnd/>
            <a:tailEnd/>
          </a:ln>
        </p:spPr>
      </p:pic>
      <p:pic>
        <p:nvPicPr>
          <p:cNvPr id="5126" name="Picture 6"/>
          <p:cNvPicPr>
            <a:picLocks noChangeAspect="1" noChangeArrowheads="1"/>
          </p:cNvPicPr>
          <p:nvPr/>
        </p:nvPicPr>
        <p:blipFill>
          <a:blip r:embed="rId6" cstate="print"/>
          <a:srcRect/>
          <a:stretch>
            <a:fillRect/>
          </a:stretch>
        </p:blipFill>
        <p:spPr bwMode="auto">
          <a:xfrm>
            <a:off x="-31935" y="3284984"/>
            <a:ext cx="5660789" cy="3168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lang="ja-JP" altLang="en-US" dirty="0" smtClean="0"/>
              <a:t>江戸時代までの</a:t>
            </a:r>
            <a:r>
              <a:rPr kumimoji="1" lang="ja-JP" altLang="en-US" dirty="0" smtClean="0"/>
              <a:t>公用語は漢文</a:t>
            </a:r>
            <a:endParaRPr kumimoji="1" lang="ja-JP" altLang="en-US" dirty="0"/>
          </a:p>
        </p:txBody>
      </p:sp>
      <p:sp>
        <p:nvSpPr>
          <p:cNvPr id="3" name="コンテンツ プレースホルダ 2"/>
          <p:cNvSpPr>
            <a:spLocks noGrp="1"/>
          </p:cNvSpPr>
          <p:nvPr>
            <p:ph idx="1"/>
          </p:nvPr>
        </p:nvSpPr>
        <p:spPr>
          <a:xfrm>
            <a:off x="179512" y="1600200"/>
            <a:ext cx="8964488" cy="5257800"/>
          </a:xfrm>
        </p:spPr>
        <p:txBody>
          <a:bodyPr>
            <a:normAutofit/>
          </a:bodyPr>
          <a:lstStyle/>
          <a:p>
            <a:r>
              <a:rPr lang="ja-JP" altLang="en-US" dirty="0" smtClean="0"/>
              <a:t>１９世紀まで日本の公式文書は漢文</a:t>
            </a:r>
            <a:r>
              <a:rPr kumimoji="1" lang="ja-JP" altLang="en-US" dirty="0" smtClean="0"/>
              <a:t>（「筆談」）。</a:t>
            </a:r>
            <a:endParaRPr kumimoji="1" lang="en-US" altLang="ja-JP" dirty="0" smtClean="0"/>
          </a:p>
          <a:p>
            <a:r>
              <a:rPr lang="ja-JP" altLang="en-US" dirty="0" smtClean="0"/>
              <a:t>欧米文化流入時期は漢語による造語の時代</a:t>
            </a:r>
            <a:endParaRPr lang="en-US" altLang="ja-JP" dirty="0" smtClean="0"/>
          </a:p>
          <a:p>
            <a:r>
              <a:rPr kumimoji="1" lang="ja-JP" altLang="en-US" dirty="0" smtClean="0"/>
              <a:t>清朝末期のインテリも多くの造語を試みたが、日本で製造され生き残ったものが中国でも普及</a:t>
            </a:r>
            <a:endParaRPr kumimoji="1" lang="en-US" altLang="ja-JP" dirty="0" smtClean="0"/>
          </a:p>
          <a:p>
            <a:r>
              <a:rPr lang="ja-JP" altLang="en-US" dirty="0" smtClean="0">
                <a:solidFill>
                  <a:srgbClr val="FF0000"/>
                </a:solidFill>
              </a:rPr>
              <a:t>用語「観光」は江戸時代から引き続き存在（固有名詞に使用された？）し、翻訳語として誕生したわけではなかった。</a:t>
            </a:r>
            <a:r>
              <a:rPr lang="en-US" altLang="ja-JP" dirty="0" smtClean="0">
                <a:solidFill>
                  <a:srgbClr val="FF0000"/>
                </a:solidFill>
              </a:rPr>
              <a:t> Tourist</a:t>
            </a:r>
            <a:r>
              <a:rPr lang="ja-JP" altLang="en-US" dirty="0" smtClean="0">
                <a:solidFill>
                  <a:srgbClr val="FF0000"/>
                </a:solidFill>
              </a:rPr>
              <a:t>は「ツーリスト」のまま輸入され、</a:t>
            </a:r>
            <a:r>
              <a:rPr lang="en-US" altLang="ja-JP" dirty="0" smtClean="0">
                <a:solidFill>
                  <a:srgbClr val="FF0000"/>
                </a:solidFill>
              </a:rPr>
              <a:t>Tourism</a:t>
            </a:r>
            <a:r>
              <a:rPr lang="ja-JP" altLang="en-US" dirty="0" smtClean="0">
                <a:solidFill>
                  <a:srgbClr val="FF0000"/>
                </a:solidFill>
              </a:rPr>
              <a:t>は認識されなかった。</a:t>
            </a:r>
            <a:endParaRPr kumimoji="1" lang="ja-JP" altLang="en-US" dirty="0">
              <a:solidFill>
                <a:srgbClr val="FF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cstate="print"/>
          <a:srcRect/>
          <a:stretch>
            <a:fillRect/>
          </a:stretch>
        </p:blipFill>
        <p:spPr bwMode="auto">
          <a:xfrm>
            <a:off x="1475656" y="-99392"/>
            <a:ext cx="7272808" cy="6999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052737"/>
            <a:ext cx="7772400" cy="2547714"/>
          </a:xfrm>
          <a:solidFill>
            <a:srgbClr val="92D050"/>
          </a:solidFill>
          <a:ln>
            <a:solidFill>
              <a:schemeClr val="accent1"/>
            </a:solidFill>
          </a:ln>
        </p:spPr>
        <p:txBody>
          <a:bodyPr>
            <a:normAutofit/>
          </a:bodyPr>
          <a:lstStyle/>
          <a:p>
            <a:r>
              <a:rPr lang="ja-JP" altLang="en-US" b="1" dirty="0" smtClean="0"/>
              <a:t>鉄道省減棒騒動 </a:t>
            </a:r>
            <a:r>
              <a:rPr lang="en-US" altLang="ja-JP" b="1" dirty="0" smtClean="0"/>
              <a:t/>
            </a:r>
            <a:br>
              <a:rPr lang="en-US" altLang="ja-JP" b="1" dirty="0" smtClean="0"/>
            </a:br>
            <a:r>
              <a:rPr lang="en-US" altLang="ja-JP" dirty="0" smtClean="0"/>
              <a:t>『</a:t>
            </a:r>
            <a:r>
              <a:rPr lang="ja-JP" altLang="en-US" dirty="0" smtClean="0"/>
              <a:t>国鉄繁盛記</a:t>
            </a:r>
            <a:r>
              <a:rPr lang="en-US" altLang="ja-JP" dirty="0" smtClean="0"/>
              <a:t>』</a:t>
            </a:r>
            <a:br>
              <a:rPr lang="en-US" altLang="ja-JP" dirty="0" smtClean="0"/>
            </a:br>
            <a:r>
              <a:rPr lang="ja-JP" altLang="en-US" dirty="0" smtClean="0"/>
              <a:t>青木槐三著　昭和</a:t>
            </a:r>
            <a:r>
              <a:rPr lang="en-US" altLang="ja-JP" dirty="0" smtClean="0"/>
              <a:t>27</a:t>
            </a:r>
            <a:r>
              <a:rPr lang="ja-JP" altLang="en-US" dirty="0" smtClean="0"/>
              <a:t>年刊 </a:t>
            </a:r>
            <a:endParaRPr kumimoji="1" lang="ja-JP" altLang="en-US" dirty="0"/>
          </a:p>
        </p:txBody>
      </p:sp>
      <p:sp>
        <p:nvSpPr>
          <p:cNvPr id="3" name="コンテンツ プレースホルダ 2"/>
          <p:cNvSpPr>
            <a:spLocks noGrp="1"/>
          </p:cNvSpPr>
          <p:nvPr>
            <p:ph type="subTitle" idx="1"/>
          </p:nvPr>
        </p:nvSpPr>
        <p:spPr>
          <a:xfrm>
            <a:off x="1371600" y="3886200"/>
            <a:ext cx="6400800" cy="2423120"/>
          </a:xfrm>
        </p:spPr>
        <p:txBody>
          <a:bodyPr>
            <a:normAutofit fontScale="70000" lnSpcReduction="20000"/>
          </a:bodyPr>
          <a:lstStyle/>
          <a:p>
            <a:pPr algn="l"/>
            <a:r>
              <a:rPr lang="ja-JP" altLang="en-US" dirty="0" smtClean="0">
                <a:solidFill>
                  <a:schemeClr val="tx1">
                    <a:lumMod val="95000"/>
                    <a:lumOff val="5000"/>
                  </a:schemeClr>
                </a:solidFill>
              </a:rPr>
              <a:t>青木槐三はこの事件の昭和</a:t>
            </a:r>
            <a:r>
              <a:rPr lang="en-US" altLang="ja-JP" dirty="0" smtClean="0">
                <a:solidFill>
                  <a:schemeClr val="tx1">
                    <a:lumMod val="95000"/>
                    <a:lumOff val="5000"/>
                  </a:schemeClr>
                </a:solidFill>
              </a:rPr>
              <a:t>6</a:t>
            </a:r>
            <a:r>
              <a:rPr lang="ja-JP" altLang="en-US" dirty="0" smtClean="0">
                <a:solidFill>
                  <a:schemeClr val="tx1">
                    <a:lumMod val="95000"/>
                    <a:lumOff val="5000"/>
                  </a:schemeClr>
                </a:solidFill>
              </a:rPr>
              <a:t>年当時毎日新聞の記者で、直接事件を取材する立場だったようです。戦後は日本一の国鉄通と云われる執筆家となり多くの国鉄に関する著書を残しています。</a:t>
            </a:r>
            <a:br>
              <a:rPr lang="ja-JP" altLang="en-US" dirty="0" smtClean="0">
                <a:solidFill>
                  <a:schemeClr val="tx1">
                    <a:lumMod val="95000"/>
                    <a:lumOff val="5000"/>
                  </a:schemeClr>
                </a:solidFill>
              </a:rPr>
            </a:br>
            <a:r>
              <a:rPr lang="ja-JP" altLang="en-US" dirty="0" smtClean="0">
                <a:solidFill>
                  <a:schemeClr val="tx1">
                    <a:lumMod val="95000"/>
                    <a:lumOff val="5000"/>
                  </a:schemeClr>
                </a:solidFill>
              </a:rPr>
              <a:t>その著書には鉄道黎明の人々、国鉄を育てた人々、国鉄繁昌記</a:t>
            </a:r>
            <a:r>
              <a:rPr lang="en-US" altLang="ja-JP" dirty="0" smtClean="0">
                <a:solidFill>
                  <a:schemeClr val="tx1">
                    <a:lumMod val="95000"/>
                    <a:lumOff val="5000"/>
                  </a:schemeClr>
                </a:solidFill>
              </a:rPr>
              <a:t>(</a:t>
            </a:r>
            <a:r>
              <a:rPr lang="ja-JP" altLang="en-US" dirty="0" smtClean="0">
                <a:solidFill>
                  <a:schemeClr val="tx1">
                    <a:lumMod val="95000"/>
                    <a:lumOff val="5000"/>
                  </a:schemeClr>
                </a:solidFill>
              </a:rPr>
              <a:t>右の写真）、鉄路絢爛（けんらん）、国鉄興隆時代、嵐の中の鉄路、人物国鉄</a:t>
            </a:r>
            <a:r>
              <a:rPr lang="en-US" altLang="ja-JP" dirty="0" smtClean="0">
                <a:solidFill>
                  <a:schemeClr val="tx1">
                    <a:lumMod val="95000"/>
                    <a:lumOff val="5000"/>
                  </a:schemeClr>
                </a:solidFill>
              </a:rPr>
              <a:t>100</a:t>
            </a:r>
            <a:r>
              <a:rPr lang="ja-JP" altLang="en-US" dirty="0" smtClean="0">
                <a:solidFill>
                  <a:schemeClr val="tx1">
                    <a:lumMod val="95000"/>
                    <a:lumOff val="5000"/>
                  </a:schemeClr>
                </a:solidFill>
              </a:rPr>
              <a:t>年、国鉄などがあります。</a:t>
            </a:r>
          </a:p>
          <a:p>
            <a:endParaRPr kumimoji="1" lang="ja-JP" alt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92D050"/>
          </a:solidFill>
          <a:ln>
            <a:solidFill>
              <a:schemeClr val="tx1">
                <a:lumMod val="95000"/>
                <a:lumOff val="5000"/>
              </a:schemeClr>
            </a:solidFill>
          </a:ln>
        </p:spPr>
        <p:txBody>
          <a:bodyPr/>
          <a:lstStyle/>
          <a:p>
            <a:r>
              <a:rPr lang="ja-JP" altLang="en-US" dirty="0" smtClean="0"/>
              <a:t>原動力となった食堂会議</a:t>
            </a:r>
            <a:endParaRPr kumimoji="1" lang="ja-JP" altLang="en-US" dirty="0"/>
          </a:p>
        </p:txBody>
      </p:sp>
      <p:sp>
        <p:nvSpPr>
          <p:cNvPr id="3" name="コンテンツ プレースホルダ 2"/>
          <p:cNvSpPr>
            <a:spLocks noGrp="1"/>
          </p:cNvSpPr>
          <p:nvPr>
            <p:ph idx="1"/>
          </p:nvPr>
        </p:nvSpPr>
        <p:spPr>
          <a:xfrm>
            <a:off x="0" y="1600200"/>
            <a:ext cx="9144000" cy="5069160"/>
          </a:xfrm>
        </p:spPr>
        <p:txBody>
          <a:bodyPr>
            <a:normAutofit fontScale="92500" lnSpcReduction="10000"/>
          </a:bodyPr>
          <a:lstStyle/>
          <a:p>
            <a:r>
              <a:rPr lang="ja-JP" altLang="en-US" dirty="0" smtClean="0"/>
              <a:t> 減俸騒動とは</a:t>
            </a:r>
            <a:r>
              <a:rPr lang="ja-JP" altLang="en-US" dirty="0" smtClean="0">
                <a:solidFill>
                  <a:srgbClr val="FF0000"/>
                </a:solidFill>
              </a:rPr>
              <a:t>二十一万六千</a:t>
            </a:r>
            <a:r>
              <a:rPr lang="ja-JP" altLang="en-US" dirty="0" smtClean="0"/>
              <a:t>の鉄道職員が一丸となって時の若槻内閣の官吏減俸案に反対して</a:t>
            </a:r>
            <a:r>
              <a:rPr lang="ja-JP" altLang="en-US" dirty="0" smtClean="0">
                <a:solidFill>
                  <a:srgbClr val="FF0000"/>
                </a:solidFill>
              </a:rPr>
              <a:t>約十日間</a:t>
            </a:r>
            <a:r>
              <a:rPr lang="ja-JP" altLang="en-US" dirty="0" smtClean="0"/>
              <a:t>（</a:t>
            </a:r>
            <a:r>
              <a:rPr lang="ja-JP" altLang="en-US" dirty="0" smtClean="0">
                <a:solidFill>
                  <a:srgbClr val="FF0000"/>
                </a:solidFill>
              </a:rPr>
              <a:t>昭和六年五月十九日から二十五日）</a:t>
            </a:r>
            <a:r>
              <a:rPr lang="ja-JP" altLang="en-US" dirty="0" smtClean="0"/>
              <a:t>まで内閣をぎりぎりと締めつけて、</a:t>
            </a:r>
            <a:r>
              <a:rPr lang="ja-JP" altLang="en-US" dirty="0" smtClean="0">
                <a:solidFill>
                  <a:srgbClr val="FF0000"/>
                </a:solidFill>
              </a:rPr>
              <a:t>一大鉄道ストライキ</a:t>
            </a:r>
            <a:r>
              <a:rPr lang="ja-JP" altLang="en-US" dirty="0" smtClean="0"/>
              <a:t>に出て、それが遂に内閣崩壊等の気勢をはらんで社会をハラハラさせた未曾有の大事件だった。毎日、毎日の新聞はその一面見出しから社会面までこのニュースで埋め尽くされ、いきづまるニュースとごうごうたる世論の渦の中に鉄道が連日ライトを浴び続けた。一代の政治家</a:t>
            </a:r>
            <a:r>
              <a:rPr lang="ja-JP" altLang="en-US" dirty="0" smtClean="0">
                <a:solidFill>
                  <a:srgbClr val="FF0000"/>
                </a:solidFill>
              </a:rPr>
              <a:t>江木翼</a:t>
            </a:r>
            <a:r>
              <a:rPr lang="ja-JP" altLang="en-US" dirty="0" smtClean="0"/>
              <a:t>はこの騒動の辛労で生命を失った。</a:t>
            </a:r>
            <a:br>
              <a:rPr lang="ja-JP" altLang="en-US" dirty="0" smtClean="0"/>
            </a:br>
            <a:r>
              <a:rPr lang="ja-JP" altLang="en-US" dirty="0" smtClean="0"/>
              <a:t>　</a:t>
            </a:r>
            <a:endParaRPr kumimoji="1" lang="ja-JP" alt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3"/>
          </a:solidFill>
        </p:spPr>
        <p:txBody>
          <a:bodyPr>
            <a:normAutofit fontScale="90000"/>
          </a:bodyPr>
          <a:lstStyle/>
          <a:p>
            <a:r>
              <a:rPr lang="ja-JP" altLang="en-US" dirty="0" smtClean="0"/>
              <a:t>官僚の反乱</a:t>
            </a:r>
            <a:r>
              <a:rPr lang="en-US" altLang="ja-JP" dirty="0" smtClean="0"/>
              <a:t/>
            </a:r>
            <a:br>
              <a:rPr lang="en-US" altLang="ja-JP" dirty="0" smtClean="0"/>
            </a:br>
            <a:r>
              <a:rPr lang="ja-JP" altLang="en-US" dirty="0" smtClean="0"/>
              <a:t>（鉄道の</a:t>
            </a:r>
            <a:r>
              <a:rPr lang="en-US" altLang="ja-JP" dirty="0" smtClean="0"/>
              <a:t>2</a:t>
            </a:r>
            <a:r>
              <a:rPr lang="ja-JP" altLang="en-US" dirty="0" smtClean="0"/>
              <a:t>・</a:t>
            </a:r>
            <a:r>
              <a:rPr lang="en-US" altLang="ja-JP" dirty="0" smtClean="0"/>
              <a:t>26</a:t>
            </a:r>
            <a:r>
              <a:rPr lang="ja-JP" altLang="en-US" dirty="0" smtClean="0"/>
              <a:t>事件）</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新聞を世論というならば、その論説は挙げて減俸に賛成であった。</a:t>
            </a:r>
            <a:endParaRPr lang="en-US" altLang="ja-JP" dirty="0" smtClean="0"/>
          </a:p>
          <a:p>
            <a:r>
              <a:rPr lang="ja-JP" altLang="en-US" dirty="0" smtClean="0"/>
              <a:t>しかし鉄道（</a:t>
            </a:r>
            <a:r>
              <a:rPr lang="en-US" altLang="ja-JP" dirty="0" smtClean="0"/>
              <a:t>10</a:t>
            </a:r>
            <a:r>
              <a:rPr lang="ja-JP" altLang="en-US" dirty="0" smtClean="0"/>
              <a:t>日のストライキ姿勢）のみでなく司法官さえも減俸反対気勢をあげた。</a:t>
            </a:r>
            <a:endParaRPr lang="en-US" altLang="ja-JP" dirty="0" smtClean="0"/>
          </a:p>
          <a:p>
            <a:r>
              <a:rPr lang="ja-JP" altLang="en-US" dirty="0" smtClean="0"/>
              <a:t>この騒動は</a:t>
            </a:r>
            <a:r>
              <a:rPr lang="ja-JP" altLang="en-US" dirty="0" smtClean="0">
                <a:solidFill>
                  <a:srgbClr val="FF0000"/>
                </a:solidFill>
              </a:rPr>
              <a:t>名は減俸反対</a:t>
            </a:r>
            <a:r>
              <a:rPr lang="ja-JP" altLang="en-US" dirty="0" smtClean="0"/>
              <a:t>であったが、その性質は当時の</a:t>
            </a:r>
            <a:r>
              <a:rPr lang="ja-JP" altLang="en-US" dirty="0" smtClean="0">
                <a:solidFill>
                  <a:srgbClr val="FF0000"/>
                </a:solidFill>
              </a:rPr>
              <a:t>政党政治の在り方への鋭い批判運動</a:t>
            </a:r>
            <a:r>
              <a:rPr lang="ja-JP" altLang="en-US" dirty="0" smtClean="0"/>
              <a:t>でもあった。</a:t>
            </a:r>
          </a:p>
          <a:p>
            <a:endParaRPr kumimoji="1" lang="ja-JP" alt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1412776"/>
            <a:ext cx="8134672" cy="4104456"/>
          </a:xfrm>
          <a:solidFill>
            <a:srgbClr val="92D050"/>
          </a:solidFill>
        </p:spPr>
        <p:txBody>
          <a:bodyPr>
            <a:normAutofit/>
          </a:bodyPr>
          <a:lstStyle/>
          <a:p>
            <a:pPr algn="l"/>
            <a:r>
              <a:rPr kumimoji="1" lang="ja-JP" altLang="en-US" dirty="0" smtClean="0"/>
              <a:t>マスコミ的いうと</a:t>
            </a:r>
            <a:r>
              <a:rPr kumimoji="1" lang="en-US" altLang="ja-JP" dirty="0" smtClean="0"/>
              <a:t/>
            </a:r>
            <a:br>
              <a:rPr kumimoji="1" lang="en-US" altLang="ja-JP" dirty="0" smtClean="0"/>
            </a:br>
            <a:r>
              <a:rPr kumimoji="1" lang="ja-JP" altLang="en-US" dirty="0" smtClean="0"/>
              <a:t>「</a:t>
            </a:r>
            <a:r>
              <a:rPr lang="ja-JP" altLang="en-US" dirty="0" smtClean="0"/>
              <a:t>１９３０年代</a:t>
            </a:r>
            <a:r>
              <a:rPr kumimoji="1" lang="ja-JP" altLang="en-US" dirty="0" smtClean="0"/>
              <a:t>のクールジャパン」は</a:t>
            </a:r>
            <a:r>
              <a:rPr kumimoji="1" lang="en-US" altLang="ja-JP" dirty="0" smtClean="0"/>
              <a:t/>
            </a:r>
            <a:br>
              <a:rPr kumimoji="1" lang="en-US" altLang="ja-JP" dirty="0" smtClean="0"/>
            </a:br>
            <a:r>
              <a:rPr kumimoji="1" lang="ja-JP" altLang="en-US" dirty="0" smtClean="0"/>
              <a:t>国鉄分割民営化騒動と同時に起こったような大事件であった</a:t>
            </a:r>
            <a:endParaRPr kumimoji="1" lang="ja-JP" alt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04664"/>
            <a:ext cx="8229600" cy="6453336"/>
          </a:xfrm>
        </p:spPr>
        <p:txBody>
          <a:bodyPr>
            <a:normAutofit fontScale="85000" lnSpcReduction="10000"/>
          </a:bodyPr>
          <a:lstStyle/>
          <a:p>
            <a:r>
              <a:rPr lang="ja-JP" altLang="en-US" dirty="0" smtClean="0"/>
              <a:t>反対運動はこの現場と歩調を合せて東鉄局にも燃え立ち、かねがね政党の手先にいやと云うほど鉄道がいためつけられ、鉄道事業の政治よりの独立を叫んでいた血気の人々は、直ちに集合して減俸反対の理論を組立て、これに本省の若手法学士十数名が合流して、本省で若手高等官十五名、判任官四十五名が食堂改善に名をかりて協議会を開いた。　これがこの大騒動のそもそもの原動力となった有名な五月十九日の</a:t>
            </a:r>
            <a:r>
              <a:rPr lang="ja-JP" altLang="en-US" dirty="0" smtClean="0">
                <a:solidFill>
                  <a:srgbClr val="FF0000"/>
                </a:solidFill>
              </a:rPr>
              <a:t>食堂会議</a:t>
            </a:r>
            <a:r>
              <a:rPr lang="ja-JP" altLang="en-US" dirty="0" smtClean="0"/>
              <a:t>であった。会議が果てると鉄道電話を利用して、各地方鉄道局の若手法学士に秘密連絡が統制本部から発せられ、翌十六日には日本全国の鉄道は津々浦々の駅まで減俸反対の堅い団結が出来上っていた。連絡の早さと緊密は鉄道電話利用の威力だったが、減俸反対の下地は云わず語らず職員一同が持っていたのだから、「絶対反対」のスローガンが燎原の火の如くメラメラと燃え立ってしまった。</a:t>
            </a:r>
            <a:endParaRPr kumimoji="1" lang="ja-JP" altLang="en-U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332656"/>
            <a:ext cx="9144000" cy="6525344"/>
          </a:xfrm>
        </p:spPr>
        <p:txBody>
          <a:bodyPr>
            <a:normAutofit fontScale="92500"/>
          </a:bodyPr>
          <a:lstStyle/>
          <a:p>
            <a:r>
              <a:rPr lang="ja-JP" altLang="en-US" dirty="0" smtClean="0"/>
              <a:t>統制委員には刑事がつけられる、片岡謌郎などは減俸反対の若手の一記者と友人で、その記者が政友会系だとあって、手を携えて内閣打倒を策しているのだろうと真顔で詰問される喜劇もあり、平山孝は自宅まで私服の訪問をうけることになった。減俸は鉄道に関する限り反対である。</a:t>
            </a:r>
            <a:br>
              <a:rPr lang="ja-JP" altLang="en-US" dirty="0" smtClean="0"/>
            </a:br>
            <a:r>
              <a:rPr lang="ja-JP" altLang="en-US" dirty="0" smtClean="0"/>
              <a:t>　その理由は</a:t>
            </a:r>
            <a:r>
              <a:rPr lang="ja-JP" altLang="en-US" b="1" dirty="0" smtClean="0"/>
              <a:t>鉄道は現業と非現業の区別がつかず</a:t>
            </a:r>
            <a:r>
              <a:rPr lang="ja-JP" altLang="en-US" dirty="0" smtClean="0"/>
              <a:t>、</a:t>
            </a:r>
            <a:r>
              <a:rPr lang="ja-JP" altLang="en-US" b="1" dirty="0" smtClean="0"/>
              <a:t>判任官の九割は現業員、雇用人（非官吏）の中にも判任官より月給の高いのはいくらでもいる。鉄道特別会計では別に減俸の犠牲を払う必要は</a:t>
            </a:r>
            <a:r>
              <a:rPr lang="ja-JP" altLang="en-US" b="1" dirty="0" smtClean="0">
                <a:solidFill>
                  <a:schemeClr val="tx1">
                    <a:lumMod val="95000"/>
                    <a:lumOff val="5000"/>
                  </a:schemeClr>
                </a:solidFill>
              </a:rPr>
              <a:t>ない。</a:t>
            </a:r>
            <a:r>
              <a:rPr lang="ja-JP" altLang="en-US" b="1" dirty="0" smtClean="0">
                <a:solidFill>
                  <a:srgbClr val="FF0000"/>
                </a:solidFill>
              </a:rPr>
              <a:t/>
            </a:r>
            <a:br>
              <a:rPr lang="ja-JP" altLang="en-US" b="1" dirty="0" smtClean="0">
                <a:solidFill>
                  <a:srgbClr val="FF0000"/>
                </a:solidFill>
              </a:rPr>
            </a:br>
            <a:r>
              <a:rPr lang="ja-JP" altLang="en-US" b="1" dirty="0" smtClean="0">
                <a:solidFill>
                  <a:srgbClr val="FF0000"/>
                </a:solidFill>
              </a:rPr>
              <a:t>　府県会選挙の対策に農村の票を集めるために薄給の現業員の減俸をやるなどは実に言語同断だ。</a:t>
            </a:r>
            <a:r>
              <a:rPr lang="ja-JP" altLang="en-US" dirty="0" smtClean="0"/>
              <a:t/>
            </a:r>
            <a:br>
              <a:rPr lang="ja-JP" altLang="en-US" dirty="0" smtClean="0"/>
            </a:br>
            <a:endParaRPr kumimoji="1" lang="ja-JP" alt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r>
              <a:rPr kumimoji="1" lang="ja-JP" altLang="en-US" dirty="0" smtClean="0"/>
              <a:t>解説</a:t>
            </a:r>
            <a:endParaRPr kumimoji="1" lang="ja-JP" altLang="en-US" dirty="0"/>
          </a:p>
        </p:txBody>
      </p:sp>
      <p:sp>
        <p:nvSpPr>
          <p:cNvPr id="3" name="コンテンツ プレースホルダ 2"/>
          <p:cNvSpPr>
            <a:spLocks noGrp="1"/>
          </p:cNvSpPr>
          <p:nvPr>
            <p:ph idx="1"/>
          </p:nvPr>
        </p:nvSpPr>
        <p:spPr/>
        <p:txBody>
          <a:bodyPr/>
          <a:lstStyle/>
          <a:p>
            <a:r>
              <a:rPr lang="ja-JP" altLang="en-US" b="1" dirty="0" smtClean="0">
                <a:solidFill>
                  <a:srgbClr val="FF0000"/>
                </a:solidFill>
              </a:rPr>
              <a:t>府県会選挙の対策に農村の票を集めるために薄給の現業員の減俸をやるなどは実に言語同断（鉄道省官吏） ⇔江木大臣</a:t>
            </a:r>
            <a:endParaRPr lang="en-US" altLang="ja-JP" b="1" dirty="0" smtClean="0">
              <a:solidFill>
                <a:srgbClr val="FF0000"/>
              </a:solidFill>
            </a:endParaRPr>
          </a:p>
          <a:p>
            <a:r>
              <a:rPr kumimoji="1" lang="en-US" altLang="ja-JP" dirty="0" smtClean="0"/>
              <a:t>1931</a:t>
            </a:r>
            <a:r>
              <a:rPr kumimoji="1" lang="ja-JP" altLang="en-US" dirty="0" smtClean="0"/>
              <a:t>年の農家平均年収が</a:t>
            </a:r>
            <a:r>
              <a:rPr kumimoji="1" lang="en-US" altLang="ja-JP" dirty="0" smtClean="0"/>
              <a:t>2</a:t>
            </a:r>
            <a:r>
              <a:rPr kumimoji="1" lang="ja-JP" altLang="en-US" dirty="0" smtClean="0"/>
              <a:t>年前の半減</a:t>
            </a:r>
            <a:endParaRPr kumimoji="1" lang="en-US" altLang="ja-JP" dirty="0" smtClean="0"/>
          </a:p>
          <a:p>
            <a:r>
              <a:rPr lang="ja-JP" altLang="en-US" dirty="0" smtClean="0"/>
              <a:t>人口の半分は農民の時代</a:t>
            </a:r>
            <a:endParaRPr lang="en-US" altLang="ja-JP" dirty="0" smtClean="0"/>
          </a:p>
          <a:p>
            <a:r>
              <a:rPr kumimoji="1" lang="ja-JP" altLang="en-US" dirty="0" smtClean="0"/>
              <a:t>大学生等は徴兵猶予され、日中戦争に引っ張り出されたのは　農村出身の若い兵隊</a:t>
            </a:r>
            <a:endParaRPr kumimoji="1" lang="ja-JP" alt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fontScale="92500" lnSpcReduction="20000"/>
          </a:bodyPr>
          <a:lstStyle/>
          <a:p>
            <a:r>
              <a:rPr lang="ja-JP" altLang="en-US" dirty="0" smtClean="0"/>
              <a:t>　そんなことをやれば結局汽車がとまる。</a:t>
            </a:r>
            <a:r>
              <a:rPr lang="ja-JP" altLang="en-US" dirty="0" smtClean="0">
                <a:solidFill>
                  <a:srgbClr val="FF0000"/>
                </a:solidFill>
              </a:rPr>
              <a:t>鉄道は汽車を動かす商売だから、極力汽車は運転することに努カはするが、減俸は御免だからその際は総辞職を敢行する。</a:t>
            </a:r>
            <a:r>
              <a:rPr lang="ja-JP" altLang="en-US" dirty="0" smtClean="0"/>
              <a:t/>
            </a:r>
            <a:br>
              <a:rPr lang="ja-JP" altLang="en-US" dirty="0" smtClean="0"/>
            </a:br>
            <a:r>
              <a:rPr lang="ja-JP" altLang="en-US" dirty="0" smtClean="0"/>
              <a:t>　</a:t>
            </a:r>
            <a:r>
              <a:rPr lang="ja-JP" altLang="en-US" dirty="0" smtClean="0">
                <a:solidFill>
                  <a:srgbClr val="FF0000"/>
                </a:solidFill>
              </a:rPr>
              <a:t>総辞職で汽車が止まってもそれは政府の責任</a:t>
            </a:r>
            <a:r>
              <a:rPr lang="ja-JP" altLang="en-US" dirty="0" smtClean="0"/>
              <a:t>だ。こんなことが話し合わされたのだ。統制本部の作戦は絶対に汽車は止めるな、列車は統制委員の生命を賭してもその運転は護れ、伝家の宝刀は抜かずに政府に減俸を引込めさせろというのにあったから、周囲の緊張裡にも、先ずおとなしく江木鉄相宛の陳情書を提出した。</a:t>
            </a:r>
          </a:p>
          <a:p>
            <a:endParaRPr kumimoji="1" lang="ja-JP" altLang="en-US" dirty="0"/>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76672"/>
            <a:ext cx="8229600" cy="6120680"/>
          </a:xfrm>
        </p:spPr>
        <p:txBody>
          <a:bodyPr>
            <a:normAutofit lnSpcReduction="10000"/>
          </a:bodyPr>
          <a:lstStyle/>
          <a:p>
            <a:r>
              <a:rPr lang="ja-JP" altLang="en-US" dirty="0" smtClean="0">
                <a:solidFill>
                  <a:srgbClr val="FF0000"/>
                </a:solidFill>
              </a:rPr>
              <a:t>鉄道職員二十一万六千名は</a:t>
            </a:r>
            <a:r>
              <a:rPr lang="ja-JP" altLang="en-US" dirty="0" smtClean="0"/>
              <a:t>青木次官、江木鉄相を除いて</a:t>
            </a:r>
            <a:r>
              <a:rPr lang="ja-JP" altLang="en-US" dirty="0" smtClean="0">
                <a:solidFill>
                  <a:srgbClr val="FF0000"/>
                </a:solidFill>
              </a:rPr>
              <a:t>一人残らずガリ版辞表</a:t>
            </a:r>
            <a:r>
              <a:rPr lang="ja-JP" altLang="en-US" dirty="0" smtClean="0"/>
              <a:t>を出した。一同で出せばまさか辞表聴許などはあるまいと面白半分で出す者もあった。文書課には本省員の辞令がうず高く積まれた。地方からは電報で数百通辞表が届いた。人事課へ出さず文書課宛だったのはその差出しは統制委員にまかすと云う意味だったのだろう。</a:t>
            </a:r>
            <a:endParaRPr lang="en-US" altLang="ja-JP" dirty="0" smtClean="0"/>
          </a:p>
          <a:p>
            <a:r>
              <a:rPr lang="ja-JP" altLang="en-US" dirty="0" smtClean="0"/>
              <a:t>「減俸に反対した真の原因と云うのは微々たる感情の問題でなくて大きく云えば政党に対する官吏のウッ</a:t>
            </a:r>
            <a:r>
              <a:rPr lang="ja-JP" altLang="en-US" dirty="0" err="1" smtClean="0"/>
              <a:t>積して</a:t>
            </a:r>
            <a:r>
              <a:rPr lang="ja-JP" altLang="en-US" dirty="0" smtClean="0"/>
              <a:t>いた反感が爆発していたものである」と統制委員だった平山孝が云っているのだから、この推測は正しいだろう。</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和製漢語の中国輸出</a:t>
            </a:r>
            <a:endParaRPr kumimoji="1" lang="ja-JP" altLang="en-US" dirty="0"/>
          </a:p>
        </p:txBody>
      </p:sp>
      <p:sp>
        <p:nvSpPr>
          <p:cNvPr id="3" name="コンテンツ プレースホルダ 2"/>
          <p:cNvSpPr>
            <a:spLocks noGrp="1"/>
          </p:cNvSpPr>
          <p:nvPr>
            <p:ph idx="1"/>
          </p:nvPr>
        </p:nvSpPr>
        <p:spPr>
          <a:xfrm>
            <a:off x="0" y="1600200"/>
            <a:ext cx="8964488" cy="4525963"/>
          </a:xfrm>
        </p:spPr>
        <p:txBody>
          <a:bodyPr>
            <a:normAutofit/>
          </a:bodyPr>
          <a:lstStyle/>
          <a:p>
            <a:r>
              <a:rPr kumimoji="1" lang="ja-JP" altLang="en-US" dirty="0" smtClean="0"/>
              <a:t>日本留学熱　中華民国成立期には</a:t>
            </a:r>
            <a:r>
              <a:rPr kumimoji="1" lang="en-US" altLang="ja-JP" dirty="0" smtClean="0"/>
              <a:t>5</a:t>
            </a:r>
            <a:r>
              <a:rPr kumimoji="1" lang="ja-JP" altLang="en-US" dirty="0" smtClean="0"/>
              <a:t>万人を超える</a:t>
            </a:r>
            <a:endParaRPr kumimoji="1" lang="en-US" altLang="ja-JP" dirty="0" smtClean="0"/>
          </a:p>
          <a:p>
            <a:r>
              <a:rPr lang="ja-JP" altLang="en-US" dirty="0" smtClean="0"/>
              <a:t>八股文科挙の束縛から解放された結果、社会科学の理論や用語が東京経由で漢語世界へ流入</a:t>
            </a:r>
            <a:endParaRPr lang="en-US" altLang="ja-JP" dirty="0" smtClean="0"/>
          </a:p>
          <a:p>
            <a:r>
              <a:rPr kumimoji="1" lang="ja-JP" altLang="en-US" dirty="0" smtClean="0"/>
              <a:t>梁啓超主催の雑誌「新民業報」から発信された用語「財政」「共産」「主義」「社会」「金融」「経済」「階級」「唯物論」</a:t>
            </a:r>
            <a:endParaRPr kumimoji="1" lang="en-US" altLang="ja-JP" dirty="0" smtClean="0"/>
          </a:p>
          <a:p>
            <a:r>
              <a:rPr lang="ja-JP" altLang="en-US" dirty="0" smtClean="0"/>
              <a:t>「対華</a:t>
            </a:r>
            <a:r>
              <a:rPr lang="en-US" altLang="ja-JP" dirty="0" smtClean="0"/>
              <a:t>21</a:t>
            </a:r>
            <a:r>
              <a:rPr lang="ja-JP" altLang="en-US" dirty="0" smtClean="0"/>
              <a:t>カ条の要求」の後、中国知識人は日本を反面教師とする対応に変化していった</a:t>
            </a:r>
            <a:endParaRPr kumimoji="1" lang="ja-JP" alt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92D050"/>
          </a:solidFill>
          <a:ln>
            <a:solidFill>
              <a:schemeClr val="tx1">
                <a:lumMod val="95000"/>
                <a:lumOff val="5000"/>
              </a:schemeClr>
            </a:solidFill>
          </a:ln>
        </p:spPr>
        <p:txBody>
          <a:bodyPr>
            <a:normAutofit/>
          </a:bodyPr>
          <a:lstStyle/>
          <a:p>
            <a:r>
              <a:rPr lang="ja-JP" altLang="en-US" dirty="0" smtClean="0"/>
              <a:t>退職金の確保の誓約</a:t>
            </a:r>
            <a:endParaRPr kumimoji="1" lang="ja-JP" altLang="en-US" dirty="0"/>
          </a:p>
        </p:txBody>
      </p:sp>
      <p:sp>
        <p:nvSpPr>
          <p:cNvPr id="3" name="コンテンツ プレースホルダ 2"/>
          <p:cNvSpPr>
            <a:spLocks noGrp="1"/>
          </p:cNvSpPr>
          <p:nvPr>
            <p:ph idx="1"/>
          </p:nvPr>
        </p:nvSpPr>
        <p:spPr>
          <a:xfrm>
            <a:off x="457200" y="1600200"/>
            <a:ext cx="8229600" cy="4997152"/>
          </a:xfrm>
        </p:spPr>
        <p:txBody>
          <a:bodyPr>
            <a:normAutofit fontScale="85000" lnSpcReduction="10000"/>
          </a:bodyPr>
          <a:lstStyle/>
          <a:p>
            <a:r>
              <a:rPr lang="ja-JP" altLang="en-US" dirty="0" smtClean="0"/>
              <a:t>　この減俸騒動は若法連（国鉄若手法学部出のエリートの会）が</a:t>
            </a:r>
            <a:r>
              <a:rPr lang="ja-JP" altLang="en-US" dirty="0" err="1" smtClean="0"/>
              <a:t>惹ぎ</a:t>
            </a:r>
            <a:r>
              <a:rPr lang="ja-JP" altLang="en-US" dirty="0" smtClean="0"/>
              <a:t>起したのだ。これに減俸されない筈の傭人や雇員（非官吏）、判任百円以下が皆わが事のように立ち上った。</a:t>
            </a:r>
            <a:br>
              <a:rPr lang="ja-JP" altLang="en-US" dirty="0" smtClean="0"/>
            </a:br>
            <a:r>
              <a:rPr lang="ja-JP" altLang="en-US" dirty="0" smtClean="0"/>
              <a:t>　これは当時、</a:t>
            </a:r>
            <a:r>
              <a:rPr lang="ja-JP" altLang="en-US" dirty="0" smtClean="0">
                <a:solidFill>
                  <a:srgbClr val="FF0000"/>
                </a:solidFill>
              </a:rPr>
              <a:t>鉄道家族主義が徹底</a:t>
            </a:r>
            <a:r>
              <a:rPr lang="ja-JP" altLang="en-US" dirty="0" smtClean="0"/>
              <a:t>していたことと、それまで</a:t>
            </a:r>
            <a:r>
              <a:rPr lang="ja-JP" altLang="en-US" dirty="0" smtClean="0">
                <a:solidFill>
                  <a:srgbClr val="FF0000"/>
                </a:solidFill>
              </a:rPr>
              <a:t>鉄道の退職賜金</a:t>
            </a:r>
            <a:r>
              <a:rPr lang="ja-JP" altLang="en-US" dirty="0" smtClean="0"/>
              <a:t>が毎年大蔵省から各省なみにするぞ、と脅やかされ、一年、一年、今年だけはと延ばしていた矢先、それが</a:t>
            </a:r>
            <a:r>
              <a:rPr lang="ja-JP" altLang="en-US" dirty="0" smtClean="0">
                <a:solidFill>
                  <a:srgbClr val="FF0000"/>
                </a:solidFill>
              </a:rPr>
              <a:t>減額されて各省並</a:t>
            </a:r>
            <a:r>
              <a:rPr lang="ja-JP" altLang="en-US" dirty="0" smtClean="0"/>
              <a:t>になると伝えられていたことが、</a:t>
            </a:r>
            <a:r>
              <a:rPr lang="ja-JP" altLang="en-US" dirty="0" smtClean="0">
                <a:solidFill>
                  <a:srgbClr val="FF0000"/>
                </a:solidFill>
              </a:rPr>
              <a:t>現場同調の大きな原因</a:t>
            </a:r>
            <a:r>
              <a:rPr lang="ja-JP" altLang="en-US" dirty="0" smtClean="0"/>
              <a:t>で</a:t>
            </a:r>
            <a:r>
              <a:rPr lang="ja-JP" altLang="en-US" dirty="0" err="1" smtClean="0"/>
              <a:t>あっだろう</a:t>
            </a:r>
            <a:r>
              <a:rPr lang="en-US" altLang="ja-JP" dirty="0" smtClean="0"/>
              <a:t>―</a:t>
            </a:r>
            <a:r>
              <a:rPr lang="ja-JP" altLang="en-US" dirty="0" smtClean="0"/>
              <a:t>と思えるのは結局、この退職金の確保の誓約で騒動がおさまったことを見ても判る。せんさくすれば種々に考えられるが、晴らさにゃならぬうっぷんが鉄道の随処に堆積していたとも思われる。</a:t>
            </a:r>
            <a:endParaRPr kumimoji="1" lang="ja-JP" alt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600200"/>
            <a:ext cx="8229600" cy="4493096"/>
          </a:xfrm>
        </p:spPr>
        <p:txBody>
          <a:bodyPr>
            <a:normAutofit fontScale="70000" lnSpcReduction="20000"/>
          </a:bodyPr>
          <a:lstStyle/>
          <a:p>
            <a:r>
              <a:rPr lang="ja-JP" altLang="en-US" dirty="0" smtClean="0"/>
              <a:t>国際観光局長だった大森の新井堯爾の家へ妥協案の内容を話せと押しかけたものだった。新井はどんな秘密でも開放的で黙っていることが出来ない。たいがいのことは</a:t>
            </a:r>
            <a:r>
              <a:rPr lang="ja-JP" altLang="en-US" b="1" dirty="0" smtClean="0">
                <a:solidFill>
                  <a:srgbClr val="FF0000"/>
                </a:solidFill>
              </a:rPr>
              <a:t>新井放送局</a:t>
            </a:r>
            <a:r>
              <a:rPr lang="ja-JP" altLang="en-US" dirty="0" smtClean="0"/>
              <a:t>を訪問すればケリがつくと云うのが記者連の思うところだから、自動車を暗夜の京浜街道に駆った。さて新井の家へつくと前記の如く門は堅く閉ざして森閑としている。いくら呼んでも起きない。遂に井本成夫や細井吉造は道路にあった数貫の大石を</a:t>
            </a:r>
            <a:r>
              <a:rPr lang="ja-JP" altLang="en-US" b="1" dirty="0" smtClean="0">
                <a:solidFill>
                  <a:srgbClr val="FF0000"/>
                </a:solidFill>
              </a:rPr>
              <a:t>新井</a:t>
            </a:r>
            <a:r>
              <a:rPr lang="ja-JP" altLang="en-US" dirty="0" smtClean="0"/>
              <a:t>の門内に投げこんだ。地震のような地響きにたまり兼ねて新井は寝巻でおきて来た。</a:t>
            </a:r>
            <a:br>
              <a:rPr lang="ja-JP" altLang="en-US" dirty="0" smtClean="0"/>
            </a:br>
            <a:r>
              <a:rPr lang="ja-JP" altLang="en-US" dirty="0" smtClean="0"/>
              <a:t>　「おい門をこわすのはよせよ」と記者連を招いた。新聞記者はそれ迄に妥協案をほぼきれぎれに入手していた。責任ある人の口から「その通り」との一言を得ればよがったのだ。さすが新井もこの夜は語らなかったが　「君達はよく勉強するが、その位知ってるならもうつけ足すことは無いよ」といった。この一言を得て記者連は凱歌をあげて引きあげた。　新井も仲々うまい表現をしたもんだった。が新井の古い冠木門はすんでのことに減俸の</a:t>
            </a:r>
            <a:r>
              <a:rPr lang="ja-JP" altLang="en-US" dirty="0" err="1" smtClean="0"/>
              <a:t>と</a:t>
            </a:r>
            <a:r>
              <a:rPr lang="ja-JP" altLang="en-US" dirty="0" smtClean="0"/>
              <a:t>ばっちりで大穴をあけられるところだった。</a:t>
            </a:r>
            <a:endParaRPr kumimoji="1" lang="ja-JP" altLang="en-US" dirty="0"/>
          </a:p>
        </p:txBody>
      </p:sp>
      <p:sp>
        <p:nvSpPr>
          <p:cNvPr id="4" name="タイトル 1"/>
          <p:cNvSpPr>
            <a:spLocks noGrp="1"/>
          </p:cNvSpPr>
          <p:nvPr>
            <p:ph type="title"/>
          </p:nvPr>
        </p:nvSpPr>
        <p:spPr>
          <a:solidFill>
            <a:srgbClr val="92D050"/>
          </a:solidFill>
          <a:ln>
            <a:solidFill>
              <a:schemeClr val="tx1">
                <a:lumMod val="95000"/>
                <a:lumOff val="5000"/>
              </a:schemeClr>
            </a:solidFill>
          </a:ln>
        </p:spPr>
        <p:txBody>
          <a:bodyPr/>
          <a:lstStyle/>
          <a:p>
            <a:r>
              <a:rPr lang="ja-JP" altLang="en-US" dirty="0" smtClean="0"/>
              <a:t>新井堯爾</a:t>
            </a:r>
            <a:r>
              <a:rPr kumimoji="1" lang="ja-JP" altLang="en-US" dirty="0" smtClean="0"/>
              <a:t>局長のパーソナリティ</a:t>
            </a:r>
            <a:endParaRPr kumimoji="1" lang="ja-JP" alt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92D050"/>
          </a:solidFill>
        </p:spPr>
        <p:txBody>
          <a:bodyPr/>
          <a:lstStyle/>
          <a:p>
            <a:r>
              <a:rPr kumimoji="1" lang="ja-JP" altLang="en-US" dirty="0" smtClean="0"/>
              <a:t>鉄道省に対する陸軍軍人の評</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92500" lnSpcReduction="20000"/>
          </a:bodyPr>
          <a:lstStyle/>
          <a:p>
            <a:r>
              <a:rPr lang="ja-JP" altLang="en-US" dirty="0" smtClean="0"/>
              <a:t>　鉄道に減俸騒動があった当時高崎の連隊長をしていた軍人が駅長の味岡君にこの騒動についての感想を洩らした。　「私は国有鉄道に対して今度程魅力を感じたことはない。従業員の全部を挙げあれ程の大騒動を起して、汽車も止めず全国民に少しの迷惑もかけず、適当な時期にピタリ終息した手際は誠に驚き入ったものだ。</a:t>
            </a:r>
            <a:br>
              <a:rPr lang="ja-JP" altLang="en-US" dirty="0" smtClean="0"/>
            </a:br>
            <a:r>
              <a:rPr lang="ja-JP" altLang="en-US" dirty="0" smtClean="0"/>
              <a:t>　わが軍隊でも誰かが音頭をとってあの位の騒動を起すということも考えうるが、しかし命令一下騒動が起ったら騎虎の勢、何処まででゆくか停止する所を知らず、</a:t>
            </a:r>
            <a:r>
              <a:rPr lang="ja-JP" altLang="en-US" b="1" dirty="0" smtClean="0">
                <a:solidFill>
                  <a:srgbClr val="FF0000"/>
                </a:solidFill>
              </a:rPr>
              <a:t>停止させることは到底できない</a:t>
            </a:r>
            <a:r>
              <a:rPr lang="ja-JP" altLang="en-US" dirty="0" smtClean="0"/>
              <a:t>であろう。国鉄には不思議な力と云うか、他の大組織に見られぬ何物かがあるように思える。」</a:t>
            </a:r>
            <a:endParaRPr kumimoji="1" lang="ja-JP" alt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539552" y="235350"/>
            <a:ext cx="8123876" cy="64340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r>
              <a:rPr lang="en-US" altLang="ja-JP" b="1" dirty="0" smtClean="0">
                <a:solidFill>
                  <a:srgbClr val="FF0000"/>
                </a:solidFill>
              </a:rPr>
              <a:t>『</a:t>
            </a:r>
            <a:r>
              <a:rPr lang="ja-JP" altLang="en-US" b="1" dirty="0" smtClean="0">
                <a:solidFill>
                  <a:srgbClr val="FF0000"/>
                </a:solidFill>
              </a:rPr>
              <a:t>府県会選挙の対策に農村の票を集めるために薄給の現業員の減俸をやるなどは実に言語同断</a:t>
            </a:r>
            <a:r>
              <a:rPr lang="en-US" altLang="ja-JP" b="1" dirty="0" smtClean="0">
                <a:solidFill>
                  <a:srgbClr val="FF0000"/>
                </a:solidFill>
              </a:rPr>
              <a:t>』</a:t>
            </a:r>
            <a:endParaRPr lang="ja-JP" altLang="en-US" dirty="0" smtClean="0"/>
          </a:p>
          <a:p>
            <a:r>
              <a:rPr lang="ja-JP" altLang="en-US" dirty="0" smtClean="0"/>
              <a:t>「減俸に反対した真の原因と云うのは微々たる感情の問題でなくて大きく云えば政党に対する官吏のウッ</a:t>
            </a:r>
            <a:r>
              <a:rPr lang="ja-JP" altLang="en-US" dirty="0" err="1" smtClean="0"/>
              <a:t>積して</a:t>
            </a:r>
            <a:r>
              <a:rPr lang="ja-JP" altLang="en-US" dirty="0" smtClean="0"/>
              <a:t>いた反感が爆発していたものである」</a:t>
            </a:r>
            <a:endParaRPr kumimoji="1" lang="ja-JP" altLang="en-US" dirty="0"/>
          </a:p>
        </p:txBody>
      </p:sp>
      <p:sp>
        <p:nvSpPr>
          <p:cNvPr id="4" name="タイトル 1"/>
          <p:cNvSpPr>
            <a:spLocks noGrp="1"/>
          </p:cNvSpPr>
          <p:nvPr>
            <p:ph type="title"/>
          </p:nvPr>
        </p:nvSpPr>
        <p:spPr>
          <a:xfrm>
            <a:off x="457200" y="274638"/>
            <a:ext cx="8435280" cy="1143000"/>
          </a:xfrm>
          <a:solidFill>
            <a:srgbClr val="92D050"/>
          </a:solidFill>
          <a:ln>
            <a:solidFill>
              <a:schemeClr val="tx1">
                <a:lumMod val="95000"/>
                <a:lumOff val="5000"/>
              </a:schemeClr>
            </a:solidFill>
          </a:ln>
        </p:spPr>
        <p:txBody>
          <a:bodyPr>
            <a:noAutofit/>
          </a:bodyPr>
          <a:lstStyle/>
          <a:p>
            <a:r>
              <a:rPr kumimoji="1" lang="ja-JP" altLang="en-US" sz="3600" dirty="0" smtClean="0"/>
              <a:t>二大政党政治に対する鉄道省官僚の不満</a:t>
            </a:r>
            <a:endParaRPr kumimoji="1" lang="ja-JP" altLang="en-US" sz="36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143000"/>
          </a:xfrm>
          <a:solidFill>
            <a:srgbClr val="92D050"/>
          </a:solidFill>
          <a:ln w="57150">
            <a:solidFill>
              <a:schemeClr val="tx1">
                <a:lumMod val="95000"/>
                <a:lumOff val="5000"/>
              </a:schemeClr>
            </a:solidFill>
          </a:ln>
        </p:spPr>
        <p:txBody>
          <a:bodyPr/>
          <a:lstStyle/>
          <a:p>
            <a:r>
              <a:rPr kumimoji="1" lang="ja-JP" altLang="en-US" dirty="0" smtClean="0">
                <a:solidFill>
                  <a:srgbClr val="FF0000"/>
                </a:solidFill>
              </a:rPr>
              <a:t>二大政党制</a:t>
            </a:r>
            <a:r>
              <a:rPr kumimoji="1" lang="ja-JP" altLang="en-US" dirty="0" smtClean="0"/>
              <a:t>　政友会・民政党</a:t>
            </a:r>
            <a:endParaRPr kumimoji="1" lang="ja-JP" altLang="en-US" dirty="0"/>
          </a:p>
        </p:txBody>
      </p:sp>
      <p:sp>
        <p:nvSpPr>
          <p:cNvPr id="3" name="コンテンツ プレースホルダ 2"/>
          <p:cNvSpPr>
            <a:spLocks noGrp="1"/>
          </p:cNvSpPr>
          <p:nvPr>
            <p:ph idx="1"/>
          </p:nvPr>
        </p:nvSpPr>
        <p:spPr>
          <a:xfrm>
            <a:off x="251520" y="1412776"/>
            <a:ext cx="8435280" cy="5257800"/>
          </a:xfrm>
        </p:spPr>
        <p:txBody>
          <a:bodyPr>
            <a:normAutofit fontScale="92500" lnSpcReduction="10000"/>
          </a:bodyPr>
          <a:lstStyle/>
          <a:p>
            <a:r>
              <a:rPr kumimoji="1" lang="ja-JP" altLang="en-US" dirty="0" smtClean="0"/>
              <a:t>政党政治の行き詰まりは、政党自身に原因</a:t>
            </a:r>
            <a:endParaRPr kumimoji="1" lang="en-US" altLang="ja-JP" dirty="0" smtClean="0"/>
          </a:p>
          <a:p>
            <a:r>
              <a:rPr lang="ja-JP" altLang="en-US" dirty="0" smtClean="0"/>
              <a:t>１９２４年開始２８年普通選挙⇒</a:t>
            </a:r>
            <a:r>
              <a:rPr lang="ja-JP" altLang="en-US" dirty="0" smtClean="0">
                <a:solidFill>
                  <a:srgbClr val="FF0000"/>
                </a:solidFill>
              </a:rPr>
              <a:t>政権至上主義</a:t>
            </a:r>
            <a:r>
              <a:rPr lang="ja-JP" altLang="en-US" dirty="0" smtClean="0"/>
              <a:t>　</a:t>
            </a:r>
            <a:endParaRPr lang="en-US" altLang="ja-JP" dirty="0" smtClean="0"/>
          </a:p>
          <a:p>
            <a:r>
              <a:rPr lang="ja-JP" altLang="en-US" dirty="0" smtClean="0"/>
              <a:t>激増した有権者へわかりやすい政策　政友会強硬外交（山東出兵）、積極財政（鉄道投資）　民政党は緊縮財政　協調外交</a:t>
            </a:r>
            <a:endParaRPr lang="en-US" altLang="ja-JP" dirty="0" smtClean="0"/>
          </a:p>
          <a:p>
            <a:r>
              <a:rPr kumimoji="1" lang="ja-JP" altLang="en-US" dirty="0" smtClean="0"/>
              <a:t>政友会田中内閣　出兵　軍部は消極的</a:t>
            </a:r>
            <a:endParaRPr kumimoji="1" lang="en-US" altLang="ja-JP" dirty="0" smtClean="0"/>
          </a:p>
          <a:p>
            <a:r>
              <a:rPr kumimoji="1" lang="ja-JP" altLang="en-US" dirty="0" smtClean="0"/>
              <a:t>民政党浜口内閣　緊縮財政　裏目</a:t>
            </a:r>
            <a:endParaRPr kumimoji="1" lang="en-US" altLang="ja-JP" dirty="0" smtClean="0"/>
          </a:p>
          <a:p>
            <a:r>
              <a:rPr kumimoji="1" lang="ja-JP" altLang="en-US" dirty="0" smtClean="0">
                <a:solidFill>
                  <a:srgbClr val="FF0000"/>
                </a:solidFill>
              </a:rPr>
              <a:t>政策的差異を大きく見せすぎ</a:t>
            </a:r>
            <a:endParaRPr kumimoji="1" lang="en-US" altLang="ja-JP" dirty="0" smtClean="0">
              <a:solidFill>
                <a:srgbClr val="FF0000"/>
              </a:solidFill>
            </a:endParaRPr>
          </a:p>
          <a:p>
            <a:r>
              <a:rPr lang="ja-JP" altLang="en-US" dirty="0" smtClean="0"/>
              <a:t>ロンドン海軍軍縮条約　</a:t>
            </a:r>
            <a:r>
              <a:rPr lang="ja-JP" altLang="ja-JP" dirty="0" smtClean="0"/>
              <a:t>統帥権干犯</a:t>
            </a:r>
            <a:r>
              <a:rPr lang="ja-JP" altLang="en-US" dirty="0" smtClean="0"/>
              <a:t>は</a:t>
            </a:r>
            <a:r>
              <a:rPr lang="ja-JP" altLang="ja-JP" dirty="0" smtClean="0"/>
              <a:t>北一輝ではなく鳩山一郎の政友会が主張</a:t>
            </a:r>
            <a:r>
              <a:rPr lang="ja-JP" altLang="en-US" dirty="0" smtClean="0"/>
              <a:t>し民政党攻撃</a:t>
            </a:r>
            <a:endParaRPr lang="ja-JP" altLang="ja-JP" dirty="0" smtClean="0"/>
          </a:p>
          <a:p>
            <a:r>
              <a:rPr lang="ja-JP" altLang="en-US" dirty="0" smtClean="0"/>
              <a:t>政党が軍部に接近し利用</a:t>
            </a:r>
            <a:endParaRPr kumimoji="1" lang="ja-JP" alt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r>
              <a:rPr kumimoji="1" lang="ja-JP" altLang="en-US" dirty="0" smtClean="0"/>
              <a:t>当時もあった景観論</a:t>
            </a:r>
            <a:endParaRPr kumimoji="1" lang="ja-JP" altLang="en-US" dirty="0"/>
          </a:p>
        </p:txBody>
      </p:sp>
      <p:sp>
        <p:nvSpPr>
          <p:cNvPr id="3" name="コンテンツ プレースホルダ 2"/>
          <p:cNvSpPr>
            <a:spLocks noGrp="1"/>
          </p:cNvSpPr>
          <p:nvPr>
            <p:ph idx="1"/>
          </p:nvPr>
        </p:nvSpPr>
        <p:spPr>
          <a:xfrm>
            <a:off x="144016" y="1960240"/>
            <a:ext cx="8892480" cy="4493096"/>
          </a:xfrm>
        </p:spPr>
        <p:txBody>
          <a:bodyPr>
            <a:normAutofit/>
          </a:bodyPr>
          <a:lstStyle/>
          <a:p>
            <a:r>
              <a:rPr lang="en-US" altLang="ja-JP" dirty="0" smtClean="0"/>
              <a:t>30</a:t>
            </a:r>
            <a:r>
              <a:rPr lang="ja-JP" altLang="ja-JP" dirty="0" smtClean="0"/>
              <a:t>年</a:t>
            </a:r>
            <a:r>
              <a:rPr lang="en-US" altLang="ja-JP" dirty="0" smtClean="0"/>
              <a:t>5</a:t>
            </a:r>
            <a:r>
              <a:rPr lang="ja-JP" altLang="ja-JP" dirty="0" smtClean="0"/>
              <a:t>月</a:t>
            </a:r>
            <a:r>
              <a:rPr lang="en-US" altLang="ja-JP" dirty="0" smtClean="0"/>
              <a:t>15</a:t>
            </a:r>
            <a:r>
              <a:rPr lang="ja-JP" altLang="ja-JP" dirty="0" smtClean="0"/>
              <a:t>日</a:t>
            </a:r>
            <a:r>
              <a:rPr lang="ja-JP" altLang="en-US" dirty="0" smtClean="0"/>
              <a:t>記事　</a:t>
            </a:r>
            <a:r>
              <a:rPr lang="ja-JP" altLang="ja-JP" dirty="0" smtClean="0"/>
              <a:t>鉄道用電線が御殿場国府津間鉄道車窓からみる富士山の景観を損ねる</a:t>
            </a:r>
            <a:r>
              <a:rPr lang="ja-JP" altLang="en-US" dirty="0" smtClean="0"/>
              <a:t>から</a:t>
            </a:r>
            <a:r>
              <a:rPr lang="ja-JP" altLang="ja-JP" dirty="0" smtClean="0"/>
              <a:t>地下化と静岡県知事発言</a:t>
            </a:r>
            <a:endParaRPr lang="en-US" altLang="ja-JP" dirty="0" smtClean="0"/>
          </a:p>
          <a:p>
            <a:r>
              <a:rPr lang="ja-JP" altLang="ja-JP" dirty="0" smtClean="0"/>
              <a:t>国際観光局長賛成も鉄道省電化課長は「経費がかるので反対側に移動させられないか」と発言</a:t>
            </a:r>
            <a:endParaRPr lang="en-US" altLang="ja-JP" dirty="0" smtClean="0"/>
          </a:p>
          <a:p>
            <a:r>
              <a:rPr lang="ja-JP" altLang="en-US" dirty="0" smtClean="0"/>
              <a:t>鉄道省内でも国際観光局と施設整備部門での意見調整</a:t>
            </a:r>
            <a:endParaRPr lang="en-US" altLang="ja-JP" dirty="0" smtClean="0"/>
          </a:p>
          <a:p>
            <a:r>
              <a:rPr lang="ja-JP" altLang="en-US" dirty="0" smtClean="0"/>
              <a:t>現代でいえば</a:t>
            </a:r>
            <a:r>
              <a:rPr lang="ja-JP" altLang="en-US" dirty="0" smtClean="0">
                <a:solidFill>
                  <a:srgbClr val="FF0000"/>
                </a:solidFill>
              </a:rPr>
              <a:t>電柱地中化</a:t>
            </a:r>
            <a:r>
              <a:rPr lang="ja-JP" altLang="en-US" dirty="0" smtClean="0"/>
              <a:t>問題であろう</a:t>
            </a:r>
            <a:endParaRPr lang="ja-JP" altLang="ja-JP" dirty="0" smtClean="0"/>
          </a:p>
          <a:p>
            <a:endParaRPr kumimoji="1" lang="ja-JP" alt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691680" y="216024"/>
            <a:ext cx="6480720" cy="6525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260648"/>
            <a:ext cx="8229600" cy="1143000"/>
          </a:xfrm>
          <a:ln>
            <a:solidFill>
              <a:schemeClr val="tx1">
                <a:lumMod val="95000"/>
                <a:lumOff val="5000"/>
              </a:schemeClr>
            </a:solidFill>
          </a:ln>
        </p:spPr>
        <p:txBody>
          <a:bodyPr>
            <a:normAutofit fontScale="90000"/>
          </a:bodyPr>
          <a:lstStyle/>
          <a:p>
            <a:r>
              <a:rPr lang="ja-JP" altLang="en-US" sz="2800" b="1" dirty="0" smtClean="0"/>
              <a:t>赤富士が電線だらけ</a:t>
            </a:r>
            <a:r>
              <a:rPr lang="en-US" altLang="ja-JP" sz="2800" b="1" dirty="0" smtClean="0"/>
              <a:t>... </a:t>
            </a:r>
            <a:r>
              <a:rPr lang="ja-JP" altLang="en-US" sz="2800" b="1" dirty="0" smtClean="0"/>
              <a:t>啓発イラストが「カッコよくて逆効果」と話題に</a:t>
            </a:r>
            <a:r>
              <a:rPr lang="en-US" altLang="ja-JP" sz="2800" b="1" dirty="0" smtClean="0"/>
              <a:t>【</a:t>
            </a:r>
            <a:r>
              <a:rPr lang="ja-JP" altLang="en-US" sz="2800" b="1" dirty="0" smtClean="0"/>
              <a:t>無電柱化民間プロジェクト</a:t>
            </a:r>
            <a:r>
              <a:rPr lang="en-US" altLang="ja-JP" sz="2800" b="1" dirty="0" smtClean="0"/>
              <a:t>】</a:t>
            </a:r>
            <a:br>
              <a:rPr lang="en-US" altLang="ja-JP" sz="2800" b="1" dirty="0" smtClean="0"/>
            </a:br>
            <a:r>
              <a:rPr lang="en-US" altLang="ja-JP" sz="2000" b="1" dirty="0" smtClean="0"/>
              <a:t>http://www.huffingtonpost.jp/2014/07/13/mudenchuka-project_n_5581680.html</a:t>
            </a:r>
            <a:endParaRPr kumimoji="1" lang="ja-JP" altLang="en-US" sz="2000" dirty="0"/>
          </a:p>
        </p:txBody>
      </p:sp>
      <p:pic>
        <p:nvPicPr>
          <p:cNvPr id="2050" name="Picture 2" descr="akafuji"/>
          <p:cNvPicPr>
            <a:picLocks noChangeAspect="1" noChangeArrowheads="1"/>
          </p:cNvPicPr>
          <p:nvPr/>
        </p:nvPicPr>
        <p:blipFill>
          <a:blip r:embed="rId3" cstate="print"/>
          <a:srcRect/>
          <a:stretch>
            <a:fillRect/>
          </a:stretch>
        </p:blipFill>
        <p:spPr bwMode="auto">
          <a:xfrm>
            <a:off x="623986" y="1556792"/>
            <a:ext cx="7764438" cy="5176292"/>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41784"/>
            <a:ext cx="8229600" cy="1143000"/>
          </a:xfrm>
          <a:ln>
            <a:solidFill>
              <a:schemeClr val="accent1"/>
            </a:solidFill>
          </a:ln>
        </p:spPr>
        <p:txBody>
          <a:bodyPr/>
          <a:lstStyle/>
          <a:p>
            <a:r>
              <a:rPr kumimoji="1" lang="ja-JP" altLang="en-US" dirty="0" smtClean="0"/>
              <a:t>ホテル融資</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t>30</a:t>
            </a:r>
            <a:r>
              <a:rPr lang="ja-JP" altLang="ja-JP" dirty="0" smtClean="0"/>
              <a:t>年</a:t>
            </a:r>
            <a:r>
              <a:rPr lang="en-US" altLang="ja-JP" dirty="0" smtClean="0"/>
              <a:t>5</a:t>
            </a:r>
            <a:r>
              <a:rPr lang="ja-JP" altLang="ja-JP" dirty="0" smtClean="0"/>
              <a:t>月</a:t>
            </a:r>
            <a:r>
              <a:rPr lang="en-US" altLang="ja-JP" dirty="0" smtClean="0"/>
              <a:t>10</a:t>
            </a:r>
            <a:r>
              <a:rPr lang="ja-JP" altLang="ja-JP" dirty="0" smtClean="0"/>
              <a:t>日夕刊で名勝、大都市に理想的ホテル建設、大蔵省も低利融資　大阪市が名乗りを上げている（</a:t>
            </a:r>
            <a:r>
              <a:rPr lang="ja-JP" altLang="en-US" dirty="0" smtClean="0"/>
              <a:t>旧大阪国際ホテル？</a:t>
            </a:r>
            <a:r>
              <a:rPr lang="ja-JP" altLang="ja-JP" dirty="0" smtClean="0"/>
              <a:t>）官民共同拠出でまず米国に観光宣伝をしたいとの局長談話</a:t>
            </a:r>
          </a:p>
          <a:p>
            <a:endParaRPr lang="ja-JP" altLang="ja-JP" dirty="0" smtClean="0"/>
          </a:p>
          <a:p>
            <a:endParaRPr kumimoji="1" lang="ja-JP"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cstate="print"/>
          <a:srcRect l="25708" t="11073" r="56214" b="80953"/>
          <a:stretch>
            <a:fillRect/>
          </a:stretch>
        </p:blipFill>
        <p:spPr bwMode="auto">
          <a:xfrm>
            <a:off x="1547664" y="3861048"/>
            <a:ext cx="5688632" cy="2448272"/>
          </a:xfrm>
          <a:prstGeom prst="rect">
            <a:avLst/>
          </a:prstGeom>
          <a:noFill/>
          <a:ln w="9525">
            <a:noFill/>
            <a:miter lim="800000"/>
            <a:headEnd/>
            <a:tailEnd/>
          </a:ln>
        </p:spPr>
      </p:pic>
      <p:sp>
        <p:nvSpPr>
          <p:cNvPr id="3" name="タイトル 2"/>
          <p:cNvSpPr>
            <a:spLocks noGrp="1"/>
          </p:cNvSpPr>
          <p:nvPr>
            <p:ph type="ctrTitle"/>
          </p:nvPr>
        </p:nvSpPr>
        <p:spPr>
          <a:xfrm>
            <a:off x="107504" y="476672"/>
            <a:ext cx="8892480" cy="2952328"/>
          </a:xfrm>
          <a:solidFill>
            <a:srgbClr val="FFFF00"/>
          </a:solidFill>
          <a:ln>
            <a:solidFill>
              <a:schemeClr val="tx1">
                <a:lumMod val="95000"/>
                <a:lumOff val="5000"/>
              </a:schemeClr>
            </a:solidFill>
          </a:ln>
        </p:spPr>
        <p:txBody>
          <a:bodyPr>
            <a:normAutofit fontScale="90000"/>
          </a:bodyPr>
          <a:lstStyle/>
          <a:p>
            <a:r>
              <a:rPr kumimoji="1" lang="ja-JP" altLang="en-US" dirty="0" smtClean="0"/>
              <a:t>用語としての</a:t>
            </a:r>
            <a:r>
              <a:rPr kumimoji="1" lang="en-US" altLang="ja-JP" dirty="0" smtClean="0"/>
              <a:t>｢</a:t>
            </a:r>
            <a:r>
              <a:rPr kumimoji="1" lang="ja-JP" altLang="en-US" dirty="0" smtClean="0"/>
              <a:t>観光」が</a:t>
            </a:r>
            <a:r>
              <a:rPr kumimoji="1" lang="en-US" altLang="ja-JP" dirty="0" smtClean="0"/>
              <a:t/>
            </a:r>
            <a:br>
              <a:rPr kumimoji="1" lang="en-US" altLang="ja-JP" dirty="0" smtClean="0"/>
            </a:br>
            <a:r>
              <a:rPr lang="ja-JP" altLang="en-US" dirty="0" smtClean="0"/>
              <a:t>世上使用された実例調査</a:t>
            </a:r>
            <a:r>
              <a:rPr lang="en-US" altLang="ja-JP" dirty="0" smtClean="0"/>
              <a:t/>
            </a:r>
            <a:br>
              <a:rPr lang="en-US" altLang="ja-JP" dirty="0" smtClean="0"/>
            </a:br>
            <a:r>
              <a:rPr lang="en-US" altLang="ja-JP" dirty="0" smtClean="0"/>
              <a:t/>
            </a:r>
            <a:br>
              <a:rPr lang="en-US" altLang="ja-JP" dirty="0" smtClean="0"/>
            </a:br>
            <a:r>
              <a:rPr lang="ja-JP" altLang="en-US" sz="4000" dirty="0" smtClean="0"/>
              <a:t>以下、出典は朝日新聞検索システム「聞蔵」</a:t>
            </a:r>
            <a:endParaRPr kumimoji="1" lang="ja-JP" altLang="en-US" sz="40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3275856" y="-171051"/>
            <a:ext cx="5574765" cy="7029051"/>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l="70567" t="6830"/>
          <a:stretch>
            <a:fillRect/>
          </a:stretch>
        </p:blipFill>
        <p:spPr bwMode="auto">
          <a:xfrm>
            <a:off x="0" y="2936121"/>
            <a:ext cx="3079422" cy="3949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73487" y="2060849"/>
            <a:ext cx="8891001"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858218"/>
          </a:xfrm>
          <a:ln>
            <a:solidFill>
              <a:schemeClr val="tx1">
                <a:lumMod val="95000"/>
                <a:lumOff val="5000"/>
              </a:schemeClr>
            </a:solidFill>
          </a:ln>
        </p:spPr>
        <p:txBody>
          <a:bodyPr>
            <a:normAutofit fontScale="90000"/>
          </a:bodyPr>
          <a:lstStyle/>
          <a:p>
            <a:r>
              <a:rPr lang="en-US" altLang="ja-JP" dirty="0" smtClean="0"/>
              <a:t>1931</a:t>
            </a:r>
            <a:r>
              <a:rPr lang="ja-JP" altLang="en-US" dirty="0" smtClean="0"/>
              <a:t>年</a:t>
            </a:r>
            <a:r>
              <a:rPr lang="en-US" altLang="ja-JP" dirty="0" smtClean="0"/>
              <a:t>2</a:t>
            </a:r>
            <a:r>
              <a:rPr lang="ja-JP" altLang="ja-JP" dirty="0" smtClean="0"/>
              <a:t>月</a:t>
            </a:r>
            <a:r>
              <a:rPr lang="en-US" altLang="ja-JP" dirty="0" smtClean="0"/>
              <a:t>10</a:t>
            </a:r>
            <a:r>
              <a:rPr lang="ja-JP" altLang="ja-JP" dirty="0" smtClean="0"/>
              <a:t>日　</a:t>
            </a:r>
            <a:r>
              <a:rPr lang="en-US" altLang="ja-JP" dirty="0" smtClean="0"/>
              <a:t/>
            </a:r>
            <a:br>
              <a:rPr lang="en-US" altLang="ja-JP" dirty="0" smtClean="0"/>
            </a:br>
            <a:r>
              <a:rPr lang="ja-JP" altLang="ja-JP" dirty="0" smtClean="0"/>
              <a:t>衆議院　婦人参政権上程の記事</a:t>
            </a:r>
            <a:br>
              <a:rPr lang="ja-JP" altLang="ja-JP" dirty="0" smtClean="0"/>
            </a:br>
            <a:r>
              <a:rPr lang="ja-JP" altLang="en-US" dirty="0" smtClean="0"/>
              <a:t>「</a:t>
            </a:r>
            <a:r>
              <a:rPr kumimoji="1" lang="ja-JP" altLang="en-US" dirty="0" smtClean="0">
                <a:solidFill>
                  <a:srgbClr val="FF0000"/>
                </a:solidFill>
              </a:rPr>
              <a:t>外客数の減少</a:t>
            </a:r>
            <a:r>
              <a:rPr kumimoji="1" lang="ja-JP" altLang="en-US" dirty="0" smtClean="0"/>
              <a:t>」報道</a:t>
            </a:r>
            <a:endParaRPr kumimoji="1" lang="ja-JP" altLang="en-US" dirty="0"/>
          </a:p>
        </p:txBody>
      </p:sp>
      <p:sp>
        <p:nvSpPr>
          <p:cNvPr id="3" name="コンテンツ プレースホルダ 2"/>
          <p:cNvSpPr>
            <a:spLocks noGrp="1"/>
          </p:cNvSpPr>
          <p:nvPr>
            <p:ph idx="1"/>
          </p:nvPr>
        </p:nvSpPr>
        <p:spPr>
          <a:xfrm>
            <a:off x="457200" y="2431429"/>
            <a:ext cx="8229600" cy="4525963"/>
          </a:xfrm>
        </p:spPr>
        <p:txBody>
          <a:bodyPr>
            <a:normAutofit/>
          </a:bodyPr>
          <a:lstStyle/>
          <a:p>
            <a:r>
              <a:rPr lang="ja-JP" altLang="ja-JP" dirty="0" smtClean="0"/>
              <a:t>ガタ落ちの外人客　</a:t>
            </a:r>
            <a:r>
              <a:rPr lang="en-US" altLang="ja-JP" dirty="0" smtClean="0"/>
              <a:t>29605</a:t>
            </a:r>
            <a:r>
              <a:rPr lang="ja-JP" altLang="ja-JP" dirty="0" smtClean="0"/>
              <a:t>名（中華民国</a:t>
            </a:r>
            <a:r>
              <a:rPr lang="en-US" altLang="ja-JP" dirty="0" smtClean="0"/>
              <a:t>14163</a:t>
            </a:r>
            <a:r>
              <a:rPr lang="ja-JP" altLang="ja-JP" dirty="0" smtClean="0"/>
              <a:t>名、米国</a:t>
            </a:r>
            <a:r>
              <a:rPr lang="en-US" altLang="ja-JP" dirty="0" smtClean="0"/>
              <a:t>7586</a:t>
            </a:r>
            <a:r>
              <a:rPr lang="ja-JP" altLang="ja-JP" dirty="0" smtClean="0"/>
              <a:t>名英国</a:t>
            </a:r>
            <a:r>
              <a:rPr lang="en-US" altLang="ja-JP" dirty="0" smtClean="0"/>
              <a:t>3705</a:t>
            </a:r>
            <a:r>
              <a:rPr lang="ja-JP" altLang="ja-JP" dirty="0" smtClean="0"/>
              <a:t>名ロシア</a:t>
            </a:r>
            <a:r>
              <a:rPr lang="en-US" altLang="ja-JP" dirty="0" smtClean="0"/>
              <a:t>1139</a:t>
            </a:r>
            <a:r>
              <a:rPr lang="ja-JP" altLang="ja-JP" dirty="0" smtClean="0"/>
              <a:t>名等）は</a:t>
            </a:r>
            <a:r>
              <a:rPr lang="en-US" altLang="ja-JP" dirty="0" smtClean="0">
                <a:solidFill>
                  <a:srgbClr val="FF0000"/>
                </a:solidFill>
              </a:rPr>
              <a:t>4</a:t>
            </a:r>
            <a:r>
              <a:rPr lang="ja-JP" altLang="ja-JP" dirty="0" smtClean="0">
                <a:solidFill>
                  <a:srgbClr val="FF0000"/>
                </a:solidFill>
              </a:rPr>
              <a:t>年に比べ</a:t>
            </a:r>
            <a:r>
              <a:rPr lang="en-US" altLang="ja-JP" dirty="0" smtClean="0">
                <a:solidFill>
                  <a:srgbClr val="FF0000"/>
                </a:solidFill>
              </a:rPr>
              <a:t>5150</a:t>
            </a:r>
            <a:r>
              <a:rPr lang="ja-JP" altLang="ja-JP" dirty="0" smtClean="0">
                <a:solidFill>
                  <a:srgbClr val="FF0000"/>
                </a:solidFill>
              </a:rPr>
              <a:t>名も減少</a:t>
            </a:r>
            <a:r>
              <a:rPr lang="ja-JP" altLang="ja-JP" dirty="0" smtClean="0"/>
              <a:t>　</a:t>
            </a:r>
            <a:endParaRPr lang="en-US" altLang="ja-JP" dirty="0" smtClean="0"/>
          </a:p>
          <a:p>
            <a:r>
              <a:rPr lang="ja-JP" altLang="ja-JP" dirty="0" smtClean="0"/>
              <a:t>これに基づき宣伝、ホテル計画</a:t>
            </a:r>
          </a:p>
          <a:p>
            <a:r>
              <a:rPr lang="ja-JP" altLang="ja-JP" dirty="0" smtClean="0"/>
              <a:t>ホテル建設のため</a:t>
            </a:r>
            <a:r>
              <a:rPr lang="en-US" altLang="ja-JP" dirty="0" smtClean="0"/>
              <a:t>5</a:t>
            </a:r>
            <a:r>
              <a:rPr lang="ja-JP" altLang="ja-JP" dirty="0" smtClean="0"/>
              <a:t>年に来朝した外人客調査結果　税関のデータを基というのも現代に通じる</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99592" y="1268760"/>
            <a:ext cx="4634632" cy="5567298"/>
          </a:xfrm>
          <a:prstGeom prst="rect">
            <a:avLst/>
          </a:prstGeom>
          <a:noFill/>
          <a:ln w="9525">
            <a:noFill/>
            <a:miter lim="800000"/>
            <a:headEnd/>
            <a:tailEnd/>
          </a:ln>
        </p:spPr>
      </p:pic>
      <p:sp>
        <p:nvSpPr>
          <p:cNvPr id="6" name="タイトル 1"/>
          <p:cNvSpPr>
            <a:spLocks noGrp="1"/>
          </p:cNvSpPr>
          <p:nvPr>
            <p:ph type="title"/>
          </p:nvPr>
        </p:nvSpPr>
        <p:spPr>
          <a:xfrm>
            <a:off x="662880" y="274638"/>
            <a:ext cx="8229600" cy="1570186"/>
          </a:xfrm>
        </p:spPr>
        <p:txBody>
          <a:bodyPr>
            <a:normAutofit fontScale="90000"/>
          </a:bodyPr>
          <a:lstStyle/>
          <a:p>
            <a:r>
              <a:rPr lang="en-US" altLang="ja-JP" dirty="0" smtClean="0"/>
              <a:t>1931</a:t>
            </a:r>
            <a:r>
              <a:rPr lang="ja-JP" altLang="en-US" dirty="0" smtClean="0"/>
              <a:t>年</a:t>
            </a:r>
            <a:r>
              <a:rPr lang="en-US" altLang="ja-JP" dirty="0" smtClean="0"/>
              <a:t>3</a:t>
            </a:r>
            <a:r>
              <a:rPr lang="ja-JP" altLang="ja-JP" dirty="0" smtClean="0"/>
              <a:t>月</a:t>
            </a:r>
            <a:r>
              <a:rPr lang="en-US" altLang="ja-JP" dirty="0" smtClean="0"/>
              <a:t>27</a:t>
            </a:r>
            <a:r>
              <a:rPr lang="ja-JP" altLang="ja-JP" dirty="0" smtClean="0"/>
              <a:t>日</a:t>
            </a:r>
            <a:r>
              <a:rPr lang="ja-JP" altLang="ja-JP" b="1" dirty="0" smtClean="0">
                <a:solidFill>
                  <a:srgbClr val="FF0000"/>
                </a:solidFill>
              </a:rPr>
              <a:t>南京政府にも観光局設置</a:t>
            </a:r>
            <a:r>
              <a:rPr lang="ja-JP" altLang="ja-JP" dirty="0" smtClean="0"/>
              <a:t>　</a:t>
            </a:r>
            <a:r>
              <a:rPr lang="ja-JP" altLang="ja-JP" sz="3100" dirty="0" smtClean="0"/>
              <a:t>日本も協力　中国人客が最大</a:t>
            </a:r>
            <a:r>
              <a:rPr lang="en-US" altLang="ja-JP" sz="3100" dirty="0" smtClean="0"/>
              <a:t/>
            </a:r>
            <a:br>
              <a:rPr lang="en-US" altLang="ja-JP" sz="3100" dirty="0" smtClean="0"/>
            </a:br>
            <a:r>
              <a:rPr lang="ja-JP" altLang="en-US" sz="3100" dirty="0" smtClean="0"/>
              <a:t>　　　　　　　　　　　　　　　　　　　　</a:t>
            </a:r>
            <a:r>
              <a:rPr lang="ja-JP" altLang="ja-JP" sz="3100" dirty="0" smtClean="0"/>
              <a:t>協力して欧米客誘致</a:t>
            </a:r>
            <a:endParaRPr kumimoji="1" lang="ja-JP" altLang="en-US" sz="31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32656"/>
            <a:ext cx="8686800" cy="1944216"/>
          </a:xfrm>
        </p:spPr>
        <p:txBody>
          <a:bodyPr>
            <a:normAutofit fontScale="90000"/>
          </a:bodyPr>
          <a:lstStyle/>
          <a:p>
            <a:pPr algn="l"/>
            <a:r>
              <a:rPr lang="en-US" altLang="ja-JP" sz="2700" dirty="0" smtClean="0"/>
              <a:t>1931</a:t>
            </a:r>
            <a:r>
              <a:rPr lang="ja-JP" altLang="en-US" sz="2700" dirty="0" smtClean="0"/>
              <a:t>年</a:t>
            </a:r>
            <a:r>
              <a:rPr lang="en-US" altLang="ja-JP" sz="2700" dirty="0" smtClean="0"/>
              <a:t>4</a:t>
            </a:r>
            <a:r>
              <a:rPr lang="ja-JP" altLang="ja-JP" sz="2700" dirty="0" smtClean="0"/>
              <a:t>月</a:t>
            </a:r>
            <a:r>
              <a:rPr lang="en-US" altLang="ja-JP" sz="2700" dirty="0" smtClean="0"/>
              <a:t>1</a:t>
            </a:r>
            <a:r>
              <a:rPr lang="ja-JP" altLang="ja-JP" sz="2700" dirty="0" smtClean="0"/>
              <a:t>日　</a:t>
            </a:r>
            <a:r>
              <a:rPr lang="en-US" altLang="ja-JP" sz="2700" dirty="0" smtClean="0"/>
              <a:t/>
            </a:r>
            <a:br>
              <a:rPr lang="en-US" altLang="ja-JP" sz="2700" dirty="0" smtClean="0"/>
            </a:br>
            <a:r>
              <a:rPr lang="ja-JP" altLang="ja-JP" sz="2700" dirty="0" smtClean="0"/>
              <a:t>コンテスト行政　あちらにもこちらにも観光ホテル　計画や希望続出</a:t>
            </a:r>
            <a:br>
              <a:rPr lang="ja-JP" altLang="ja-JP" sz="2700" dirty="0" smtClean="0"/>
            </a:br>
            <a:r>
              <a:rPr lang="ja-JP" altLang="ja-JP" sz="2700" dirty="0" smtClean="0"/>
              <a:t>決定しているのは大阪だけ　悲鳴を上げている既存ホテル旅館業者には株式参加を</a:t>
            </a:r>
            <a:br>
              <a:rPr lang="ja-JP" altLang="ja-JP" sz="2700" dirty="0" smtClean="0"/>
            </a:br>
            <a:r>
              <a:rPr lang="ja-JP" altLang="ja-JP" sz="2700" dirty="0" smtClean="0"/>
              <a:t>京浜間阪神間にそれぞれ国際的大海水浴場も計画</a:t>
            </a:r>
            <a:endParaRPr kumimoji="1" lang="ja-JP" altLang="en-US" dirty="0"/>
          </a:p>
        </p:txBody>
      </p:sp>
      <p:pic>
        <p:nvPicPr>
          <p:cNvPr id="2050" name="Picture 2"/>
          <p:cNvPicPr>
            <a:picLocks noChangeAspect="1" noChangeArrowheads="1"/>
          </p:cNvPicPr>
          <p:nvPr/>
        </p:nvPicPr>
        <p:blipFill>
          <a:blip r:embed="rId3" cstate="print"/>
          <a:srcRect/>
          <a:stretch>
            <a:fillRect/>
          </a:stretch>
        </p:blipFill>
        <p:spPr bwMode="auto">
          <a:xfrm>
            <a:off x="251520" y="2289001"/>
            <a:ext cx="6115050" cy="452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1931</a:t>
            </a:r>
            <a:r>
              <a:rPr lang="ja-JP" altLang="en-US" dirty="0" smtClean="0"/>
              <a:t>年　</a:t>
            </a:r>
            <a:r>
              <a:rPr lang="en-US" altLang="ja-JP" dirty="0" smtClean="0"/>
              <a:t>4</a:t>
            </a:r>
            <a:r>
              <a:rPr lang="ja-JP" altLang="ja-JP" dirty="0" smtClean="0"/>
              <a:t>月</a:t>
            </a:r>
            <a:r>
              <a:rPr lang="en-US" altLang="ja-JP" dirty="0" smtClean="0"/>
              <a:t>16</a:t>
            </a:r>
            <a:r>
              <a:rPr lang="ja-JP" altLang="ja-JP" dirty="0" smtClean="0"/>
              <a:t>日</a:t>
            </a:r>
            <a:endParaRPr kumimoji="1" lang="ja-JP" altLang="en-US" dirty="0"/>
          </a:p>
        </p:txBody>
      </p:sp>
      <p:pic>
        <p:nvPicPr>
          <p:cNvPr id="3074" name="Picture 2"/>
          <p:cNvPicPr>
            <a:picLocks noChangeAspect="1" noChangeArrowheads="1"/>
          </p:cNvPicPr>
          <p:nvPr/>
        </p:nvPicPr>
        <p:blipFill>
          <a:blip r:embed="rId3" cstate="print"/>
          <a:srcRect/>
          <a:stretch>
            <a:fillRect/>
          </a:stretch>
        </p:blipFill>
        <p:spPr bwMode="auto">
          <a:xfrm>
            <a:off x="1528025" y="1340768"/>
            <a:ext cx="7580479" cy="5184576"/>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157783" y="1428519"/>
            <a:ext cx="1317873" cy="53848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476672"/>
            <a:ext cx="8784976" cy="6381328"/>
          </a:xfrm>
        </p:spPr>
        <p:txBody>
          <a:bodyPr>
            <a:normAutofit/>
          </a:bodyPr>
          <a:lstStyle/>
          <a:p>
            <a:r>
              <a:rPr lang="ja-JP" altLang="ja-JP" dirty="0" smtClean="0"/>
              <a:t>　外客が少ない冬夏に　</a:t>
            </a:r>
            <a:r>
              <a:rPr lang="ja-JP" altLang="ja-JP" b="1" dirty="0" smtClean="0">
                <a:solidFill>
                  <a:srgbClr val="FF0000"/>
                </a:solidFill>
              </a:rPr>
              <a:t>国際海水浴場と国際スキー場設置</a:t>
            </a:r>
            <a:r>
              <a:rPr lang="ja-JP" altLang="ja-JP" dirty="0" smtClean="0"/>
              <a:t>　波打ち際にコンクリートの「海の家」を建て一切の娯楽施設を完備する　ニースやパームビーチをイメージ</a:t>
            </a:r>
          </a:p>
          <a:p>
            <a:r>
              <a:rPr lang="ja-JP" altLang="ja-JP" dirty="0" smtClean="0"/>
              <a:t>立山妙高湯沢　電車ケーブルカー建設（黒部アルペンルート）　３百万円の予算必要　観光局も一年となるので大事業を意気込んでいる」</a:t>
            </a:r>
          </a:p>
          <a:p>
            <a:r>
              <a:rPr lang="ja-JP" altLang="ja-JP" dirty="0" smtClean="0"/>
              <a:t>大倉男爵の構想とは別</a:t>
            </a:r>
          </a:p>
          <a:p>
            <a:r>
              <a:rPr lang="ja-JP" altLang="ja-JP" dirty="0" smtClean="0"/>
              <a:t>国際好きの　舶来嗜好　時期を考えている点論理的な部分もあり面白い</a:t>
            </a:r>
          </a:p>
          <a:p>
            <a:endParaRPr kumimoji="1" lang="ja-JP" alt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13792"/>
            <a:ext cx="8229600" cy="1287016"/>
          </a:xfrm>
          <a:solidFill>
            <a:srgbClr val="FFFF00"/>
          </a:solidFill>
          <a:ln w="38100">
            <a:solidFill>
              <a:schemeClr val="tx1">
                <a:lumMod val="85000"/>
                <a:lumOff val="15000"/>
              </a:schemeClr>
            </a:solidFill>
          </a:ln>
        </p:spPr>
        <p:txBody>
          <a:bodyPr>
            <a:normAutofit fontScale="90000"/>
          </a:bodyPr>
          <a:lstStyle/>
          <a:p>
            <a:r>
              <a:rPr kumimoji="1" lang="en-US" altLang="ja-JP" dirty="0" smtClean="0"/>
              <a:t>1930</a:t>
            </a:r>
            <a:r>
              <a:rPr kumimoji="1" lang="ja-JP" altLang="en-US" dirty="0" smtClean="0"/>
              <a:t>年代のＩＲ（カジノ）は</a:t>
            </a:r>
            <a:r>
              <a:rPr kumimoji="1" lang="en-US" altLang="ja-JP" dirty="0" smtClean="0"/>
              <a:t/>
            </a:r>
            <a:br>
              <a:rPr kumimoji="1" lang="en-US" altLang="ja-JP" dirty="0" smtClean="0"/>
            </a:br>
            <a:r>
              <a:rPr lang="ja-JP" altLang="en-US" dirty="0" smtClean="0"/>
              <a:t>競犬場</a:t>
            </a:r>
            <a:endParaRPr kumimoji="1" lang="ja-JP" altLang="en-US" dirty="0"/>
          </a:p>
        </p:txBody>
      </p:sp>
      <p:sp>
        <p:nvSpPr>
          <p:cNvPr id="3" name="コンテンツ プレースホルダ 2"/>
          <p:cNvSpPr>
            <a:spLocks noGrp="1"/>
          </p:cNvSpPr>
          <p:nvPr>
            <p:ph idx="1"/>
          </p:nvPr>
        </p:nvSpPr>
        <p:spPr>
          <a:xfrm>
            <a:off x="0" y="1855365"/>
            <a:ext cx="9144000" cy="4525963"/>
          </a:xfrm>
        </p:spPr>
        <p:txBody>
          <a:bodyPr>
            <a:normAutofit fontScale="70000" lnSpcReduction="20000"/>
          </a:bodyPr>
          <a:lstStyle/>
          <a:p>
            <a:r>
              <a:rPr lang="en-US" altLang="ja-JP" dirty="0" smtClean="0"/>
              <a:t>1931</a:t>
            </a:r>
            <a:r>
              <a:rPr lang="ja-JP" altLang="en-US" dirty="0" smtClean="0"/>
              <a:t>年</a:t>
            </a:r>
            <a:r>
              <a:rPr lang="en-US" altLang="ja-JP" dirty="0" smtClean="0"/>
              <a:t>4</a:t>
            </a:r>
            <a:r>
              <a:rPr lang="ja-JP" altLang="ja-JP" dirty="0" smtClean="0"/>
              <a:t>月</a:t>
            </a:r>
            <a:r>
              <a:rPr lang="en-US" altLang="ja-JP" dirty="0" smtClean="0"/>
              <a:t>17</a:t>
            </a:r>
            <a:r>
              <a:rPr lang="ja-JP" altLang="ja-JP" dirty="0" smtClean="0"/>
              <a:t>日</a:t>
            </a:r>
            <a:r>
              <a:rPr lang="ja-JP" altLang="en-US" dirty="0" smtClean="0"/>
              <a:t>「</a:t>
            </a:r>
            <a:r>
              <a:rPr lang="ja-JP" altLang="ja-JP" b="1" dirty="0" smtClean="0">
                <a:solidFill>
                  <a:srgbClr val="FF0000"/>
                </a:solidFill>
              </a:rPr>
              <a:t>競犬場計画</a:t>
            </a:r>
            <a:r>
              <a:rPr lang="ja-JP" altLang="en-US" dirty="0" smtClean="0"/>
              <a:t>」</a:t>
            </a:r>
            <a:r>
              <a:rPr lang="ja-JP" altLang="ja-JP" dirty="0" smtClean="0"/>
              <a:t>　市村羽左衛門等が出資して東洋観光㈱設立　中国人米国人等外人にも出資募る　１万２千坪の川崎埋立地に円形トラック　ウサギをグレーハウンド犬が追いかける　</a:t>
            </a:r>
            <a:r>
              <a:rPr lang="ja-JP" altLang="ja-JP" b="1" dirty="0" smtClean="0">
                <a:solidFill>
                  <a:srgbClr val="FF0000"/>
                </a:solidFill>
              </a:rPr>
              <a:t>国際観光局も支援</a:t>
            </a:r>
            <a:r>
              <a:rPr lang="ja-JP" altLang="ja-JP" dirty="0" smtClean="0"/>
              <a:t>方針</a:t>
            </a:r>
            <a:endParaRPr lang="en-US" altLang="ja-JP" dirty="0" smtClean="0"/>
          </a:p>
          <a:p>
            <a:r>
              <a:rPr lang="en-US" altLang="ja-JP" dirty="0" smtClean="0"/>
              <a:t>4</a:t>
            </a:r>
            <a:r>
              <a:rPr lang="ja-JP" altLang="ja-JP" dirty="0" smtClean="0"/>
              <a:t>月</a:t>
            </a:r>
            <a:r>
              <a:rPr lang="en-US" altLang="ja-JP" dirty="0" smtClean="0"/>
              <a:t>21</a:t>
            </a:r>
            <a:r>
              <a:rPr lang="ja-JP" altLang="ja-JP" dirty="0" smtClean="0"/>
              <a:t>日</a:t>
            </a:r>
            <a:r>
              <a:rPr lang="ja-JP" altLang="en-US" dirty="0" smtClean="0"/>
              <a:t>　</a:t>
            </a:r>
            <a:r>
              <a:rPr lang="ja-JP" altLang="ja-JP" dirty="0" smtClean="0"/>
              <a:t>朝日主催懸賞金付き太平洋無着陸横断飛行関係記事とともに航空輸送記事</a:t>
            </a:r>
            <a:r>
              <a:rPr lang="ja-JP" altLang="en-US" dirty="0" smtClean="0"/>
              <a:t>（</a:t>
            </a:r>
            <a:r>
              <a:rPr lang="ja-JP" altLang="ja-JP" dirty="0" smtClean="0"/>
              <a:t>銀座の料理店鮮魚空輸播磨灘の鮮魚</a:t>
            </a:r>
            <a:r>
              <a:rPr lang="ja-JP" altLang="en-US" dirty="0" smtClean="0"/>
              <a:t>）</a:t>
            </a:r>
            <a:endParaRPr lang="ja-JP" altLang="ja-JP" dirty="0" smtClean="0"/>
          </a:p>
          <a:p>
            <a:r>
              <a:rPr lang="ja-JP" altLang="ja-JP" dirty="0" smtClean="0"/>
              <a:t>競犬　神奈川県は取締法律なく不許可方針　国際観光局が支援　内務省にお伺い</a:t>
            </a:r>
            <a:r>
              <a:rPr lang="ja-JP" altLang="en-US" dirty="0" smtClean="0"/>
              <a:t>　</a:t>
            </a:r>
            <a:r>
              <a:rPr lang="ja-JP" altLang="ja-JP" dirty="0" smtClean="0"/>
              <a:t>競馬は種の改良目的もあるが、イヌは大衆の射幸心あおる　これに対し国際観光局長は「許可してもよいと思うが」とコメント</a:t>
            </a:r>
          </a:p>
          <a:p>
            <a:r>
              <a:rPr lang="ja-JP" altLang="ja-JP" dirty="0" smtClean="0">
                <a:solidFill>
                  <a:srgbClr val="FF0000"/>
                </a:solidFill>
              </a:rPr>
              <a:t>現代でも権限のない官庁と責任を持たされる官庁の間　マスコミが面白く取り上げる関係が変わらない</a:t>
            </a:r>
            <a:endParaRPr lang="en-US" altLang="ja-JP" dirty="0" smtClean="0">
              <a:solidFill>
                <a:srgbClr val="FF0000"/>
              </a:solidFill>
            </a:endParaRPr>
          </a:p>
          <a:p>
            <a:r>
              <a:rPr lang="en-US" altLang="ja-JP" dirty="0" smtClean="0"/>
              <a:t>32</a:t>
            </a:r>
            <a:r>
              <a:rPr lang="ja-JP" altLang="ja-JP" dirty="0" smtClean="0"/>
              <a:t>年</a:t>
            </a:r>
            <a:r>
              <a:rPr lang="en-US" altLang="ja-JP" dirty="0" smtClean="0"/>
              <a:t>6</a:t>
            </a:r>
            <a:r>
              <a:rPr lang="ja-JP" altLang="ja-JP" dirty="0" smtClean="0"/>
              <a:t>月</a:t>
            </a:r>
            <a:r>
              <a:rPr lang="en-US" altLang="ja-JP" dirty="0" smtClean="0"/>
              <a:t>2</a:t>
            </a:r>
            <a:r>
              <a:rPr lang="ja-JP" altLang="ja-JP" dirty="0" smtClean="0"/>
              <a:t>日　</a:t>
            </a:r>
            <a:r>
              <a:rPr lang="ja-JP" altLang="ja-JP" b="1" dirty="0" smtClean="0">
                <a:solidFill>
                  <a:srgbClr val="FF0000"/>
                </a:solidFill>
              </a:rPr>
              <a:t>闘犬復活運動</a:t>
            </a:r>
            <a:r>
              <a:rPr lang="ja-JP" altLang="ja-JP" dirty="0" smtClean="0"/>
              <a:t>　</a:t>
            </a:r>
            <a:r>
              <a:rPr lang="ja-JP" altLang="ja-JP" b="1" dirty="0" smtClean="0">
                <a:solidFill>
                  <a:srgbClr val="FF0000"/>
                </a:solidFill>
              </a:rPr>
              <a:t>国際観光局に闘犬の許可と競技場の認可をせまる</a:t>
            </a:r>
            <a:r>
              <a:rPr lang="ja-JP" altLang="ja-JP" dirty="0" smtClean="0"/>
              <a:t>　理由は外客誘致　明治</a:t>
            </a:r>
            <a:r>
              <a:rPr lang="en-US" altLang="ja-JP" dirty="0" smtClean="0"/>
              <a:t>40</a:t>
            </a:r>
            <a:r>
              <a:rPr lang="ja-JP" altLang="ja-JP" dirty="0" smtClean="0"/>
              <a:t>年大正天皇（当時は皇太子）が高知県で鑑賞後全国でブーム、大正</a:t>
            </a:r>
            <a:r>
              <a:rPr lang="en-US" altLang="ja-JP" dirty="0" smtClean="0"/>
              <a:t>5</a:t>
            </a:r>
            <a:r>
              <a:rPr lang="ja-JP" altLang="ja-JP" dirty="0" smtClean="0"/>
              <a:t>年に禁止、秋田、高知県のみ実施　東京で見ることができるようになるか</a:t>
            </a:r>
          </a:p>
          <a:p>
            <a:endParaRPr lang="ja-JP" altLang="ja-JP" dirty="0" smtClean="0"/>
          </a:p>
          <a:p>
            <a:endParaRPr lang="ja-JP" altLang="ja-JP" dirty="0" smtClean="0"/>
          </a:p>
          <a:p>
            <a:endParaRPr kumimoji="1" lang="ja-JP" alt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a:stretch>
            <a:fillRect/>
          </a:stretch>
        </p:blipFill>
        <p:spPr bwMode="auto">
          <a:xfrm>
            <a:off x="-73885" y="1746870"/>
            <a:ext cx="9217885" cy="3770362"/>
          </a:xfrm>
          <a:prstGeom prst="rect">
            <a:avLst/>
          </a:prstGeom>
          <a:noFill/>
          <a:ln w="9525">
            <a:noFill/>
            <a:miter lim="800000"/>
            <a:headEnd/>
            <a:tailEnd/>
          </a:ln>
        </p:spPr>
      </p:pic>
      <p:sp>
        <p:nvSpPr>
          <p:cNvPr id="7" name="タイトル 1"/>
          <p:cNvSpPr>
            <a:spLocks noGrp="1"/>
          </p:cNvSpPr>
          <p:nvPr>
            <p:ph type="title"/>
          </p:nvPr>
        </p:nvSpPr>
        <p:spPr>
          <a:xfrm>
            <a:off x="457200" y="274638"/>
            <a:ext cx="8229600" cy="1143000"/>
          </a:xfrm>
        </p:spPr>
        <p:txBody>
          <a:bodyPr>
            <a:normAutofit/>
          </a:bodyPr>
          <a:lstStyle/>
          <a:p>
            <a:r>
              <a:rPr kumimoji="1" lang="ja-JP" altLang="en-US" dirty="0" smtClean="0"/>
              <a:t>１９３１年４月１７日東京朝日朝刊</a:t>
            </a:r>
            <a:endParaRPr kumimoji="1" lang="ja-JP" alt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１９３１年４月２１日東京朝日朝刊</a:t>
            </a:r>
            <a:endParaRPr kumimoji="1" lang="ja-JP" altLang="en-US" dirty="0"/>
          </a:p>
        </p:txBody>
      </p:sp>
      <p:pic>
        <p:nvPicPr>
          <p:cNvPr id="3074" name="Picture 2"/>
          <p:cNvPicPr>
            <a:picLocks noChangeAspect="1" noChangeArrowheads="1"/>
          </p:cNvPicPr>
          <p:nvPr/>
        </p:nvPicPr>
        <p:blipFill>
          <a:blip r:embed="rId3" cstate="print"/>
          <a:srcRect/>
          <a:stretch>
            <a:fillRect/>
          </a:stretch>
        </p:blipFill>
        <p:spPr bwMode="auto">
          <a:xfrm>
            <a:off x="3961431" y="1798737"/>
            <a:ext cx="5147073" cy="4726607"/>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275878" y="3500573"/>
            <a:ext cx="3576042" cy="3096779"/>
          </a:xfrm>
          <a:prstGeom prst="rect">
            <a:avLst/>
          </a:prstGeom>
          <a:noFill/>
          <a:ln w="9525">
            <a:noFill/>
            <a:miter lim="800000"/>
            <a:headEnd/>
            <a:tailEnd/>
          </a:ln>
        </p:spPr>
      </p:pic>
      <p:sp>
        <p:nvSpPr>
          <p:cNvPr id="5" name="円/楕円 4"/>
          <p:cNvSpPr/>
          <p:nvPr/>
        </p:nvSpPr>
        <p:spPr>
          <a:xfrm>
            <a:off x="7812360" y="2708920"/>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4139952" y="4293096"/>
            <a:ext cx="1130424" cy="21602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5680" y="274638"/>
            <a:ext cx="8686800" cy="1143000"/>
          </a:xfrm>
          <a:solidFill>
            <a:srgbClr val="FFFF00"/>
          </a:solidFill>
          <a:ln>
            <a:solidFill>
              <a:schemeClr val="accent1"/>
            </a:solidFill>
          </a:ln>
        </p:spPr>
        <p:txBody>
          <a:bodyPr>
            <a:normAutofit fontScale="90000"/>
          </a:bodyPr>
          <a:lstStyle/>
          <a:p>
            <a:r>
              <a:rPr lang="ja-JP" altLang="en-US" dirty="0" smtClean="0"/>
              <a:t>朝日新聞データベース（聞蔵）から見る</a:t>
            </a:r>
            <a:r>
              <a:rPr lang="en-US" altLang="ja-JP" dirty="0" smtClean="0"/>
              <a:t/>
            </a:r>
            <a:br>
              <a:rPr lang="en-US" altLang="ja-JP" dirty="0" smtClean="0"/>
            </a:br>
            <a:r>
              <a:rPr lang="ja-JP" altLang="en-US" dirty="0" smtClean="0"/>
              <a:t>「遊覧」と「観光」の使用頻度</a:t>
            </a:r>
            <a:endParaRPr kumimoji="1" lang="ja-JP" altLang="en-US" dirty="0"/>
          </a:p>
        </p:txBody>
      </p:sp>
      <p:graphicFrame>
        <p:nvGraphicFramePr>
          <p:cNvPr id="6" name="コンテンツ プレースホルダ 5"/>
          <p:cNvGraphicFramePr>
            <a:graphicFrameLocks noGrp="1"/>
          </p:cNvGraphicFramePr>
          <p:nvPr>
            <p:ph idx="1"/>
          </p:nvPr>
        </p:nvGraphicFramePr>
        <p:xfrm>
          <a:off x="457200" y="1600200"/>
          <a:ext cx="8229600" cy="4709117"/>
        </p:xfrm>
        <a:graphic>
          <a:graphicData uri="http://schemas.openxmlformats.org/drawingml/2006/table">
            <a:tbl>
              <a:tblPr firstRow="1" bandRow="1">
                <a:tableStyleId>{5C22544A-7EE6-4342-B048-85BDC9FD1C3A}</a:tableStyleId>
              </a:tblPr>
              <a:tblGrid>
                <a:gridCol w="3682752"/>
                <a:gridCol w="2376264"/>
                <a:gridCol w="2170584"/>
              </a:tblGrid>
              <a:tr h="672731">
                <a:tc>
                  <a:txBody>
                    <a:bodyPr/>
                    <a:lstStyle/>
                    <a:p>
                      <a:pPr algn="ctr"/>
                      <a:r>
                        <a:rPr kumimoji="1" lang="ja-JP" altLang="en-US" sz="3600" dirty="0" smtClean="0"/>
                        <a:t>年代</a:t>
                      </a:r>
                      <a:endParaRPr kumimoji="1" lang="ja-JP" altLang="en-US" sz="3600" dirty="0"/>
                    </a:p>
                  </a:txBody>
                  <a:tcPr/>
                </a:tc>
                <a:tc>
                  <a:txBody>
                    <a:bodyPr/>
                    <a:lstStyle/>
                    <a:p>
                      <a:pPr algn="ctr"/>
                      <a:r>
                        <a:rPr kumimoji="1" lang="ja-JP" altLang="en-US" sz="3600" dirty="0" smtClean="0"/>
                        <a:t>遊覧</a:t>
                      </a:r>
                      <a:endParaRPr kumimoji="1" lang="ja-JP" altLang="en-US" sz="3600" dirty="0"/>
                    </a:p>
                  </a:txBody>
                  <a:tcPr/>
                </a:tc>
                <a:tc>
                  <a:txBody>
                    <a:bodyPr/>
                    <a:lstStyle/>
                    <a:p>
                      <a:pPr algn="ctr"/>
                      <a:r>
                        <a:rPr kumimoji="1" lang="ja-JP" altLang="en-US" sz="3600" dirty="0" smtClean="0"/>
                        <a:t>観光</a:t>
                      </a:r>
                      <a:endParaRPr kumimoji="1" lang="ja-JP" altLang="en-US" sz="3600" dirty="0"/>
                    </a:p>
                  </a:txBody>
                  <a:tcPr/>
                </a:tc>
              </a:tr>
              <a:tr h="672731">
                <a:tc>
                  <a:txBody>
                    <a:bodyPr/>
                    <a:lstStyle/>
                    <a:p>
                      <a:pPr algn="ctr"/>
                      <a:r>
                        <a:rPr kumimoji="1" lang="ja-JP" altLang="en-US" sz="3600" dirty="0" smtClean="0"/>
                        <a:t>１８７９～１９００</a:t>
                      </a:r>
                      <a:endParaRPr kumimoji="1" lang="ja-JP" altLang="en-US" sz="3600" dirty="0"/>
                    </a:p>
                  </a:txBody>
                  <a:tcPr/>
                </a:tc>
                <a:tc>
                  <a:txBody>
                    <a:bodyPr/>
                    <a:lstStyle/>
                    <a:p>
                      <a:pPr algn="ctr"/>
                      <a:r>
                        <a:rPr kumimoji="1" lang="ja-JP" altLang="en-US" sz="3600" dirty="0" smtClean="0"/>
                        <a:t>２３５</a:t>
                      </a:r>
                      <a:endParaRPr kumimoji="1" lang="ja-JP" altLang="en-US" sz="3600" dirty="0"/>
                    </a:p>
                  </a:txBody>
                  <a:tcPr/>
                </a:tc>
                <a:tc>
                  <a:txBody>
                    <a:bodyPr/>
                    <a:lstStyle/>
                    <a:p>
                      <a:pPr algn="ctr"/>
                      <a:r>
                        <a:rPr kumimoji="1" lang="ja-JP" altLang="en-US" sz="3600" dirty="0" smtClean="0"/>
                        <a:t>４８</a:t>
                      </a:r>
                      <a:endParaRPr kumimoji="1" lang="ja-JP" altLang="en-US" sz="3600" dirty="0"/>
                    </a:p>
                  </a:txBody>
                  <a:tcPr/>
                </a:tc>
              </a:tr>
              <a:tr h="672731">
                <a:tc>
                  <a:txBody>
                    <a:bodyPr/>
                    <a:lstStyle/>
                    <a:p>
                      <a:pPr algn="ctr"/>
                      <a:r>
                        <a:rPr kumimoji="1" lang="ja-JP" altLang="en-US" sz="3600" dirty="0" smtClean="0"/>
                        <a:t>１９０１～１９１０</a:t>
                      </a:r>
                      <a:endParaRPr kumimoji="1" lang="ja-JP" altLang="en-US" sz="3600" dirty="0"/>
                    </a:p>
                  </a:txBody>
                  <a:tcPr/>
                </a:tc>
                <a:tc>
                  <a:txBody>
                    <a:bodyPr/>
                    <a:lstStyle/>
                    <a:p>
                      <a:pPr algn="ctr"/>
                      <a:r>
                        <a:rPr kumimoji="1" lang="ja-JP" altLang="en-US" sz="3600" dirty="0" smtClean="0"/>
                        <a:t>３４２</a:t>
                      </a:r>
                      <a:endParaRPr kumimoji="1" lang="ja-JP" altLang="en-US" sz="3600" dirty="0"/>
                    </a:p>
                  </a:txBody>
                  <a:tcPr/>
                </a:tc>
                <a:tc>
                  <a:txBody>
                    <a:bodyPr/>
                    <a:lstStyle/>
                    <a:p>
                      <a:pPr algn="ctr"/>
                      <a:r>
                        <a:rPr kumimoji="1" lang="ja-JP" altLang="en-US" sz="3600" dirty="0" smtClean="0"/>
                        <a:t>６４４</a:t>
                      </a:r>
                      <a:endParaRPr kumimoji="1" lang="ja-JP" altLang="en-US" sz="3600" dirty="0"/>
                    </a:p>
                  </a:txBody>
                  <a:tcPr/>
                </a:tc>
              </a:tr>
              <a:tr h="672731">
                <a:tc>
                  <a:txBody>
                    <a:bodyPr/>
                    <a:lstStyle/>
                    <a:p>
                      <a:pPr algn="ctr"/>
                      <a:r>
                        <a:rPr kumimoji="1" lang="ja-JP" altLang="en-US" sz="3600" dirty="0" smtClean="0"/>
                        <a:t>１９１１～１９２０</a:t>
                      </a:r>
                      <a:endParaRPr kumimoji="1" lang="ja-JP" altLang="en-US" sz="3600" dirty="0"/>
                    </a:p>
                  </a:txBody>
                  <a:tcPr/>
                </a:tc>
                <a:tc>
                  <a:txBody>
                    <a:bodyPr/>
                    <a:lstStyle/>
                    <a:p>
                      <a:pPr algn="ctr"/>
                      <a:r>
                        <a:rPr kumimoji="1" lang="ja-JP" altLang="en-US" sz="3600" dirty="0" smtClean="0"/>
                        <a:t>２１１</a:t>
                      </a:r>
                      <a:endParaRPr kumimoji="1" lang="ja-JP" altLang="en-US" sz="3600" dirty="0"/>
                    </a:p>
                  </a:txBody>
                  <a:tcPr/>
                </a:tc>
                <a:tc>
                  <a:txBody>
                    <a:bodyPr/>
                    <a:lstStyle/>
                    <a:p>
                      <a:pPr algn="ctr"/>
                      <a:r>
                        <a:rPr kumimoji="1" lang="ja-JP" altLang="en-US" sz="3600" dirty="0" smtClean="0"/>
                        <a:t>６８０</a:t>
                      </a:r>
                      <a:endParaRPr kumimoji="1" lang="ja-JP" altLang="en-US" sz="3600" dirty="0"/>
                    </a:p>
                  </a:txBody>
                  <a:tcPr/>
                </a:tc>
              </a:tr>
              <a:tr h="672731">
                <a:tc>
                  <a:txBody>
                    <a:bodyPr/>
                    <a:lstStyle/>
                    <a:p>
                      <a:pPr algn="ctr"/>
                      <a:r>
                        <a:rPr kumimoji="1" lang="ja-JP" altLang="en-US" sz="3600" dirty="0" smtClean="0"/>
                        <a:t>１９２１～１９３０</a:t>
                      </a:r>
                      <a:endParaRPr kumimoji="1" lang="ja-JP" altLang="en-US" sz="3600" dirty="0"/>
                    </a:p>
                  </a:txBody>
                  <a:tcPr/>
                </a:tc>
                <a:tc>
                  <a:txBody>
                    <a:bodyPr/>
                    <a:lstStyle/>
                    <a:p>
                      <a:pPr algn="ctr"/>
                      <a:r>
                        <a:rPr kumimoji="1" lang="ja-JP" altLang="en-US" sz="3600" dirty="0" smtClean="0"/>
                        <a:t>１５３</a:t>
                      </a:r>
                      <a:endParaRPr kumimoji="1" lang="ja-JP" altLang="en-US" sz="3600" dirty="0"/>
                    </a:p>
                  </a:txBody>
                  <a:tcPr/>
                </a:tc>
                <a:tc>
                  <a:txBody>
                    <a:bodyPr/>
                    <a:lstStyle/>
                    <a:p>
                      <a:pPr algn="ctr"/>
                      <a:r>
                        <a:rPr kumimoji="1" lang="ja-JP" altLang="en-US" sz="3600" dirty="0" smtClean="0"/>
                        <a:t>３２３</a:t>
                      </a:r>
                      <a:endParaRPr kumimoji="1" lang="ja-JP" altLang="en-US" sz="3600" dirty="0"/>
                    </a:p>
                  </a:txBody>
                  <a:tcPr/>
                </a:tc>
              </a:tr>
              <a:tr h="672731">
                <a:tc>
                  <a:txBody>
                    <a:bodyPr/>
                    <a:lstStyle/>
                    <a:p>
                      <a:pPr algn="ctr"/>
                      <a:r>
                        <a:rPr kumimoji="1" lang="ja-JP" altLang="en-US" sz="3600" dirty="0" smtClean="0"/>
                        <a:t>１９３１～１９４５</a:t>
                      </a:r>
                      <a:endParaRPr kumimoji="1" lang="ja-JP" altLang="en-US" sz="3600" dirty="0"/>
                    </a:p>
                  </a:txBody>
                  <a:tcPr/>
                </a:tc>
                <a:tc>
                  <a:txBody>
                    <a:bodyPr/>
                    <a:lstStyle/>
                    <a:p>
                      <a:pPr algn="ctr"/>
                      <a:r>
                        <a:rPr kumimoji="1" lang="ja-JP" altLang="en-US" sz="3600" dirty="0" smtClean="0"/>
                        <a:t>２００</a:t>
                      </a:r>
                      <a:endParaRPr kumimoji="1" lang="ja-JP" altLang="en-US" sz="3600" dirty="0"/>
                    </a:p>
                  </a:txBody>
                  <a:tcPr/>
                </a:tc>
                <a:tc>
                  <a:txBody>
                    <a:bodyPr/>
                    <a:lstStyle/>
                    <a:p>
                      <a:pPr algn="ctr"/>
                      <a:r>
                        <a:rPr kumimoji="1" lang="ja-JP" altLang="en-US" sz="3600" dirty="0" smtClean="0"/>
                        <a:t>１０３９</a:t>
                      </a:r>
                      <a:endParaRPr kumimoji="1" lang="ja-JP" altLang="en-US" sz="3600" dirty="0"/>
                    </a:p>
                  </a:txBody>
                  <a:tcPr/>
                </a:tc>
              </a:tr>
              <a:tr h="672731">
                <a:tc>
                  <a:txBody>
                    <a:bodyPr/>
                    <a:lstStyle/>
                    <a:p>
                      <a:pPr algn="ctr"/>
                      <a:r>
                        <a:rPr kumimoji="1" lang="ja-JP" altLang="en-US" sz="3600" dirty="0" smtClean="0"/>
                        <a:t>１９４６～１９８９</a:t>
                      </a:r>
                      <a:endParaRPr kumimoji="1" lang="ja-JP" altLang="en-US" sz="3600" dirty="0"/>
                    </a:p>
                  </a:txBody>
                  <a:tcPr/>
                </a:tc>
                <a:tc>
                  <a:txBody>
                    <a:bodyPr/>
                    <a:lstStyle/>
                    <a:p>
                      <a:pPr algn="ctr"/>
                      <a:r>
                        <a:rPr kumimoji="1" lang="ja-JP" altLang="en-US" sz="3600" dirty="0" smtClean="0"/>
                        <a:t>２５８</a:t>
                      </a:r>
                      <a:endParaRPr kumimoji="1" lang="ja-JP" altLang="en-US" sz="3600" dirty="0"/>
                    </a:p>
                  </a:txBody>
                  <a:tcPr/>
                </a:tc>
                <a:tc>
                  <a:txBody>
                    <a:bodyPr/>
                    <a:lstStyle/>
                    <a:p>
                      <a:pPr algn="ctr"/>
                      <a:r>
                        <a:rPr kumimoji="1" lang="ja-JP" altLang="en-US" sz="3600" dirty="0" smtClean="0"/>
                        <a:t>５４９２</a:t>
                      </a:r>
                      <a:endParaRPr kumimoji="1" lang="ja-JP" altLang="en-US" sz="3600" dirty="0"/>
                    </a:p>
                  </a:txBody>
                  <a:tcPr/>
                </a:tc>
              </a:tr>
            </a:tbl>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884368" y="188640"/>
            <a:ext cx="1224136" cy="5688632"/>
          </a:xfrm>
        </p:spPr>
        <p:txBody>
          <a:bodyPr vert="eaVert"/>
          <a:lstStyle/>
          <a:p>
            <a:r>
              <a:rPr kumimoji="1" lang="ja-JP" altLang="en-US" dirty="0" smtClean="0"/>
              <a:t>１９３２年６月２日</a:t>
            </a:r>
            <a:endParaRPr kumimoji="1" lang="ja-JP" altLang="en-US" dirty="0"/>
          </a:p>
        </p:txBody>
      </p:sp>
      <p:pic>
        <p:nvPicPr>
          <p:cNvPr id="4099" name="Picture 3"/>
          <p:cNvPicPr>
            <a:picLocks noChangeAspect="1" noChangeArrowheads="1"/>
          </p:cNvPicPr>
          <p:nvPr/>
        </p:nvPicPr>
        <p:blipFill>
          <a:blip r:embed="rId3" cstate="print"/>
          <a:srcRect/>
          <a:stretch>
            <a:fillRect/>
          </a:stretch>
        </p:blipFill>
        <p:spPr bwMode="auto">
          <a:xfrm>
            <a:off x="755577" y="-65090"/>
            <a:ext cx="7198406" cy="65904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85000"/>
                <a:lumOff val="15000"/>
              </a:schemeClr>
            </a:solidFill>
          </a:ln>
        </p:spPr>
        <p:txBody>
          <a:bodyPr/>
          <a:lstStyle/>
          <a:p>
            <a:r>
              <a:rPr kumimoji="1" lang="ja-JP" altLang="en-US" dirty="0" smtClean="0"/>
              <a:t>当時の行革</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31</a:t>
            </a:r>
            <a:r>
              <a:rPr lang="ja-JP" altLang="ja-JP" dirty="0" smtClean="0"/>
              <a:t>年</a:t>
            </a:r>
            <a:r>
              <a:rPr lang="en-US" altLang="ja-JP" dirty="0" smtClean="0"/>
              <a:t>5</a:t>
            </a:r>
            <a:r>
              <a:rPr lang="ja-JP" altLang="ja-JP" dirty="0" smtClean="0"/>
              <a:t>月</a:t>
            </a:r>
            <a:r>
              <a:rPr lang="en-US" altLang="ja-JP" dirty="0" smtClean="0"/>
              <a:t>15</a:t>
            </a:r>
            <a:r>
              <a:rPr lang="ja-JP" altLang="ja-JP" dirty="0" smtClean="0"/>
              <a:t>日　行政整理準備会（行革）　官吏減俸（公務員給与カット）検討</a:t>
            </a:r>
          </a:p>
          <a:p>
            <a:r>
              <a:rPr lang="ja-JP" altLang="ja-JP" dirty="0" smtClean="0"/>
              <a:t>朝日主催世界一周航空競争　所要時間予想答案懸賞募集の記事とともに行政整理物語「</a:t>
            </a:r>
          </a:p>
          <a:p>
            <a:r>
              <a:rPr lang="ja-JP" altLang="ja-JP" dirty="0" smtClean="0"/>
              <a:t>十指差すところ即時廃止は国際観光局　年に十五万、二十万で外客誘致して国際貸借を改善するなどとは</a:t>
            </a:r>
            <a:r>
              <a:rPr lang="ja-JP" altLang="en-US" dirty="0" smtClean="0"/>
              <a:t>「</a:t>
            </a:r>
            <a:r>
              <a:rPr lang="ja-JP" altLang="ja-JP" dirty="0" smtClean="0"/>
              <a:t>海老で鯛を釣る</a:t>
            </a:r>
            <a:r>
              <a:rPr lang="ja-JP" altLang="en-US" dirty="0" smtClean="0"/>
              <a:t>」</a:t>
            </a:r>
            <a:r>
              <a:rPr lang="ja-JP" altLang="ja-JP" dirty="0" smtClean="0"/>
              <a:t>以上だ。</a:t>
            </a:r>
            <a:r>
              <a:rPr lang="ja-JP" altLang="ja-JP" dirty="0" smtClean="0">
                <a:solidFill>
                  <a:srgbClr val="FF0000"/>
                </a:solidFill>
              </a:rPr>
              <a:t>ツーリストビューロに任せておけばよい仕事</a:t>
            </a:r>
          </a:p>
          <a:p>
            <a:r>
              <a:rPr lang="ja-JP" altLang="ja-JP" dirty="0" smtClean="0"/>
              <a:t>しかし現在の江木鉄道大臣としては今更どうもこうもできない</a:t>
            </a:r>
          </a:p>
          <a:p>
            <a:endParaRPr kumimoji="1" lang="ja-JP" alt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lstStyle/>
          <a:p>
            <a:r>
              <a:rPr lang="en-US" altLang="ja-JP" dirty="0" smtClean="0"/>
              <a:t>31</a:t>
            </a:r>
            <a:r>
              <a:rPr lang="ja-JP" altLang="ja-JP" dirty="0" smtClean="0"/>
              <a:t>年</a:t>
            </a:r>
            <a:r>
              <a:rPr lang="en-US" altLang="ja-JP" dirty="0" smtClean="0"/>
              <a:t>5</a:t>
            </a:r>
            <a:r>
              <a:rPr lang="ja-JP" altLang="ja-JP" dirty="0" smtClean="0"/>
              <a:t>月</a:t>
            </a:r>
            <a:r>
              <a:rPr lang="en-US" altLang="ja-JP" dirty="0" smtClean="0"/>
              <a:t>27</a:t>
            </a:r>
            <a:r>
              <a:rPr lang="ja-JP" altLang="ja-JP" dirty="0" smtClean="0"/>
              <a:t>日</a:t>
            </a:r>
          </a:p>
          <a:p>
            <a:r>
              <a:rPr lang="ja-JP" altLang="ja-JP" dirty="0" smtClean="0"/>
              <a:t>官吏減俸問題で現業部門反対決議手交</a:t>
            </a:r>
          </a:p>
          <a:p>
            <a:endParaRPr kumimoji="1" lang="ja-JP" altLang="en-US" dirty="0"/>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0" y="1531987"/>
            <a:ext cx="9104034" cy="5713437"/>
          </a:xfrm>
          <a:prstGeom prst="rect">
            <a:avLst/>
          </a:prstGeom>
          <a:noFill/>
          <a:ln w="9525">
            <a:noFill/>
            <a:miter lim="800000"/>
            <a:headEnd/>
            <a:tailEnd/>
          </a:ln>
        </p:spPr>
      </p:pic>
      <p:sp>
        <p:nvSpPr>
          <p:cNvPr id="3" name="コンテンツ プレースホルダ 2"/>
          <p:cNvSpPr>
            <a:spLocks noGrp="1"/>
          </p:cNvSpPr>
          <p:nvPr>
            <p:ph idx="1"/>
          </p:nvPr>
        </p:nvSpPr>
        <p:spPr>
          <a:xfrm>
            <a:off x="457200" y="520081"/>
            <a:ext cx="8229600" cy="676671"/>
          </a:xfrm>
        </p:spPr>
        <p:txBody>
          <a:bodyPr>
            <a:normAutofit/>
          </a:bodyPr>
          <a:lstStyle/>
          <a:p>
            <a:r>
              <a:rPr lang="en-US" altLang="ja-JP" dirty="0" smtClean="0"/>
              <a:t>1930</a:t>
            </a:r>
            <a:r>
              <a:rPr lang="ja-JP" altLang="en-US" dirty="0" smtClean="0"/>
              <a:t>年</a:t>
            </a:r>
            <a:r>
              <a:rPr lang="en-US" altLang="ja-JP" dirty="0" smtClean="0"/>
              <a:t>8</a:t>
            </a:r>
            <a:r>
              <a:rPr lang="ja-JP" altLang="en-US" dirty="0" smtClean="0"/>
              <a:t>月</a:t>
            </a:r>
            <a:r>
              <a:rPr lang="en-US" altLang="ja-JP" dirty="0" smtClean="0"/>
              <a:t>10</a:t>
            </a:r>
            <a:r>
              <a:rPr lang="ja-JP" altLang="en-US" dirty="0" smtClean="0"/>
              <a:t>日</a:t>
            </a:r>
            <a:r>
              <a:rPr lang="ja-JP" altLang="ja-JP" dirty="0" smtClean="0"/>
              <a:t>天下り団体批判記事</a:t>
            </a:r>
            <a:endParaRPr kumimoji="1" lang="ja-JP" altLang="en-US" dirty="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1931</a:t>
            </a:r>
            <a:r>
              <a:rPr kumimoji="1" lang="ja-JP" altLang="en-US" dirty="0" smtClean="0"/>
              <a:t>年</a:t>
            </a:r>
            <a:r>
              <a:rPr kumimoji="1" lang="en-US" altLang="ja-JP" dirty="0" smtClean="0"/>
              <a:t>5</a:t>
            </a:r>
            <a:r>
              <a:rPr lang="ja-JP" altLang="en-US" dirty="0" smtClean="0"/>
              <a:t>月</a:t>
            </a:r>
            <a:r>
              <a:rPr kumimoji="1" lang="en-US" altLang="ja-JP" dirty="0" smtClean="0"/>
              <a:t>27</a:t>
            </a:r>
            <a:r>
              <a:rPr kumimoji="1" lang="ja-JP" altLang="en-US" dirty="0" smtClean="0"/>
              <a:t>日夕刊</a:t>
            </a:r>
            <a:endParaRPr kumimoji="1" lang="ja-JP" altLang="en-US" dirty="0"/>
          </a:p>
        </p:txBody>
      </p:sp>
      <p:pic>
        <p:nvPicPr>
          <p:cNvPr id="4" name="Picture 3"/>
          <p:cNvPicPr>
            <a:picLocks noChangeAspect="1" noChangeArrowheads="1"/>
          </p:cNvPicPr>
          <p:nvPr/>
        </p:nvPicPr>
        <p:blipFill>
          <a:blip r:embed="rId3" cstate="print"/>
          <a:srcRect/>
          <a:stretch>
            <a:fillRect/>
          </a:stretch>
        </p:blipFill>
        <p:spPr bwMode="auto">
          <a:xfrm>
            <a:off x="4644008" y="2348879"/>
            <a:ext cx="4000045" cy="3960441"/>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1115616" y="2662237"/>
            <a:ext cx="3536975" cy="3721915"/>
          </a:xfrm>
          <a:prstGeom prst="rect">
            <a:avLst/>
          </a:prstGeom>
          <a:noFill/>
          <a:ln w="9525">
            <a:noFill/>
            <a:miter lim="800000"/>
            <a:headEnd/>
            <a:tailEnd/>
          </a:ln>
        </p:spPr>
      </p:pic>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28575">
            <a:solidFill>
              <a:schemeClr val="tx1">
                <a:lumMod val="85000"/>
                <a:lumOff val="15000"/>
              </a:schemeClr>
            </a:solidFill>
          </a:ln>
        </p:spPr>
        <p:txBody>
          <a:bodyPr>
            <a:normAutofit fontScale="90000"/>
          </a:bodyPr>
          <a:lstStyle/>
          <a:p>
            <a:r>
              <a:rPr lang="en-US" altLang="ja-JP" dirty="0" smtClean="0"/>
              <a:t>1931</a:t>
            </a:r>
            <a:r>
              <a:rPr lang="ja-JP" altLang="en-US" dirty="0" smtClean="0"/>
              <a:t>年</a:t>
            </a:r>
            <a:r>
              <a:rPr lang="en-US" altLang="ja-JP" dirty="0" smtClean="0"/>
              <a:t>7</a:t>
            </a:r>
            <a:r>
              <a:rPr lang="ja-JP" altLang="en-US" dirty="0" smtClean="0"/>
              <a:t>月</a:t>
            </a:r>
            <a:r>
              <a:rPr lang="en-US" altLang="ja-JP" dirty="0" smtClean="0"/>
              <a:t>12</a:t>
            </a:r>
            <a:r>
              <a:rPr lang="ja-JP" altLang="en-US" dirty="0" smtClean="0"/>
              <a:t>日　</a:t>
            </a:r>
            <a:r>
              <a:rPr lang="en-US" altLang="ja-JP" dirty="0" smtClean="0"/>
              <a:t/>
            </a:r>
            <a:br>
              <a:rPr lang="en-US" altLang="ja-JP" dirty="0" smtClean="0"/>
            </a:br>
            <a:r>
              <a:rPr lang="ja-JP" altLang="en-US" dirty="0" smtClean="0"/>
              <a:t>国立公園候補地に官官接待</a:t>
            </a:r>
            <a:endParaRPr kumimoji="1" lang="ja-JP" altLang="en-US" dirty="0"/>
          </a:p>
        </p:txBody>
      </p:sp>
      <p:pic>
        <p:nvPicPr>
          <p:cNvPr id="1026" name="Picture 2"/>
          <p:cNvPicPr>
            <a:picLocks noChangeAspect="1" noChangeArrowheads="1"/>
          </p:cNvPicPr>
          <p:nvPr/>
        </p:nvPicPr>
        <p:blipFill>
          <a:blip r:embed="rId3" cstate="print"/>
          <a:srcRect/>
          <a:stretch>
            <a:fillRect/>
          </a:stretch>
        </p:blipFill>
        <p:spPr bwMode="auto">
          <a:xfrm>
            <a:off x="395536" y="1588752"/>
            <a:ext cx="4856187" cy="5296632"/>
          </a:xfrm>
          <a:prstGeom prst="rect">
            <a:avLst/>
          </a:prstGeom>
          <a:noFill/>
          <a:ln w="9525">
            <a:noFill/>
            <a:miter lim="800000"/>
            <a:headEnd/>
            <a:tailEnd/>
          </a:ln>
        </p:spPr>
      </p:pic>
      <p:sp>
        <p:nvSpPr>
          <p:cNvPr id="4" name="テキスト ボックス 3"/>
          <p:cNvSpPr txBox="1"/>
          <p:nvPr/>
        </p:nvSpPr>
        <p:spPr>
          <a:xfrm>
            <a:off x="7630016" y="1340768"/>
            <a:ext cx="1046440" cy="5598649"/>
          </a:xfrm>
          <a:prstGeom prst="rect">
            <a:avLst/>
          </a:prstGeom>
          <a:noFill/>
        </p:spPr>
        <p:txBody>
          <a:bodyPr vert="eaVert" wrap="none" rtlCol="0">
            <a:spAutoFit/>
          </a:bodyPr>
          <a:lstStyle/>
          <a:p>
            <a:r>
              <a:rPr kumimoji="1" lang="ja-JP" altLang="en-US" sz="2800" dirty="0" smtClean="0">
                <a:solidFill>
                  <a:srgbClr val="FF0000"/>
                </a:solidFill>
              </a:rPr>
              <a:t>オリンピック誘致や世界遺産登録を</a:t>
            </a:r>
            <a:endParaRPr kumimoji="1" lang="en-US" altLang="ja-JP" sz="2800" dirty="0" smtClean="0">
              <a:solidFill>
                <a:srgbClr val="FF0000"/>
              </a:solidFill>
            </a:endParaRPr>
          </a:p>
          <a:p>
            <a:r>
              <a:rPr kumimoji="1" lang="ja-JP" altLang="en-US" sz="2800" dirty="0" smtClean="0">
                <a:solidFill>
                  <a:srgbClr val="FF0000"/>
                </a:solidFill>
              </a:rPr>
              <a:t>めぐるスキャンダルに類似する報道</a:t>
            </a:r>
            <a:endParaRPr kumimoji="1" lang="ja-JP" altLang="en-US" sz="2800" dirty="0">
              <a:solidFill>
                <a:srgbClr val="FF0000"/>
              </a:solidFill>
            </a:endParaRPr>
          </a:p>
        </p:txBody>
      </p:sp>
      <p:sp>
        <p:nvSpPr>
          <p:cNvPr id="5" name="円/楕円 4"/>
          <p:cNvSpPr/>
          <p:nvPr/>
        </p:nvSpPr>
        <p:spPr>
          <a:xfrm>
            <a:off x="2771800" y="1844824"/>
            <a:ext cx="1080120" cy="29523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28575">
            <a:solidFill>
              <a:schemeClr val="tx1">
                <a:lumMod val="85000"/>
                <a:lumOff val="15000"/>
              </a:schemeClr>
            </a:solidFill>
          </a:ln>
        </p:spPr>
        <p:txBody>
          <a:bodyPr/>
          <a:lstStyle/>
          <a:p>
            <a:r>
              <a:rPr lang="en-US" altLang="ja-JP" dirty="0" smtClean="0"/>
              <a:t>1931</a:t>
            </a:r>
            <a:r>
              <a:rPr lang="ja-JP" altLang="en-US" dirty="0" smtClean="0"/>
              <a:t>年</a:t>
            </a:r>
            <a:r>
              <a:rPr lang="en-US" altLang="ja-JP" dirty="0" smtClean="0"/>
              <a:t>7</a:t>
            </a:r>
            <a:r>
              <a:rPr lang="ja-JP" altLang="ja-JP" dirty="0" smtClean="0"/>
              <a:t>月</a:t>
            </a:r>
            <a:r>
              <a:rPr lang="en-US" altLang="ja-JP" dirty="0" smtClean="0"/>
              <a:t>12</a:t>
            </a:r>
            <a:r>
              <a:rPr lang="ja-JP" altLang="ja-JP" dirty="0" smtClean="0"/>
              <a:t>日</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ja-JP" dirty="0" smtClean="0"/>
              <a:t>　世界一周東周りゴール　減俸問題と対照的</a:t>
            </a:r>
          </a:p>
          <a:p>
            <a:r>
              <a:rPr lang="ja-JP" altLang="ja-JP" dirty="0" smtClean="0"/>
              <a:t>大名行列視察に内務省憤慨　北海道国立公園候補地の地元歓迎</a:t>
            </a:r>
          </a:p>
          <a:p>
            <a:r>
              <a:rPr lang="ja-JP" altLang="ja-JP" dirty="0" smtClean="0"/>
              <a:t>国際観光局長に当時の文化人　北海道長官（今の知事）の招待、費用は地元の寄付</a:t>
            </a:r>
          </a:p>
          <a:p>
            <a:r>
              <a:rPr lang="ja-JP" altLang="ja-JP" dirty="0" smtClean="0"/>
              <a:t>地元は国立公園契機でわいわい騒いでいる　</a:t>
            </a:r>
            <a:r>
              <a:rPr lang="ja-JP" altLang="ja-JP" dirty="0" smtClean="0">
                <a:solidFill>
                  <a:srgbClr val="FF0000"/>
                </a:solidFill>
              </a:rPr>
              <a:t>内務省は宴会などの催しを中止遠慮されたいと通牒</a:t>
            </a:r>
            <a:r>
              <a:rPr lang="ja-JP" altLang="ja-JP" dirty="0" smtClean="0"/>
              <a:t>　内務省参加者いない</a:t>
            </a:r>
          </a:p>
          <a:p>
            <a:endParaRPr lang="ja-JP" altLang="en-US" dirty="0" smtClean="0"/>
          </a:p>
          <a:p>
            <a:endParaRPr kumimoji="1" lang="ja-JP" alt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38100">
            <a:solidFill>
              <a:schemeClr val="tx1">
                <a:lumMod val="85000"/>
                <a:lumOff val="15000"/>
              </a:schemeClr>
            </a:solidFill>
          </a:ln>
        </p:spPr>
        <p:txBody>
          <a:bodyPr/>
          <a:lstStyle/>
          <a:p>
            <a:r>
              <a:rPr lang="ja-JP" altLang="en-US" dirty="0" smtClean="0"/>
              <a:t>真の日本精神の宣撫</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fontScale="77500" lnSpcReduction="20000"/>
          </a:bodyPr>
          <a:lstStyle/>
          <a:p>
            <a:r>
              <a:rPr lang="en-US" altLang="ja-JP" dirty="0" smtClean="0"/>
              <a:t>33</a:t>
            </a:r>
            <a:r>
              <a:rPr lang="ja-JP" altLang="ja-JP" dirty="0" smtClean="0"/>
              <a:t>年</a:t>
            </a:r>
            <a:r>
              <a:rPr lang="en-US" altLang="ja-JP" dirty="0" smtClean="0"/>
              <a:t>1</a:t>
            </a:r>
            <a:r>
              <a:rPr lang="ja-JP" altLang="ja-JP" dirty="0" smtClean="0"/>
              <a:t>月</a:t>
            </a:r>
            <a:r>
              <a:rPr lang="en-US" altLang="ja-JP" dirty="0" smtClean="0"/>
              <a:t>12</a:t>
            </a:r>
            <a:r>
              <a:rPr lang="ja-JP" altLang="ja-JP" dirty="0" smtClean="0"/>
              <a:t>日　</a:t>
            </a:r>
            <a:r>
              <a:rPr lang="ja-JP" altLang="ja-JP" b="1" dirty="0" smtClean="0">
                <a:solidFill>
                  <a:srgbClr val="FF0000"/>
                </a:solidFill>
              </a:rPr>
              <a:t>映画会社</a:t>
            </a:r>
            <a:r>
              <a:rPr lang="ja-JP" altLang="ja-JP" dirty="0" smtClean="0"/>
              <a:t>と提携し、</a:t>
            </a:r>
            <a:r>
              <a:rPr lang="ja-JP" altLang="ja-JP" b="1" dirty="0" smtClean="0">
                <a:solidFill>
                  <a:srgbClr val="FF0000"/>
                </a:solidFill>
              </a:rPr>
              <a:t>真の日本精神の宣揚</a:t>
            </a:r>
            <a:r>
              <a:rPr lang="ja-JP" altLang="ja-JP" dirty="0" smtClean="0"/>
              <a:t>観点　国家的使命を持つ映画製作配給に取り掛かる　外国大衆に　名勝だけでなく日常の近代生活を紹介　前から持ちかけていたが　国情紹介映画が必要との要請に今までは消極的</a:t>
            </a:r>
          </a:p>
          <a:p>
            <a:r>
              <a:rPr lang="en-US" altLang="ja-JP" dirty="0" smtClean="0"/>
              <a:t>33</a:t>
            </a:r>
            <a:r>
              <a:rPr lang="ja-JP" altLang="ja-JP" dirty="0" smtClean="0"/>
              <a:t>年</a:t>
            </a:r>
            <a:r>
              <a:rPr lang="en-US" altLang="ja-JP" dirty="0" smtClean="0"/>
              <a:t>1</a:t>
            </a:r>
            <a:r>
              <a:rPr lang="ja-JP" altLang="ja-JP" dirty="0" smtClean="0"/>
              <a:t>月</a:t>
            </a:r>
            <a:r>
              <a:rPr lang="en-US" altLang="ja-JP" dirty="0" smtClean="0"/>
              <a:t>20</a:t>
            </a:r>
            <a:r>
              <a:rPr lang="ja-JP" altLang="ja-JP" dirty="0" smtClean="0"/>
              <a:t>日観光局国際スキー場計画　在欧米人がスキー場に来たことに着目　乗るウェイで開催される大会参加選手</a:t>
            </a:r>
            <a:r>
              <a:rPr lang="en-US" altLang="ja-JP" dirty="0" smtClean="0"/>
              <a:t>3</a:t>
            </a:r>
            <a:r>
              <a:rPr lang="ja-JP" altLang="ja-JP" dirty="0" smtClean="0"/>
              <a:t>名に資料情報収集観光局臨時嘱託</a:t>
            </a:r>
          </a:p>
          <a:p>
            <a:r>
              <a:rPr lang="en-US" altLang="ja-JP" dirty="0" smtClean="0"/>
              <a:t>33</a:t>
            </a:r>
            <a:r>
              <a:rPr lang="ja-JP" altLang="ja-JP" dirty="0" smtClean="0"/>
              <a:t>年</a:t>
            </a:r>
            <a:r>
              <a:rPr lang="en-US" altLang="ja-JP" dirty="0" smtClean="0"/>
              <a:t>2</a:t>
            </a:r>
            <a:r>
              <a:rPr lang="ja-JP" altLang="ja-JP" dirty="0" smtClean="0"/>
              <a:t>月</a:t>
            </a:r>
            <a:r>
              <a:rPr lang="en-US" altLang="ja-JP" dirty="0" smtClean="0"/>
              <a:t>5</a:t>
            </a:r>
            <a:r>
              <a:rPr lang="ja-JP" altLang="ja-JP" dirty="0" smtClean="0"/>
              <a:t>日　</a:t>
            </a:r>
            <a:r>
              <a:rPr lang="ja-JP" altLang="ja-JP" b="1" dirty="0" smtClean="0">
                <a:solidFill>
                  <a:srgbClr val="FF0000"/>
                </a:solidFill>
              </a:rPr>
              <a:t>空で聞くラジオ初めて成功</a:t>
            </a:r>
            <a:r>
              <a:rPr lang="ja-JP" altLang="ja-JP" dirty="0" smtClean="0"/>
              <a:t>　本社機に　</a:t>
            </a:r>
          </a:p>
          <a:p>
            <a:r>
              <a:rPr lang="ja-JP" altLang="ja-JP" dirty="0" smtClean="0"/>
              <a:t>国際観光局　故江木大臣　当初百万円の予算を予定　一般会計はもとより民間からの拠金なし国際観光局</a:t>
            </a:r>
            <a:r>
              <a:rPr lang="en-US" altLang="ja-JP" dirty="0" smtClean="0"/>
              <a:t>15</a:t>
            </a:r>
            <a:r>
              <a:rPr lang="ja-JP" altLang="ja-JP" dirty="0" smtClean="0"/>
              <a:t>万円　国際観光協会二十五万円　全額鉄道省負担　計四十万円で行っているに過ぎず不振　国会での答弁で三土鉄道</a:t>
            </a:r>
            <a:r>
              <a:rPr lang="ja-JP" altLang="en-US" dirty="0" smtClean="0"/>
              <a:t>大臣</a:t>
            </a:r>
            <a:r>
              <a:rPr lang="ja-JP" altLang="ja-JP" dirty="0" smtClean="0"/>
              <a:t>　鉄道省だけでの負担に不満であり根本問題を検討　外務、内務、商工、文部、民間の協力</a:t>
            </a:r>
            <a:r>
              <a:rPr lang="en-US" altLang="ja-JP" dirty="0" smtClean="0"/>
              <a:t> </a:t>
            </a:r>
            <a:endParaRPr lang="ja-JP" altLang="ja-JP"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lstStyle/>
          <a:p>
            <a:r>
              <a:rPr kumimoji="1" lang="ja-JP" altLang="en-US" dirty="0" smtClean="0"/>
              <a:t>航空輸送</a:t>
            </a:r>
            <a:endParaRPr kumimoji="1" lang="ja-JP" altLang="en-US" dirty="0"/>
          </a:p>
        </p:txBody>
      </p:sp>
      <p:sp>
        <p:nvSpPr>
          <p:cNvPr id="3" name="コンテンツ プレースホルダ 2"/>
          <p:cNvSpPr>
            <a:spLocks noGrp="1"/>
          </p:cNvSpPr>
          <p:nvPr>
            <p:ph idx="1"/>
          </p:nvPr>
        </p:nvSpPr>
        <p:spPr>
          <a:xfrm>
            <a:off x="457200" y="2536304"/>
            <a:ext cx="8229600" cy="2260848"/>
          </a:xfrm>
        </p:spPr>
        <p:txBody>
          <a:bodyPr/>
          <a:lstStyle/>
          <a:p>
            <a:r>
              <a:rPr lang="en-US" altLang="ja-JP" dirty="0" smtClean="0"/>
              <a:t>33</a:t>
            </a:r>
            <a:r>
              <a:rPr lang="ja-JP" altLang="ja-JP" dirty="0" smtClean="0"/>
              <a:t>年</a:t>
            </a:r>
            <a:r>
              <a:rPr lang="en-US" altLang="ja-JP" dirty="0" smtClean="0"/>
              <a:t>11</a:t>
            </a:r>
            <a:r>
              <a:rPr lang="ja-JP" altLang="ja-JP" dirty="0" smtClean="0"/>
              <a:t>月</a:t>
            </a:r>
            <a:r>
              <a:rPr lang="en-US" altLang="ja-JP" dirty="0" smtClean="0"/>
              <a:t>21</a:t>
            </a:r>
            <a:r>
              <a:rPr lang="ja-JP" altLang="ja-JP" dirty="0" smtClean="0"/>
              <a:t>日　欧亜鉄道連絡に</a:t>
            </a:r>
            <a:r>
              <a:rPr lang="ja-JP" altLang="ja-JP" dirty="0" smtClean="0">
                <a:solidFill>
                  <a:srgbClr val="FF0000"/>
                </a:solidFill>
              </a:rPr>
              <a:t>露国不誠意</a:t>
            </a:r>
            <a:r>
              <a:rPr lang="ja-JP" altLang="ja-JP" dirty="0" smtClean="0"/>
              <a:t>　</a:t>
            </a:r>
            <a:r>
              <a:rPr lang="ja-JP" altLang="ja-JP" dirty="0" smtClean="0">
                <a:solidFill>
                  <a:srgbClr val="FF0000"/>
                </a:solidFill>
              </a:rPr>
              <a:t>空のタクシー</a:t>
            </a:r>
            <a:r>
              <a:rPr lang="ja-JP" altLang="ja-JP" dirty="0" smtClean="0"/>
              <a:t>計画　東京大阪夜間飛行のみ</a:t>
            </a:r>
          </a:p>
          <a:p>
            <a:r>
              <a:rPr lang="ja-JP" altLang="ja-JP" dirty="0" smtClean="0"/>
              <a:t>国際観光局大いに期待　大阪名古屋　名古屋富山　東京軽井沢</a:t>
            </a:r>
          </a:p>
          <a:p>
            <a:endParaRPr kumimoji="1" lang="ja-JP" alt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38100">
            <a:solidFill>
              <a:schemeClr val="tx1"/>
            </a:solidFill>
          </a:ln>
        </p:spPr>
        <p:txBody>
          <a:bodyPr/>
          <a:lstStyle/>
          <a:p>
            <a:r>
              <a:rPr kumimoji="1" lang="ja-JP" altLang="en-US" dirty="0" smtClean="0"/>
              <a:t>ゴルフ場利用税</a:t>
            </a:r>
            <a:endParaRPr kumimoji="1" lang="ja-JP" altLang="en-US" dirty="0"/>
          </a:p>
        </p:txBody>
      </p:sp>
      <p:sp>
        <p:nvSpPr>
          <p:cNvPr id="3" name="コンテンツ プレースホルダ 2"/>
          <p:cNvSpPr>
            <a:spLocks noGrp="1"/>
          </p:cNvSpPr>
          <p:nvPr>
            <p:ph idx="1"/>
          </p:nvPr>
        </p:nvSpPr>
        <p:spPr/>
        <p:txBody>
          <a:bodyPr>
            <a:normAutofit/>
          </a:bodyPr>
          <a:lstStyle/>
          <a:p>
            <a:r>
              <a:rPr lang="en-US" altLang="ja-JP" dirty="0" smtClean="0"/>
              <a:t>33.4.8</a:t>
            </a:r>
            <a:r>
              <a:rPr lang="ja-JP" altLang="ja-JP" dirty="0" smtClean="0"/>
              <a:t>　ゴルフ課税に不満があるからといって、政府が国際観光局を作る時代に、東洋一の川奈ゴルフ場を閉鎖するのは矛盾</a:t>
            </a:r>
            <a:endParaRPr lang="en-US" altLang="ja-JP" dirty="0" smtClean="0"/>
          </a:p>
          <a:p>
            <a:r>
              <a:rPr lang="ja-JP" altLang="en-US" dirty="0" smtClean="0"/>
              <a:t>消費税導入後の今日まで継続している地方税</a:t>
            </a:r>
            <a:endParaRPr lang="ja-JP" altLang="ja-JP"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normAutofit fontScale="90000"/>
          </a:bodyPr>
          <a:lstStyle/>
          <a:p>
            <a:r>
              <a:rPr kumimoji="1" lang="en-US" altLang="ja-JP" dirty="0" smtClean="0"/>
              <a:t>Google</a:t>
            </a:r>
            <a:r>
              <a:rPr kumimoji="1" lang="ja-JP" altLang="en-US" dirty="0" smtClean="0"/>
              <a:t>検索に見る「観光」と「遊覧」</a:t>
            </a:r>
            <a:endParaRPr kumimoji="1" lang="ja-JP" altLang="en-US" dirty="0"/>
          </a:p>
        </p:txBody>
      </p:sp>
      <p:sp>
        <p:nvSpPr>
          <p:cNvPr id="3" name="コンテンツ プレースホルダ 2"/>
          <p:cNvSpPr>
            <a:spLocks noGrp="1"/>
          </p:cNvSpPr>
          <p:nvPr>
            <p:ph idx="1"/>
          </p:nvPr>
        </p:nvSpPr>
        <p:spPr/>
        <p:txBody>
          <a:bodyPr>
            <a:normAutofit fontScale="92500"/>
          </a:bodyPr>
          <a:lstStyle/>
          <a:p>
            <a:r>
              <a:rPr kumimoji="1" lang="en-US" altLang="ja-JP" dirty="0" smtClean="0"/>
              <a:t>2014</a:t>
            </a:r>
            <a:r>
              <a:rPr kumimoji="1" lang="ja-JP" altLang="en-US" dirty="0" smtClean="0"/>
              <a:t>年</a:t>
            </a:r>
            <a:r>
              <a:rPr kumimoji="1" lang="en-US" altLang="ja-JP" dirty="0" smtClean="0"/>
              <a:t>6</a:t>
            </a:r>
            <a:r>
              <a:rPr kumimoji="1" lang="ja-JP" altLang="en-US" dirty="0" smtClean="0"/>
              <a:t>月</a:t>
            </a:r>
            <a:r>
              <a:rPr kumimoji="1" lang="en-US" altLang="ja-JP" dirty="0" smtClean="0"/>
              <a:t>1</a:t>
            </a:r>
            <a:r>
              <a:rPr kumimoji="1" lang="ja-JP" altLang="en-US" dirty="0" smtClean="0"/>
              <a:t>日の検索結果</a:t>
            </a:r>
            <a:endParaRPr kumimoji="1" lang="en-US" altLang="ja-JP" dirty="0" smtClean="0"/>
          </a:p>
          <a:p>
            <a:r>
              <a:rPr lang="ja-JP" altLang="en-US" dirty="0" smtClean="0"/>
              <a:t>観光のヒット件数　約</a:t>
            </a:r>
            <a:r>
              <a:rPr lang="en-US" altLang="ja-JP" dirty="0" smtClean="0"/>
              <a:t>7460</a:t>
            </a:r>
            <a:r>
              <a:rPr lang="ja-JP" altLang="en-US" dirty="0" smtClean="0"/>
              <a:t>万件</a:t>
            </a:r>
            <a:endParaRPr lang="en-US" altLang="ja-JP" dirty="0" smtClean="0"/>
          </a:p>
          <a:p>
            <a:r>
              <a:rPr kumimoji="1" lang="ja-JP" altLang="en-US" dirty="0" smtClean="0"/>
              <a:t>遊覧のヒット件数　約</a:t>
            </a:r>
            <a:r>
              <a:rPr kumimoji="1" lang="en-US" altLang="ja-JP" dirty="0" smtClean="0"/>
              <a:t>144</a:t>
            </a:r>
            <a:r>
              <a:rPr kumimoji="1" lang="ja-JP" altLang="en-US" dirty="0" smtClean="0"/>
              <a:t>万件</a:t>
            </a:r>
            <a:endParaRPr kumimoji="1" lang="en-US" altLang="ja-JP" dirty="0" smtClean="0"/>
          </a:p>
          <a:p>
            <a:pPr>
              <a:buNone/>
            </a:pPr>
            <a:r>
              <a:rPr lang="ja-JP" altLang="en-US" dirty="0" smtClean="0"/>
              <a:t>　ちなみに</a:t>
            </a:r>
            <a:endParaRPr lang="en-US" altLang="ja-JP" dirty="0" smtClean="0"/>
          </a:p>
          <a:p>
            <a:r>
              <a:rPr lang="ja-JP" altLang="en-US" dirty="0" smtClean="0"/>
              <a:t>ツーリズムは約</a:t>
            </a:r>
            <a:r>
              <a:rPr lang="en-US" altLang="ja-JP" dirty="0" smtClean="0"/>
              <a:t>156</a:t>
            </a:r>
            <a:r>
              <a:rPr lang="ja-JP" altLang="en-US" dirty="0" smtClean="0"/>
              <a:t>万件</a:t>
            </a:r>
            <a:endParaRPr lang="en-US" altLang="ja-JP" dirty="0" smtClean="0"/>
          </a:p>
          <a:p>
            <a:r>
              <a:rPr kumimoji="1" lang="ja-JP" altLang="en-US" dirty="0" smtClean="0"/>
              <a:t>レジャーは約</a:t>
            </a:r>
            <a:r>
              <a:rPr kumimoji="1" lang="en-US" altLang="ja-JP" dirty="0" smtClean="0"/>
              <a:t>4520</a:t>
            </a:r>
            <a:r>
              <a:rPr kumimoji="1" lang="ja-JP" altLang="en-US" dirty="0" smtClean="0"/>
              <a:t>万件</a:t>
            </a:r>
            <a:endParaRPr kumimoji="1" lang="en-US" altLang="ja-JP" dirty="0" smtClean="0"/>
          </a:p>
          <a:p>
            <a:r>
              <a:rPr lang="ja-JP" altLang="en-US" dirty="0" smtClean="0"/>
              <a:t>旅行は約</a:t>
            </a:r>
            <a:r>
              <a:rPr lang="en-US" altLang="ja-JP" dirty="0" smtClean="0"/>
              <a:t>28400</a:t>
            </a:r>
            <a:r>
              <a:rPr lang="ja-JP" altLang="en-US" dirty="0" smtClean="0"/>
              <a:t>万件</a:t>
            </a:r>
            <a:endParaRPr lang="en-US" altLang="ja-JP" dirty="0" smtClean="0"/>
          </a:p>
          <a:p>
            <a:r>
              <a:rPr kumimoji="1" lang="ja-JP" altLang="en-US" dirty="0" smtClean="0"/>
              <a:t>人流は約</a:t>
            </a:r>
            <a:r>
              <a:rPr kumimoji="1" lang="en-US" altLang="ja-JP" dirty="0" smtClean="0"/>
              <a:t>1610</a:t>
            </a:r>
            <a:r>
              <a:rPr kumimoji="1" lang="ja-JP" altLang="en-US" dirty="0" smtClean="0"/>
              <a:t>万件（人工流産、○○人の流儀）</a:t>
            </a:r>
            <a:endParaRPr kumimoji="1" lang="ja-JP" alt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11268" name="Picture 4"/>
          <p:cNvPicPr>
            <a:picLocks noChangeAspect="1" noChangeArrowheads="1"/>
          </p:cNvPicPr>
          <p:nvPr/>
        </p:nvPicPr>
        <p:blipFill>
          <a:blip r:embed="rId3" cstate="print"/>
          <a:srcRect/>
          <a:stretch>
            <a:fillRect/>
          </a:stretch>
        </p:blipFill>
        <p:spPr bwMode="auto">
          <a:xfrm>
            <a:off x="755576" y="404664"/>
            <a:ext cx="7344816" cy="6143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r>
              <a:rPr lang="en-US" altLang="ja-JP" dirty="0" smtClean="0"/>
              <a:t>34</a:t>
            </a:r>
            <a:r>
              <a:rPr lang="ja-JP" altLang="ja-JP" dirty="0" smtClean="0"/>
              <a:t>年</a:t>
            </a:r>
            <a:r>
              <a:rPr lang="en-US" altLang="ja-JP" dirty="0" smtClean="0"/>
              <a:t>4</a:t>
            </a:r>
            <a:r>
              <a:rPr lang="ja-JP" altLang="ja-JP" dirty="0" smtClean="0"/>
              <a:t>月</a:t>
            </a:r>
            <a:r>
              <a:rPr lang="en-US" altLang="ja-JP" dirty="0" smtClean="0"/>
              <a:t>29</a:t>
            </a:r>
            <a:r>
              <a:rPr lang="ja-JP" altLang="ja-JP" dirty="0" smtClean="0"/>
              <a:t>日変な観光政策</a:t>
            </a:r>
            <a:endParaRPr kumimoji="1" lang="ja-JP" altLang="en-US" dirty="0"/>
          </a:p>
        </p:txBody>
      </p:sp>
      <p:sp>
        <p:nvSpPr>
          <p:cNvPr id="3" name="コンテンツ プレースホルダ 2"/>
          <p:cNvSpPr>
            <a:spLocks noGrp="1"/>
          </p:cNvSpPr>
          <p:nvPr>
            <p:ph idx="1"/>
          </p:nvPr>
        </p:nvSpPr>
        <p:spPr/>
        <p:txBody>
          <a:bodyPr>
            <a:normAutofit fontScale="92500"/>
          </a:bodyPr>
          <a:lstStyle/>
          <a:p>
            <a:r>
              <a:rPr lang="ja-JP" altLang="ja-JP" dirty="0" smtClean="0"/>
              <a:t>国際観光　予算の割に宣伝効果がない</a:t>
            </a:r>
          </a:p>
          <a:p>
            <a:r>
              <a:rPr lang="ja-JP" altLang="ja-JP" dirty="0" smtClean="0"/>
              <a:t>横浜沖にも神戸沖にも観光船はつくが、乗客は上陸しても夜になると帰ってしまう</a:t>
            </a:r>
          </a:p>
          <a:p>
            <a:r>
              <a:rPr lang="ja-JP" altLang="ja-JP" dirty="0" smtClean="0"/>
              <a:t>観光局肝いりの低利融資で蒲郡ホテル作ったが外人が利用すくない　船の方が設備が完備</a:t>
            </a:r>
          </a:p>
          <a:p>
            <a:r>
              <a:rPr lang="ja-JP" altLang="ja-JP" dirty="0" smtClean="0"/>
              <a:t>日本式旅館に宿泊させるのがなぜ悪いのか　政府は茶の湯の宣伝はしても旅館の宣伝をしない　家屋税から女中税まで取り立てておきながら日本旅館に外人を宿泊させようとしない観光局</a:t>
            </a:r>
          </a:p>
          <a:p>
            <a:endParaRPr lang="ja-JP" altLang="en-US" dirty="0" smtClean="0"/>
          </a:p>
          <a:p>
            <a:endParaRPr kumimoji="1" lang="ja-JP" alt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38100">
            <a:solidFill>
              <a:schemeClr val="tx1">
                <a:lumMod val="85000"/>
                <a:lumOff val="15000"/>
              </a:schemeClr>
            </a:solidFill>
          </a:ln>
        </p:spPr>
        <p:txBody>
          <a:bodyPr/>
          <a:lstStyle/>
          <a:p>
            <a:r>
              <a:rPr lang="ja-JP" altLang="ja-JP" dirty="0" smtClean="0"/>
              <a:t>オリンピック東京開催</a:t>
            </a:r>
            <a:endParaRPr kumimoji="1" lang="ja-JP" altLang="en-US" dirty="0"/>
          </a:p>
        </p:txBody>
      </p:sp>
      <p:sp>
        <p:nvSpPr>
          <p:cNvPr id="3" name="コンテンツ プレースホルダ 2"/>
          <p:cNvSpPr>
            <a:spLocks noGrp="1"/>
          </p:cNvSpPr>
          <p:nvPr>
            <p:ph idx="1"/>
          </p:nvPr>
        </p:nvSpPr>
        <p:spPr>
          <a:xfrm>
            <a:off x="179512" y="1600200"/>
            <a:ext cx="8964488" cy="4853136"/>
          </a:xfrm>
        </p:spPr>
        <p:txBody>
          <a:bodyPr>
            <a:normAutofit/>
          </a:bodyPr>
          <a:lstStyle/>
          <a:p>
            <a:r>
              <a:rPr lang="en-US" altLang="ja-JP" dirty="0" smtClean="0"/>
              <a:t>35</a:t>
            </a:r>
            <a:r>
              <a:rPr lang="ja-JP" altLang="ja-JP" dirty="0" smtClean="0"/>
              <a:t>年</a:t>
            </a:r>
            <a:r>
              <a:rPr lang="en-US" altLang="ja-JP" dirty="0" smtClean="0"/>
              <a:t>2</a:t>
            </a:r>
            <a:r>
              <a:rPr lang="ja-JP" altLang="ja-JP" dirty="0" smtClean="0"/>
              <a:t>月</a:t>
            </a:r>
            <a:r>
              <a:rPr lang="en-US" altLang="ja-JP" dirty="0" smtClean="0"/>
              <a:t>16</a:t>
            </a:r>
            <a:r>
              <a:rPr lang="ja-JP" altLang="ja-JP" dirty="0" smtClean="0"/>
              <a:t>日オリンピック東京開催有望　観光局乗り出す</a:t>
            </a:r>
          </a:p>
          <a:p>
            <a:r>
              <a:rPr lang="ja-JP" altLang="ja-JP" dirty="0" smtClean="0"/>
              <a:t>東京に一大観光ホテル建設</a:t>
            </a:r>
          </a:p>
          <a:p>
            <a:r>
              <a:rPr lang="ja-JP" altLang="ja-JP" dirty="0" smtClean="0"/>
              <a:t>日光箱根　湘南　富士　京都奈良神戸に完全ドライブウェイ　（戦後の国道基準</a:t>
            </a:r>
            <a:r>
              <a:rPr lang="ja-JP" altLang="en-US" dirty="0" smtClean="0"/>
              <a:t>）</a:t>
            </a:r>
            <a:endParaRPr lang="ja-JP" altLang="ja-JP" dirty="0" smtClean="0"/>
          </a:p>
          <a:p>
            <a:r>
              <a:rPr lang="ja-JP" altLang="ja-JP" dirty="0" smtClean="0"/>
              <a:t>神戸　瀬戸内海　別府雲仙唐津の新観光ルート</a:t>
            </a:r>
          </a:p>
          <a:p>
            <a:r>
              <a:rPr lang="ja-JP" altLang="ja-JP" dirty="0" smtClean="0"/>
              <a:t>川口、名古屋、川奈、雲仙、唐津の新観光ホテル</a:t>
            </a:r>
            <a:r>
              <a:rPr lang="en-US" altLang="ja-JP" dirty="0" smtClean="0"/>
              <a:t> </a:t>
            </a:r>
            <a:endParaRPr lang="ja-JP" altLang="ja-JP" dirty="0" smtClean="0"/>
          </a:p>
          <a:p>
            <a:endParaRPr lang="ja-JP" altLang="en-US" dirty="0" smtClean="0"/>
          </a:p>
          <a:p>
            <a:endParaRPr kumimoji="1" lang="ja-JP" alt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lstStyle/>
          <a:p>
            <a:r>
              <a:rPr kumimoji="1" lang="ja-JP" altLang="en-US" dirty="0" smtClean="0"/>
              <a:t>リアルジャパン</a:t>
            </a:r>
            <a:endParaRPr kumimoji="1" lang="ja-JP" altLang="en-US" dirty="0"/>
          </a:p>
        </p:txBody>
      </p:sp>
      <p:sp>
        <p:nvSpPr>
          <p:cNvPr id="3" name="コンテンツ プレースホルダ 2"/>
          <p:cNvSpPr>
            <a:spLocks noGrp="1"/>
          </p:cNvSpPr>
          <p:nvPr>
            <p:ph idx="1"/>
          </p:nvPr>
        </p:nvSpPr>
        <p:spPr>
          <a:xfrm>
            <a:off x="251520" y="1600200"/>
            <a:ext cx="8435280" cy="5069160"/>
          </a:xfrm>
        </p:spPr>
        <p:txBody>
          <a:bodyPr>
            <a:normAutofit fontScale="92500" lnSpcReduction="10000"/>
          </a:bodyPr>
          <a:lstStyle/>
          <a:p>
            <a:r>
              <a:rPr lang="en-US" altLang="ja-JP" dirty="0" smtClean="0"/>
              <a:t>35</a:t>
            </a:r>
            <a:r>
              <a:rPr lang="ja-JP" altLang="ja-JP" dirty="0" smtClean="0"/>
              <a:t>年</a:t>
            </a:r>
            <a:r>
              <a:rPr lang="en-US" altLang="ja-JP" dirty="0" smtClean="0"/>
              <a:t>5</a:t>
            </a:r>
            <a:r>
              <a:rPr lang="ja-JP" altLang="ja-JP" dirty="0" smtClean="0"/>
              <a:t>月</a:t>
            </a:r>
            <a:r>
              <a:rPr lang="en-US" altLang="ja-JP" dirty="0" smtClean="0"/>
              <a:t>23</a:t>
            </a:r>
            <a:r>
              <a:rPr lang="ja-JP" altLang="ja-JP" dirty="0" smtClean="0"/>
              <a:t>日　日本の四季　</a:t>
            </a:r>
            <a:r>
              <a:rPr lang="ja-JP" altLang="ja-JP" dirty="0" smtClean="0">
                <a:solidFill>
                  <a:srgbClr val="FF0000"/>
                </a:solidFill>
              </a:rPr>
              <a:t>国辱映画</a:t>
            </a:r>
            <a:r>
              <a:rPr lang="ja-JP" altLang="ja-JP" dirty="0" smtClean="0"/>
              <a:t>か　ソビエトに提供した宣伝映画　</a:t>
            </a:r>
            <a:r>
              <a:rPr lang="ja-JP" altLang="ja-JP" dirty="0" smtClean="0">
                <a:solidFill>
                  <a:srgbClr val="FF0000"/>
                </a:solidFill>
              </a:rPr>
              <a:t>米作風景をみてトラック</a:t>
            </a:r>
            <a:r>
              <a:rPr lang="ja-JP" altLang="en-US" dirty="0" smtClean="0">
                <a:solidFill>
                  <a:srgbClr val="FF0000"/>
                </a:solidFill>
              </a:rPr>
              <a:t>タ</a:t>
            </a:r>
            <a:r>
              <a:rPr lang="ja-JP" altLang="ja-JP" dirty="0" smtClean="0">
                <a:solidFill>
                  <a:srgbClr val="FF0000"/>
                </a:solidFill>
              </a:rPr>
              <a:t>―に馴れた聴衆が笑い出した</a:t>
            </a:r>
            <a:r>
              <a:rPr lang="ja-JP" altLang="ja-JP" dirty="0" smtClean="0"/>
              <a:t>ことから当該部分をカットして改めて寄贈　生活様式なのだから隠しまわる必要はない</a:t>
            </a:r>
          </a:p>
          <a:p>
            <a:r>
              <a:rPr lang="en-US" altLang="ja-JP" dirty="0" smtClean="0"/>
              <a:t>35</a:t>
            </a:r>
            <a:r>
              <a:rPr lang="ja-JP" altLang="ja-JP" dirty="0" smtClean="0"/>
              <a:t>年</a:t>
            </a:r>
            <a:r>
              <a:rPr lang="en-US" altLang="ja-JP" dirty="0" smtClean="0"/>
              <a:t>5</a:t>
            </a:r>
            <a:r>
              <a:rPr lang="ja-JP" altLang="ja-JP" dirty="0" smtClean="0"/>
              <a:t>月</a:t>
            </a:r>
            <a:r>
              <a:rPr lang="en-US" altLang="ja-JP" dirty="0" smtClean="0"/>
              <a:t>26</a:t>
            </a:r>
            <a:r>
              <a:rPr lang="ja-JP" altLang="ja-JP" dirty="0" smtClean="0"/>
              <a:t>日　観光映画「秋」ソビエトの爆笑を気に病んで</a:t>
            </a:r>
            <a:r>
              <a:rPr lang="ja-JP" altLang="ja-JP" dirty="0" smtClean="0">
                <a:solidFill>
                  <a:srgbClr val="FF0000"/>
                </a:solidFill>
              </a:rPr>
              <a:t>カット</a:t>
            </a:r>
            <a:r>
              <a:rPr lang="ja-JP" altLang="ja-JP" dirty="0" smtClean="0"/>
              <a:t>　しかしせめて食える農業にすべき</a:t>
            </a:r>
            <a:endParaRPr lang="en-US" altLang="ja-JP" dirty="0" smtClean="0"/>
          </a:p>
          <a:p>
            <a:r>
              <a:rPr lang="en-US" altLang="ja-JP" dirty="0" smtClean="0"/>
              <a:t>1935</a:t>
            </a:r>
            <a:r>
              <a:rPr lang="ja-JP" altLang="en-US" dirty="0" smtClean="0"/>
              <a:t>年</a:t>
            </a:r>
            <a:r>
              <a:rPr lang="ja-JP" altLang="ja-JP" dirty="0" smtClean="0"/>
              <a:t>９月</a:t>
            </a:r>
            <a:r>
              <a:rPr lang="en-US" altLang="ja-JP" dirty="0" smtClean="0"/>
              <a:t>10</a:t>
            </a:r>
            <a:r>
              <a:rPr lang="ja-JP" altLang="ja-JP" dirty="0" smtClean="0"/>
              <a:t>日</a:t>
            </a:r>
            <a:r>
              <a:rPr lang="ja-JP" altLang="en-US" dirty="0" smtClean="0"/>
              <a:t>　</a:t>
            </a:r>
            <a:r>
              <a:rPr lang="ja-JP" altLang="ja-JP" dirty="0" smtClean="0"/>
              <a:t>米国児童にアンケート約３５０人　なぜ日本に行きたいか　しかし答え躍進日本の姿を見たいといったもの少ない　</a:t>
            </a:r>
            <a:r>
              <a:rPr lang="ja-JP" altLang="ja-JP" dirty="0" smtClean="0">
                <a:solidFill>
                  <a:srgbClr val="FF0000"/>
                </a:solidFill>
              </a:rPr>
              <a:t>これまでの平凡な絵葉書を改めて新しいものをばらまく方針</a:t>
            </a:r>
          </a:p>
          <a:p>
            <a:endParaRPr lang="ja-JP" altLang="ja-JP" dirty="0" smtClean="0"/>
          </a:p>
          <a:p>
            <a:endParaRPr kumimoji="1" lang="ja-JP" alt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38100">
            <a:solidFill>
              <a:schemeClr val="tx1">
                <a:lumMod val="85000"/>
                <a:lumOff val="15000"/>
              </a:schemeClr>
            </a:solidFill>
          </a:ln>
        </p:spPr>
        <p:txBody>
          <a:bodyPr/>
          <a:lstStyle/>
          <a:p>
            <a:r>
              <a:rPr kumimoji="1" lang="ja-JP" altLang="en-US" dirty="0" smtClean="0"/>
              <a:t>全国の観光協会</a:t>
            </a:r>
            <a:endParaRPr kumimoji="1" lang="ja-JP" altLang="en-US" dirty="0"/>
          </a:p>
        </p:txBody>
      </p:sp>
      <p:sp>
        <p:nvSpPr>
          <p:cNvPr id="3" name="コンテンツ プレースホルダ 2"/>
          <p:cNvSpPr>
            <a:spLocks noGrp="1"/>
          </p:cNvSpPr>
          <p:nvPr>
            <p:ph idx="1"/>
          </p:nvPr>
        </p:nvSpPr>
        <p:spPr/>
        <p:txBody>
          <a:bodyPr>
            <a:normAutofit fontScale="92500"/>
          </a:bodyPr>
          <a:lstStyle/>
          <a:p>
            <a:r>
              <a:rPr lang="en-US" altLang="ja-JP" dirty="0" smtClean="0"/>
              <a:t>5</a:t>
            </a:r>
            <a:r>
              <a:rPr lang="ja-JP" altLang="ja-JP" dirty="0" smtClean="0"/>
              <a:t>月</a:t>
            </a:r>
            <a:r>
              <a:rPr lang="en-US" altLang="ja-JP" dirty="0" smtClean="0"/>
              <a:t>30</a:t>
            </a:r>
            <a:r>
              <a:rPr lang="ja-JP" altLang="ja-JP" dirty="0" smtClean="0"/>
              <a:t>日　全国に観光協会が設置</a:t>
            </a:r>
            <a:r>
              <a:rPr lang="en-US" altLang="ja-JP" dirty="0" smtClean="0"/>
              <a:t>400</a:t>
            </a:r>
            <a:r>
              <a:rPr lang="ja-JP" altLang="ja-JP" dirty="0" smtClean="0"/>
              <a:t>を超える。しかしバラバラ。外人が写真の撮る有料無料で気分を害する。</a:t>
            </a:r>
            <a:r>
              <a:rPr lang="ja-JP" altLang="ja-JP" dirty="0" smtClean="0">
                <a:solidFill>
                  <a:srgbClr val="FF0000"/>
                </a:solidFill>
              </a:rPr>
              <a:t>スパイ扱い</a:t>
            </a:r>
            <a:r>
              <a:rPr lang="ja-JP" altLang="ja-JP" dirty="0" smtClean="0"/>
              <a:t>のところも。従って協会連合会を作り国際観光局から補助金支給。地区代表者には２等無賃乗車証支給</a:t>
            </a:r>
            <a:r>
              <a:rPr lang="ja-JP" altLang="en-US" dirty="0" smtClean="0"/>
              <a:t>（</a:t>
            </a:r>
            <a:r>
              <a:rPr lang="ja-JP" altLang="en-US" dirty="0" smtClean="0">
                <a:solidFill>
                  <a:schemeClr val="accent1">
                    <a:lumMod val="75000"/>
                  </a:schemeClr>
                </a:solidFill>
              </a:rPr>
              <a:t>この頃はまだ本格的な国防意識があるわけではない</a:t>
            </a:r>
            <a:r>
              <a:rPr lang="ja-JP" altLang="en-US" dirty="0" smtClean="0"/>
              <a:t>）</a:t>
            </a:r>
            <a:endParaRPr lang="ja-JP" altLang="ja-JP" dirty="0" smtClean="0"/>
          </a:p>
          <a:p>
            <a:r>
              <a:rPr lang="ja-JP" altLang="ja-JP" b="1" dirty="0" smtClean="0"/>
              <a:t>鉄道省が国際観光局を引き受けた以上</a:t>
            </a:r>
            <a:r>
              <a:rPr lang="ja-JP" altLang="en-US" b="1" dirty="0" smtClean="0"/>
              <a:t>、</a:t>
            </a:r>
            <a:r>
              <a:rPr lang="ja-JP" altLang="ja-JP" b="1" dirty="0" smtClean="0"/>
              <a:t>武器は</a:t>
            </a:r>
            <a:r>
              <a:rPr lang="ja-JP" altLang="ja-JP" b="1" dirty="0" smtClean="0">
                <a:solidFill>
                  <a:srgbClr val="FF0000"/>
                </a:solidFill>
              </a:rPr>
              <a:t>無賃乗車証</a:t>
            </a:r>
            <a:r>
              <a:rPr lang="ja-JP" altLang="ja-JP" b="1" dirty="0" smtClean="0"/>
              <a:t>、国鉄改革でようやく廃止できた</a:t>
            </a:r>
            <a:endParaRPr lang="ja-JP" altLang="ja-JP" dirty="0" smtClean="0"/>
          </a:p>
          <a:p>
            <a:endParaRPr kumimoji="1" lang="ja-JP" alt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38100">
            <a:solidFill>
              <a:schemeClr val="tx1">
                <a:lumMod val="85000"/>
                <a:lumOff val="15000"/>
              </a:schemeClr>
            </a:solidFill>
          </a:ln>
        </p:spPr>
        <p:txBody>
          <a:bodyPr>
            <a:normAutofit fontScale="90000"/>
          </a:bodyPr>
          <a:lstStyle/>
          <a:p>
            <a:r>
              <a:rPr kumimoji="1" lang="ja-JP" altLang="en-US" dirty="0" smtClean="0"/>
              <a:t>観光学科の設置</a:t>
            </a:r>
            <a:r>
              <a:rPr kumimoji="1" lang="en-US" altLang="ja-JP" dirty="0" smtClean="0"/>
              <a:t/>
            </a:r>
            <a:br>
              <a:rPr kumimoji="1" lang="en-US" altLang="ja-JP" dirty="0" smtClean="0"/>
            </a:br>
            <a:r>
              <a:rPr lang="ja-JP" altLang="ja-JP" dirty="0" smtClean="0"/>
              <a:t> １１月８日</a:t>
            </a:r>
            <a:r>
              <a:rPr lang="ja-JP" altLang="en-US" dirty="0" smtClean="0"/>
              <a:t>記事</a:t>
            </a:r>
            <a:endParaRPr kumimoji="1" lang="ja-JP" altLang="en-US" dirty="0"/>
          </a:p>
        </p:txBody>
      </p:sp>
      <p:sp>
        <p:nvSpPr>
          <p:cNvPr id="3" name="コンテンツ プレースホルダ 2"/>
          <p:cNvSpPr>
            <a:spLocks noGrp="1"/>
          </p:cNvSpPr>
          <p:nvPr>
            <p:ph idx="1"/>
          </p:nvPr>
        </p:nvSpPr>
        <p:spPr>
          <a:xfrm>
            <a:off x="0" y="1600200"/>
            <a:ext cx="8892480" cy="4997152"/>
          </a:xfrm>
        </p:spPr>
        <p:txBody>
          <a:bodyPr/>
          <a:lstStyle/>
          <a:p>
            <a:r>
              <a:rPr lang="ja-JP" altLang="ja-JP" dirty="0" smtClean="0"/>
              <a:t>観光事業を科学的に研究すべきということで、京都帝大に観光講座設置。</a:t>
            </a:r>
            <a:endParaRPr lang="en-US" altLang="ja-JP" dirty="0" smtClean="0"/>
          </a:p>
          <a:p>
            <a:r>
              <a:rPr lang="ja-JP" altLang="ja-JP" dirty="0" smtClean="0"/>
              <a:t>早大観光事業研究会も国際観光局長の特別講義を聴く。</a:t>
            </a:r>
            <a:endParaRPr lang="en-US" altLang="ja-JP" dirty="0" smtClean="0"/>
          </a:p>
          <a:p>
            <a:r>
              <a:rPr lang="ja-JP" altLang="ja-JP" dirty="0" smtClean="0"/>
              <a:t>慶大は旅行倶楽部から脱皮御目指す</a:t>
            </a:r>
            <a:endParaRPr lang="en-US" altLang="ja-JP" dirty="0" smtClean="0"/>
          </a:p>
          <a:p>
            <a:r>
              <a:rPr lang="ja-JP" altLang="ja-JP" dirty="0" smtClean="0"/>
              <a:t>商大、明大等にも研究の機運が起こる</a:t>
            </a:r>
          </a:p>
          <a:p>
            <a:endParaRPr kumimoji="1" lang="ja-JP" alt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0" y="692696"/>
            <a:ext cx="8892480" cy="4752527"/>
          </a:xfrm>
          <a:solidFill>
            <a:srgbClr val="92D050"/>
          </a:solidFill>
          <a:ln w="38100">
            <a:solidFill>
              <a:schemeClr val="tx1">
                <a:lumMod val="85000"/>
                <a:lumOff val="15000"/>
              </a:schemeClr>
            </a:solidFill>
          </a:ln>
        </p:spPr>
        <p:txBody>
          <a:bodyPr>
            <a:normAutofit fontScale="90000"/>
          </a:bodyPr>
          <a:lstStyle/>
          <a:p>
            <a:r>
              <a:rPr kumimoji="1" lang="ja-JP" altLang="en-US" dirty="0" smtClean="0"/>
              <a:t>「</a:t>
            </a:r>
            <a:r>
              <a:rPr kumimoji="1" lang="en-US" altLang="ja-JP" dirty="0" smtClean="0"/>
              <a:t>1930</a:t>
            </a:r>
            <a:r>
              <a:rPr kumimoji="1" lang="ja-JP" altLang="en-US" dirty="0" smtClean="0"/>
              <a:t>年代クールジャパン」の絶頂期</a:t>
            </a:r>
            <a:r>
              <a:rPr kumimoji="1" lang="en-US" altLang="ja-JP" dirty="0" smtClean="0"/>
              <a:t/>
            </a:r>
            <a:br>
              <a:rPr kumimoji="1" lang="en-US" altLang="ja-JP" dirty="0" smtClean="0"/>
            </a:br>
            <a:r>
              <a:rPr kumimoji="1" lang="en-US" altLang="ja-JP" dirty="0" smtClean="0"/>
              <a:t/>
            </a:r>
            <a:br>
              <a:rPr kumimoji="1" lang="en-US" altLang="ja-JP" dirty="0" smtClean="0"/>
            </a:br>
            <a:r>
              <a:rPr lang="ja-JP" altLang="en-US" dirty="0" smtClean="0"/>
              <a:t>国鉄無料パスや全国観光ポスターの無料広告がこのころから始まったことが分かる</a:t>
            </a:r>
            <a:r>
              <a:rPr lang="en-US" altLang="ja-JP" dirty="0" smtClean="0"/>
              <a:t/>
            </a:r>
            <a:br>
              <a:rPr lang="en-US" altLang="ja-JP" dirty="0" smtClean="0"/>
            </a:br>
            <a:r>
              <a:rPr lang="ja-JP" altLang="en-US" dirty="0" smtClean="0"/>
              <a:t>今も昔も観光宣伝の発想はあまり変わりはない</a:t>
            </a:r>
            <a:endParaRPr kumimoji="1" lang="ja-JP" alt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normAutofit/>
          </a:bodyPr>
          <a:lstStyle/>
          <a:p>
            <a:r>
              <a:rPr lang="ja-JP" altLang="ja-JP" dirty="0" smtClean="0"/>
              <a:t>３６年２月２７日</a:t>
            </a:r>
            <a:r>
              <a:rPr lang="ja-JP" altLang="en-US" dirty="0" smtClean="0"/>
              <a:t>朝刊　</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lang="ja-JP" altLang="ja-JP" dirty="0" smtClean="0">
                <a:solidFill>
                  <a:srgbClr val="FF0000"/>
                </a:solidFill>
              </a:rPr>
              <a:t>５千万円</a:t>
            </a:r>
            <a:r>
              <a:rPr lang="ja-JP" altLang="ja-JP" dirty="0" smtClean="0"/>
              <a:t>だった観光収入も</a:t>
            </a:r>
            <a:r>
              <a:rPr lang="ja-JP" altLang="ja-JP" dirty="0" smtClean="0">
                <a:solidFill>
                  <a:srgbClr val="FF0000"/>
                </a:solidFill>
              </a:rPr>
              <a:t>１億円</a:t>
            </a:r>
            <a:r>
              <a:rPr lang="ja-JP" altLang="ja-JP" dirty="0" smtClean="0"/>
              <a:t>を突破、国際収入でも注目</a:t>
            </a:r>
          </a:p>
          <a:p>
            <a:r>
              <a:rPr lang="ja-JP" altLang="ja-JP" dirty="0" smtClean="0"/>
              <a:t>中央観光地連盟　会長には鉄道大臣</a:t>
            </a:r>
          </a:p>
          <a:p>
            <a:pPr>
              <a:buNone/>
            </a:pPr>
            <a:r>
              <a:rPr lang="ja-JP" altLang="en-US" dirty="0" smtClean="0"/>
              <a:t>①</a:t>
            </a:r>
            <a:r>
              <a:rPr lang="ja-JP" altLang="ja-JP" dirty="0" smtClean="0"/>
              <a:t>駅や車内に無料広告を許す</a:t>
            </a:r>
          </a:p>
          <a:p>
            <a:pPr>
              <a:buNone/>
            </a:pPr>
            <a:r>
              <a:rPr lang="ja-JP" altLang="en-US" dirty="0" smtClean="0"/>
              <a:t>②</a:t>
            </a:r>
            <a:r>
              <a:rPr lang="ja-JP" altLang="ja-JP" dirty="0" smtClean="0"/>
              <a:t>無料乗車券を支給し、中央で会議を招集</a:t>
            </a:r>
          </a:p>
          <a:p>
            <a:r>
              <a:rPr lang="ja-JP" altLang="ja-JP" dirty="0" smtClean="0"/>
              <a:t>全国的統制ができれば２６００年には</a:t>
            </a:r>
            <a:r>
              <a:rPr lang="ja-JP" altLang="en-US" dirty="0" smtClean="0"/>
              <a:t>外貨収入</a:t>
            </a:r>
            <a:r>
              <a:rPr lang="ja-JP" altLang="ja-JP" dirty="0" smtClean="0">
                <a:solidFill>
                  <a:srgbClr val="FF0000"/>
                </a:solidFill>
              </a:rPr>
              <a:t>２億円</a:t>
            </a:r>
          </a:p>
          <a:p>
            <a:pPr>
              <a:buNone/>
            </a:pPr>
            <a:r>
              <a:rPr lang="en-US" altLang="ja-JP" dirty="0" smtClean="0"/>
              <a:t>1936</a:t>
            </a:r>
            <a:r>
              <a:rPr lang="ja-JP" altLang="en-US" dirty="0" smtClean="0"/>
              <a:t>年</a:t>
            </a:r>
            <a:r>
              <a:rPr lang="en-US" altLang="ja-JP" dirty="0" smtClean="0"/>
              <a:t>4</a:t>
            </a:r>
            <a:r>
              <a:rPr lang="ja-JP" altLang="en-US" dirty="0" smtClean="0"/>
              <a:t>月</a:t>
            </a:r>
            <a:r>
              <a:rPr lang="en-US" altLang="ja-JP" dirty="0" smtClean="0"/>
              <a:t>24</a:t>
            </a:r>
            <a:r>
              <a:rPr lang="ja-JP" altLang="en-US" dirty="0" smtClean="0"/>
              <a:t>日</a:t>
            </a:r>
            <a:r>
              <a:rPr lang="ja-JP" altLang="ja-JP" dirty="0" smtClean="0"/>
              <a:t>　</a:t>
            </a:r>
            <a:r>
              <a:rPr lang="ja-JP" altLang="en-US" dirty="0" smtClean="0"/>
              <a:t>　</a:t>
            </a:r>
            <a:r>
              <a:rPr lang="en-US" altLang="ja-JP" dirty="0" smtClean="0"/>
              <a:t>4</a:t>
            </a:r>
            <a:r>
              <a:rPr lang="ja-JP" altLang="ja-JP" dirty="0" smtClean="0"/>
              <a:t>月</a:t>
            </a:r>
            <a:r>
              <a:rPr lang="en-US" altLang="ja-JP" dirty="0" smtClean="0"/>
              <a:t>18</a:t>
            </a:r>
            <a:r>
              <a:rPr lang="ja-JP" altLang="ja-JP" dirty="0" smtClean="0"/>
              <a:t>日から</a:t>
            </a:r>
            <a:r>
              <a:rPr lang="en-US" altLang="ja-JP" dirty="0" smtClean="0"/>
              <a:t>1</a:t>
            </a:r>
            <a:r>
              <a:rPr lang="ja-JP" altLang="ja-JP" dirty="0" smtClean="0"/>
              <a:t>週間観光祭　</a:t>
            </a:r>
            <a:endParaRPr lang="en-US" altLang="ja-JP" dirty="0" smtClean="0"/>
          </a:p>
          <a:p>
            <a:pPr>
              <a:buNone/>
            </a:pPr>
            <a:r>
              <a:rPr lang="ja-JP" altLang="en-US" dirty="0" smtClean="0"/>
              <a:t>　　　　　　</a:t>
            </a:r>
            <a:r>
              <a:rPr lang="en-US" altLang="ja-JP" dirty="0" smtClean="0"/>
              <a:t>24</a:t>
            </a:r>
            <a:r>
              <a:rPr lang="ja-JP" altLang="ja-JP" dirty="0" smtClean="0"/>
              <a:t>日はＮＨＫラジオドラマ「観光日本」</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600200"/>
            <a:ext cx="8229600" cy="5257800"/>
          </a:xfrm>
        </p:spPr>
        <p:txBody>
          <a:bodyPr>
            <a:normAutofit fontScale="85000" lnSpcReduction="10000"/>
          </a:bodyPr>
          <a:lstStyle/>
          <a:p>
            <a:r>
              <a:rPr lang="en-US" altLang="ja-JP" dirty="0" smtClean="0"/>
              <a:t>1936</a:t>
            </a:r>
            <a:r>
              <a:rPr lang="ja-JP" altLang="en-US" dirty="0" smtClean="0"/>
              <a:t>年</a:t>
            </a:r>
            <a:r>
              <a:rPr lang="en-US" altLang="ja-JP" dirty="0" smtClean="0"/>
              <a:t>5</a:t>
            </a:r>
            <a:r>
              <a:rPr lang="ja-JP" altLang="en-US" dirty="0" smtClean="0"/>
              <a:t>月</a:t>
            </a:r>
            <a:r>
              <a:rPr lang="en-US" altLang="ja-JP" dirty="0" smtClean="0"/>
              <a:t>27</a:t>
            </a:r>
            <a:r>
              <a:rPr lang="ja-JP" altLang="en-US" dirty="0" smtClean="0"/>
              <a:t>日</a:t>
            </a:r>
            <a:endParaRPr lang="en-US" altLang="ja-JP" dirty="0" smtClean="0"/>
          </a:p>
          <a:p>
            <a:pPr>
              <a:buNone/>
            </a:pPr>
            <a:r>
              <a:rPr lang="ja-JP" altLang="ja-JP" dirty="0" smtClean="0"/>
              <a:t>　大蔵男爵先手で鉄道省の東洋一ホテルが暗礁。帝国ホテルが</a:t>
            </a:r>
            <a:r>
              <a:rPr lang="en-US" altLang="ja-JP" dirty="0" smtClean="0"/>
              <a:t>300</a:t>
            </a:r>
            <a:r>
              <a:rPr lang="ja-JP" altLang="ja-JP" dirty="0" smtClean="0"/>
              <a:t>室の増加で対応。</a:t>
            </a:r>
            <a:r>
              <a:rPr lang="ja-JP" altLang="en-US" dirty="0" smtClean="0"/>
              <a:t>鉄道省は</a:t>
            </a:r>
            <a:r>
              <a:rPr lang="en-US" altLang="ja-JP" dirty="0" smtClean="0"/>
              <a:t>500</a:t>
            </a:r>
            <a:r>
              <a:rPr lang="ja-JP" altLang="ja-JP" dirty="0" smtClean="0"/>
              <a:t>室のホテルは</a:t>
            </a:r>
            <a:r>
              <a:rPr lang="en-US" altLang="ja-JP" dirty="0" smtClean="0"/>
              <a:t>2600</a:t>
            </a:r>
            <a:r>
              <a:rPr lang="ja-JP" altLang="ja-JP" dirty="0" smtClean="0"/>
              <a:t>年後の平時の維持が困難とあきらめる</a:t>
            </a:r>
            <a:endParaRPr lang="en-US" altLang="ja-JP" dirty="0" smtClean="0"/>
          </a:p>
          <a:p>
            <a:r>
              <a:rPr lang="en-US" altLang="ja-JP" dirty="0" smtClean="0"/>
              <a:t>1937</a:t>
            </a:r>
            <a:r>
              <a:rPr lang="ja-JP" altLang="ja-JP" dirty="0" smtClean="0"/>
              <a:t>年</a:t>
            </a:r>
            <a:r>
              <a:rPr lang="en-US" altLang="ja-JP" dirty="0" smtClean="0"/>
              <a:t>1</a:t>
            </a:r>
            <a:r>
              <a:rPr lang="ja-JP" altLang="ja-JP" dirty="0" smtClean="0"/>
              <a:t>月</a:t>
            </a:r>
            <a:r>
              <a:rPr lang="en-US" altLang="ja-JP" dirty="0" smtClean="0"/>
              <a:t>20</a:t>
            </a:r>
            <a:r>
              <a:rPr lang="ja-JP" altLang="ja-JP" dirty="0" smtClean="0"/>
              <a:t>日　</a:t>
            </a:r>
            <a:endParaRPr lang="en-US" altLang="ja-JP" dirty="0" smtClean="0"/>
          </a:p>
          <a:p>
            <a:pPr>
              <a:buNone/>
            </a:pPr>
            <a:r>
              <a:rPr lang="ja-JP" altLang="en-US" dirty="0" smtClean="0"/>
              <a:t>　</a:t>
            </a:r>
            <a:r>
              <a:rPr lang="ja-JP" altLang="ja-JP" dirty="0" smtClean="0"/>
              <a:t>帝国ホテル増築案に美術批評家協会反対　</a:t>
            </a:r>
            <a:r>
              <a:rPr lang="ja-JP" altLang="ja-JP" b="1" dirty="0" smtClean="0">
                <a:solidFill>
                  <a:srgbClr val="FF0000"/>
                </a:solidFill>
              </a:rPr>
              <a:t>現在のスタジアム反対</a:t>
            </a:r>
            <a:r>
              <a:rPr lang="ja-JP" altLang="en-US" b="1" dirty="0" smtClean="0">
                <a:solidFill>
                  <a:srgbClr val="FF0000"/>
                </a:solidFill>
              </a:rPr>
              <a:t>を思い出させる</a:t>
            </a:r>
            <a:endParaRPr lang="en-US" altLang="ja-JP" b="1" dirty="0" smtClean="0">
              <a:solidFill>
                <a:srgbClr val="FF0000"/>
              </a:solidFill>
            </a:endParaRPr>
          </a:p>
          <a:p>
            <a:pPr>
              <a:buNone/>
            </a:pPr>
            <a:r>
              <a:rPr lang="en-US" altLang="ja-JP" dirty="0" smtClean="0"/>
              <a:t>1937</a:t>
            </a:r>
            <a:r>
              <a:rPr lang="ja-JP" altLang="en-US" dirty="0" smtClean="0"/>
              <a:t>年</a:t>
            </a:r>
            <a:r>
              <a:rPr lang="en-US" altLang="ja-JP" dirty="0" smtClean="0"/>
              <a:t>4</a:t>
            </a:r>
            <a:r>
              <a:rPr lang="ja-JP" altLang="ja-JP" dirty="0" smtClean="0"/>
              <a:t>月</a:t>
            </a:r>
            <a:r>
              <a:rPr lang="en-US" altLang="ja-JP" dirty="0" smtClean="0"/>
              <a:t>5</a:t>
            </a:r>
            <a:r>
              <a:rPr lang="ja-JP" altLang="ja-JP" dirty="0" smtClean="0"/>
              <a:t>日</a:t>
            </a:r>
            <a:r>
              <a:rPr lang="ja-JP" altLang="en-US" dirty="0" smtClean="0"/>
              <a:t>　</a:t>
            </a:r>
            <a:endParaRPr lang="en-US" altLang="ja-JP" dirty="0" smtClean="0"/>
          </a:p>
          <a:p>
            <a:pPr>
              <a:buNone/>
            </a:pPr>
            <a:r>
              <a:rPr lang="ja-JP" altLang="en-US" dirty="0" smtClean="0"/>
              <a:t>　　</a:t>
            </a:r>
            <a:r>
              <a:rPr lang="ja-JP" altLang="ja-JP" dirty="0" smtClean="0"/>
              <a:t>鉄道直営ホテルの醜い</a:t>
            </a:r>
            <a:r>
              <a:rPr lang="ja-JP" altLang="ja-JP" dirty="0" smtClean="0">
                <a:solidFill>
                  <a:srgbClr val="FF0000"/>
                </a:solidFill>
              </a:rPr>
              <a:t>官僚臭</a:t>
            </a:r>
            <a:r>
              <a:rPr lang="ja-JP" altLang="ja-JP" dirty="0" smtClean="0"/>
              <a:t>　泊めてやる扱い　　木村旅客課長調査　</a:t>
            </a:r>
            <a:r>
              <a:rPr lang="en-US" altLang="ja-JP" dirty="0" smtClean="0"/>
              <a:t>10</a:t>
            </a:r>
            <a:r>
              <a:rPr lang="ja-JP" altLang="ja-JP" dirty="0" smtClean="0"/>
              <a:t>年</a:t>
            </a:r>
            <a:r>
              <a:rPr lang="en-US" altLang="ja-JP" dirty="0" smtClean="0"/>
              <a:t>20</a:t>
            </a:r>
            <a:r>
              <a:rPr lang="ja-JP" altLang="ja-JP" dirty="0" smtClean="0"/>
              <a:t>年前の欧米スタイルをまねている　　日本旅館の長所も起用すべき</a:t>
            </a:r>
          </a:p>
          <a:p>
            <a:pPr>
              <a:buNone/>
            </a:pPr>
            <a:endParaRPr lang="ja-JP" altLang="ja-JP" dirty="0" smtClean="0">
              <a:solidFill>
                <a:srgbClr val="FF0000"/>
              </a:solidFill>
            </a:endParaRPr>
          </a:p>
          <a:p>
            <a:endParaRPr lang="ja-JP" altLang="ja-JP" dirty="0" smtClean="0"/>
          </a:p>
          <a:p>
            <a:endParaRPr kumimoji="1" lang="ja-JP" altLang="en-US" dirty="0"/>
          </a:p>
        </p:txBody>
      </p:sp>
      <p:sp>
        <p:nvSpPr>
          <p:cNvPr id="4" name="タイトル 1"/>
          <p:cNvSpPr>
            <a:spLocks noGrp="1"/>
          </p:cNvSpPr>
          <p:nvPr>
            <p:ph type="title"/>
          </p:nvPr>
        </p:nvSpPr>
        <p:spPr>
          <a:solidFill>
            <a:srgbClr val="FFFF00"/>
          </a:solidFill>
          <a:ln>
            <a:solidFill>
              <a:schemeClr val="tx1">
                <a:lumMod val="95000"/>
                <a:lumOff val="5000"/>
              </a:schemeClr>
            </a:solidFill>
          </a:ln>
        </p:spPr>
        <p:txBody>
          <a:bodyPr/>
          <a:lstStyle/>
          <a:p>
            <a:r>
              <a:rPr kumimoji="1" lang="ja-JP" altLang="en-US" dirty="0" smtClean="0"/>
              <a:t>オリンピックと帝国ホテル</a:t>
            </a:r>
            <a:endParaRPr kumimoji="1" lang="ja-JP" alt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normAutofit fontScale="90000"/>
          </a:bodyPr>
          <a:lstStyle/>
          <a:p>
            <a:r>
              <a:rPr lang="ja-JP" altLang="ja-JP" sz="3600" dirty="0" smtClean="0"/>
              <a:t>1936年12月16日 - 名古屋観光ホテル開業（帝国ホテルから約30人の従業員派遣）</a:t>
            </a:r>
            <a:endParaRPr kumimoji="1" lang="ja-JP" altLang="en-US" sz="3100" dirty="0"/>
          </a:p>
        </p:txBody>
      </p:sp>
      <p:pic>
        <p:nvPicPr>
          <p:cNvPr id="9218" name="Picture 2"/>
          <p:cNvPicPr>
            <a:picLocks noChangeAspect="1" noChangeArrowheads="1"/>
          </p:cNvPicPr>
          <p:nvPr/>
        </p:nvPicPr>
        <p:blipFill>
          <a:blip r:embed="rId3" cstate="print"/>
          <a:srcRect/>
          <a:stretch>
            <a:fillRect/>
          </a:stretch>
        </p:blipFill>
        <p:spPr bwMode="auto">
          <a:xfrm>
            <a:off x="774035" y="1873831"/>
            <a:ext cx="7614389" cy="49395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3231</TotalTime>
  <Words>4505</Words>
  <Application>Microsoft Office PowerPoint</Application>
  <PresentationFormat>画面に合わせる (4:3)</PresentationFormat>
  <Paragraphs>552</Paragraphs>
  <Slides>132</Slides>
  <Notes>132</Notes>
  <HiddenSlides>12</HiddenSlides>
  <MMClips>0</MMClips>
  <ScaleCrop>false</ScaleCrop>
  <HeadingPairs>
    <vt:vector size="4" baseType="variant">
      <vt:variant>
        <vt:lpstr>テーマ</vt:lpstr>
      </vt:variant>
      <vt:variant>
        <vt:i4>1</vt:i4>
      </vt:variant>
      <vt:variant>
        <vt:lpstr>スライド タイトル</vt:lpstr>
      </vt:variant>
      <vt:variant>
        <vt:i4>132</vt:i4>
      </vt:variant>
    </vt:vector>
  </HeadingPairs>
  <TitlesOfParts>
    <vt:vector size="133" baseType="lpstr">
      <vt:lpstr>Office テーマ</vt:lpstr>
      <vt:lpstr>用語「観光」 誕生物語と昭和のクールジャパンキャンペーン</vt:lpstr>
      <vt:lpstr>東京駅前の新聞スタンド</vt:lpstr>
      <vt:lpstr>日本交通公社の名称と歴史</vt:lpstr>
      <vt:lpstr>スライド 4</vt:lpstr>
      <vt:lpstr>江戸時代までの公用語は漢文</vt:lpstr>
      <vt:lpstr>和製漢語の中国輸出</vt:lpstr>
      <vt:lpstr>用語としての｢観光」が 世上使用された実例調査  以下、出典は朝日新聞検索システム「聞蔵」</vt:lpstr>
      <vt:lpstr>朝日新聞データベース（聞蔵）から見る 「遊覧」と「観光」の使用頻度</vt:lpstr>
      <vt:lpstr>Google検索に見る「観光」と「遊覧」</vt:lpstr>
      <vt:lpstr>遊覧と観光の比較</vt:lpstr>
      <vt:lpstr>スライド 11</vt:lpstr>
      <vt:lpstr>１８８０年４月９日 　　　大阪朝日朝刊</vt:lpstr>
      <vt:lpstr>遊覧の出現例</vt:lpstr>
      <vt:lpstr>スライド 14</vt:lpstr>
      <vt:lpstr>固有名詞以外での ｢観光」初出</vt:lpstr>
      <vt:lpstr>固有名詞➵軍人の視察に拡大</vt:lpstr>
      <vt:lpstr>スライド 17</vt:lpstr>
      <vt:lpstr>軍人から非軍人に拡大</vt:lpstr>
      <vt:lpstr>１８９９年9月4日 東京朝日朝刊</vt:lpstr>
      <vt:lpstr>皇族から一般人に拡大</vt:lpstr>
      <vt:lpstr>朝日データベースからの推測</vt:lpstr>
      <vt:lpstr>結論　　戦前において世間では 「観光」は用例的に「国際観光」を指す</vt:lpstr>
      <vt:lpstr>通行税論議において ➵観光、遊覧との関連論議がない</vt:lpstr>
      <vt:lpstr>通行税論議</vt:lpstr>
      <vt:lpstr>ツーリスト 1913年から登場</vt:lpstr>
      <vt:lpstr>ツーリズム 昭和時代末期まで5件 しかも海外旅行が大半</vt:lpstr>
      <vt:lpstr> Online Etymology Dictionary</vt:lpstr>
      <vt:lpstr>スライド 28</vt:lpstr>
      <vt:lpstr>１９３０年代の クールジャパンキャンペーン</vt:lpstr>
      <vt:lpstr>法令用語「観光」誕生</vt:lpstr>
      <vt:lpstr>国際観光局 (Board of Tourist Industry)</vt:lpstr>
      <vt:lpstr>国際観光局官制、国際観光委員会官制</vt:lpstr>
      <vt:lpstr>1930年4月19日東京朝日夕刊</vt:lpstr>
      <vt:lpstr>外国人観光客の落とすお金</vt:lpstr>
      <vt:lpstr>何故鉄道省か？</vt:lpstr>
      <vt:lpstr>帝国鉄道会計</vt:lpstr>
      <vt:lpstr>衆-運輸及び交通委員会  昭和23年06月04日</vt:lpstr>
      <vt:lpstr>鉄道省の国際観光局の命名理由</vt:lpstr>
      <vt:lpstr>スライド 39</vt:lpstr>
      <vt:lpstr>観光立国懇談会報告書(2003年)</vt:lpstr>
      <vt:lpstr>１９３０年５月２１日地方長官会議（今でいう全国知事会議）での 浜口首相の挨拶内容</vt:lpstr>
      <vt:lpstr>スライド 42</vt:lpstr>
      <vt:lpstr>浜口雄幸と江木翼鉄道大臣</vt:lpstr>
      <vt:lpstr>1930年7月12日の 軍縮条約関連記事</vt:lpstr>
      <vt:lpstr>スライド 45</vt:lpstr>
      <vt:lpstr>スライド 46</vt:lpstr>
      <vt:lpstr>小泉純一郎総理と二階俊博</vt:lpstr>
      <vt:lpstr>行政改革と国際観光局</vt:lpstr>
      <vt:lpstr>１９３１年５月１５日</vt:lpstr>
      <vt:lpstr>スライド 50</vt:lpstr>
      <vt:lpstr>鉄道省減棒騒動  『国鉄繁盛記』 青木槐三著　昭和27年刊 </vt:lpstr>
      <vt:lpstr>原動力となった食堂会議</vt:lpstr>
      <vt:lpstr>官僚の反乱 （鉄道の2・26事件）</vt:lpstr>
      <vt:lpstr>マスコミ的いうと 「１９３０年代のクールジャパン」は 国鉄分割民営化騒動と同時に起こったような大事件であった</vt:lpstr>
      <vt:lpstr>スライド 55</vt:lpstr>
      <vt:lpstr>スライド 56</vt:lpstr>
      <vt:lpstr>解説</vt:lpstr>
      <vt:lpstr>スライド 58</vt:lpstr>
      <vt:lpstr>スライド 59</vt:lpstr>
      <vt:lpstr>退職金の確保の誓約</vt:lpstr>
      <vt:lpstr>新井堯爾局長のパーソナリティ</vt:lpstr>
      <vt:lpstr>鉄道省に対する陸軍軍人の評</vt:lpstr>
      <vt:lpstr>スライド 63</vt:lpstr>
      <vt:lpstr>二大政党政治に対する鉄道省官僚の不満</vt:lpstr>
      <vt:lpstr>二大政党制　政友会・民政党</vt:lpstr>
      <vt:lpstr>当時もあった景観論</vt:lpstr>
      <vt:lpstr>スライド 67</vt:lpstr>
      <vt:lpstr>赤富士が電線だらけ... 啓発イラストが「カッコよくて逆効果」と話題に【無電柱化民間プロジェクト】 http://www.huffingtonpost.jp/2014/07/13/mudenchuka-project_n_5581680.html</vt:lpstr>
      <vt:lpstr>ホテル融資</vt:lpstr>
      <vt:lpstr>スライド 70</vt:lpstr>
      <vt:lpstr>スライド 71</vt:lpstr>
      <vt:lpstr>1931年2月10日　 衆議院　婦人参政権上程の記事 「外客数の減少」報道</vt:lpstr>
      <vt:lpstr>1931年3月27日南京政府にも観光局設置　日本も協力　中国人客が最大 　　　　　　　　　　　　　　　　　　　　協力して欧米客誘致</vt:lpstr>
      <vt:lpstr>1931年4月1日　 コンテスト行政　あちらにもこちらにも観光ホテル　計画や希望続出 決定しているのは大阪だけ　悲鳴を上げている既存ホテル旅館業者には株式参加を 京浜間阪神間にそれぞれ国際的大海水浴場も計画</vt:lpstr>
      <vt:lpstr>1931年　4月16日</vt:lpstr>
      <vt:lpstr>スライド 76</vt:lpstr>
      <vt:lpstr>1930年代のＩＲ（カジノ）は 競犬場</vt:lpstr>
      <vt:lpstr>１９３１年４月１７日東京朝日朝刊</vt:lpstr>
      <vt:lpstr>１９３１年４月２１日東京朝日朝刊</vt:lpstr>
      <vt:lpstr>１９３２年６月２日</vt:lpstr>
      <vt:lpstr>当時の行革</vt:lpstr>
      <vt:lpstr>スライド 82</vt:lpstr>
      <vt:lpstr>スライド 83</vt:lpstr>
      <vt:lpstr>1931年5月27日夕刊</vt:lpstr>
      <vt:lpstr>1931年7月12日　 国立公園候補地に官官接待</vt:lpstr>
      <vt:lpstr>1931年7月12日</vt:lpstr>
      <vt:lpstr>真の日本精神の宣撫</vt:lpstr>
      <vt:lpstr>航空輸送</vt:lpstr>
      <vt:lpstr>ゴルフ場利用税</vt:lpstr>
      <vt:lpstr>スライド 90</vt:lpstr>
      <vt:lpstr>34年4月29日変な観光政策</vt:lpstr>
      <vt:lpstr>オリンピック東京開催</vt:lpstr>
      <vt:lpstr>リアルジャパン</vt:lpstr>
      <vt:lpstr>全国の観光協会</vt:lpstr>
      <vt:lpstr>観光学科の設置  １１月８日記事</vt:lpstr>
      <vt:lpstr>「1930年代クールジャパン」の絶頂期  国鉄無料パスや全国観光ポスターの無料広告がこのころから始まったことが分かる 今も昔も観光宣伝の発想はあまり変わりはない</vt:lpstr>
      <vt:lpstr>３６年２月２７日朝刊　</vt:lpstr>
      <vt:lpstr>オリンピックと帝国ホテル</vt:lpstr>
      <vt:lpstr>1936年12月16日 - 名古屋観光ホテル開業（帝国ホテルから約30人の従業員派遣）</vt:lpstr>
      <vt:lpstr>「資源」と「観光」</vt:lpstr>
      <vt:lpstr>スライド 101</vt:lpstr>
      <vt:lpstr>2600年オリンピックへの期待 　外貨封入倍増2億円</vt:lpstr>
      <vt:lpstr>対外宣伝費削減</vt:lpstr>
      <vt:lpstr>スライド 104</vt:lpstr>
      <vt:lpstr>日満支観光</vt:lpstr>
      <vt:lpstr>スライド 106</vt:lpstr>
      <vt:lpstr>役人の人事移動</vt:lpstr>
      <vt:lpstr>日露戦争～３５年間～太平洋戦争</vt:lpstr>
      <vt:lpstr>1940年前後</vt:lpstr>
      <vt:lpstr>終戦をしなかった責任</vt:lpstr>
      <vt:lpstr>記事に見られる「防諜」と「観光」</vt:lpstr>
      <vt:lpstr>１９４０年７月１１日夕刊</vt:lpstr>
      <vt:lpstr>１９４０年１１月２１日夕刊</vt:lpstr>
      <vt:lpstr>日米開戦後の記事</vt:lpstr>
      <vt:lpstr>国際観光局はなくなったのか？ 行政改革の手法は不変</vt:lpstr>
      <vt:lpstr>国内「観光」の誕生</vt:lpstr>
      <vt:lpstr>東京朝日朝刊46年6月11日</vt:lpstr>
      <vt:lpstr>訪日外客➵進駐軍</vt:lpstr>
      <vt:lpstr>法令用語としての「観光」</vt:lpstr>
      <vt:lpstr>大義名分の「観光」と実質の「観光」</vt:lpstr>
      <vt:lpstr>スライド 121</vt:lpstr>
      <vt:lpstr>戦後の朝日新聞における 「観光」の使われ方</vt:lpstr>
      <vt:lpstr>スライド 123</vt:lpstr>
      <vt:lpstr>１９４８年1月２０日 　　　　　　　東京朝日朝刊</vt:lpstr>
      <vt:lpstr>49年3月17日東京朝日朝刊 朝日の青鉛筆氏が国内豪華旅行に「観光」を使用している例。</vt:lpstr>
      <vt:lpstr>国内旅行、外人旅行ともに「観光」</vt:lpstr>
      <vt:lpstr>東京朝日夕刊51年10月13日 「観光バス」を日本人使用➵国内</vt:lpstr>
      <vt:lpstr>サンフランシスコ平和条約</vt:lpstr>
      <vt:lpstr>１９５２年２月７日 　　　　　　　　東京朝日朝刊 今日的意味で日本人の国内観光に「観光」を使用した例</vt:lpstr>
      <vt:lpstr>１９５２年２月２６日 　　　　　　東京朝日朝刊社説 観光外人客を使用するも従来型の典型　　　　　</vt:lpstr>
      <vt:lpstr>台湾における法令用語「観光」</vt:lpstr>
      <vt:lpstr>ハングル「관광」は漢語「観光」に相当</vt:lpstr>
    </vt:vector>
  </TitlesOfParts>
  <Company>DELLNBX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「観光」誕生物語</dc:title>
  <dc:creator>teramae</dc:creator>
  <cp:lastModifiedBy>owner</cp:lastModifiedBy>
  <cp:revision>52</cp:revision>
  <dcterms:created xsi:type="dcterms:W3CDTF">2014-05-11T06:47:25Z</dcterms:created>
  <dcterms:modified xsi:type="dcterms:W3CDTF">2014-09-16T00:02:39Z</dcterms:modified>
</cp:coreProperties>
</file>