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7" r:id="rId2"/>
    <p:sldId id="348" r:id="rId3"/>
    <p:sldId id="340" r:id="rId4"/>
    <p:sldId id="315" r:id="rId5"/>
    <p:sldId id="341" r:id="rId6"/>
    <p:sldId id="385" r:id="rId7"/>
    <p:sldId id="386" r:id="rId8"/>
    <p:sldId id="344" r:id="rId9"/>
    <p:sldId id="387" r:id="rId10"/>
    <p:sldId id="380" r:id="rId11"/>
    <p:sldId id="381" r:id="rId12"/>
    <p:sldId id="382" r:id="rId13"/>
    <p:sldId id="351" r:id="rId14"/>
    <p:sldId id="352" r:id="rId15"/>
    <p:sldId id="354" r:id="rId16"/>
    <p:sldId id="355" r:id="rId17"/>
    <p:sldId id="360" r:id="rId18"/>
    <p:sldId id="317" r:id="rId19"/>
    <p:sldId id="388" r:id="rId20"/>
    <p:sldId id="389" r:id="rId21"/>
    <p:sldId id="314" r:id="rId22"/>
    <p:sldId id="266" r:id="rId23"/>
    <p:sldId id="267" r:id="rId24"/>
    <p:sldId id="324" r:id="rId25"/>
    <p:sldId id="323" r:id="rId26"/>
    <p:sldId id="326" r:id="rId27"/>
    <p:sldId id="327" r:id="rId28"/>
    <p:sldId id="283" r:id="rId29"/>
    <p:sldId id="284" r:id="rId30"/>
    <p:sldId id="285" r:id="rId31"/>
    <p:sldId id="286" r:id="rId32"/>
    <p:sldId id="337" r:id="rId33"/>
    <p:sldId id="320" r:id="rId34"/>
    <p:sldId id="287" r:id="rId35"/>
    <p:sldId id="288" r:id="rId36"/>
    <p:sldId id="321" r:id="rId37"/>
    <p:sldId id="338" r:id="rId38"/>
    <p:sldId id="339" r:id="rId39"/>
    <p:sldId id="322" r:id="rId40"/>
    <p:sldId id="289" r:id="rId41"/>
    <p:sldId id="290" r:id="rId42"/>
    <p:sldId id="291" r:id="rId43"/>
    <p:sldId id="292" r:id="rId44"/>
    <p:sldId id="293" r:id="rId45"/>
    <p:sldId id="294" r:id="rId46"/>
    <p:sldId id="295" r:id="rId47"/>
    <p:sldId id="296" r:id="rId48"/>
    <p:sldId id="363" r:id="rId4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7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01A06-FB81-4462-8E0C-F1DF74B86542}" type="datetimeFigureOut">
              <a:rPr kumimoji="1" lang="ja-JP" altLang="en-US" smtClean="0"/>
              <a:pPr/>
              <a:t>2014/6/12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D84CA7-87CC-4284-8C30-5E642ADF9C7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14</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20</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21</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22</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23</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26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28</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29</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30</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31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32</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34</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35</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40</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41</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42</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43</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44</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45</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ED84CA7-87CC-4284-8C30-5E642ADF9C7D}" type="slidenum">
              <a:rPr kumimoji="1" lang="ja-JP" altLang="en-US" smtClean="0"/>
              <a:pPr/>
              <a:t>47</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808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809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FB19E0-9FDD-451B-8EFF-1139B391C9E4}" type="slidenum">
              <a:rPr lang="ja-JP" altLang="en-US" smtClean="0">
                <a:ea typeface="ＭＳ Ｐゴシック" pitchFamily="50" charset="-128"/>
              </a:rPr>
              <a:pPr/>
              <a:t>48</a:t>
            </a:fld>
            <a:endParaRPr lang="ja-JP" altLang="en-US" smtClean="0">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10</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11</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2D7AE95-2951-4224-834A-92E10C11963B}"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5F26FEA-F8B6-4773-A8EF-D6D3E67D953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7AE95-2951-4224-834A-92E10C11963B}" type="datetimeFigureOut">
              <a:rPr kumimoji="1" lang="ja-JP" altLang="en-US" smtClean="0"/>
              <a:pPr/>
              <a:t>2014/6/12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26FEA-F8B6-4773-A8EF-D6D3E67D953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528" y="1556793"/>
            <a:ext cx="8134672" cy="4104456"/>
          </a:xfrm>
          <a:solidFill>
            <a:srgbClr val="FFFF00"/>
          </a:solidFill>
          <a:ln w="57150">
            <a:solidFill>
              <a:schemeClr val="tx1">
                <a:lumMod val="95000"/>
                <a:lumOff val="5000"/>
              </a:schemeClr>
            </a:solidFill>
          </a:ln>
        </p:spPr>
        <p:txBody>
          <a:bodyPr>
            <a:normAutofit/>
          </a:bodyPr>
          <a:lstStyle/>
          <a:p>
            <a:r>
              <a:rPr lang="ja-JP" altLang="en-US" sz="6000" dirty="0"/>
              <a:t>電脳世界</a:t>
            </a:r>
            <a:r>
              <a:rPr lang="ja-JP" altLang="en-US" sz="6000" dirty="0" smtClean="0"/>
              <a:t>の人流法制度</a:t>
            </a: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ja-JP" altLang="en-US" dirty="0" smtClean="0">
                <a:solidFill>
                  <a:schemeClr val="tx1">
                    <a:lumMod val="95000"/>
                    <a:lumOff val="5000"/>
                  </a:schemeClr>
                </a:solidFill>
              </a:rPr>
              <a:t>技術と法制度（ドッグ・イヤー論）</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Oval 2"/>
          <p:cNvSpPr>
            <a:spLocks noChangeArrowheads="1"/>
          </p:cNvSpPr>
          <p:nvPr/>
        </p:nvSpPr>
        <p:spPr bwMode="auto">
          <a:xfrm>
            <a:off x="3328988" y="838200"/>
            <a:ext cx="2057400" cy="6858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「規制」運送人</a:t>
            </a:r>
          </a:p>
        </p:txBody>
      </p:sp>
      <p:sp>
        <p:nvSpPr>
          <p:cNvPr id="90115" name="Oval 3"/>
          <p:cNvSpPr>
            <a:spLocks noChangeArrowheads="1"/>
          </p:cNvSpPr>
          <p:nvPr/>
        </p:nvSpPr>
        <p:spPr bwMode="auto">
          <a:xfrm>
            <a:off x="5157788" y="1905000"/>
            <a:ext cx="1371600" cy="762000"/>
          </a:xfrm>
          <a:prstGeom prst="ellipse">
            <a:avLst/>
          </a:prstGeom>
          <a:noFill/>
          <a:ln w="38100">
            <a:solidFill>
              <a:schemeClr val="tx1"/>
            </a:solidFill>
            <a:round/>
            <a:headEnd/>
            <a:tailEnd/>
          </a:ln>
          <a:effectLst/>
        </p:spPr>
        <p:txBody>
          <a:bodyPr wrap="none" anchor="ctr"/>
          <a:lstStyle/>
          <a:p>
            <a:pPr algn="ctr"/>
            <a:r>
              <a:rPr lang="ja-JP" altLang="en-US">
                <a:latin typeface="Times New Roman" pitchFamily="18" charset="0"/>
              </a:rPr>
              <a:t>集荷集客</a:t>
            </a:r>
          </a:p>
        </p:txBody>
      </p:sp>
      <p:sp>
        <p:nvSpPr>
          <p:cNvPr id="90116" name="Oval 4"/>
          <p:cNvSpPr>
            <a:spLocks noChangeArrowheads="1"/>
          </p:cNvSpPr>
          <p:nvPr/>
        </p:nvSpPr>
        <p:spPr bwMode="auto">
          <a:xfrm>
            <a:off x="3633788" y="2133600"/>
            <a:ext cx="1219200" cy="457200"/>
          </a:xfrm>
          <a:prstGeom prst="ellipse">
            <a:avLst/>
          </a:prstGeom>
          <a:noFill/>
          <a:ln w="9525">
            <a:solidFill>
              <a:schemeClr val="accent1"/>
            </a:solidFill>
            <a:round/>
            <a:headEnd/>
            <a:tailEnd/>
          </a:ln>
          <a:effectLst/>
        </p:spPr>
        <p:txBody>
          <a:bodyPr wrap="none" anchor="ctr"/>
          <a:lstStyle/>
          <a:p>
            <a:pPr algn="ctr"/>
            <a:r>
              <a:rPr lang="ja-JP" altLang="en-US">
                <a:latin typeface="Times New Roman" pitchFamily="18" charset="0"/>
              </a:rPr>
              <a:t>労務管理</a:t>
            </a:r>
          </a:p>
        </p:txBody>
      </p:sp>
      <p:sp>
        <p:nvSpPr>
          <p:cNvPr id="90117" name="Oval 5"/>
          <p:cNvSpPr>
            <a:spLocks noChangeArrowheads="1"/>
          </p:cNvSpPr>
          <p:nvPr/>
        </p:nvSpPr>
        <p:spPr bwMode="auto">
          <a:xfrm>
            <a:off x="2033588" y="2133600"/>
            <a:ext cx="1219200" cy="457200"/>
          </a:xfrm>
          <a:prstGeom prst="ellipse">
            <a:avLst/>
          </a:prstGeom>
          <a:noFill/>
          <a:ln w="9525">
            <a:solidFill>
              <a:schemeClr val="accent2"/>
            </a:solidFill>
            <a:round/>
            <a:headEnd/>
            <a:tailEnd/>
          </a:ln>
          <a:effectLst/>
        </p:spPr>
        <p:txBody>
          <a:bodyPr wrap="none" anchor="ctr"/>
          <a:lstStyle/>
          <a:p>
            <a:pPr algn="ctr"/>
            <a:r>
              <a:rPr lang="ja-JP" altLang="en-US">
                <a:latin typeface="Times New Roman" pitchFamily="18" charset="0"/>
              </a:rPr>
              <a:t>設備管理</a:t>
            </a:r>
          </a:p>
        </p:txBody>
      </p:sp>
      <p:sp>
        <p:nvSpPr>
          <p:cNvPr id="90118" name="Rectangle 6"/>
          <p:cNvSpPr>
            <a:spLocks noChangeArrowheads="1"/>
          </p:cNvSpPr>
          <p:nvPr/>
        </p:nvSpPr>
        <p:spPr bwMode="auto">
          <a:xfrm>
            <a:off x="1957388" y="685800"/>
            <a:ext cx="4953000" cy="2057400"/>
          </a:xfrm>
          <a:prstGeom prst="rect">
            <a:avLst/>
          </a:prstGeom>
          <a:noFill/>
          <a:ln w="38100">
            <a:solidFill>
              <a:srgbClr val="FF0000"/>
            </a:solidFill>
            <a:prstDash val="dash"/>
            <a:miter lim="800000"/>
            <a:headEnd/>
            <a:tailEnd/>
          </a:ln>
          <a:effectLst/>
        </p:spPr>
        <p:txBody>
          <a:bodyPr wrap="none" anchor="ctr"/>
          <a:lstStyle/>
          <a:p>
            <a:endParaRPr lang="ja-JP" altLang="en-US"/>
          </a:p>
        </p:txBody>
      </p:sp>
      <p:sp>
        <p:nvSpPr>
          <p:cNvPr id="90119" name="Oval 7"/>
          <p:cNvSpPr>
            <a:spLocks noChangeArrowheads="1"/>
          </p:cNvSpPr>
          <p:nvPr/>
        </p:nvSpPr>
        <p:spPr bwMode="auto">
          <a:xfrm>
            <a:off x="3405188" y="5715000"/>
            <a:ext cx="2057400" cy="6858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「規制」運送人</a:t>
            </a:r>
          </a:p>
        </p:txBody>
      </p:sp>
      <p:sp>
        <p:nvSpPr>
          <p:cNvPr id="90120" name="Oval 8"/>
          <p:cNvSpPr>
            <a:spLocks noChangeArrowheads="1"/>
          </p:cNvSpPr>
          <p:nvPr/>
        </p:nvSpPr>
        <p:spPr bwMode="auto">
          <a:xfrm>
            <a:off x="5310188" y="4572000"/>
            <a:ext cx="1371600" cy="762000"/>
          </a:xfrm>
          <a:prstGeom prst="ellipse">
            <a:avLst/>
          </a:prstGeom>
          <a:noFill/>
          <a:ln w="38100">
            <a:solidFill>
              <a:schemeClr val="tx1"/>
            </a:solidFill>
            <a:round/>
            <a:headEnd/>
            <a:tailEnd/>
          </a:ln>
          <a:effectLst/>
        </p:spPr>
        <p:txBody>
          <a:bodyPr wrap="none" anchor="ctr"/>
          <a:lstStyle/>
          <a:p>
            <a:pPr algn="ctr"/>
            <a:r>
              <a:rPr lang="ja-JP" altLang="en-US">
                <a:latin typeface="Times New Roman" pitchFamily="18" charset="0"/>
              </a:rPr>
              <a:t>集荷集客</a:t>
            </a:r>
          </a:p>
        </p:txBody>
      </p:sp>
      <p:sp>
        <p:nvSpPr>
          <p:cNvPr id="90121" name="Oval 9"/>
          <p:cNvSpPr>
            <a:spLocks noChangeArrowheads="1"/>
          </p:cNvSpPr>
          <p:nvPr/>
        </p:nvSpPr>
        <p:spPr bwMode="auto">
          <a:xfrm>
            <a:off x="3709988" y="5029200"/>
            <a:ext cx="1219200" cy="457200"/>
          </a:xfrm>
          <a:prstGeom prst="ellipse">
            <a:avLst/>
          </a:prstGeom>
          <a:noFill/>
          <a:ln w="9525">
            <a:solidFill>
              <a:schemeClr val="accent1"/>
            </a:solidFill>
            <a:round/>
            <a:headEnd/>
            <a:tailEnd/>
          </a:ln>
          <a:effectLst/>
        </p:spPr>
        <p:txBody>
          <a:bodyPr wrap="none" anchor="ctr"/>
          <a:lstStyle/>
          <a:p>
            <a:pPr algn="ctr"/>
            <a:r>
              <a:rPr lang="ja-JP" altLang="en-US">
                <a:latin typeface="Times New Roman" pitchFamily="18" charset="0"/>
              </a:rPr>
              <a:t>労務管理</a:t>
            </a:r>
          </a:p>
        </p:txBody>
      </p:sp>
      <p:sp>
        <p:nvSpPr>
          <p:cNvPr id="90122" name="Oval 10"/>
          <p:cNvSpPr>
            <a:spLocks noChangeArrowheads="1"/>
          </p:cNvSpPr>
          <p:nvPr/>
        </p:nvSpPr>
        <p:spPr bwMode="auto">
          <a:xfrm>
            <a:off x="2109788" y="5029200"/>
            <a:ext cx="1219200" cy="457200"/>
          </a:xfrm>
          <a:prstGeom prst="ellipse">
            <a:avLst/>
          </a:prstGeom>
          <a:noFill/>
          <a:ln w="9525">
            <a:solidFill>
              <a:schemeClr val="accent2"/>
            </a:solidFill>
            <a:round/>
            <a:headEnd/>
            <a:tailEnd/>
          </a:ln>
          <a:effectLst/>
        </p:spPr>
        <p:txBody>
          <a:bodyPr wrap="none" anchor="ctr"/>
          <a:lstStyle/>
          <a:p>
            <a:pPr algn="ctr"/>
            <a:r>
              <a:rPr lang="ja-JP" altLang="en-US">
                <a:latin typeface="Times New Roman" pitchFamily="18" charset="0"/>
              </a:rPr>
              <a:t>設備管理</a:t>
            </a:r>
          </a:p>
        </p:txBody>
      </p:sp>
      <p:sp>
        <p:nvSpPr>
          <p:cNvPr id="90123" name="Rectangle 11"/>
          <p:cNvSpPr>
            <a:spLocks noChangeArrowheads="1"/>
          </p:cNvSpPr>
          <p:nvPr/>
        </p:nvSpPr>
        <p:spPr bwMode="auto">
          <a:xfrm>
            <a:off x="1957388" y="4419600"/>
            <a:ext cx="4953000" cy="2057400"/>
          </a:xfrm>
          <a:prstGeom prst="rect">
            <a:avLst/>
          </a:prstGeom>
          <a:noFill/>
          <a:ln w="28575">
            <a:solidFill>
              <a:schemeClr val="accent2"/>
            </a:solidFill>
            <a:prstDash val="dash"/>
            <a:miter lim="800000"/>
            <a:headEnd/>
            <a:tailEnd/>
          </a:ln>
          <a:effectLst/>
        </p:spPr>
        <p:txBody>
          <a:bodyPr wrap="none" anchor="ctr"/>
          <a:lstStyle/>
          <a:p>
            <a:pPr algn="ctr"/>
            <a:endParaRPr lang="ja-JP" altLang="ja-JP" sz="2400">
              <a:solidFill>
                <a:schemeClr val="accent2"/>
              </a:solidFill>
              <a:latin typeface="Times New Roman" pitchFamily="18" charset="0"/>
            </a:endParaRPr>
          </a:p>
        </p:txBody>
      </p:sp>
      <p:sp>
        <p:nvSpPr>
          <p:cNvPr id="90124" name="Text Box 12"/>
          <p:cNvSpPr txBox="1">
            <a:spLocks noChangeArrowheads="1"/>
          </p:cNvSpPr>
          <p:nvPr/>
        </p:nvSpPr>
        <p:spPr bwMode="auto">
          <a:xfrm>
            <a:off x="590550" y="622300"/>
            <a:ext cx="606425" cy="2892425"/>
          </a:xfrm>
          <a:prstGeom prst="rect">
            <a:avLst/>
          </a:prstGeom>
          <a:noFill/>
          <a:ln w="57150" cmpd="thickThin">
            <a:solidFill>
              <a:schemeClr val="tx1"/>
            </a:solidFill>
            <a:miter lim="800000"/>
            <a:headEnd/>
            <a:tailEnd/>
          </a:ln>
          <a:effectLst/>
        </p:spPr>
        <p:txBody>
          <a:bodyPr vert="eaVert" wrap="none">
            <a:spAutoFit/>
          </a:bodyPr>
          <a:lstStyle/>
          <a:p>
            <a:pPr algn="ctr"/>
            <a:r>
              <a:rPr lang="ja-JP" altLang="en-US" sz="2400">
                <a:latin typeface="Times New Roman" pitchFamily="18" charset="0"/>
                <a:ea typeface="ＭＳ 明朝" pitchFamily="17" charset="-128"/>
              </a:rPr>
              <a:t>運送行為の機能分化</a:t>
            </a:r>
          </a:p>
        </p:txBody>
      </p:sp>
      <p:sp>
        <p:nvSpPr>
          <p:cNvPr id="90125" name="AutoShape 13"/>
          <p:cNvSpPr>
            <a:spLocks noChangeArrowheads="1"/>
          </p:cNvSpPr>
          <p:nvPr/>
        </p:nvSpPr>
        <p:spPr bwMode="auto">
          <a:xfrm>
            <a:off x="2490788" y="2667000"/>
            <a:ext cx="914400" cy="1966913"/>
          </a:xfrm>
          <a:prstGeom prst="upArrow">
            <a:avLst>
              <a:gd name="adj1" fmla="val 50000"/>
              <a:gd name="adj2" fmla="val 53776"/>
            </a:avLst>
          </a:prstGeom>
          <a:noFill/>
          <a:ln w="9525">
            <a:solidFill>
              <a:schemeClr val="accent2"/>
            </a:solidFill>
            <a:miter lim="800000"/>
            <a:headEnd/>
            <a:tailEnd/>
          </a:ln>
          <a:effectLst/>
        </p:spPr>
        <p:txBody>
          <a:bodyPr vert="eaVert" wrap="none" anchor="ctr"/>
          <a:lstStyle/>
          <a:p>
            <a:pPr algn="ctr"/>
            <a:r>
              <a:rPr lang="ja-JP" altLang="en-US" sz="2400">
                <a:latin typeface="Times New Roman" pitchFamily="18" charset="0"/>
                <a:ea typeface="ＭＳ 明朝" pitchFamily="17" charset="-128"/>
              </a:rPr>
              <a:t>庸車傭船</a:t>
            </a:r>
          </a:p>
        </p:txBody>
      </p:sp>
      <p:sp>
        <p:nvSpPr>
          <p:cNvPr id="90126" name="AutoShape 14"/>
          <p:cNvSpPr>
            <a:spLocks noChangeArrowheads="1"/>
          </p:cNvSpPr>
          <p:nvPr/>
        </p:nvSpPr>
        <p:spPr bwMode="auto">
          <a:xfrm>
            <a:off x="3786188" y="2667000"/>
            <a:ext cx="914400" cy="1966913"/>
          </a:xfrm>
          <a:prstGeom prst="upArrow">
            <a:avLst>
              <a:gd name="adj1" fmla="val 50000"/>
              <a:gd name="adj2" fmla="val 53776"/>
            </a:avLst>
          </a:prstGeom>
          <a:noFill/>
          <a:ln w="9525">
            <a:solidFill>
              <a:schemeClr val="accent1"/>
            </a:solidFill>
            <a:miter lim="800000"/>
            <a:headEnd/>
            <a:tailEnd/>
          </a:ln>
          <a:effectLst/>
        </p:spPr>
        <p:txBody>
          <a:bodyPr vert="eaVert" wrap="none" anchor="ctr"/>
          <a:lstStyle/>
          <a:p>
            <a:pPr algn="ctr"/>
            <a:r>
              <a:rPr lang="ja-JP" altLang="en-US" sz="2400">
                <a:latin typeface="Times New Roman" pitchFamily="18" charset="0"/>
                <a:ea typeface="ＭＳ 明朝" pitchFamily="17" charset="-128"/>
              </a:rPr>
              <a:t>人材派遣</a:t>
            </a:r>
          </a:p>
        </p:txBody>
      </p:sp>
      <p:sp>
        <p:nvSpPr>
          <p:cNvPr id="90127" name="AutoShape 15"/>
          <p:cNvSpPr>
            <a:spLocks noChangeArrowheads="1"/>
          </p:cNvSpPr>
          <p:nvPr/>
        </p:nvSpPr>
        <p:spPr bwMode="auto">
          <a:xfrm>
            <a:off x="1700213"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latin typeface="Times New Roman" pitchFamily="18" charset="0"/>
                <a:ea typeface="ＭＳ 明朝" pitchFamily="17" charset="-128"/>
              </a:rPr>
              <a:t>スペースチャーター等</a:t>
            </a:r>
          </a:p>
        </p:txBody>
      </p:sp>
      <p:sp>
        <p:nvSpPr>
          <p:cNvPr id="90128" name="AutoShape 16"/>
          <p:cNvSpPr>
            <a:spLocks noChangeArrowheads="1"/>
          </p:cNvSpPr>
          <p:nvPr/>
        </p:nvSpPr>
        <p:spPr bwMode="auto">
          <a:xfrm>
            <a:off x="5434013"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latin typeface="Times New Roman" pitchFamily="18" charset="0"/>
                <a:ea typeface="ＭＳ 明朝" pitchFamily="17" charset="-128"/>
              </a:rPr>
              <a:t>アライアンス等</a:t>
            </a:r>
          </a:p>
        </p:txBody>
      </p:sp>
      <p:sp>
        <p:nvSpPr>
          <p:cNvPr id="90129" name="Text Box 17"/>
          <p:cNvSpPr txBox="1">
            <a:spLocks noChangeArrowheads="1"/>
          </p:cNvSpPr>
          <p:nvPr/>
        </p:nvSpPr>
        <p:spPr bwMode="auto">
          <a:xfrm>
            <a:off x="6353175" y="3087688"/>
            <a:ext cx="733425" cy="1255712"/>
          </a:xfrm>
          <a:prstGeom prst="rect">
            <a:avLst/>
          </a:prstGeom>
          <a:noFill/>
          <a:ln w="9525">
            <a:noFill/>
            <a:miter lim="800000"/>
            <a:headEnd/>
            <a:tailEnd/>
          </a:ln>
          <a:effectLst/>
        </p:spPr>
        <p:txBody>
          <a:bodyPr vert="eaVert" wrap="none">
            <a:spAutoFit/>
          </a:bodyPr>
          <a:lstStyle/>
          <a:p>
            <a:r>
              <a:rPr lang="ja-JP" altLang="en-US">
                <a:latin typeface="Times New Roman" pitchFamily="18" charset="0"/>
              </a:rPr>
              <a:t>共同運航</a:t>
            </a:r>
          </a:p>
          <a:p>
            <a:r>
              <a:rPr lang="ja-JP" altLang="en-US">
                <a:latin typeface="Times New Roman" pitchFamily="18" charset="0"/>
              </a:rPr>
              <a:t>コードシェア</a:t>
            </a:r>
            <a:endParaRPr lang="ja-JP" altLang="en-US" sz="2400">
              <a:latin typeface="Times New Roman" pitchFamily="18" charset="0"/>
            </a:endParaRPr>
          </a:p>
        </p:txBody>
      </p:sp>
      <p:sp>
        <p:nvSpPr>
          <p:cNvPr id="90130" name="Text Box 18"/>
          <p:cNvSpPr txBox="1">
            <a:spLocks noChangeArrowheads="1"/>
          </p:cNvSpPr>
          <p:nvPr/>
        </p:nvSpPr>
        <p:spPr bwMode="auto">
          <a:xfrm>
            <a:off x="4419600" y="3184525"/>
            <a:ext cx="733425" cy="1006475"/>
          </a:xfrm>
          <a:prstGeom prst="rect">
            <a:avLst/>
          </a:prstGeom>
          <a:noFill/>
          <a:ln w="9525">
            <a:noFill/>
            <a:miter lim="800000"/>
            <a:headEnd/>
            <a:tailEnd/>
          </a:ln>
          <a:effectLst/>
        </p:spPr>
        <p:txBody>
          <a:bodyPr vert="eaVert" wrap="none">
            <a:spAutoFit/>
          </a:bodyPr>
          <a:lstStyle/>
          <a:p>
            <a:r>
              <a:rPr lang="ja-JP" altLang="en-US">
                <a:latin typeface="Times New Roman" pitchFamily="18" charset="0"/>
              </a:rPr>
              <a:t>運転代行</a:t>
            </a:r>
          </a:p>
          <a:p>
            <a:r>
              <a:rPr lang="ja-JP" altLang="en-US">
                <a:latin typeface="Times New Roman" pitchFamily="18" charset="0"/>
              </a:rPr>
              <a:t>船員派遣</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ChangeArrowheads="1"/>
          </p:cNvSpPr>
          <p:nvPr/>
        </p:nvSpPr>
        <p:spPr bwMode="auto">
          <a:xfrm>
            <a:off x="0" y="1895475"/>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68612" name="Object 4"/>
          <p:cNvGraphicFramePr>
            <a:graphicFrameLocks noChangeAspect="1"/>
          </p:cNvGraphicFramePr>
          <p:nvPr/>
        </p:nvGraphicFramePr>
        <p:xfrm>
          <a:off x="0" y="1185863"/>
          <a:ext cx="9144000" cy="5702300"/>
        </p:xfrm>
        <a:graphic>
          <a:graphicData uri="http://schemas.openxmlformats.org/presentationml/2006/ole">
            <p:oleObj spid="_x0000_s151554" name="スライド" r:id="rId4" imgW="4270291" imgH="3201747" progId="PowerPoint.Slide.8">
              <p:embed/>
            </p:oleObj>
          </a:graphicData>
        </a:graphic>
      </p:graphicFrame>
      <p:sp>
        <p:nvSpPr>
          <p:cNvPr id="68610" name="Rectangle 2"/>
          <p:cNvSpPr>
            <a:spLocks noGrp="1" noChangeArrowheads="1"/>
          </p:cNvSpPr>
          <p:nvPr>
            <p:ph type="title"/>
          </p:nvPr>
        </p:nvSpPr>
        <p:spPr>
          <a:ln>
            <a:solidFill>
              <a:schemeClr val="tx1"/>
            </a:solidFill>
          </a:ln>
        </p:spPr>
        <p:txBody>
          <a:bodyPr/>
          <a:lstStyle/>
          <a:p>
            <a:r>
              <a:rPr lang="ja-JP" altLang="en-US"/>
              <a:t>営業用運送のメルクマール</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381000" y="1219200"/>
            <a:ext cx="1371600" cy="1447800"/>
          </a:xfrm>
          <a:prstGeom prst="rect">
            <a:avLst/>
          </a:prstGeom>
          <a:noFill/>
          <a:ln w="9525">
            <a:solidFill>
              <a:srgbClr val="FF0000"/>
            </a:solidFill>
            <a:miter lim="800000"/>
            <a:headEnd/>
            <a:tailEnd/>
          </a:ln>
          <a:effectLst/>
        </p:spPr>
        <p:txBody>
          <a:bodyPr wrap="none" anchor="ctr"/>
          <a:lstStyle/>
          <a:p>
            <a:endParaRPr lang="ja-JP" altLang="en-US"/>
          </a:p>
        </p:txBody>
      </p:sp>
      <p:sp>
        <p:nvSpPr>
          <p:cNvPr id="88067" name="Rectangle 3"/>
          <p:cNvSpPr>
            <a:spLocks noChangeArrowheads="1"/>
          </p:cNvSpPr>
          <p:nvPr/>
        </p:nvSpPr>
        <p:spPr bwMode="auto">
          <a:xfrm>
            <a:off x="1066800" y="4298950"/>
            <a:ext cx="1524000" cy="838200"/>
          </a:xfrm>
          <a:prstGeom prst="rect">
            <a:avLst/>
          </a:prstGeom>
          <a:noFill/>
          <a:ln w="9525">
            <a:solidFill>
              <a:schemeClr val="accent2"/>
            </a:solidFill>
            <a:miter lim="800000"/>
            <a:headEnd/>
            <a:tailEnd/>
          </a:ln>
          <a:effectLst/>
        </p:spPr>
        <p:txBody>
          <a:bodyPr wrap="none" anchor="ctr"/>
          <a:lstStyle/>
          <a:p>
            <a:pPr algn="ctr"/>
            <a:r>
              <a:rPr lang="ja-JP" altLang="en-US" sz="2400">
                <a:solidFill>
                  <a:srgbClr val="00CC66"/>
                </a:solidFill>
                <a:latin typeface="Times New Roman" pitchFamily="18" charset="0"/>
              </a:rPr>
              <a:t>実運送人</a:t>
            </a:r>
          </a:p>
        </p:txBody>
      </p:sp>
      <p:sp>
        <p:nvSpPr>
          <p:cNvPr id="88068" name="Rectangle 4"/>
          <p:cNvSpPr>
            <a:spLocks noChangeArrowheads="1"/>
          </p:cNvSpPr>
          <p:nvPr/>
        </p:nvSpPr>
        <p:spPr bwMode="auto">
          <a:xfrm>
            <a:off x="1981200" y="1219200"/>
            <a:ext cx="1371600" cy="1447800"/>
          </a:xfrm>
          <a:prstGeom prst="rect">
            <a:avLst/>
          </a:prstGeom>
          <a:noFill/>
          <a:ln w="9525">
            <a:solidFill>
              <a:srgbClr val="FF0000"/>
            </a:solidFill>
            <a:miter lim="800000"/>
            <a:headEnd/>
            <a:tailEnd/>
          </a:ln>
          <a:effectLst/>
        </p:spPr>
        <p:txBody>
          <a:bodyPr wrap="none" anchor="ctr"/>
          <a:lstStyle/>
          <a:p>
            <a:endParaRPr lang="ja-JP" altLang="en-US"/>
          </a:p>
        </p:txBody>
      </p:sp>
      <p:sp>
        <p:nvSpPr>
          <p:cNvPr id="88069" name="Rectangle 5"/>
          <p:cNvSpPr>
            <a:spLocks noChangeArrowheads="1"/>
          </p:cNvSpPr>
          <p:nvPr/>
        </p:nvSpPr>
        <p:spPr bwMode="auto">
          <a:xfrm>
            <a:off x="3657600" y="1219200"/>
            <a:ext cx="685800" cy="1447800"/>
          </a:xfrm>
          <a:prstGeom prst="rect">
            <a:avLst/>
          </a:prstGeom>
          <a:noFill/>
          <a:ln w="9525">
            <a:solidFill>
              <a:srgbClr val="00CC66"/>
            </a:solidFill>
            <a:miter lim="800000"/>
            <a:headEnd/>
            <a:tailEnd/>
          </a:ln>
          <a:effectLst/>
        </p:spPr>
        <p:txBody>
          <a:bodyPr vert="eaVert" wrap="none" anchor="ctr"/>
          <a:lstStyle/>
          <a:p>
            <a:r>
              <a:rPr lang="ja-JP" altLang="en-US" sz="1600">
                <a:solidFill>
                  <a:schemeClr val="accent1"/>
                </a:solidFill>
                <a:latin typeface="Times New Roman" pitchFamily="18" charset="0"/>
              </a:rPr>
              <a:t>第</a:t>
            </a:r>
            <a:r>
              <a:rPr lang="en-US" altLang="ja-JP" sz="1600">
                <a:solidFill>
                  <a:schemeClr val="accent1"/>
                </a:solidFill>
                <a:latin typeface="Times New Roman" pitchFamily="18" charset="0"/>
              </a:rPr>
              <a:t>1</a:t>
            </a:r>
            <a:r>
              <a:rPr lang="ja-JP" altLang="en-US" sz="1600">
                <a:solidFill>
                  <a:schemeClr val="accent1"/>
                </a:solidFill>
                <a:latin typeface="Times New Roman" pitchFamily="18" charset="0"/>
              </a:rPr>
              <a:t>・３便</a:t>
            </a:r>
          </a:p>
          <a:p>
            <a:r>
              <a:rPr lang="ja-JP" altLang="en-US" sz="1600">
                <a:solidFill>
                  <a:schemeClr val="accent1"/>
                </a:solidFill>
                <a:latin typeface="Times New Roman" pitchFamily="18" charset="0"/>
              </a:rPr>
              <a:t>　規制運送人Ａ</a:t>
            </a:r>
          </a:p>
        </p:txBody>
      </p:sp>
      <p:sp>
        <p:nvSpPr>
          <p:cNvPr id="88070" name="Rectangle 6"/>
          <p:cNvSpPr>
            <a:spLocks noChangeArrowheads="1"/>
          </p:cNvSpPr>
          <p:nvPr/>
        </p:nvSpPr>
        <p:spPr bwMode="auto">
          <a:xfrm>
            <a:off x="5562600" y="1143000"/>
            <a:ext cx="1371600" cy="1447800"/>
          </a:xfrm>
          <a:prstGeom prst="rect">
            <a:avLst/>
          </a:prstGeom>
          <a:noFill/>
          <a:ln w="9525">
            <a:solidFill>
              <a:srgbClr val="00CC66"/>
            </a:solidFill>
            <a:miter lim="800000"/>
            <a:headEnd/>
            <a:tailEnd/>
          </a:ln>
          <a:effectLst/>
        </p:spPr>
        <p:txBody>
          <a:bodyPr wrap="none" anchor="ctr"/>
          <a:lstStyle/>
          <a:p>
            <a:endParaRPr lang="ja-JP" altLang="en-US"/>
          </a:p>
        </p:txBody>
      </p:sp>
      <p:sp>
        <p:nvSpPr>
          <p:cNvPr id="88071" name="Text Box 7"/>
          <p:cNvSpPr txBox="1">
            <a:spLocks noChangeArrowheads="1"/>
          </p:cNvSpPr>
          <p:nvPr/>
        </p:nvSpPr>
        <p:spPr bwMode="auto">
          <a:xfrm>
            <a:off x="1527175" y="158750"/>
            <a:ext cx="5675313" cy="533400"/>
          </a:xfrm>
          <a:prstGeom prst="rect">
            <a:avLst/>
          </a:prstGeom>
          <a:noFill/>
          <a:ln w="76200" cmpd="tri">
            <a:solidFill>
              <a:schemeClr val="tx1"/>
            </a:solidFill>
            <a:miter lim="800000"/>
            <a:headEnd/>
            <a:tailEnd/>
          </a:ln>
          <a:effectLst/>
        </p:spPr>
        <p:txBody>
          <a:bodyPr wrap="none">
            <a:spAutoFit/>
          </a:bodyPr>
          <a:lstStyle/>
          <a:p>
            <a:r>
              <a:rPr lang="ja-JP" altLang="en-US" sz="2400">
                <a:solidFill>
                  <a:schemeClr val="accent1"/>
                </a:solidFill>
                <a:latin typeface="Times New Roman" pitchFamily="18" charset="0"/>
              </a:rPr>
              <a:t>実運送</a:t>
            </a:r>
            <a:r>
              <a:rPr lang="ja-JP" altLang="en-US" sz="2400">
                <a:latin typeface="Times New Roman" pitchFamily="18" charset="0"/>
              </a:rPr>
              <a:t>と</a:t>
            </a:r>
            <a:r>
              <a:rPr lang="ja-JP" altLang="en-US" sz="2400">
                <a:solidFill>
                  <a:srgbClr val="FF0000"/>
                </a:solidFill>
                <a:latin typeface="Times New Roman" pitchFamily="18" charset="0"/>
              </a:rPr>
              <a:t>利用運送</a:t>
            </a:r>
            <a:r>
              <a:rPr lang="ja-JP" altLang="en-US" sz="2400">
                <a:latin typeface="Times New Roman" pitchFamily="18" charset="0"/>
              </a:rPr>
              <a:t>の法制度関係への疑問</a:t>
            </a:r>
          </a:p>
        </p:txBody>
      </p:sp>
      <p:sp>
        <p:nvSpPr>
          <p:cNvPr id="88072" name="Rectangle 8"/>
          <p:cNvSpPr>
            <a:spLocks noChangeArrowheads="1"/>
          </p:cNvSpPr>
          <p:nvPr/>
        </p:nvSpPr>
        <p:spPr bwMode="auto">
          <a:xfrm>
            <a:off x="6248400" y="1524000"/>
            <a:ext cx="990600" cy="1066800"/>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sz="2400">
              <a:solidFill>
                <a:schemeClr val="bg1"/>
              </a:solidFill>
              <a:latin typeface="Times New Roman" pitchFamily="18" charset="0"/>
            </a:endParaRPr>
          </a:p>
        </p:txBody>
      </p:sp>
      <p:sp>
        <p:nvSpPr>
          <p:cNvPr id="88073" name="Rectangle 9"/>
          <p:cNvSpPr>
            <a:spLocks noChangeArrowheads="1"/>
          </p:cNvSpPr>
          <p:nvPr/>
        </p:nvSpPr>
        <p:spPr bwMode="auto">
          <a:xfrm>
            <a:off x="5943600" y="1524000"/>
            <a:ext cx="990600" cy="1066800"/>
          </a:xfrm>
          <a:prstGeom prst="rect">
            <a:avLst/>
          </a:prstGeom>
          <a:solidFill>
            <a:schemeClr val="bg1"/>
          </a:solidFill>
          <a:ln w="9525">
            <a:solidFill>
              <a:srgbClr val="FF0000"/>
            </a:solidFill>
            <a:miter lim="800000"/>
            <a:headEnd/>
            <a:tailEnd/>
          </a:ln>
          <a:effectLst/>
        </p:spPr>
        <p:txBody>
          <a:bodyPr wrap="none" anchor="ctr"/>
          <a:lstStyle/>
          <a:p>
            <a:pPr algn="ctr"/>
            <a:endParaRPr lang="ja-JP" altLang="ja-JP" sz="2400">
              <a:solidFill>
                <a:schemeClr val="bg1"/>
              </a:solidFill>
              <a:latin typeface="Times New Roman" pitchFamily="18" charset="0"/>
            </a:endParaRPr>
          </a:p>
        </p:txBody>
      </p:sp>
      <p:sp>
        <p:nvSpPr>
          <p:cNvPr id="88074" name="Rectangle 10"/>
          <p:cNvSpPr>
            <a:spLocks noChangeArrowheads="1"/>
          </p:cNvSpPr>
          <p:nvPr/>
        </p:nvSpPr>
        <p:spPr bwMode="auto">
          <a:xfrm>
            <a:off x="7772400" y="1524000"/>
            <a:ext cx="990600" cy="1066800"/>
          </a:xfrm>
          <a:prstGeom prst="rect">
            <a:avLst/>
          </a:prstGeom>
          <a:solidFill>
            <a:schemeClr val="bg1"/>
          </a:solidFill>
          <a:ln w="9525">
            <a:solidFill>
              <a:schemeClr val="bg1"/>
            </a:solidFill>
            <a:miter lim="800000"/>
            <a:headEnd/>
            <a:tailEnd/>
          </a:ln>
          <a:effectLst/>
        </p:spPr>
        <p:txBody>
          <a:bodyPr wrap="none" anchor="ctr"/>
          <a:lstStyle/>
          <a:p>
            <a:pPr algn="ctr"/>
            <a:endParaRPr lang="ja-JP" altLang="ja-JP" sz="2400">
              <a:solidFill>
                <a:schemeClr val="bg1"/>
              </a:solidFill>
              <a:latin typeface="Times New Roman" pitchFamily="18" charset="0"/>
            </a:endParaRPr>
          </a:p>
        </p:txBody>
      </p:sp>
      <p:sp>
        <p:nvSpPr>
          <p:cNvPr id="88075" name="Rectangle 11"/>
          <p:cNvSpPr>
            <a:spLocks noChangeArrowheads="1"/>
          </p:cNvSpPr>
          <p:nvPr/>
        </p:nvSpPr>
        <p:spPr bwMode="auto">
          <a:xfrm>
            <a:off x="3581400" y="692150"/>
            <a:ext cx="1800225" cy="503238"/>
          </a:xfrm>
          <a:prstGeom prst="rect">
            <a:avLst/>
          </a:prstGeom>
          <a:solidFill>
            <a:schemeClr val="bg1"/>
          </a:solidFill>
          <a:ln w="9525">
            <a:noFill/>
            <a:prstDash val="dash"/>
            <a:miter lim="800000"/>
            <a:headEnd/>
            <a:tailEnd/>
          </a:ln>
          <a:effectLst/>
        </p:spPr>
        <p:txBody>
          <a:bodyPr wrap="none" anchor="ctr"/>
          <a:lstStyle/>
          <a:p>
            <a:pPr algn="ctr"/>
            <a:r>
              <a:rPr lang="ja-JP" altLang="en-US" sz="1600">
                <a:latin typeface="Times New Roman" pitchFamily="18" charset="0"/>
              </a:rPr>
              <a:t>共同運行・コードシェア</a:t>
            </a:r>
          </a:p>
        </p:txBody>
      </p:sp>
      <p:sp>
        <p:nvSpPr>
          <p:cNvPr id="88076" name="Rectangle 12"/>
          <p:cNvSpPr>
            <a:spLocks noChangeArrowheads="1"/>
          </p:cNvSpPr>
          <p:nvPr/>
        </p:nvSpPr>
        <p:spPr bwMode="auto">
          <a:xfrm>
            <a:off x="3581400" y="1143000"/>
            <a:ext cx="1676400" cy="16764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88077" name="Rectangle 13"/>
          <p:cNvSpPr>
            <a:spLocks noChangeArrowheads="1"/>
          </p:cNvSpPr>
          <p:nvPr/>
        </p:nvSpPr>
        <p:spPr bwMode="auto">
          <a:xfrm>
            <a:off x="4419600" y="1219200"/>
            <a:ext cx="685800" cy="1447800"/>
          </a:xfrm>
          <a:prstGeom prst="rect">
            <a:avLst/>
          </a:prstGeom>
          <a:noFill/>
          <a:ln w="9525">
            <a:solidFill>
              <a:srgbClr val="FF0000"/>
            </a:solidFill>
            <a:miter lim="800000"/>
            <a:headEnd/>
            <a:tailEnd/>
          </a:ln>
          <a:effectLst/>
        </p:spPr>
        <p:txBody>
          <a:bodyPr vert="eaVert" wrap="none" anchor="ctr"/>
          <a:lstStyle/>
          <a:p>
            <a:r>
              <a:rPr lang="ja-JP" altLang="en-US" sz="1600">
                <a:latin typeface="Times New Roman" pitchFamily="18" charset="0"/>
              </a:rPr>
              <a:t>第２・４便</a:t>
            </a:r>
          </a:p>
          <a:p>
            <a:r>
              <a:rPr lang="ja-JP" altLang="en-US" sz="1600">
                <a:latin typeface="Times New Roman" pitchFamily="18" charset="0"/>
              </a:rPr>
              <a:t>　規制運送人Ｂ</a:t>
            </a:r>
          </a:p>
        </p:txBody>
      </p:sp>
      <p:sp>
        <p:nvSpPr>
          <p:cNvPr id="88078" name="Rectangle 14"/>
          <p:cNvSpPr>
            <a:spLocks noChangeArrowheads="1"/>
          </p:cNvSpPr>
          <p:nvPr/>
        </p:nvSpPr>
        <p:spPr bwMode="auto">
          <a:xfrm>
            <a:off x="2286000" y="1905000"/>
            <a:ext cx="990600" cy="685800"/>
          </a:xfrm>
          <a:prstGeom prst="rect">
            <a:avLst/>
          </a:prstGeom>
          <a:noFill/>
          <a:ln w="9525">
            <a:solidFill>
              <a:srgbClr val="00CC66"/>
            </a:solidFill>
            <a:miter lim="800000"/>
            <a:headEnd/>
            <a:tailEnd/>
          </a:ln>
          <a:effectLst/>
        </p:spPr>
        <p:txBody>
          <a:bodyPr wrap="none" anchor="ctr"/>
          <a:lstStyle/>
          <a:p>
            <a:pPr algn="ctr"/>
            <a:r>
              <a:rPr lang="ja-JP" altLang="en-US" sz="1600">
                <a:solidFill>
                  <a:schemeClr val="accent1"/>
                </a:solidFill>
                <a:latin typeface="Times New Roman" pitchFamily="18" charset="0"/>
              </a:rPr>
              <a:t>下請運送人</a:t>
            </a:r>
          </a:p>
        </p:txBody>
      </p:sp>
      <p:sp>
        <p:nvSpPr>
          <p:cNvPr id="88079" name="Rectangle 15"/>
          <p:cNvSpPr>
            <a:spLocks noChangeArrowheads="1"/>
          </p:cNvSpPr>
          <p:nvPr/>
        </p:nvSpPr>
        <p:spPr bwMode="auto">
          <a:xfrm>
            <a:off x="685800" y="1341438"/>
            <a:ext cx="990600" cy="685800"/>
          </a:xfrm>
          <a:prstGeom prst="rect">
            <a:avLst/>
          </a:prstGeom>
          <a:noFill/>
          <a:ln w="9525">
            <a:solidFill>
              <a:srgbClr val="00CC66"/>
            </a:solidFill>
            <a:miter lim="800000"/>
            <a:headEnd/>
            <a:tailEnd/>
          </a:ln>
          <a:effectLst/>
        </p:spPr>
        <p:txBody>
          <a:bodyPr wrap="none" anchor="ctr"/>
          <a:lstStyle/>
          <a:p>
            <a:pPr algn="ctr"/>
            <a:r>
              <a:rPr lang="ja-JP" altLang="en-US" sz="1600">
                <a:solidFill>
                  <a:schemeClr val="accent1"/>
                </a:solidFill>
                <a:latin typeface="Times New Roman" pitchFamily="18" charset="0"/>
              </a:rPr>
              <a:t>運航委託</a:t>
            </a:r>
          </a:p>
        </p:txBody>
      </p:sp>
      <p:sp>
        <p:nvSpPr>
          <p:cNvPr id="88080" name="Rectangle 16"/>
          <p:cNvSpPr>
            <a:spLocks noChangeArrowheads="1"/>
          </p:cNvSpPr>
          <p:nvPr/>
        </p:nvSpPr>
        <p:spPr bwMode="auto">
          <a:xfrm>
            <a:off x="1066800" y="5672138"/>
            <a:ext cx="1524000" cy="762000"/>
          </a:xfrm>
          <a:prstGeom prst="rect">
            <a:avLst/>
          </a:prstGeom>
          <a:noFill/>
          <a:ln w="9525">
            <a:solidFill>
              <a:srgbClr val="FF0000"/>
            </a:solidFill>
            <a:miter lim="800000"/>
            <a:headEnd/>
            <a:tailEnd/>
          </a:ln>
          <a:effectLst/>
        </p:spPr>
        <p:txBody>
          <a:bodyPr wrap="none" anchor="ctr"/>
          <a:lstStyle/>
          <a:p>
            <a:pPr algn="ctr"/>
            <a:r>
              <a:rPr lang="ja-JP" altLang="en-US" sz="2400">
                <a:latin typeface="Times New Roman" pitchFamily="18" charset="0"/>
              </a:rPr>
              <a:t>利用運送人</a:t>
            </a:r>
          </a:p>
        </p:txBody>
      </p:sp>
      <p:sp>
        <p:nvSpPr>
          <p:cNvPr id="88081" name="Text Box 17"/>
          <p:cNvSpPr txBox="1">
            <a:spLocks noChangeArrowheads="1"/>
          </p:cNvSpPr>
          <p:nvPr/>
        </p:nvSpPr>
        <p:spPr bwMode="auto">
          <a:xfrm>
            <a:off x="838200" y="6477000"/>
            <a:ext cx="2012950" cy="336550"/>
          </a:xfrm>
          <a:prstGeom prst="rect">
            <a:avLst/>
          </a:prstGeom>
          <a:noFill/>
          <a:ln w="9525">
            <a:noFill/>
            <a:miter lim="800000"/>
            <a:headEnd/>
            <a:tailEnd/>
          </a:ln>
          <a:effectLst/>
        </p:spPr>
        <p:txBody>
          <a:bodyPr wrap="none">
            <a:spAutoFit/>
          </a:bodyPr>
          <a:lstStyle/>
          <a:p>
            <a:r>
              <a:rPr lang="ja-JP" altLang="en-US" sz="1600">
                <a:latin typeface="Times New Roman" pitchFamily="18" charset="0"/>
              </a:rPr>
              <a:t>貨物利用運送事業法</a:t>
            </a:r>
          </a:p>
        </p:txBody>
      </p:sp>
      <p:sp>
        <p:nvSpPr>
          <p:cNvPr id="88082" name="Text Box 18"/>
          <p:cNvSpPr txBox="1">
            <a:spLocks noChangeArrowheads="1"/>
          </p:cNvSpPr>
          <p:nvPr/>
        </p:nvSpPr>
        <p:spPr bwMode="auto">
          <a:xfrm>
            <a:off x="5011738" y="6453188"/>
            <a:ext cx="1143000" cy="336550"/>
          </a:xfrm>
          <a:prstGeom prst="rect">
            <a:avLst/>
          </a:prstGeom>
          <a:noFill/>
          <a:ln w="9525">
            <a:noFill/>
            <a:miter lim="800000"/>
            <a:headEnd/>
            <a:tailEnd/>
          </a:ln>
          <a:effectLst/>
        </p:spPr>
        <p:txBody>
          <a:bodyPr>
            <a:spAutoFit/>
          </a:bodyPr>
          <a:lstStyle/>
          <a:p>
            <a:r>
              <a:rPr lang="ja-JP" altLang="en-US" sz="1600">
                <a:latin typeface="Times New Roman" pitchFamily="18" charset="0"/>
              </a:rPr>
              <a:t>旅行業法</a:t>
            </a:r>
          </a:p>
        </p:txBody>
      </p:sp>
      <p:sp>
        <p:nvSpPr>
          <p:cNvPr id="88083" name="Rectangle 19"/>
          <p:cNvSpPr>
            <a:spLocks noChangeArrowheads="1"/>
          </p:cNvSpPr>
          <p:nvPr/>
        </p:nvSpPr>
        <p:spPr bwMode="auto">
          <a:xfrm>
            <a:off x="5795963" y="4318000"/>
            <a:ext cx="1524000" cy="838200"/>
          </a:xfrm>
          <a:prstGeom prst="rect">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実運送人</a:t>
            </a:r>
          </a:p>
        </p:txBody>
      </p:sp>
      <p:sp>
        <p:nvSpPr>
          <p:cNvPr id="88084" name="Rectangle 20"/>
          <p:cNvSpPr>
            <a:spLocks noChangeArrowheads="1"/>
          </p:cNvSpPr>
          <p:nvPr/>
        </p:nvSpPr>
        <p:spPr bwMode="auto">
          <a:xfrm>
            <a:off x="5795963" y="5461000"/>
            <a:ext cx="1524000" cy="762000"/>
          </a:xfrm>
          <a:prstGeom prst="rect">
            <a:avLst/>
          </a:prstGeom>
          <a:noFill/>
          <a:ln w="9525">
            <a:solidFill>
              <a:srgbClr val="FF0000"/>
            </a:solidFill>
            <a:prstDash val="dash"/>
            <a:miter lim="800000"/>
            <a:headEnd/>
            <a:tailEnd/>
          </a:ln>
          <a:effectLst/>
        </p:spPr>
        <p:txBody>
          <a:bodyPr wrap="none" anchor="ctr"/>
          <a:lstStyle/>
          <a:p>
            <a:pPr algn="ctr"/>
            <a:r>
              <a:rPr lang="ja-JP" altLang="en-US" sz="2400">
                <a:latin typeface="Times New Roman" pitchFamily="18" charset="0"/>
              </a:rPr>
              <a:t>利用運送人</a:t>
            </a:r>
          </a:p>
          <a:p>
            <a:pPr algn="ctr"/>
            <a:r>
              <a:rPr lang="en-US" altLang="ja-JP" sz="2400">
                <a:latin typeface="Times New Roman" pitchFamily="18" charset="0"/>
              </a:rPr>
              <a:t>(</a:t>
            </a:r>
            <a:r>
              <a:rPr lang="ja-JP" altLang="en-US" sz="2400">
                <a:latin typeface="Times New Roman" pitchFamily="18" charset="0"/>
              </a:rPr>
              <a:t>実態なし</a:t>
            </a:r>
            <a:r>
              <a:rPr lang="en-US" altLang="ja-JP" sz="2400">
                <a:latin typeface="Times New Roman" pitchFamily="18" charset="0"/>
              </a:rPr>
              <a:t>)</a:t>
            </a:r>
          </a:p>
        </p:txBody>
      </p:sp>
      <p:sp>
        <p:nvSpPr>
          <p:cNvPr id="88085" name="Rectangle 21"/>
          <p:cNvSpPr>
            <a:spLocks noChangeArrowheads="1"/>
          </p:cNvSpPr>
          <p:nvPr/>
        </p:nvSpPr>
        <p:spPr bwMode="auto">
          <a:xfrm>
            <a:off x="3922713" y="4332288"/>
            <a:ext cx="1524000" cy="838200"/>
          </a:xfrm>
          <a:prstGeom prst="rect">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実運送人</a:t>
            </a:r>
          </a:p>
        </p:txBody>
      </p:sp>
      <p:sp>
        <p:nvSpPr>
          <p:cNvPr id="88086" name="Rectangle 22"/>
          <p:cNvSpPr>
            <a:spLocks noChangeArrowheads="1"/>
          </p:cNvSpPr>
          <p:nvPr/>
        </p:nvSpPr>
        <p:spPr bwMode="auto">
          <a:xfrm>
            <a:off x="3922713" y="5475288"/>
            <a:ext cx="1524000" cy="762000"/>
          </a:xfrm>
          <a:prstGeom prst="rect">
            <a:avLst/>
          </a:prstGeom>
          <a:noFill/>
          <a:ln w="9525">
            <a:solidFill>
              <a:srgbClr val="FF0000"/>
            </a:solidFill>
            <a:miter lim="800000"/>
            <a:headEnd/>
            <a:tailEnd/>
          </a:ln>
          <a:effectLst/>
        </p:spPr>
        <p:txBody>
          <a:bodyPr wrap="none" anchor="ctr"/>
          <a:lstStyle/>
          <a:p>
            <a:pPr algn="ctr"/>
            <a:r>
              <a:rPr lang="ja-JP" altLang="en-US" sz="2400">
                <a:latin typeface="Times New Roman" pitchFamily="18" charset="0"/>
              </a:rPr>
              <a:t>主催</a:t>
            </a:r>
            <a:r>
              <a:rPr lang="en-US" altLang="ja-JP" sz="2400">
                <a:latin typeface="Times New Roman" pitchFamily="18" charset="0"/>
              </a:rPr>
              <a:t>(</a:t>
            </a:r>
            <a:r>
              <a:rPr lang="ja-JP" altLang="en-US" sz="2400">
                <a:latin typeface="Times New Roman" pitchFamily="18" charset="0"/>
              </a:rPr>
              <a:t>企画</a:t>
            </a:r>
            <a:r>
              <a:rPr lang="en-US" altLang="ja-JP" sz="2400">
                <a:latin typeface="Times New Roman" pitchFamily="18" charset="0"/>
              </a:rPr>
              <a:t>)</a:t>
            </a:r>
          </a:p>
          <a:p>
            <a:pPr algn="ctr"/>
            <a:r>
              <a:rPr lang="ja-JP" altLang="en-US" sz="2400">
                <a:latin typeface="Times New Roman" pitchFamily="18" charset="0"/>
              </a:rPr>
              <a:t>旅行業者</a:t>
            </a:r>
          </a:p>
        </p:txBody>
      </p:sp>
      <p:sp>
        <p:nvSpPr>
          <p:cNvPr id="88087" name="Text Box 23"/>
          <p:cNvSpPr txBox="1">
            <a:spLocks noChangeArrowheads="1"/>
          </p:cNvSpPr>
          <p:nvPr/>
        </p:nvSpPr>
        <p:spPr bwMode="auto">
          <a:xfrm>
            <a:off x="5943600" y="1781175"/>
            <a:ext cx="1143000" cy="581025"/>
          </a:xfrm>
          <a:prstGeom prst="rect">
            <a:avLst/>
          </a:prstGeom>
          <a:noFill/>
          <a:ln w="9525">
            <a:noFill/>
            <a:miter lim="800000"/>
            <a:headEnd/>
            <a:tailEnd/>
          </a:ln>
          <a:effectLst/>
        </p:spPr>
        <p:txBody>
          <a:bodyPr>
            <a:spAutoFit/>
          </a:bodyPr>
          <a:lstStyle/>
          <a:p>
            <a:r>
              <a:rPr lang="ja-JP" altLang="en-US" sz="1600">
                <a:latin typeface="Times New Roman" pitchFamily="18" charset="0"/>
              </a:rPr>
              <a:t>スペースチャーター</a:t>
            </a:r>
          </a:p>
        </p:txBody>
      </p:sp>
      <p:sp>
        <p:nvSpPr>
          <p:cNvPr id="88088" name="Oval 24"/>
          <p:cNvSpPr>
            <a:spLocks noChangeArrowheads="1"/>
          </p:cNvSpPr>
          <p:nvPr/>
        </p:nvSpPr>
        <p:spPr bwMode="auto">
          <a:xfrm>
            <a:off x="1331913" y="5137150"/>
            <a:ext cx="914400" cy="504825"/>
          </a:xfrm>
          <a:prstGeom prst="ellipse">
            <a:avLst/>
          </a:prstGeom>
          <a:noFill/>
          <a:ln w="9525">
            <a:solidFill>
              <a:schemeClr val="tx1"/>
            </a:solidFill>
            <a:round/>
            <a:headEnd/>
            <a:tailEnd/>
          </a:ln>
          <a:effectLst/>
        </p:spPr>
        <p:txBody>
          <a:bodyPr wrap="none" anchor="ctr"/>
          <a:lstStyle/>
          <a:p>
            <a:pPr algn="ctr"/>
            <a:r>
              <a:rPr lang="ja-JP" altLang="en-US" sz="1400">
                <a:latin typeface="Times New Roman" pitchFamily="18" charset="0"/>
              </a:rPr>
              <a:t>運送契約</a:t>
            </a:r>
          </a:p>
        </p:txBody>
      </p:sp>
      <p:sp>
        <p:nvSpPr>
          <p:cNvPr id="88089" name="Rectangle 25"/>
          <p:cNvSpPr>
            <a:spLocks noChangeArrowheads="1"/>
          </p:cNvSpPr>
          <p:nvPr/>
        </p:nvSpPr>
        <p:spPr bwMode="auto">
          <a:xfrm>
            <a:off x="7978775" y="5516563"/>
            <a:ext cx="914400" cy="576262"/>
          </a:xfrm>
          <a:prstGeom prst="rect">
            <a:avLst/>
          </a:prstGeom>
          <a:noFill/>
          <a:ln w="9525">
            <a:solidFill>
              <a:srgbClr val="FF0000"/>
            </a:solidFill>
            <a:miter lim="800000"/>
            <a:headEnd/>
            <a:tailEnd/>
          </a:ln>
          <a:effectLst/>
        </p:spPr>
        <p:txBody>
          <a:bodyPr wrap="none" anchor="ctr"/>
          <a:lstStyle/>
          <a:p>
            <a:pPr algn="ctr"/>
            <a:r>
              <a:rPr lang="ja-JP" altLang="en-US" sz="1400">
                <a:solidFill>
                  <a:srgbClr val="FF0000"/>
                </a:solidFill>
                <a:latin typeface="Times New Roman" pitchFamily="18" charset="0"/>
              </a:rPr>
              <a:t>実利用者と</a:t>
            </a:r>
          </a:p>
          <a:p>
            <a:pPr algn="ctr"/>
            <a:r>
              <a:rPr lang="ja-JP" altLang="en-US" sz="1400">
                <a:solidFill>
                  <a:srgbClr val="FF0000"/>
                </a:solidFill>
                <a:latin typeface="Times New Roman" pitchFamily="18" charset="0"/>
              </a:rPr>
              <a:t>契約する者</a:t>
            </a:r>
          </a:p>
        </p:txBody>
      </p:sp>
      <p:sp>
        <p:nvSpPr>
          <p:cNvPr id="88090" name="Rectangle 26"/>
          <p:cNvSpPr>
            <a:spLocks noChangeArrowheads="1"/>
          </p:cNvSpPr>
          <p:nvPr/>
        </p:nvSpPr>
        <p:spPr bwMode="auto">
          <a:xfrm>
            <a:off x="3778250" y="4148138"/>
            <a:ext cx="3817938" cy="2665412"/>
          </a:xfrm>
          <a:prstGeom prst="rect">
            <a:avLst/>
          </a:prstGeom>
          <a:noFill/>
          <a:ln w="9525">
            <a:solidFill>
              <a:schemeClr val="tx1"/>
            </a:solidFill>
            <a:miter lim="800000"/>
            <a:headEnd/>
            <a:tailEnd/>
          </a:ln>
          <a:effectLst/>
        </p:spPr>
        <p:txBody>
          <a:bodyPr wrap="none" anchor="ctr"/>
          <a:lstStyle/>
          <a:p>
            <a:endParaRPr lang="ja-JP" altLang="en-US"/>
          </a:p>
        </p:txBody>
      </p:sp>
      <p:sp>
        <p:nvSpPr>
          <p:cNvPr id="88091" name="AutoShape 27"/>
          <p:cNvSpPr>
            <a:spLocks noChangeArrowheads="1"/>
          </p:cNvSpPr>
          <p:nvPr/>
        </p:nvSpPr>
        <p:spPr bwMode="auto">
          <a:xfrm>
            <a:off x="1476375" y="3438525"/>
            <a:ext cx="3959225" cy="711200"/>
          </a:xfrm>
          <a:prstGeom prst="upDownArrow">
            <a:avLst>
              <a:gd name="adj1" fmla="val 50000"/>
              <a:gd name="adj2" fmla="val 20000"/>
            </a:avLst>
          </a:prstGeom>
          <a:solidFill>
            <a:srgbClr val="FFFFCC"/>
          </a:solidFill>
          <a:ln w="9525">
            <a:solidFill>
              <a:schemeClr val="tx1"/>
            </a:solidFill>
            <a:miter lim="800000"/>
            <a:headEnd/>
            <a:tailEnd/>
          </a:ln>
          <a:effectLst/>
        </p:spPr>
        <p:txBody>
          <a:bodyPr wrap="none" anchor="ctr"/>
          <a:lstStyle/>
          <a:p>
            <a:pPr algn="ctr"/>
            <a:r>
              <a:rPr lang="ja-JP" altLang="en-US" sz="2400">
                <a:latin typeface="Times New Roman" pitchFamily="18" charset="0"/>
                <a:ea typeface="ＨＧｺﾞｼｯｸE-PRO" pitchFamily="50" charset="-128"/>
              </a:rPr>
              <a:t>違いは何か？</a:t>
            </a:r>
          </a:p>
        </p:txBody>
      </p:sp>
      <p:sp>
        <p:nvSpPr>
          <p:cNvPr id="88092" name="Rectangle 28"/>
          <p:cNvSpPr>
            <a:spLocks noChangeArrowheads="1"/>
          </p:cNvSpPr>
          <p:nvPr/>
        </p:nvSpPr>
        <p:spPr bwMode="auto">
          <a:xfrm>
            <a:off x="250825" y="765175"/>
            <a:ext cx="8512175" cy="2587625"/>
          </a:xfrm>
          <a:prstGeom prst="rect">
            <a:avLst/>
          </a:prstGeom>
          <a:noFill/>
          <a:ln w="9525">
            <a:solidFill>
              <a:schemeClr val="tx1"/>
            </a:solidFill>
            <a:miter lim="800000"/>
            <a:headEnd/>
            <a:tailEnd/>
          </a:ln>
          <a:effectLst/>
        </p:spPr>
        <p:txBody>
          <a:bodyPr wrap="none" anchor="ctr"/>
          <a:lstStyle/>
          <a:p>
            <a:endParaRPr lang="ja-JP" altLang="en-US"/>
          </a:p>
        </p:txBody>
      </p:sp>
      <p:sp>
        <p:nvSpPr>
          <p:cNvPr id="88093" name="Text Box 29"/>
          <p:cNvSpPr txBox="1">
            <a:spLocks noChangeArrowheads="1"/>
          </p:cNvSpPr>
          <p:nvPr/>
        </p:nvSpPr>
        <p:spPr bwMode="auto">
          <a:xfrm>
            <a:off x="1527175" y="2930525"/>
            <a:ext cx="1327150" cy="366713"/>
          </a:xfrm>
          <a:prstGeom prst="rect">
            <a:avLst/>
          </a:prstGeom>
          <a:noFill/>
          <a:ln w="9525">
            <a:noFill/>
            <a:miter lim="800000"/>
            <a:headEnd/>
            <a:tailEnd/>
          </a:ln>
          <a:effectLst/>
        </p:spPr>
        <p:txBody>
          <a:bodyPr wrap="none">
            <a:spAutoFit/>
          </a:bodyPr>
          <a:lstStyle/>
          <a:p>
            <a:r>
              <a:rPr lang="ja-JP" altLang="en-US">
                <a:latin typeface="Times New Roman" pitchFamily="18" charset="0"/>
              </a:rPr>
              <a:t>運送事業法</a:t>
            </a:r>
          </a:p>
        </p:txBody>
      </p:sp>
      <p:sp>
        <p:nvSpPr>
          <p:cNvPr id="88094" name="Rectangle 30"/>
          <p:cNvSpPr>
            <a:spLocks noChangeArrowheads="1"/>
          </p:cNvSpPr>
          <p:nvPr/>
        </p:nvSpPr>
        <p:spPr bwMode="auto">
          <a:xfrm>
            <a:off x="827088" y="4149725"/>
            <a:ext cx="2017712" cy="2665413"/>
          </a:xfrm>
          <a:prstGeom prst="rect">
            <a:avLst/>
          </a:prstGeom>
          <a:noFill/>
          <a:ln w="9525">
            <a:solidFill>
              <a:schemeClr val="tx1"/>
            </a:solidFill>
            <a:miter lim="800000"/>
            <a:headEnd/>
            <a:tailEnd/>
          </a:ln>
          <a:effectLst/>
        </p:spPr>
        <p:txBody>
          <a:bodyPr wrap="none" anchor="ctr"/>
          <a:lstStyle/>
          <a:p>
            <a:endParaRPr lang="ja-JP" altLang="en-US"/>
          </a:p>
        </p:txBody>
      </p:sp>
      <p:sp>
        <p:nvSpPr>
          <p:cNvPr id="88095" name="Rectangle 31"/>
          <p:cNvSpPr>
            <a:spLocks noChangeArrowheads="1"/>
          </p:cNvSpPr>
          <p:nvPr/>
        </p:nvSpPr>
        <p:spPr bwMode="auto">
          <a:xfrm>
            <a:off x="7162800" y="1143000"/>
            <a:ext cx="1371600" cy="1447800"/>
          </a:xfrm>
          <a:prstGeom prst="rect">
            <a:avLst/>
          </a:prstGeom>
          <a:noFill/>
          <a:ln w="9525">
            <a:solidFill>
              <a:srgbClr val="FF0000"/>
            </a:solidFill>
            <a:miter lim="800000"/>
            <a:headEnd/>
            <a:tailEnd/>
          </a:ln>
          <a:effectLst/>
        </p:spPr>
        <p:txBody>
          <a:bodyPr wrap="none" anchor="ctr"/>
          <a:lstStyle/>
          <a:p>
            <a:pPr algn="ctr"/>
            <a:endParaRPr lang="ja-JP" altLang="ja-JP" sz="2400">
              <a:latin typeface="Times New Roman" pitchFamily="18" charset="0"/>
            </a:endParaRPr>
          </a:p>
        </p:txBody>
      </p:sp>
      <p:sp>
        <p:nvSpPr>
          <p:cNvPr id="88096" name="Rectangle 32"/>
          <p:cNvSpPr>
            <a:spLocks noChangeArrowheads="1"/>
          </p:cNvSpPr>
          <p:nvPr/>
        </p:nvSpPr>
        <p:spPr bwMode="auto">
          <a:xfrm>
            <a:off x="7467600" y="1981200"/>
            <a:ext cx="990600" cy="533400"/>
          </a:xfrm>
          <a:prstGeom prst="rect">
            <a:avLst/>
          </a:prstGeom>
          <a:noFill/>
          <a:ln w="9525">
            <a:solidFill>
              <a:srgbClr val="00CC66"/>
            </a:solidFill>
            <a:miter lim="800000"/>
            <a:headEnd/>
            <a:tailEnd/>
          </a:ln>
          <a:effectLst/>
        </p:spPr>
        <p:txBody>
          <a:bodyPr wrap="none" anchor="ctr"/>
          <a:lstStyle/>
          <a:p>
            <a:pPr algn="ctr"/>
            <a:r>
              <a:rPr lang="ja-JP" altLang="en-US" sz="1600">
                <a:solidFill>
                  <a:schemeClr val="accent1"/>
                </a:solidFill>
                <a:latin typeface="Times New Roman" pitchFamily="18" charset="0"/>
              </a:rPr>
              <a:t>オーナー</a:t>
            </a:r>
          </a:p>
        </p:txBody>
      </p:sp>
      <p:sp>
        <p:nvSpPr>
          <p:cNvPr id="88097" name="Text Box 33"/>
          <p:cNvSpPr txBox="1">
            <a:spLocks noChangeArrowheads="1"/>
          </p:cNvSpPr>
          <p:nvPr/>
        </p:nvSpPr>
        <p:spPr bwMode="auto">
          <a:xfrm>
            <a:off x="7385050" y="1219200"/>
            <a:ext cx="1149350" cy="304800"/>
          </a:xfrm>
          <a:prstGeom prst="rect">
            <a:avLst/>
          </a:prstGeom>
          <a:noFill/>
          <a:ln w="9525">
            <a:noFill/>
            <a:miter lim="800000"/>
            <a:headEnd/>
            <a:tailEnd/>
          </a:ln>
          <a:effectLst/>
        </p:spPr>
        <p:txBody>
          <a:bodyPr wrap="none">
            <a:spAutoFit/>
          </a:bodyPr>
          <a:lstStyle/>
          <a:p>
            <a:r>
              <a:rPr lang="ja-JP" altLang="en-US" sz="1400">
                <a:latin typeface="Times New Roman" pitchFamily="18" charset="0"/>
              </a:rPr>
              <a:t>オペレーター</a:t>
            </a:r>
          </a:p>
        </p:txBody>
      </p:sp>
      <p:sp>
        <p:nvSpPr>
          <p:cNvPr id="88098" name="Oval 34"/>
          <p:cNvSpPr>
            <a:spLocks noChangeArrowheads="1"/>
          </p:cNvSpPr>
          <p:nvPr/>
        </p:nvSpPr>
        <p:spPr bwMode="auto">
          <a:xfrm>
            <a:off x="7467600" y="1676400"/>
            <a:ext cx="914400" cy="381000"/>
          </a:xfrm>
          <a:prstGeom prst="ellipse">
            <a:avLst/>
          </a:prstGeom>
          <a:noFill/>
          <a:ln w="9525">
            <a:solidFill>
              <a:schemeClr val="tx1"/>
            </a:solidFill>
            <a:round/>
            <a:headEnd/>
            <a:tailEnd/>
          </a:ln>
          <a:effectLst/>
        </p:spPr>
        <p:txBody>
          <a:bodyPr wrap="none" anchor="ctr"/>
          <a:lstStyle/>
          <a:p>
            <a:pPr algn="ctr"/>
            <a:r>
              <a:rPr lang="ja-JP" altLang="en-US" sz="1400">
                <a:latin typeface="Times New Roman" pitchFamily="18" charset="0"/>
              </a:rPr>
              <a:t>傭船契約</a:t>
            </a:r>
          </a:p>
        </p:txBody>
      </p:sp>
      <p:sp>
        <p:nvSpPr>
          <p:cNvPr id="88099" name="Rectangle 35"/>
          <p:cNvSpPr>
            <a:spLocks noChangeArrowheads="1"/>
          </p:cNvSpPr>
          <p:nvPr/>
        </p:nvSpPr>
        <p:spPr bwMode="auto">
          <a:xfrm>
            <a:off x="7848600" y="4648200"/>
            <a:ext cx="1066800" cy="609600"/>
          </a:xfrm>
          <a:prstGeom prst="rect">
            <a:avLst/>
          </a:prstGeom>
          <a:noFill/>
          <a:ln w="9525">
            <a:solidFill>
              <a:srgbClr val="00CC66"/>
            </a:solidFill>
            <a:miter lim="800000"/>
            <a:headEnd/>
            <a:tailEnd/>
          </a:ln>
          <a:effectLst/>
        </p:spPr>
        <p:txBody>
          <a:bodyPr wrap="none" anchor="ctr"/>
          <a:lstStyle/>
          <a:p>
            <a:pPr algn="ctr"/>
            <a:r>
              <a:rPr lang="ja-JP" altLang="en-US" sz="1600">
                <a:solidFill>
                  <a:schemeClr val="accent1"/>
                </a:solidFill>
                <a:latin typeface="Times New Roman" pitchFamily="18" charset="0"/>
              </a:rPr>
              <a:t>実運送行為</a:t>
            </a:r>
          </a:p>
          <a:p>
            <a:pPr algn="ctr"/>
            <a:r>
              <a:rPr lang="ja-JP" altLang="en-US" sz="1600">
                <a:solidFill>
                  <a:schemeClr val="accent1"/>
                </a:solidFill>
                <a:latin typeface="Times New Roman" pitchFamily="18" charset="0"/>
              </a:rPr>
              <a:t>を行う事業者</a:t>
            </a:r>
          </a:p>
        </p:txBody>
      </p:sp>
      <p:sp>
        <p:nvSpPr>
          <p:cNvPr id="88100" name="Oval 36"/>
          <p:cNvSpPr>
            <a:spLocks noChangeArrowheads="1"/>
          </p:cNvSpPr>
          <p:nvPr/>
        </p:nvSpPr>
        <p:spPr bwMode="auto">
          <a:xfrm>
            <a:off x="4343400" y="5105400"/>
            <a:ext cx="914400" cy="381000"/>
          </a:xfrm>
          <a:prstGeom prst="ellipse">
            <a:avLst/>
          </a:prstGeom>
          <a:noFill/>
          <a:ln w="9525">
            <a:solidFill>
              <a:schemeClr val="tx1"/>
            </a:solidFill>
            <a:round/>
            <a:headEnd/>
            <a:tailEnd/>
          </a:ln>
          <a:effectLst/>
        </p:spPr>
        <p:txBody>
          <a:bodyPr wrap="none" anchor="ctr"/>
          <a:lstStyle/>
          <a:p>
            <a:pPr algn="ctr"/>
            <a:r>
              <a:rPr lang="ja-JP" altLang="en-US" sz="2000">
                <a:latin typeface="Times New Roman" pitchFamily="18" charset="0"/>
                <a:ea typeface="ＨＧｺﾞｼｯｸE-PRO" pitchFamily="50" charset="-128"/>
              </a:rPr>
              <a:t>？</a:t>
            </a:r>
          </a:p>
        </p:txBody>
      </p:sp>
      <p:sp>
        <p:nvSpPr>
          <p:cNvPr id="88101" name="Oval 37"/>
          <p:cNvSpPr>
            <a:spLocks noChangeArrowheads="1"/>
          </p:cNvSpPr>
          <p:nvPr/>
        </p:nvSpPr>
        <p:spPr bwMode="auto">
          <a:xfrm>
            <a:off x="6019800" y="5105400"/>
            <a:ext cx="1143000" cy="381000"/>
          </a:xfrm>
          <a:prstGeom prst="ellipse">
            <a:avLst/>
          </a:prstGeom>
          <a:noFill/>
          <a:ln w="9525">
            <a:solidFill>
              <a:schemeClr val="tx1"/>
            </a:solidFill>
            <a:round/>
            <a:headEnd/>
            <a:tailEnd/>
          </a:ln>
          <a:effectLst/>
        </p:spPr>
        <p:txBody>
          <a:bodyPr wrap="none" anchor="ctr"/>
          <a:lstStyle/>
          <a:p>
            <a:pPr algn="ctr"/>
            <a:r>
              <a:rPr lang="ja-JP" altLang="en-US" sz="1600">
                <a:latin typeface="Times New Roman" pitchFamily="18" charset="0"/>
                <a:ea typeface="ＨＧｺﾞｼｯｸE-PRO" pitchFamily="50" charset="-128"/>
              </a:rPr>
              <a:t>運送契約</a:t>
            </a:r>
            <a:r>
              <a:rPr lang="ja-JP" altLang="en-US" sz="2000">
                <a:latin typeface="Times New Roman" pitchFamily="18" charset="0"/>
                <a:ea typeface="ＨＧｺﾞｼｯｸE-PRO" pitchFamily="50" charset="-128"/>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スライド番号プレースホルダ 3"/>
          <p:cNvSpPr>
            <a:spLocks noGrp="1"/>
          </p:cNvSpPr>
          <p:nvPr>
            <p:ph type="sldNum" sz="quarter" idx="12"/>
          </p:nvPr>
        </p:nvSpPr>
        <p:spPr/>
        <p:txBody>
          <a:bodyPr/>
          <a:lstStyle/>
          <a:p>
            <a:fld id="{76028D6E-D449-4BA5-8636-09C52012A892}" type="slidenum">
              <a:rPr lang="en-US" altLang="ja-JP"/>
              <a:pPr/>
              <a:t>13</a:t>
            </a:fld>
            <a:endParaRPr lang="en-US" altLang="ja-JP"/>
          </a:p>
        </p:txBody>
      </p:sp>
      <p:sp>
        <p:nvSpPr>
          <p:cNvPr id="633858" name="Text Box 2"/>
          <p:cNvSpPr txBox="1">
            <a:spLocks noChangeArrowheads="1"/>
          </p:cNvSpPr>
          <p:nvPr/>
        </p:nvSpPr>
        <p:spPr bwMode="auto">
          <a:xfrm>
            <a:off x="222991" y="284163"/>
            <a:ext cx="8741497" cy="830997"/>
          </a:xfrm>
          <a:prstGeom prst="rect">
            <a:avLst/>
          </a:prstGeom>
          <a:solidFill>
            <a:srgbClr val="FFFF00"/>
          </a:solidFill>
          <a:ln w="57150">
            <a:solidFill>
              <a:schemeClr val="tx1"/>
            </a:solidFill>
            <a:miter lim="800000"/>
            <a:headEnd/>
            <a:tailEnd/>
          </a:ln>
          <a:effectLst/>
        </p:spPr>
        <p:txBody>
          <a:bodyPr wrap="none">
            <a:spAutoFit/>
          </a:bodyPr>
          <a:lstStyle/>
          <a:p>
            <a:pPr algn="ctr"/>
            <a:r>
              <a:rPr lang="ja-JP" altLang="en-US" dirty="0"/>
              <a:t>　</a:t>
            </a:r>
            <a:r>
              <a:rPr lang="ja-JP" altLang="en-US" sz="4800" dirty="0"/>
              <a:t>旅行あっ旋業法時代の貸切バス</a:t>
            </a:r>
          </a:p>
        </p:txBody>
      </p:sp>
      <p:sp>
        <p:nvSpPr>
          <p:cNvPr id="633859" name="Rectangle 3"/>
          <p:cNvSpPr>
            <a:spLocks noChangeArrowheads="1"/>
          </p:cNvSpPr>
          <p:nvPr/>
        </p:nvSpPr>
        <p:spPr bwMode="auto">
          <a:xfrm>
            <a:off x="1066800" y="6019800"/>
            <a:ext cx="2286000" cy="685800"/>
          </a:xfrm>
          <a:prstGeom prst="rect">
            <a:avLst/>
          </a:prstGeom>
          <a:noFill/>
          <a:ln w="9525">
            <a:solidFill>
              <a:schemeClr val="tx1"/>
            </a:solidFill>
            <a:miter lim="800000"/>
            <a:headEnd/>
            <a:tailEnd/>
          </a:ln>
          <a:effectLst/>
        </p:spPr>
        <p:txBody>
          <a:bodyPr wrap="none" anchor="ctr"/>
          <a:lstStyle/>
          <a:p>
            <a:pPr algn="ctr"/>
            <a:r>
              <a:rPr lang="ja-JP" altLang="en-US"/>
              <a:t>道路運送法</a:t>
            </a:r>
          </a:p>
        </p:txBody>
      </p:sp>
      <p:sp>
        <p:nvSpPr>
          <p:cNvPr id="633860" name="Oval 4"/>
          <p:cNvSpPr>
            <a:spLocks noChangeArrowheads="1"/>
          </p:cNvSpPr>
          <p:nvPr/>
        </p:nvSpPr>
        <p:spPr bwMode="auto">
          <a:xfrm>
            <a:off x="838200" y="2564904"/>
            <a:ext cx="2057400" cy="1016496"/>
          </a:xfrm>
          <a:prstGeom prst="ellipse">
            <a:avLst/>
          </a:prstGeom>
          <a:noFill/>
          <a:ln w="9525">
            <a:solidFill>
              <a:schemeClr val="tx1"/>
            </a:solidFill>
            <a:round/>
            <a:headEnd/>
            <a:tailEnd/>
          </a:ln>
          <a:effectLst/>
        </p:spPr>
        <p:txBody>
          <a:bodyPr wrap="none" anchor="ctr"/>
          <a:lstStyle/>
          <a:p>
            <a:pPr algn="ctr"/>
            <a:r>
              <a:rPr lang="ja-JP" altLang="en-US" sz="2800" dirty="0"/>
              <a:t>貸切バス</a:t>
            </a:r>
          </a:p>
          <a:p>
            <a:pPr algn="ctr"/>
            <a:r>
              <a:rPr lang="ja-JP" altLang="en-US" sz="2800" dirty="0"/>
              <a:t>（自車）</a:t>
            </a:r>
          </a:p>
        </p:txBody>
      </p:sp>
      <p:sp>
        <p:nvSpPr>
          <p:cNvPr id="633861" name="Oval 5"/>
          <p:cNvSpPr>
            <a:spLocks noChangeArrowheads="1"/>
          </p:cNvSpPr>
          <p:nvPr/>
        </p:nvSpPr>
        <p:spPr bwMode="auto">
          <a:xfrm>
            <a:off x="457200" y="1295400"/>
            <a:ext cx="914400" cy="914400"/>
          </a:xfrm>
          <a:prstGeom prst="ellipse">
            <a:avLst/>
          </a:prstGeom>
          <a:noFill/>
          <a:ln w="9525">
            <a:solidFill>
              <a:schemeClr val="tx1"/>
            </a:solidFill>
            <a:round/>
            <a:headEnd/>
            <a:tailEnd/>
          </a:ln>
          <a:effectLst/>
        </p:spPr>
        <p:txBody>
          <a:bodyPr wrap="none" anchor="ctr"/>
          <a:lstStyle/>
          <a:p>
            <a:pPr algn="ctr"/>
            <a:r>
              <a:rPr lang="ja-JP" altLang="en-US"/>
              <a:t>学校</a:t>
            </a:r>
          </a:p>
          <a:p>
            <a:pPr algn="ctr"/>
            <a:r>
              <a:rPr lang="en-US" altLang="ja-JP"/>
              <a:t>(</a:t>
            </a:r>
            <a:r>
              <a:rPr lang="ja-JP" altLang="en-US"/>
              <a:t>集団）</a:t>
            </a:r>
          </a:p>
        </p:txBody>
      </p:sp>
      <p:sp>
        <p:nvSpPr>
          <p:cNvPr id="633862" name="Oval 6"/>
          <p:cNvSpPr>
            <a:spLocks noChangeArrowheads="1"/>
          </p:cNvSpPr>
          <p:nvPr/>
        </p:nvSpPr>
        <p:spPr bwMode="auto">
          <a:xfrm>
            <a:off x="2362200" y="1371600"/>
            <a:ext cx="914400" cy="914400"/>
          </a:xfrm>
          <a:prstGeom prst="ellipse">
            <a:avLst/>
          </a:prstGeom>
          <a:noFill/>
          <a:ln w="9525">
            <a:solidFill>
              <a:schemeClr val="tx1"/>
            </a:solidFill>
            <a:round/>
            <a:headEnd/>
            <a:tailEnd/>
          </a:ln>
          <a:effectLst/>
        </p:spPr>
        <p:txBody>
          <a:bodyPr wrap="none" anchor="ctr"/>
          <a:lstStyle/>
          <a:p>
            <a:pPr algn="ctr"/>
            <a:r>
              <a:rPr lang="ja-JP" altLang="en-US"/>
              <a:t>職場</a:t>
            </a:r>
          </a:p>
          <a:p>
            <a:pPr algn="ctr"/>
            <a:r>
              <a:rPr lang="en-US" altLang="ja-JP"/>
              <a:t>(</a:t>
            </a:r>
            <a:r>
              <a:rPr lang="ja-JP" altLang="en-US"/>
              <a:t>集団）</a:t>
            </a:r>
          </a:p>
        </p:txBody>
      </p:sp>
      <p:cxnSp>
        <p:nvCxnSpPr>
          <p:cNvPr id="633863" name="AutoShape 7"/>
          <p:cNvCxnSpPr>
            <a:cxnSpLocks noChangeShapeType="1"/>
            <a:stCxn id="633860" idx="1"/>
            <a:endCxn id="633861" idx="4"/>
          </p:cNvCxnSpPr>
          <p:nvPr/>
        </p:nvCxnSpPr>
        <p:spPr bwMode="auto">
          <a:xfrm flipH="1" flipV="1">
            <a:off x="914400" y="2209800"/>
            <a:ext cx="225099" cy="503966"/>
          </a:xfrm>
          <a:prstGeom prst="straightConnector1">
            <a:avLst/>
          </a:prstGeom>
          <a:noFill/>
          <a:ln w="9525">
            <a:solidFill>
              <a:schemeClr val="tx1"/>
            </a:solidFill>
            <a:round/>
            <a:headEnd type="triangle" w="med" len="med"/>
            <a:tailEnd type="triangle" w="med" len="med"/>
          </a:ln>
          <a:effectLst/>
        </p:spPr>
      </p:cxnSp>
      <p:cxnSp>
        <p:nvCxnSpPr>
          <p:cNvPr id="633864" name="AutoShape 8"/>
          <p:cNvCxnSpPr>
            <a:cxnSpLocks noChangeShapeType="1"/>
            <a:stCxn id="633860" idx="7"/>
            <a:endCxn id="633862" idx="4"/>
          </p:cNvCxnSpPr>
          <p:nvPr/>
        </p:nvCxnSpPr>
        <p:spPr bwMode="auto">
          <a:xfrm flipV="1">
            <a:off x="2594301" y="2286000"/>
            <a:ext cx="225099" cy="427766"/>
          </a:xfrm>
          <a:prstGeom prst="straightConnector1">
            <a:avLst/>
          </a:prstGeom>
          <a:noFill/>
          <a:ln w="9525">
            <a:solidFill>
              <a:schemeClr val="tx1"/>
            </a:solidFill>
            <a:round/>
            <a:headEnd type="triangle" w="med" len="med"/>
            <a:tailEnd type="triangle" w="med" len="med"/>
          </a:ln>
          <a:effectLst/>
        </p:spPr>
      </p:cxnSp>
      <p:sp>
        <p:nvSpPr>
          <p:cNvPr id="633865" name="Oval 9"/>
          <p:cNvSpPr>
            <a:spLocks noChangeArrowheads="1"/>
          </p:cNvSpPr>
          <p:nvPr/>
        </p:nvSpPr>
        <p:spPr bwMode="auto">
          <a:xfrm>
            <a:off x="838200" y="42672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66" name="Oval 10"/>
          <p:cNvSpPr>
            <a:spLocks noChangeArrowheads="1"/>
          </p:cNvSpPr>
          <p:nvPr/>
        </p:nvSpPr>
        <p:spPr bwMode="auto">
          <a:xfrm>
            <a:off x="1524000" y="49530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67" name="Oval 11"/>
          <p:cNvSpPr>
            <a:spLocks noChangeArrowheads="1"/>
          </p:cNvSpPr>
          <p:nvPr/>
        </p:nvSpPr>
        <p:spPr bwMode="auto">
          <a:xfrm>
            <a:off x="2133600" y="42672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cxnSp>
        <p:nvCxnSpPr>
          <p:cNvPr id="633868" name="AutoShape 12"/>
          <p:cNvCxnSpPr>
            <a:cxnSpLocks noChangeShapeType="1"/>
            <a:stCxn id="633866" idx="0"/>
            <a:endCxn id="633860" idx="4"/>
          </p:cNvCxnSpPr>
          <p:nvPr/>
        </p:nvCxnSpPr>
        <p:spPr bwMode="auto">
          <a:xfrm flipV="1">
            <a:off x="1866900" y="3581400"/>
            <a:ext cx="0" cy="1371600"/>
          </a:xfrm>
          <a:prstGeom prst="straightConnector1">
            <a:avLst/>
          </a:prstGeom>
          <a:noFill/>
          <a:ln w="9525">
            <a:solidFill>
              <a:schemeClr val="tx1"/>
            </a:solidFill>
            <a:prstDash val="dash"/>
            <a:round/>
            <a:headEnd type="triangle" w="med" len="med"/>
            <a:tailEnd type="triangle" w="med" len="med"/>
          </a:ln>
          <a:effectLst/>
        </p:spPr>
      </p:cxnSp>
      <p:cxnSp>
        <p:nvCxnSpPr>
          <p:cNvPr id="633869" name="AutoShape 13"/>
          <p:cNvCxnSpPr>
            <a:cxnSpLocks noChangeShapeType="1"/>
            <a:stCxn id="633865" idx="0"/>
            <a:endCxn id="633860" idx="4"/>
          </p:cNvCxnSpPr>
          <p:nvPr/>
        </p:nvCxnSpPr>
        <p:spPr bwMode="auto">
          <a:xfrm flipV="1">
            <a:off x="1181100" y="3581400"/>
            <a:ext cx="685800" cy="685800"/>
          </a:xfrm>
          <a:prstGeom prst="straightConnector1">
            <a:avLst/>
          </a:prstGeom>
          <a:noFill/>
          <a:ln w="9525">
            <a:solidFill>
              <a:schemeClr val="tx1"/>
            </a:solidFill>
            <a:prstDash val="dash"/>
            <a:round/>
            <a:headEnd type="triangle" w="med" len="med"/>
            <a:tailEnd type="triangle" w="med" len="med"/>
          </a:ln>
          <a:effectLst/>
        </p:spPr>
      </p:cxnSp>
      <p:cxnSp>
        <p:nvCxnSpPr>
          <p:cNvPr id="633870" name="AutoShape 14"/>
          <p:cNvCxnSpPr>
            <a:cxnSpLocks noChangeShapeType="1"/>
            <a:stCxn id="633867" idx="0"/>
            <a:endCxn id="633860" idx="4"/>
          </p:cNvCxnSpPr>
          <p:nvPr/>
        </p:nvCxnSpPr>
        <p:spPr bwMode="auto">
          <a:xfrm flipH="1" flipV="1">
            <a:off x="1866900" y="3581400"/>
            <a:ext cx="609600" cy="685800"/>
          </a:xfrm>
          <a:prstGeom prst="straightConnector1">
            <a:avLst/>
          </a:prstGeom>
          <a:noFill/>
          <a:ln w="9525">
            <a:solidFill>
              <a:schemeClr val="tx1"/>
            </a:solidFill>
            <a:prstDash val="dash"/>
            <a:round/>
            <a:headEnd type="triangle" w="med" len="med"/>
            <a:tailEnd type="triangle" w="med" len="med"/>
          </a:ln>
          <a:effectLst/>
        </p:spPr>
      </p:cxnSp>
      <p:sp>
        <p:nvSpPr>
          <p:cNvPr id="633871" name="Text Box 15"/>
          <p:cNvSpPr txBox="1">
            <a:spLocks noChangeArrowheads="1"/>
          </p:cNvSpPr>
          <p:nvPr/>
        </p:nvSpPr>
        <p:spPr bwMode="auto">
          <a:xfrm>
            <a:off x="1219200" y="3624263"/>
            <a:ext cx="1620957" cy="523220"/>
          </a:xfrm>
          <a:prstGeom prst="rect">
            <a:avLst/>
          </a:prstGeom>
          <a:solidFill>
            <a:srgbClr val="FFFF00"/>
          </a:solidFill>
          <a:ln w="9525">
            <a:noFill/>
            <a:miter lim="800000"/>
            <a:headEnd/>
            <a:tailEnd/>
          </a:ln>
          <a:effectLst/>
        </p:spPr>
        <p:txBody>
          <a:bodyPr wrap="none">
            <a:spAutoFit/>
          </a:bodyPr>
          <a:lstStyle/>
          <a:p>
            <a:pPr algn="l"/>
            <a:r>
              <a:rPr lang="ja-JP" altLang="en-US" sz="2800" dirty="0">
                <a:ea typeface="ＤＦ特太ゴシック体" pitchFamily="49" charset="-128"/>
              </a:rPr>
              <a:t>乗合禁止</a:t>
            </a:r>
          </a:p>
        </p:txBody>
      </p:sp>
      <p:sp>
        <p:nvSpPr>
          <p:cNvPr id="633872" name="Text Box 16"/>
          <p:cNvSpPr txBox="1">
            <a:spLocks noChangeArrowheads="1"/>
          </p:cNvSpPr>
          <p:nvPr/>
        </p:nvSpPr>
        <p:spPr bwMode="auto">
          <a:xfrm>
            <a:off x="517525" y="2230438"/>
            <a:ext cx="793750" cy="457200"/>
          </a:xfrm>
          <a:prstGeom prst="rect">
            <a:avLst/>
          </a:prstGeom>
          <a:noFill/>
          <a:ln w="9525">
            <a:noFill/>
            <a:miter lim="800000"/>
            <a:headEnd/>
            <a:tailEnd/>
          </a:ln>
          <a:effectLst/>
        </p:spPr>
        <p:txBody>
          <a:bodyPr wrap="none">
            <a:spAutoFit/>
          </a:bodyPr>
          <a:lstStyle/>
          <a:p>
            <a:pPr algn="l"/>
            <a:r>
              <a:rPr lang="ja-JP" altLang="en-US"/>
              <a:t>貸切</a:t>
            </a:r>
          </a:p>
        </p:txBody>
      </p:sp>
      <p:sp>
        <p:nvSpPr>
          <p:cNvPr id="633873" name="Text Box 17"/>
          <p:cNvSpPr txBox="1">
            <a:spLocks noChangeArrowheads="1"/>
          </p:cNvSpPr>
          <p:nvPr/>
        </p:nvSpPr>
        <p:spPr bwMode="auto">
          <a:xfrm>
            <a:off x="2330450" y="2209800"/>
            <a:ext cx="793750" cy="457200"/>
          </a:xfrm>
          <a:prstGeom prst="rect">
            <a:avLst/>
          </a:prstGeom>
          <a:noFill/>
          <a:ln w="9525">
            <a:noFill/>
            <a:miter lim="800000"/>
            <a:headEnd/>
            <a:tailEnd/>
          </a:ln>
          <a:effectLst/>
        </p:spPr>
        <p:txBody>
          <a:bodyPr wrap="none">
            <a:spAutoFit/>
          </a:bodyPr>
          <a:lstStyle/>
          <a:p>
            <a:pPr algn="l"/>
            <a:r>
              <a:rPr lang="ja-JP" altLang="en-US"/>
              <a:t>貸切</a:t>
            </a:r>
          </a:p>
        </p:txBody>
      </p:sp>
      <p:sp>
        <p:nvSpPr>
          <p:cNvPr id="633874" name="Rectangle 18"/>
          <p:cNvSpPr>
            <a:spLocks noChangeArrowheads="1"/>
          </p:cNvSpPr>
          <p:nvPr/>
        </p:nvSpPr>
        <p:spPr bwMode="auto">
          <a:xfrm>
            <a:off x="5257800" y="6019800"/>
            <a:ext cx="2286000" cy="685800"/>
          </a:xfrm>
          <a:prstGeom prst="rect">
            <a:avLst/>
          </a:prstGeom>
          <a:noFill/>
          <a:ln w="9525">
            <a:solidFill>
              <a:schemeClr val="tx1"/>
            </a:solidFill>
            <a:miter lim="800000"/>
            <a:headEnd/>
            <a:tailEnd/>
          </a:ln>
          <a:effectLst/>
        </p:spPr>
        <p:txBody>
          <a:bodyPr wrap="none" anchor="ctr"/>
          <a:lstStyle/>
          <a:p>
            <a:pPr algn="ctr"/>
            <a:r>
              <a:rPr lang="ja-JP" altLang="en-US"/>
              <a:t>旅行あっ旋業法</a:t>
            </a:r>
          </a:p>
        </p:txBody>
      </p:sp>
      <p:sp>
        <p:nvSpPr>
          <p:cNvPr id="633875" name="Oval 19"/>
          <p:cNvSpPr>
            <a:spLocks noChangeArrowheads="1"/>
          </p:cNvSpPr>
          <p:nvPr/>
        </p:nvSpPr>
        <p:spPr bwMode="auto">
          <a:xfrm>
            <a:off x="4646613" y="1143000"/>
            <a:ext cx="2057400" cy="1676400"/>
          </a:xfrm>
          <a:prstGeom prst="ellipse">
            <a:avLst/>
          </a:prstGeom>
          <a:noFill/>
          <a:ln w="12700">
            <a:solidFill>
              <a:schemeClr val="tx1"/>
            </a:solidFill>
            <a:round/>
            <a:headEnd/>
            <a:tailEnd/>
          </a:ln>
          <a:effectLst/>
        </p:spPr>
        <p:txBody>
          <a:bodyPr wrap="none" anchor="ctr"/>
          <a:lstStyle/>
          <a:p>
            <a:pPr algn="ctr"/>
            <a:r>
              <a:rPr lang="ja-JP" altLang="en-US"/>
              <a:t>貸切バス</a:t>
            </a:r>
          </a:p>
          <a:p>
            <a:pPr algn="ctr"/>
            <a:r>
              <a:rPr lang="ja-JP" altLang="en-US"/>
              <a:t>（自車）</a:t>
            </a:r>
          </a:p>
          <a:p>
            <a:pPr algn="ctr"/>
            <a:endParaRPr lang="en-US" altLang="ja-JP"/>
          </a:p>
        </p:txBody>
      </p:sp>
      <p:sp>
        <p:nvSpPr>
          <p:cNvPr id="633876" name="Oval 20"/>
          <p:cNvSpPr>
            <a:spLocks noChangeArrowheads="1"/>
          </p:cNvSpPr>
          <p:nvPr/>
        </p:nvSpPr>
        <p:spPr bwMode="auto">
          <a:xfrm>
            <a:off x="4572000" y="41148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77" name="Oval 21"/>
          <p:cNvSpPr>
            <a:spLocks noChangeArrowheads="1"/>
          </p:cNvSpPr>
          <p:nvPr/>
        </p:nvSpPr>
        <p:spPr bwMode="auto">
          <a:xfrm>
            <a:off x="5334000" y="41148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78" name="Oval 22"/>
          <p:cNvSpPr>
            <a:spLocks noChangeArrowheads="1"/>
          </p:cNvSpPr>
          <p:nvPr/>
        </p:nvSpPr>
        <p:spPr bwMode="auto">
          <a:xfrm>
            <a:off x="4953000" y="4724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79" name="Oval 23"/>
          <p:cNvSpPr>
            <a:spLocks noChangeArrowheads="1"/>
          </p:cNvSpPr>
          <p:nvPr/>
        </p:nvSpPr>
        <p:spPr bwMode="auto">
          <a:xfrm>
            <a:off x="4419600" y="3810000"/>
            <a:ext cx="1752600" cy="1676400"/>
          </a:xfrm>
          <a:prstGeom prst="ellipse">
            <a:avLst/>
          </a:prstGeom>
          <a:noFill/>
          <a:ln w="9525">
            <a:solidFill>
              <a:schemeClr val="tx1"/>
            </a:solidFill>
            <a:prstDash val="dash"/>
            <a:round/>
            <a:headEnd/>
            <a:tailEnd/>
          </a:ln>
          <a:effectLst/>
        </p:spPr>
        <p:txBody>
          <a:bodyPr wrap="none" anchor="ctr"/>
          <a:lstStyle/>
          <a:p>
            <a:endParaRPr lang="ja-JP" altLang="en-US"/>
          </a:p>
        </p:txBody>
      </p:sp>
      <p:cxnSp>
        <p:nvCxnSpPr>
          <p:cNvPr id="633880" name="AutoShape 24"/>
          <p:cNvCxnSpPr>
            <a:cxnSpLocks noChangeShapeType="1"/>
            <a:stCxn id="633879" idx="0"/>
            <a:endCxn id="633875" idx="4"/>
          </p:cNvCxnSpPr>
          <p:nvPr/>
        </p:nvCxnSpPr>
        <p:spPr bwMode="auto">
          <a:xfrm flipV="1">
            <a:off x="5295900" y="2819400"/>
            <a:ext cx="379413" cy="990600"/>
          </a:xfrm>
          <a:prstGeom prst="straightConnector1">
            <a:avLst/>
          </a:prstGeom>
          <a:noFill/>
          <a:ln w="57150">
            <a:solidFill>
              <a:schemeClr val="tx1"/>
            </a:solidFill>
            <a:prstDash val="sysDot"/>
            <a:round/>
            <a:headEnd type="triangle" w="med" len="med"/>
            <a:tailEnd type="triangle" w="med" len="med"/>
          </a:ln>
          <a:effectLst/>
        </p:spPr>
      </p:cxnSp>
      <p:sp>
        <p:nvSpPr>
          <p:cNvPr id="633881" name="Text Box 25"/>
          <p:cNvSpPr txBox="1">
            <a:spLocks noChangeArrowheads="1"/>
          </p:cNvSpPr>
          <p:nvPr/>
        </p:nvSpPr>
        <p:spPr bwMode="auto">
          <a:xfrm>
            <a:off x="4572000" y="3048000"/>
            <a:ext cx="1693863" cy="457200"/>
          </a:xfrm>
          <a:prstGeom prst="rect">
            <a:avLst/>
          </a:prstGeom>
          <a:noFill/>
          <a:ln w="9525">
            <a:noFill/>
            <a:miter lim="800000"/>
            <a:headEnd/>
            <a:tailEnd/>
          </a:ln>
          <a:effectLst/>
        </p:spPr>
        <p:txBody>
          <a:bodyPr wrap="none">
            <a:spAutoFit/>
          </a:bodyPr>
          <a:lstStyle/>
          <a:p>
            <a:pPr algn="l"/>
            <a:r>
              <a:rPr lang="ja-JP" altLang="en-US"/>
              <a:t>一つの契約</a:t>
            </a:r>
          </a:p>
        </p:txBody>
      </p:sp>
      <p:sp>
        <p:nvSpPr>
          <p:cNvPr id="633882" name="Text Box 26"/>
          <p:cNvSpPr txBox="1">
            <a:spLocks noChangeArrowheads="1"/>
          </p:cNvSpPr>
          <p:nvPr/>
        </p:nvSpPr>
        <p:spPr bwMode="auto">
          <a:xfrm>
            <a:off x="3810000" y="3775075"/>
            <a:ext cx="673100" cy="2219325"/>
          </a:xfrm>
          <a:prstGeom prst="rect">
            <a:avLst/>
          </a:prstGeom>
          <a:noFill/>
          <a:ln w="9525">
            <a:noFill/>
            <a:miter lim="800000"/>
            <a:headEnd/>
            <a:tailEnd/>
          </a:ln>
          <a:effectLst/>
        </p:spPr>
        <p:txBody>
          <a:bodyPr vert="eaVert" wrap="none">
            <a:spAutoFit/>
          </a:bodyPr>
          <a:lstStyle/>
          <a:p>
            <a:pPr algn="l"/>
            <a:r>
              <a:rPr lang="ja-JP" altLang="en-US" sz="1600">
                <a:solidFill>
                  <a:srgbClr val="FF0000"/>
                </a:solidFill>
              </a:rPr>
              <a:t>道路運送法に抵触する</a:t>
            </a:r>
          </a:p>
          <a:p>
            <a:pPr algn="l"/>
            <a:r>
              <a:rPr lang="ja-JP" altLang="en-US" sz="1600">
                <a:solidFill>
                  <a:srgbClr val="FF0000"/>
                </a:solidFill>
              </a:rPr>
              <a:t>ということで禁止（解釈）</a:t>
            </a:r>
            <a:endParaRPr lang="ja-JP" altLang="en-US">
              <a:solidFill>
                <a:srgbClr val="FF0000"/>
              </a:solidFill>
            </a:endParaRPr>
          </a:p>
        </p:txBody>
      </p:sp>
      <p:sp>
        <p:nvSpPr>
          <p:cNvPr id="633883" name="Text Box 27"/>
          <p:cNvSpPr txBox="1">
            <a:spLocks noChangeArrowheads="1"/>
          </p:cNvSpPr>
          <p:nvPr/>
        </p:nvSpPr>
        <p:spPr bwMode="auto">
          <a:xfrm>
            <a:off x="4181475" y="5454650"/>
            <a:ext cx="2676525" cy="581025"/>
          </a:xfrm>
          <a:prstGeom prst="rect">
            <a:avLst/>
          </a:prstGeom>
          <a:noFill/>
          <a:ln w="9525">
            <a:noFill/>
            <a:miter lim="800000"/>
            <a:headEnd/>
            <a:tailEnd/>
          </a:ln>
          <a:effectLst/>
        </p:spPr>
        <p:txBody>
          <a:bodyPr wrap="none">
            <a:spAutoFit/>
          </a:bodyPr>
          <a:lstStyle/>
          <a:p>
            <a:pPr algn="ctr"/>
            <a:r>
              <a:rPr lang="ja-JP" altLang="en-US" sz="1600">
                <a:solidFill>
                  <a:srgbClr val="FF0000"/>
                </a:solidFill>
              </a:rPr>
              <a:t>現行旅行業法では適法</a:t>
            </a:r>
          </a:p>
          <a:p>
            <a:pPr algn="ctr"/>
            <a:r>
              <a:rPr lang="ja-JP" altLang="en-US" sz="1600">
                <a:solidFill>
                  <a:srgbClr val="FF0000"/>
                </a:solidFill>
              </a:rPr>
              <a:t>（他の運送・宿泊との組合せ）</a:t>
            </a:r>
            <a:endParaRPr lang="ja-JP" altLang="en-US">
              <a:solidFill>
                <a:srgbClr val="FF0000"/>
              </a:solidFill>
            </a:endParaRPr>
          </a:p>
        </p:txBody>
      </p:sp>
      <p:sp>
        <p:nvSpPr>
          <p:cNvPr id="633884" name="Text Box 28"/>
          <p:cNvSpPr txBox="1">
            <a:spLocks noChangeArrowheads="1"/>
          </p:cNvSpPr>
          <p:nvPr/>
        </p:nvSpPr>
        <p:spPr bwMode="auto">
          <a:xfrm>
            <a:off x="4953000" y="2352675"/>
            <a:ext cx="1412875" cy="466725"/>
          </a:xfrm>
          <a:prstGeom prst="rect">
            <a:avLst/>
          </a:prstGeom>
          <a:noFill/>
          <a:ln w="9525">
            <a:solidFill>
              <a:schemeClr val="tx1"/>
            </a:solidFill>
            <a:prstDash val="dash"/>
            <a:miter lim="800000"/>
            <a:headEnd/>
            <a:tailEnd/>
          </a:ln>
          <a:effectLst/>
        </p:spPr>
        <p:txBody>
          <a:bodyPr wrap="none">
            <a:spAutoFit/>
          </a:bodyPr>
          <a:lstStyle/>
          <a:p>
            <a:pPr algn="l"/>
            <a:r>
              <a:rPr lang="ja-JP" altLang="en-US"/>
              <a:t>旅行業者</a:t>
            </a:r>
          </a:p>
        </p:txBody>
      </p:sp>
      <p:sp>
        <p:nvSpPr>
          <p:cNvPr id="633885" name="Text Box 29"/>
          <p:cNvSpPr txBox="1">
            <a:spLocks noChangeArrowheads="1"/>
          </p:cNvSpPr>
          <p:nvPr/>
        </p:nvSpPr>
        <p:spPr bwMode="auto">
          <a:xfrm>
            <a:off x="-5953" y="2278063"/>
            <a:ext cx="615553" cy="4200830"/>
          </a:xfrm>
          <a:prstGeom prst="rect">
            <a:avLst/>
          </a:prstGeom>
          <a:solidFill>
            <a:srgbClr val="FFFF00"/>
          </a:solidFill>
          <a:ln w="38100">
            <a:solidFill>
              <a:schemeClr val="tx1"/>
            </a:solidFill>
            <a:prstDash val="dash"/>
            <a:miter lim="800000"/>
            <a:headEnd/>
            <a:tailEnd/>
          </a:ln>
          <a:effectLst/>
        </p:spPr>
        <p:txBody>
          <a:bodyPr vert="eaVert" wrap="none">
            <a:spAutoFit/>
          </a:bodyPr>
          <a:lstStyle/>
          <a:p>
            <a:pPr algn="l"/>
            <a:r>
              <a:rPr lang="ja-JP" altLang="en-US" sz="2800" dirty="0"/>
              <a:t>路線バス</a:t>
            </a:r>
            <a:r>
              <a:rPr lang="en-US" altLang="ja-JP" sz="2800" dirty="0"/>
              <a:t>(</a:t>
            </a:r>
            <a:r>
              <a:rPr lang="ja-JP" altLang="en-US" sz="2800" dirty="0"/>
              <a:t>乗合）保護の思想</a:t>
            </a:r>
          </a:p>
        </p:txBody>
      </p:sp>
      <p:sp>
        <p:nvSpPr>
          <p:cNvPr id="633886" name="Oval 30"/>
          <p:cNvSpPr>
            <a:spLocks noChangeArrowheads="1"/>
          </p:cNvSpPr>
          <p:nvPr/>
        </p:nvSpPr>
        <p:spPr bwMode="auto">
          <a:xfrm>
            <a:off x="3200400" y="2667000"/>
            <a:ext cx="914400" cy="914400"/>
          </a:xfrm>
          <a:prstGeom prst="ellipse">
            <a:avLst/>
          </a:prstGeom>
          <a:noFill/>
          <a:ln w="9525">
            <a:solidFill>
              <a:schemeClr val="tx1"/>
            </a:solidFill>
            <a:round/>
            <a:headEnd/>
            <a:tailEnd/>
          </a:ln>
          <a:effectLst/>
        </p:spPr>
        <p:txBody>
          <a:bodyPr wrap="none" anchor="ctr"/>
          <a:lstStyle/>
          <a:p>
            <a:pPr algn="ctr"/>
            <a:r>
              <a:rPr lang="ja-JP" altLang="en-US" sz="2000"/>
              <a:t>他車</a:t>
            </a:r>
          </a:p>
          <a:p>
            <a:pPr algn="ctr"/>
            <a:r>
              <a:rPr lang="en-US" altLang="ja-JP" sz="2000"/>
              <a:t>(</a:t>
            </a:r>
            <a:r>
              <a:rPr lang="ja-JP" altLang="en-US" sz="2000"/>
              <a:t>用車）</a:t>
            </a:r>
            <a:endParaRPr lang="ja-JP" altLang="en-US"/>
          </a:p>
        </p:txBody>
      </p:sp>
      <p:sp>
        <p:nvSpPr>
          <p:cNvPr id="633887" name="AutoShape 31"/>
          <p:cNvSpPr>
            <a:spLocks noChangeArrowheads="1"/>
          </p:cNvSpPr>
          <p:nvPr/>
        </p:nvSpPr>
        <p:spPr bwMode="auto">
          <a:xfrm>
            <a:off x="2819400" y="2895600"/>
            <a:ext cx="381000" cy="457200"/>
          </a:xfrm>
          <a:prstGeom prst="lef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633888" name="AutoShape 32"/>
          <p:cNvSpPr>
            <a:spLocks noChangeArrowheads="1"/>
          </p:cNvSpPr>
          <p:nvPr/>
        </p:nvSpPr>
        <p:spPr bwMode="auto">
          <a:xfrm rot="-1988121">
            <a:off x="3810000" y="2257425"/>
            <a:ext cx="976313" cy="485775"/>
          </a:xfrm>
          <a:prstGeom prst="rightArrow">
            <a:avLst>
              <a:gd name="adj1" fmla="val 50000"/>
              <a:gd name="adj2" fmla="val 50245"/>
            </a:avLst>
          </a:prstGeom>
          <a:noFill/>
          <a:ln w="9525">
            <a:solidFill>
              <a:schemeClr val="tx1"/>
            </a:solidFill>
            <a:miter lim="800000"/>
            <a:headEnd/>
            <a:tailEnd/>
          </a:ln>
          <a:effectLst/>
        </p:spPr>
        <p:txBody>
          <a:bodyPr wrap="none" anchor="ctr"/>
          <a:lstStyle/>
          <a:p>
            <a:endParaRPr lang="ja-JP" altLang="en-US"/>
          </a:p>
        </p:txBody>
      </p:sp>
      <p:sp>
        <p:nvSpPr>
          <p:cNvPr id="633889" name="Oval 33"/>
          <p:cNvSpPr>
            <a:spLocks noChangeArrowheads="1"/>
          </p:cNvSpPr>
          <p:nvPr/>
        </p:nvSpPr>
        <p:spPr bwMode="auto">
          <a:xfrm>
            <a:off x="6705600" y="3962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90" name="Oval 34"/>
          <p:cNvSpPr>
            <a:spLocks noChangeArrowheads="1"/>
          </p:cNvSpPr>
          <p:nvPr/>
        </p:nvSpPr>
        <p:spPr bwMode="auto">
          <a:xfrm>
            <a:off x="7467600" y="3962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633891" name="Oval 35"/>
          <p:cNvSpPr>
            <a:spLocks noChangeArrowheads="1"/>
          </p:cNvSpPr>
          <p:nvPr/>
        </p:nvSpPr>
        <p:spPr bwMode="auto">
          <a:xfrm>
            <a:off x="6553200" y="3657600"/>
            <a:ext cx="1752600" cy="1752600"/>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633892" name="Text Box 36"/>
          <p:cNvSpPr txBox="1">
            <a:spLocks noChangeArrowheads="1"/>
          </p:cNvSpPr>
          <p:nvPr/>
        </p:nvSpPr>
        <p:spPr bwMode="auto">
          <a:xfrm>
            <a:off x="6511925" y="3200400"/>
            <a:ext cx="2022475" cy="466725"/>
          </a:xfrm>
          <a:prstGeom prst="rect">
            <a:avLst/>
          </a:prstGeom>
          <a:noFill/>
          <a:ln w="9525">
            <a:solidFill>
              <a:schemeClr val="tx1"/>
            </a:solidFill>
            <a:prstDash val="dash"/>
            <a:miter lim="800000"/>
            <a:headEnd/>
            <a:tailEnd/>
          </a:ln>
          <a:effectLst/>
        </p:spPr>
        <p:txBody>
          <a:bodyPr wrap="none">
            <a:spAutoFit/>
          </a:bodyPr>
          <a:lstStyle/>
          <a:p>
            <a:pPr algn="l"/>
            <a:r>
              <a:rPr lang="ja-JP" altLang="en-US"/>
              <a:t>他の旅行業者</a:t>
            </a:r>
          </a:p>
        </p:txBody>
      </p:sp>
      <p:cxnSp>
        <p:nvCxnSpPr>
          <p:cNvPr id="633893" name="AutoShape 37"/>
          <p:cNvCxnSpPr>
            <a:cxnSpLocks noChangeShapeType="1"/>
            <a:stCxn id="633875" idx="6"/>
            <a:endCxn id="633892" idx="0"/>
          </p:cNvCxnSpPr>
          <p:nvPr/>
        </p:nvCxnSpPr>
        <p:spPr bwMode="auto">
          <a:xfrm>
            <a:off x="6704013" y="1981200"/>
            <a:ext cx="819150" cy="1219200"/>
          </a:xfrm>
          <a:prstGeom prst="straightConnector1">
            <a:avLst/>
          </a:prstGeom>
          <a:noFill/>
          <a:ln w="57150">
            <a:solidFill>
              <a:schemeClr val="tx1"/>
            </a:solidFill>
            <a:prstDash val="dash"/>
            <a:round/>
            <a:headEnd type="triangle" w="med" len="med"/>
            <a:tailEnd type="triangle" w="med" len="med"/>
          </a:ln>
          <a:effectLst/>
        </p:spPr>
      </p:cxnSp>
      <p:sp>
        <p:nvSpPr>
          <p:cNvPr id="633894" name="Text Box 38"/>
          <p:cNvSpPr txBox="1">
            <a:spLocks noChangeArrowheads="1"/>
          </p:cNvSpPr>
          <p:nvPr/>
        </p:nvSpPr>
        <p:spPr bwMode="auto">
          <a:xfrm>
            <a:off x="7175500" y="1371600"/>
            <a:ext cx="673100" cy="1457325"/>
          </a:xfrm>
          <a:prstGeom prst="rect">
            <a:avLst/>
          </a:prstGeom>
          <a:noFill/>
          <a:ln w="9525">
            <a:noFill/>
            <a:miter lim="800000"/>
            <a:headEnd/>
            <a:tailEnd/>
          </a:ln>
          <a:effectLst/>
        </p:spPr>
        <p:txBody>
          <a:bodyPr vert="eaVert" wrap="none">
            <a:spAutoFit/>
          </a:bodyPr>
          <a:lstStyle/>
          <a:p>
            <a:pPr algn="l"/>
            <a:r>
              <a:rPr lang="ja-JP" altLang="en-US" sz="1600">
                <a:solidFill>
                  <a:srgbClr val="FF0000"/>
                </a:solidFill>
              </a:rPr>
              <a:t>旅行あっ旋業法</a:t>
            </a:r>
          </a:p>
          <a:p>
            <a:pPr algn="l"/>
            <a:r>
              <a:rPr lang="ja-JP" altLang="en-US" sz="1600">
                <a:solidFill>
                  <a:srgbClr val="FF0000"/>
                </a:solidFill>
              </a:rPr>
              <a:t>においても適法</a:t>
            </a:r>
            <a:endParaRPr lang="ja-JP" altLang="en-US">
              <a:solidFill>
                <a:srgbClr val="FF0000"/>
              </a:solidFill>
            </a:endParaRPr>
          </a:p>
        </p:txBody>
      </p:sp>
      <p:sp>
        <p:nvSpPr>
          <p:cNvPr id="633895" name="Oval 39"/>
          <p:cNvSpPr>
            <a:spLocks noChangeArrowheads="1"/>
          </p:cNvSpPr>
          <p:nvPr/>
        </p:nvSpPr>
        <p:spPr bwMode="auto">
          <a:xfrm>
            <a:off x="7086600" y="45720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5760"/>
            <a:ext cx="8229600" cy="1143000"/>
          </a:xfrm>
          <a:ln>
            <a:solidFill>
              <a:schemeClr val="tx1"/>
            </a:solidFill>
          </a:ln>
        </p:spPr>
        <p:txBody>
          <a:bodyPr/>
          <a:lstStyle/>
          <a:p>
            <a:r>
              <a:rPr lang="ja-JP" altLang="en-US"/>
              <a:t>海上運送法における乗合</a:t>
            </a:r>
          </a:p>
        </p:txBody>
      </p:sp>
      <p:sp>
        <p:nvSpPr>
          <p:cNvPr id="34821" name="Rectangle 5"/>
          <p:cNvSpPr>
            <a:spLocks noChangeArrowheads="1"/>
          </p:cNvSpPr>
          <p:nvPr/>
        </p:nvSpPr>
        <p:spPr bwMode="auto">
          <a:xfrm>
            <a:off x="0" y="18811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4820" name="Object 4"/>
          <p:cNvGraphicFramePr>
            <a:graphicFrameLocks noChangeAspect="1"/>
          </p:cNvGraphicFramePr>
          <p:nvPr/>
        </p:nvGraphicFramePr>
        <p:xfrm>
          <a:off x="0" y="1417638"/>
          <a:ext cx="8686800" cy="5375275"/>
        </p:xfrm>
        <a:graphic>
          <a:graphicData uri="http://schemas.openxmlformats.org/presentationml/2006/ole">
            <p:oleObj spid="_x0000_s2050" name="スライド" r:id="rId4" imgW="3961019" imgH="2970213" progId="PowerPoint.Slide.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8445AE0D-6ABD-465E-AF58-F152B6EE9FCB}" type="slidenum">
              <a:rPr lang="en-US" altLang="ja-JP"/>
              <a:pPr/>
              <a:t>15</a:t>
            </a:fld>
            <a:endParaRPr lang="en-US" altLang="ja-JP"/>
          </a:p>
        </p:txBody>
      </p:sp>
      <p:sp>
        <p:nvSpPr>
          <p:cNvPr id="635906" name="Oval 2"/>
          <p:cNvSpPr>
            <a:spLocks noChangeArrowheads="1"/>
          </p:cNvSpPr>
          <p:nvPr/>
        </p:nvSpPr>
        <p:spPr bwMode="auto">
          <a:xfrm>
            <a:off x="13716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07" name="Oval 3"/>
          <p:cNvSpPr>
            <a:spLocks noChangeArrowheads="1"/>
          </p:cNvSpPr>
          <p:nvPr/>
        </p:nvSpPr>
        <p:spPr bwMode="auto">
          <a:xfrm>
            <a:off x="20574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08" name="Oval 4"/>
          <p:cNvSpPr>
            <a:spLocks noChangeArrowheads="1"/>
          </p:cNvSpPr>
          <p:nvPr/>
        </p:nvSpPr>
        <p:spPr bwMode="auto">
          <a:xfrm>
            <a:off x="27432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09" name="Oval 5"/>
          <p:cNvSpPr>
            <a:spLocks noChangeArrowheads="1"/>
          </p:cNvSpPr>
          <p:nvPr/>
        </p:nvSpPr>
        <p:spPr bwMode="auto">
          <a:xfrm>
            <a:off x="54864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10" name="Oval 6"/>
          <p:cNvSpPr>
            <a:spLocks noChangeArrowheads="1"/>
          </p:cNvSpPr>
          <p:nvPr/>
        </p:nvSpPr>
        <p:spPr bwMode="auto">
          <a:xfrm>
            <a:off x="61722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11" name="Oval 7"/>
          <p:cNvSpPr>
            <a:spLocks noChangeArrowheads="1"/>
          </p:cNvSpPr>
          <p:nvPr/>
        </p:nvSpPr>
        <p:spPr bwMode="auto">
          <a:xfrm>
            <a:off x="68580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635912" name="Oval 8"/>
          <p:cNvSpPr>
            <a:spLocks noChangeArrowheads="1"/>
          </p:cNvSpPr>
          <p:nvPr/>
        </p:nvSpPr>
        <p:spPr bwMode="auto">
          <a:xfrm>
            <a:off x="1143000" y="3200400"/>
            <a:ext cx="2362200" cy="1371600"/>
          </a:xfrm>
          <a:prstGeom prst="ellipse">
            <a:avLst/>
          </a:prstGeom>
          <a:noFill/>
          <a:ln w="9525">
            <a:solidFill>
              <a:schemeClr val="tx1"/>
            </a:solidFill>
            <a:round/>
            <a:headEnd/>
            <a:tailEnd/>
          </a:ln>
          <a:effectLst/>
        </p:spPr>
        <p:txBody>
          <a:bodyPr wrap="none" anchor="ctr"/>
          <a:lstStyle/>
          <a:p>
            <a:pPr algn="ctr"/>
            <a:r>
              <a:rPr lang="ja-JP" altLang="en-US"/>
              <a:t>自動車運送</a:t>
            </a:r>
          </a:p>
          <a:p>
            <a:pPr algn="ctr"/>
            <a:r>
              <a:rPr lang="ja-JP" altLang="en-US"/>
              <a:t>取扱事業者</a:t>
            </a:r>
          </a:p>
          <a:p>
            <a:pPr algn="ctr"/>
            <a:r>
              <a:rPr lang="en-US" altLang="ja-JP"/>
              <a:t>(</a:t>
            </a:r>
            <a:r>
              <a:rPr lang="ja-JP" altLang="en-US"/>
              <a:t>利用運送）</a:t>
            </a:r>
          </a:p>
        </p:txBody>
      </p:sp>
      <p:sp>
        <p:nvSpPr>
          <p:cNvPr id="635913" name="Oval 9"/>
          <p:cNvSpPr>
            <a:spLocks noChangeArrowheads="1"/>
          </p:cNvSpPr>
          <p:nvPr/>
        </p:nvSpPr>
        <p:spPr bwMode="auto">
          <a:xfrm>
            <a:off x="5486400" y="3200400"/>
            <a:ext cx="2362200" cy="1371600"/>
          </a:xfrm>
          <a:prstGeom prst="ellipse">
            <a:avLst/>
          </a:prstGeom>
          <a:noFill/>
          <a:ln w="9525">
            <a:solidFill>
              <a:schemeClr val="tx1"/>
            </a:solidFill>
            <a:round/>
            <a:headEnd/>
            <a:tailEnd/>
          </a:ln>
          <a:effectLst/>
        </p:spPr>
        <p:txBody>
          <a:bodyPr wrap="none" anchor="ctr"/>
          <a:lstStyle/>
          <a:p>
            <a:pPr algn="ctr"/>
            <a:r>
              <a:rPr lang="ja-JP" altLang="en-US"/>
              <a:t>旅行あっ旋業者</a:t>
            </a:r>
          </a:p>
          <a:p>
            <a:pPr algn="ctr"/>
            <a:r>
              <a:rPr lang="en-US" altLang="ja-JP"/>
              <a:t>(</a:t>
            </a:r>
            <a:r>
              <a:rPr lang="ja-JP" altLang="en-US"/>
              <a:t>主催旅行）</a:t>
            </a:r>
          </a:p>
        </p:txBody>
      </p:sp>
      <p:sp>
        <p:nvSpPr>
          <p:cNvPr id="635914" name="Oval 10"/>
          <p:cNvSpPr>
            <a:spLocks noChangeArrowheads="1"/>
          </p:cNvSpPr>
          <p:nvPr/>
        </p:nvSpPr>
        <p:spPr bwMode="auto">
          <a:xfrm>
            <a:off x="685800" y="5181600"/>
            <a:ext cx="3505200" cy="990600"/>
          </a:xfrm>
          <a:prstGeom prst="ellipse">
            <a:avLst/>
          </a:prstGeom>
          <a:noFill/>
          <a:ln w="9525">
            <a:solidFill>
              <a:schemeClr val="tx1"/>
            </a:solidFill>
            <a:round/>
            <a:headEnd/>
            <a:tailEnd/>
          </a:ln>
          <a:effectLst/>
        </p:spPr>
        <p:txBody>
          <a:bodyPr wrap="none" anchor="ctr"/>
          <a:lstStyle/>
          <a:p>
            <a:pPr algn="ctr"/>
            <a:r>
              <a:rPr lang="ja-JP" altLang="en-US"/>
              <a:t>一般区域貨物自動車</a:t>
            </a:r>
          </a:p>
          <a:p>
            <a:pPr algn="ctr"/>
            <a:r>
              <a:rPr lang="ja-JP" altLang="en-US"/>
              <a:t>運送事業者（混載禁止）</a:t>
            </a:r>
          </a:p>
        </p:txBody>
      </p:sp>
      <p:sp>
        <p:nvSpPr>
          <p:cNvPr id="635915" name="Oval 11"/>
          <p:cNvSpPr>
            <a:spLocks noChangeArrowheads="1"/>
          </p:cNvSpPr>
          <p:nvPr/>
        </p:nvSpPr>
        <p:spPr bwMode="auto">
          <a:xfrm>
            <a:off x="4953000" y="5181600"/>
            <a:ext cx="3505200" cy="914400"/>
          </a:xfrm>
          <a:prstGeom prst="ellipse">
            <a:avLst/>
          </a:prstGeom>
          <a:noFill/>
          <a:ln w="9525">
            <a:solidFill>
              <a:schemeClr val="tx1"/>
            </a:solidFill>
            <a:round/>
            <a:headEnd/>
            <a:tailEnd/>
          </a:ln>
          <a:effectLst/>
        </p:spPr>
        <p:txBody>
          <a:bodyPr wrap="none" anchor="ctr"/>
          <a:lstStyle/>
          <a:p>
            <a:pPr algn="ctr"/>
            <a:r>
              <a:rPr lang="ja-JP" altLang="en-US"/>
              <a:t>一般乗用旅客自動車</a:t>
            </a:r>
          </a:p>
          <a:p>
            <a:pPr algn="ctr"/>
            <a:r>
              <a:rPr lang="ja-JP" altLang="en-US"/>
              <a:t>運送事業者（乗合禁止）</a:t>
            </a:r>
          </a:p>
        </p:txBody>
      </p:sp>
      <p:sp>
        <p:nvSpPr>
          <p:cNvPr id="635916" name="AutoShape 12"/>
          <p:cNvSpPr>
            <a:spLocks noChangeArrowheads="1"/>
          </p:cNvSpPr>
          <p:nvPr/>
        </p:nvSpPr>
        <p:spPr bwMode="auto">
          <a:xfrm>
            <a:off x="5410200" y="2590800"/>
            <a:ext cx="733425" cy="2819400"/>
          </a:xfrm>
          <a:prstGeom prst="curvedRightArrow">
            <a:avLst>
              <a:gd name="adj1" fmla="val 76883"/>
              <a:gd name="adj2" fmla="val 153766"/>
              <a:gd name="adj3" fmla="val 33333"/>
            </a:avLst>
          </a:prstGeom>
          <a:noFill/>
          <a:ln w="9525">
            <a:solidFill>
              <a:schemeClr val="accent1"/>
            </a:solidFill>
            <a:prstDash val="dash"/>
            <a:miter lim="800000"/>
            <a:headEnd/>
            <a:tailEnd/>
          </a:ln>
          <a:effectLst/>
        </p:spPr>
        <p:txBody>
          <a:bodyPr wrap="none" anchor="ctr"/>
          <a:lstStyle/>
          <a:p>
            <a:endParaRPr lang="ja-JP" altLang="en-US"/>
          </a:p>
        </p:txBody>
      </p:sp>
      <p:sp>
        <p:nvSpPr>
          <p:cNvPr id="635917" name="Text Box 13"/>
          <p:cNvSpPr txBox="1">
            <a:spLocks noChangeArrowheads="1"/>
          </p:cNvSpPr>
          <p:nvPr/>
        </p:nvSpPr>
        <p:spPr bwMode="auto">
          <a:xfrm>
            <a:off x="240644" y="325438"/>
            <a:ext cx="8802411" cy="707886"/>
          </a:xfrm>
          <a:prstGeom prst="rect">
            <a:avLst/>
          </a:prstGeom>
          <a:solidFill>
            <a:srgbClr val="FFFF00"/>
          </a:solidFill>
          <a:ln w="57150">
            <a:solidFill>
              <a:schemeClr val="tx1"/>
            </a:solidFill>
            <a:miter lim="800000"/>
            <a:headEnd/>
            <a:tailEnd/>
          </a:ln>
          <a:effectLst/>
        </p:spPr>
        <p:txBody>
          <a:bodyPr wrap="none">
            <a:spAutoFit/>
          </a:bodyPr>
          <a:lstStyle/>
          <a:p>
            <a:pPr algn="ctr"/>
            <a:r>
              <a:rPr lang="ja-JP" altLang="en-US" dirty="0"/>
              <a:t>　</a:t>
            </a:r>
            <a:r>
              <a:rPr lang="ja-JP" altLang="en-US" sz="4000" dirty="0"/>
              <a:t>旧道路運送法時代の積合・乗合の取扱</a:t>
            </a:r>
          </a:p>
        </p:txBody>
      </p:sp>
      <p:sp>
        <p:nvSpPr>
          <p:cNvPr id="635918" name="AutoShape 14"/>
          <p:cNvSpPr>
            <a:spLocks noChangeArrowheads="1"/>
          </p:cNvSpPr>
          <p:nvPr/>
        </p:nvSpPr>
        <p:spPr bwMode="auto">
          <a:xfrm flipH="1">
            <a:off x="2819400" y="2667000"/>
            <a:ext cx="838200" cy="2895600"/>
          </a:xfrm>
          <a:prstGeom prst="curvedRightArrow">
            <a:avLst>
              <a:gd name="adj1" fmla="val 69091"/>
              <a:gd name="adj2" fmla="val 138182"/>
              <a:gd name="adj3" fmla="val 33333"/>
            </a:avLst>
          </a:prstGeom>
          <a:noFill/>
          <a:ln w="9525">
            <a:solidFill>
              <a:schemeClr val="accent1"/>
            </a:solidFill>
            <a:prstDash val="dash"/>
            <a:miter lim="800000"/>
            <a:headEnd/>
            <a:tailEnd/>
          </a:ln>
          <a:effectLst/>
        </p:spPr>
        <p:txBody>
          <a:bodyPr wrap="none" anchor="ctr"/>
          <a:lstStyle/>
          <a:p>
            <a:endParaRPr lang="ja-JP" altLang="en-US"/>
          </a:p>
        </p:txBody>
      </p:sp>
      <p:sp>
        <p:nvSpPr>
          <p:cNvPr id="635919" name="Text Box 15"/>
          <p:cNvSpPr txBox="1">
            <a:spLocks noChangeArrowheads="1"/>
          </p:cNvSpPr>
          <p:nvPr/>
        </p:nvSpPr>
        <p:spPr bwMode="auto">
          <a:xfrm>
            <a:off x="152400" y="4638675"/>
            <a:ext cx="4379913" cy="466725"/>
          </a:xfrm>
          <a:prstGeom prst="rect">
            <a:avLst/>
          </a:prstGeom>
          <a:noFill/>
          <a:ln w="9525">
            <a:solidFill>
              <a:srgbClr val="FF0000"/>
            </a:solidFill>
            <a:prstDash val="dash"/>
            <a:miter lim="800000"/>
            <a:headEnd/>
            <a:tailEnd/>
          </a:ln>
          <a:effectLst/>
        </p:spPr>
        <p:txBody>
          <a:bodyPr wrap="none">
            <a:spAutoFit/>
          </a:bodyPr>
          <a:lstStyle/>
          <a:p>
            <a:pPr algn="l"/>
            <a:r>
              <a:rPr lang="ja-JP" altLang="en-US"/>
              <a:t>道運法</a:t>
            </a:r>
            <a:r>
              <a:rPr lang="en-US" altLang="ja-JP"/>
              <a:t>89</a:t>
            </a:r>
            <a:r>
              <a:rPr lang="ja-JP" altLang="en-US"/>
              <a:t>条</a:t>
            </a:r>
            <a:r>
              <a:rPr lang="en-US" altLang="ja-JP"/>
              <a:t>(</a:t>
            </a:r>
            <a:r>
              <a:rPr lang="ja-JP" altLang="en-US"/>
              <a:t>創設規定）で禁止＊</a:t>
            </a:r>
          </a:p>
        </p:txBody>
      </p:sp>
      <p:sp>
        <p:nvSpPr>
          <p:cNvPr id="635920" name="Text Box 16"/>
          <p:cNvSpPr txBox="1">
            <a:spLocks noChangeArrowheads="1"/>
          </p:cNvSpPr>
          <p:nvPr/>
        </p:nvSpPr>
        <p:spPr bwMode="auto">
          <a:xfrm>
            <a:off x="6216650" y="4649788"/>
            <a:ext cx="1327150" cy="366712"/>
          </a:xfrm>
          <a:prstGeom prst="rect">
            <a:avLst/>
          </a:prstGeom>
          <a:noFill/>
          <a:ln w="9525">
            <a:noFill/>
            <a:miter lim="800000"/>
            <a:headEnd/>
            <a:tailEnd/>
          </a:ln>
          <a:effectLst/>
        </p:spPr>
        <p:txBody>
          <a:bodyPr wrap="none">
            <a:spAutoFit/>
          </a:bodyPr>
          <a:lstStyle/>
          <a:p>
            <a:pPr algn="l"/>
            <a:r>
              <a:rPr lang="ja-JP" altLang="en-US" sz="1800"/>
              <a:t>原則自由？</a:t>
            </a:r>
            <a:endParaRPr lang="ja-JP" altLang="en-US"/>
          </a:p>
        </p:txBody>
      </p:sp>
      <p:sp>
        <p:nvSpPr>
          <p:cNvPr id="635921" name="Text Box 17"/>
          <p:cNvSpPr txBox="1">
            <a:spLocks noChangeArrowheads="1"/>
          </p:cNvSpPr>
          <p:nvPr/>
        </p:nvSpPr>
        <p:spPr bwMode="auto">
          <a:xfrm>
            <a:off x="609600" y="6270625"/>
            <a:ext cx="3848100" cy="366713"/>
          </a:xfrm>
          <a:prstGeom prst="rect">
            <a:avLst/>
          </a:prstGeom>
          <a:noFill/>
          <a:ln w="9525">
            <a:noFill/>
            <a:miter lim="800000"/>
            <a:headEnd/>
            <a:tailEnd/>
          </a:ln>
          <a:effectLst/>
        </p:spPr>
        <p:txBody>
          <a:bodyPr wrap="none">
            <a:spAutoFit/>
          </a:bodyPr>
          <a:lstStyle/>
          <a:p>
            <a:pPr algn="l"/>
            <a:r>
              <a:rPr lang="ja-JP" altLang="en-US" sz="1800"/>
              <a:t>＊　</a:t>
            </a:r>
            <a:r>
              <a:rPr lang="ja-JP" altLang="en-US" sz="1800">
                <a:solidFill>
                  <a:srgbClr val="FF0000"/>
                </a:solidFill>
              </a:rPr>
              <a:t>現在では混載は禁止されていない</a:t>
            </a:r>
            <a:endParaRPr lang="ja-JP" altLang="en-US">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 3"/>
          <p:cNvSpPr>
            <a:spLocks noGrp="1"/>
          </p:cNvSpPr>
          <p:nvPr>
            <p:ph type="sldNum" sz="quarter" idx="12"/>
          </p:nvPr>
        </p:nvSpPr>
        <p:spPr/>
        <p:txBody>
          <a:bodyPr/>
          <a:lstStyle/>
          <a:p>
            <a:fld id="{CD85E94F-AFCB-4639-84AC-AB714FE20F4C}" type="slidenum">
              <a:rPr lang="en-US" altLang="ja-JP"/>
              <a:pPr/>
              <a:t>16</a:t>
            </a:fld>
            <a:endParaRPr lang="en-US" altLang="ja-JP"/>
          </a:p>
        </p:txBody>
      </p:sp>
      <p:sp>
        <p:nvSpPr>
          <p:cNvPr id="636930" name="Oval 2"/>
          <p:cNvSpPr>
            <a:spLocks noChangeArrowheads="1"/>
          </p:cNvSpPr>
          <p:nvPr/>
        </p:nvSpPr>
        <p:spPr bwMode="auto">
          <a:xfrm>
            <a:off x="304800" y="1981200"/>
            <a:ext cx="990600" cy="4267200"/>
          </a:xfrm>
          <a:prstGeom prst="ellipse">
            <a:avLst/>
          </a:prstGeom>
          <a:noFill/>
          <a:ln w="38100">
            <a:solidFill>
              <a:schemeClr val="tx1"/>
            </a:solidFill>
            <a:round/>
            <a:headEnd/>
            <a:tailEnd/>
          </a:ln>
          <a:effectLst/>
        </p:spPr>
        <p:txBody>
          <a:bodyPr vert="eaVert" wrap="none" anchor="ctr"/>
          <a:lstStyle/>
          <a:p>
            <a:pPr algn="ctr"/>
            <a:r>
              <a:rPr lang="ja-JP" altLang="en-US" b="1">
                <a:ea typeface="ＭＳ ゴシック" pitchFamily="49" charset="-128"/>
              </a:rPr>
              <a:t>単一航空機　混乗の自由化</a:t>
            </a:r>
          </a:p>
        </p:txBody>
      </p:sp>
      <p:sp>
        <p:nvSpPr>
          <p:cNvPr id="636931" name="Oval 3"/>
          <p:cNvSpPr>
            <a:spLocks noChangeArrowheads="1"/>
          </p:cNvSpPr>
          <p:nvPr/>
        </p:nvSpPr>
        <p:spPr bwMode="auto">
          <a:xfrm>
            <a:off x="1828800" y="2286000"/>
            <a:ext cx="1295400" cy="762000"/>
          </a:xfrm>
          <a:prstGeom prst="ellipse">
            <a:avLst/>
          </a:prstGeom>
          <a:noFill/>
          <a:ln w="9525">
            <a:solidFill>
              <a:schemeClr val="tx1"/>
            </a:solidFill>
            <a:round/>
            <a:headEnd/>
            <a:tailEnd/>
          </a:ln>
          <a:effectLst/>
        </p:spPr>
        <p:txBody>
          <a:bodyPr wrap="none" anchor="ctr"/>
          <a:lstStyle/>
          <a:p>
            <a:pPr algn="ctr"/>
            <a:r>
              <a:rPr lang="en-US" altLang="ja-JP"/>
              <a:t>own-use</a:t>
            </a:r>
          </a:p>
        </p:txBody>
      </p:sp>
      <p:sp>
        <p:nvSpPr>
          <p:cNvPr id="636932" name="Oval 4"/>
          <p:cNvSpPr>
            <a:spLocks noChangeArrowheads="1"/>
          </p:cNvSpPr>
          <p:nvPr/>
        </p:nvSpPr>
        <p:spPr bwMode="auto">
          <a:xfrm>
            <a:off x="1524000" y="3505200"/>
            <a:ext cx="1981200" cy="762000"/>
          </a:xfrm>
          <a:prstGeom prst="ellipse">
            <a:avLst/>
          </a:prstGeom>
          <a:noFill/>
          <a:ln w="9525">
            <a:solidFill>
              <a:schemeClr val="tx1"/>
            </a:solidFill>
            <a:round/>
            <a:headEnd/>
            <a:tailEnd/>
          </a:ln>
          <a:effectLst/>
        </p:spPr>
        <p:txBody>
          <a:bodyPr wrap="none" anchor="ctr"/>
          <a:lstStyle/>
          <a:p>
            <a:pPr algn="ctr"/>
            <a:r>
              <a:rPr lang="en-US" altLang="ja-JP"/>
              <a:t>affinity-group</a:t>
            </a:r>
          </a:p>
        </p:txBody>
      </p:sp>
      <p:sp>
        <p:nvSpPr>
          <p:cNvPr id="636933" name="Text Box 5"/>
          <p:cNvSpPr txBox="1">
            <a:spLocks noChangeArrowheads="1"/>
          </p:cNvSpPr>
          <p:nvPr/>
        </p:nvSpPr>
        <p:spPr bwMode="auto">
          <a:xfrm>
            <a:off x="3581400" y="2209800"/>
            <a:ext cx="4514850" cy="711200"/>
          </a:xfrm>
          <a:prstGeom prst="rect">
            <a:avLst/>
          </a:prstGeom>
          <a:noFill/>
          <a:ln w="9525">
            <a:solidFill>
              <a:schemeClr val="tx1"/>
            </a:solidFill>
            <a:prstDash val="sysDot"/>
            <a:miter lim="800000"/>
            <a:headEnd/>
            <a:tailEnd/>
          </a:ln>
          <a:effectLst/>
        </p:spPr>
        <p:txBody>
          <a:bodyPr wrap="none">
            <a:spAutoFit/>
          </a:bodyPr>
          <a:lstStyle/>
          <a:p>
            <a:pPr algn="l"/>
            <a:r>
              <a:rPr lang="ja-JP" altLang="en-US" sz="2000"/>
              <a:t>団体などによる一機貸切、例えば借主が</a:t>
            </a:r>
          </a:p>
          <a:p>
            <a:pPr algn="l"/>
            <a:r>
              <a:rPr lang="ja-JP" altLang="en-US" sz="2000"/>
              <a:t>自社の顧客のために借り切って利用</a:t>
            </a:r>
          </a:p>
        </p:txBody>
      </p:sp>
      <p:sp>
        <p:nvSpPr>
          <p:cNvPr id="636934" name="Text Box 6"/>
          <p:cNvSpPr txBox="1">
            <a:spLocks noChangeArrowheads="1"/>
          </p:cNvSpPr>
          <p:nvPr/>
        </p:nvSpPr>
        <p:spPr bwMode="auto">
          <a:xfrm>
            <a:off x="3552825" y="3581400"/>
            <a:ext cx="5362575" cy="711200"/>
          </a:xfrm>
          <a:prstGeom prst="rect">
            <a:avLst/>
          </a:prstGeom>
          <a:noFill/>
          <a:ln w="9525">
            <a:solidFill>
              <a:schemeClr val="tx1"/>
            </a:solidFill>
            <a:prstDash val="sysDot"/>
            <a:miter lim="800000"/>
            <a:headEnd/>
            <a:tailEnd/>
          </a:ln>
          <a:effectLst/>
        </p:spPr>
        <p:txBody>
          <a:bodyPr wrap="none">
            <a:spAutoFit/>
          </a:bodyPr>
          <a:lstStyle/>
          <a:p>
            <a:pPr algn="l"/>
            <a:r>
              <a:rPr lang="ja-JP" altLang="en-US" sz="2000"/>
              <a:t>類縁団体による一機貸切、例えば社員旅行、</a:t>
            </a:r>
          </a:p>
          <a:p>
            <a:pPr algn="l"/>
            <a:r>
              <a:rPr lang="ja-JP" altLang="en-US" sz="2000"/>
              <a:t>修学旅行等類縁のある人の集まりのための利用</a:t>
            </a:r>
          </a:p>
        </p:txBody>
      </p:sp>
      <p:sp>
        <p:nvSpPr>
          <p:cNvPr id="636935" name="Text Box 7"/>
          <p:cNvSpPr txBox="1">
            <a:spLocks noChangeArrowheads="1"/>
          </p:cNvSpPr>
          <p:nvPr/>
        </p:nvSpPr>
        <p:spPr bwMode="auto">
          <a:xfrm>
            <a:off x="3581400" y="4800600"/>
            <a:ext cx="4826000" cy="711200"/>
          </a:xfrm>
          <a:prstGeom prst="rect">
            <a:avLst/>
          </a:prstGeom>
          <a:noFill/>
          <a:ln w="9525">
            <a:solidFill>
              <a:schemeClr val="tx1"/>
            </a:solidFill>
            <a:prstDash val="sysDot"/>
            <a:miter lim="800000"/>
            <a:headEnd/>
            <a:tailEnd/>
          </a:ln>
          <a:effectLst/>
        </p:spPr>
        <p:txBody>
          <a:bodyPr wrap="none">
            <a:spAutoFit/>
          </a:bodyPr>
          <a:lstStyle/>
          <a:p>
            <a:pPr algn="l"/>
            <a:r>
              <a:rPr lang="ja-JP" altLang="en-US" sz="2000"/>
              <a:t>包括旅行チャーター＝旅行業者が主催する</a:t>
            </a:r>
          </a:p>
          <a:p>
            <a:pPr algn="l"/>
            <a:r>
              <a:rPr lang="ja-JP" altLang="en-US" sz="2000"/>
              <a:t>いわゆるバックツアー等</a:t>
            </a:r>
          </a:p>
        </p:txBody>
      </p:sp>
      <p:sp>
        <p:nvSpPr>
          <p:cNvPr id="636936" name="Text Box 8"/>
          <p:cNvSpPr txBox="1">
            <a:spLocks noChangeArrowheads="1"/>
          </p:cNvSpPr>
          <p:nvPr/>
        </p:nvSpPr>
        <p:spPr bwMode="auto">
          <a:xfrm>
            <a:off x="1095406" y="152400"/>
            <a:ext cx="7346883" cy="1569660"/>
          </a:xfrm>
          <a:prstGeom prst="rect">
            <a:avLst/>
          </a:prstGeom>
          <a:solidFill>
            <a:srgbClr val="FFFF00"/>
          </a:solidFill>
          <a:ln w="57150" cmpd="thinThick">
            <a:solidFill>
              <a:schemeClr val="tx1"/>
            </a:solidFill>
            <a:miter lim="800000"/>
            <a:headEnd/>
            <a:tailEnd/>
          </a:ln>
          <a:effectLst/>
        </p:spPr>
        <p:txBody>
          <a:bodyPr wrap="none">
            <a:spAutoFit/>
          </a:bodyPr>
          <a:lstStyle/>
          <a:p>
            <a:pPr algn="ctr"/>
            <a:r>
              <a:rPr lang="ja-JP" altLang="en-US" sz="3200" dirty="0" smtClean="0"/>
              <a:t>旅客</a:t>
            </a:r>
            <a:r>
              <a:rPr lang="ja-JP" altLang="en-US" sz="3200" dirty="0"/>
              <a:t>部門の国際航空チャーターに関する</a:t>
            </a:r>
          </a:p>
          <a:p>
            <a:pPr algn="ctr"/>
            <a:r>
              <a:rPr lang="ja-JP" altLang="en-US" sz="3200" dirty="0" smtClean="0"/>
              <a:t>単一用機者</a:t>
            </a:r>
            <a:r>
              <a:rPr lang="ja-JP" altLang="en-US" sz="3200" dirty="0"/>
              <a:t>要件</a:t>
            </a:r>
            <a:r>
              <a:rPr lang="en-US" altLang="ja-JP" sz="3200" dirty="0"/>
              <a:t>(</a:t>
            </a:r>
            <a:r>
              <a:rPr lang="ja-JP" altLang="en-US" sz="3200" dirty="0"/>
              <a:t>航空局長通達）の撤廃</a:t>
            </a:r>
          </a:p>
          <a:p>
            <a:pPr algn="ctr"/>
            <a:r>
              <a:rPr lang="ja-JP" altLang="en-US" sz="3200" dirty="0"/>
              <a:t>　　　　　　　　　　　　　　　　　　　</a:t>
            </a:r>
            <a:r>
              <a:rPr lang="en-US" altLang="ja-JP" sz="3200" dirty="0"/>
              <a:t>[2003.8.1]</a:t>
            </a:r>
          </a:p>
        </p:txBody>
      </p:sp>
      <p:sp>
        <p:nvSpPr>
          <p:cNvPr id="636937" name="Oval 9"/>
          <p:cNvSpPr>
            <a:spLocks noChangeArrowheads="1"/>
          </p:cNvSpPr>
          <p:nvPr/>
        </p:nvSpPr>
        <p:spPr bwMode="auto">
          <a:xfrm>
            <a:off x="1905000" y="4800600"/>
            <a:ext cx="1295400" cy="685800"/>
          </a:xfrm>
          <a:prstGeom prst="ellipse">
            <a:avLst/>
          </a:prstGeom>
          <a:noFill/>
          <a:ln w="9525">
            <a:solidFill>
              <a:schemeClr val="tx1"/>
            </a:solidFill>
            <a:round/>
            <a:headEnd/>
            <a:tailEnd/>
          </a:ln>
          <a:effectLst/>
        </p:spPr>
        <p:txBody>
          <a:bodyPr wrap="none" anchor="ctr"/>
          <a:lstStyle/>
          <a:p>
            <a:pPr algn="ctr"/>
            <a:r>
              <a:rPr lang="en-US" altLang="ja-JP"/>
              <a:t>ITC</a:t>
            </a:r>
          </a:p>
        </p:txBody>
      </p:sp>
      <p:sp>
        <p:nvSpPr>
          <p:cNvPr id="636938" name="Text Box 10"/>
          <p:cNvSpPr txBox="1">
            <a:spLocks noChangeArrowheads="1"/>
          </p:cNvSpPr>
          <p:nvPr/>
        </p:nvSpPr>
        <p:spPr bwMode="auto">
          <a:xfrm>
            <a:off x="589697" y="6096000"/>
            <a:ext cx="8186857" cy="584775"/>
          </a:xfrm>
          <a:prstGeom prst="rect">
            <a:avLst/>
          </a:prstGeom>
          <a:noFill/>
          <a:ln w="38100">
            <a:solidFill>
              <a:schemeClr val="tx1"/>
            </a:solidFill>
            <a:miter lim="800000"/>
            <a:headEnd/>
            <a:tailEnd/>
          </a:ln>
          <a:effectLst/>
        </p:spPr>
        <p:txBody>
          <a:bodyPr wrap="none">
            <a:spAutoFit/>
          </a:bodyPr>
          <a:lstStyle/>
          <a:p>
            <a:pPr algn="ctr"/>
            <a:r>
              <a:rPr lang="ja-JP" altLang="en-US" sz="3200" dirty="0"/>
              <a:t>航空法の改正（定期・不定期事業の区分廃止）</a:t>
            </a:r>
          </a:p>
        </p:txBody>
      </p:sp>
      <p:sp>
        <p:nvSpPr>
          <p:cNvPr id="636939" name="AutoShape 11"/>
          <p:cNvSpPr>
            <a:spLocks noChangeArrowheads="1"/>
          </p:cNvSpPr>
          <p:nvPr/>
        </p:nvSpPr>
        <p:spPr bwMode="auto">
          <a:xfrm>
            <a:off x="3629025" y="5638800"/>
            <a:ext cx="2009775" cy="304800"/>
          </a:xfrm>
          <a:prstGeom prst="upArrow">
            <a:avLst>
              <a:gd name="adj1" fmla="val 50000"/>
              <a:gd name="adj2" fmla="val 25000"/>
            </a:avLst>
          </a:prstGeom>
          <a:noFill/>
          <a:ln w="9525">
            <a:solidFill>
              <a:schemeClr val="tx1"/>
            </a:solidFill>
            <a:miter lim="800000"/>
            <a:headEnd/>
            <a:tailEnd/>
          </a:ln>
          <a:effectLst/>
        </p:spPr>
        <p:txBody>
          <a:bodyPr vert="eaVert" wrap="none" anchor="ctr"/>
          <a:lstStyle/>
          <a:p>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ja-JP" altLang="en-US" dirty="0" smtClean="0"/>
              <a:t>個人情報問題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保護法益</a:t>
            </a:r>
            <a:endParaRPr kumimoji="1" lang="en-US" altLang="ja-JP" dirty="0" smtClean="0"/>
          </a:p>
          <a:p>
            <a:r>
              <a:rPr lang="ja-JP" altLang="en-US" dirty="0" smtClean="0"/>
              <a:t>放っておいてもらう権利</a:t>
            </a:r>
            <a:endParaRPr lang="en-US" altLang="ja-JP" dirty="0" smtClean="0"/>
          </a:p>
          <a:p>
            <a:r>
              <a:rPr kumimoji="1" lang="ja-JP" altLang="en-US" dirty="0" smtClean="0"/>
              <a:t>ビッグデータはだれのものか</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6846"/>
            <a:ext cx="8229600" cy="1426170"/>
          </a:xfrm>
          <a:solidFill>
            <a:srgbClr val="FFFF00"/>
          </a:solidFill>
          <a:ln w="57150">
            <a:solidFill>
              <a:schemeClr val="tx1">
                <a:lumMod val="95000"/>
                <a:lumOff val="5000"/>
              </a:schemeClr>
            </a:solidFill>
          </a:ln>
        </p:spPr>
        <p:txBody>
          <a:bodyPr>
            <a:normAutofit fontScale="90000"/>
          </a:bodyPr>
          <a:lstStyle/>
          <a:p>
            <a:r>
              <a:rPr kumimoji="1" lang="ja-JP" altLang="en-US" dirty="0" smtClean="0"/>
              <a:t>ヒトの動きと情報の動きに関する</a:t>
            </a:r>
            <a:r>
              <a:rPr kumimoji="1" lang="en-US" altLang="ja-JP" dirty="0" smtClean="0"/>
              <a:t/>
            </a:r>
            <a:br>
              <a:rPr kumimoji="1" lang="en-US" altLang="ja-JP" dirty="0" smtClean="0"/>
            </a:br>
            <a:r>
              <a:rPr kumimoji="1" lang="ja-JP" altLang="en-US" dirty="0" smtClean="0"/>
              <a:t>制度創造</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 3"/>
          <p:cNvSpPr>
            <a:spLocks noGrp="1"/>
          </p:cNvSpPr>
          <p:nvPr>
            <p:ph type="sldNum" sz="quarter" idx="12"/>
          </p:nvPr>
        </p:nvSpPr>
        <p:spPr/>
        <p:txBody>
          <a:bodyPr/>
          <a:lstStyle/>
          <a:p>
            <a:fld id="{4DB0A380-7866-44C1-AB10-99D12A8AA0A5}" type="slidenum">
              <a:rPr lang="en-US" altLang="ja-JP"/>
              <a:pPr/>
              <a:t>19</a:t>
            </a:fld>
            <a:endParaRPr lang="en-US" altLang="ja-JP"/>
          </a:p>
        </p:txBody>
      </p:sp>
      <p:sp>
        <p:nvSpPr>
          <p:cNvPr id="624642" name="Rectangle 2"/>
          <p:cNvSpPr>
            <a:spLocks noGrp="1" noChangeArrowheads="1"/>
          </p:cNvSpPr>
          <p:nvPr>
            <p:ph type="title" idx="4294967295"/>
          </p:nvPr>
        </p:nvSpPr>
        <p:spPr>
          <a:xfrm>
            <a:off x="2832720" y="5678760"/>
            <a:ext cx="2819400" cy="990600"/>
          </a:xfrm>
          <a:ln w="19050">
            <a:solidFill>
              <a:schemeClr val="tx1"/>
            </a:solidFill>
          </a:ln>
        </p:spPr>
        <p:txBody>
          <a:bodyPr/>
          <a:lstStyle/>
          <a:p>
            <a:r>
              <a:rPr lang="en-US" altLang="ja-JP"/>
              <a:t>IT</a:t>
            </a:r>
            <a:r>
              <a:rPr lang="ja-JP" altLang="en-US"/>
              <a:t>基本法</a:t>
            </a:r>
          </a:p>
        </p:txBody>
      </p:sp>
      <p:sp>
        <p:nvSpPr>
          <p:cNvPr id="624643" name="Text Box 3"/>
          <p:cNvSpPr txBox="1">
            <a:spLocks noChangeArrowheads="1"/>
          </p:cNvSpPr>
          <p:nvPr/>
        </p:nvSpPr>
        <p:spPr bwMode="auto">
          <a:xfrm>
            <a:off x="1720041" y="4171950"/>
            <a:ext cx="4730783" cy="369332"/>
          </a:xfrm>
          <a:prstGeom prst="rect">
            <a:avLst/>
          </a:prstGeom>
          <a:noFill/>
          <a:ln w="38100">
            <a:solidFill>
              <a:schemeClr val="tx1"/>
            </a:solidFill>
            <a:miter lim="800000"/>
            <a:headEnd/>
            <a:tailEnd/>
          </a:ln>
          <a:effectLst/>
        </p:spPr>
        <p:txBody>
          <a:bodyPr wrap="none">
            <a:spAutoFit/>
          </a:bodyPr>
          <a:lstStyle/>
          <a:p>
            <a:pPr algn="ctr"/>
            <a:r>
              <a:rPr lang="ja-JP" altLang="en-US" dirty="0" smtClean="0"/>
              <a:t>観光立国推進基本法</a:t>
            </a:r>
            <a:r>
              <a:rPr lang="ja-JP" altLang="en-US" dirty="0"/>
              <a:t>における情報政策の確立</a:t>
            </a:r>
          </a:p>
        </p:txBody>
      </p:sp>
      <p:sp>
        <p:nvSpPr>
          <p:cNvPr id="624644" name="Text Box 4"/>
          <p:cNvSpPr txBox="1">
            <a:spLocks noChangeArrowheads="1"/>
          </p:cNvSpPr>
          <p:nvPr/>
        </p:nvSpPr>
        <p:spPr bwMode="auto">
          <a:xfrm>
            <a:off x="1635125" y="1295400"/>
            <a:ext cx="3647152" cy="1477328"/>
          </a:xfrm>
          <a:prstGeom prst="rect">
            <a:avLst/>
          </a:prstGeom>
          <a:noFill/>
          <a:ln w="9525">
            <a:solidFill>
              <a:schemeClr val="tx1"/>
            </a:solidFill>
            <a:prstDash val="dash"/>
            <a:miter lim="800000"/>
            <a:headEnd/>
            <a:tailEnd/>
          </a:ln>
          <a:effectLst/>
        </p:spPr>
        <p:txBody>
          <a:bodyPr wrap="none">
            <a:spAutoFit/>
          </a:bodyPr>
          <a:lstStyle/>
          <a:p>
            <a:pPr algn="l"/>
            <a:r>
              <a:rPr lang="ja-JP" altLang="en-US" dirty="0"/>
              <a:t>国際観光ホテル整備法</a:t>
            </a:r>
          </a:p>
          <a:p>
            <a:pPr algn="l"/>
            <a:r>
              <a:rPr lang="ja-JP" altLang="en-US" dirty="0"/>
              <a:t>通訳案内業法</a:t>
            </a:r>
          </a:p>
          <a:p>
            <a:pPr algn="l"/>
            <a:r>
              <a:rPr lang="ja-JP" altLang="en-US" dirty="0"/>
              <a:t>独立行政法人国際観光振興機構法</a:t>
            </a:r>
          </a:p>
          <a:p>
            <a:pPr algn="l"/>
            <a:r>
              <a:rPr lang="ja-JP" altLang="en-US" dirty="0" smtClean="0"/>
              <a:t>旅行業法</a:t>
            </a:r>
            <a:endParaRPr lang="en-US" altLang="ja-JP" dirty="0" smtClean="0"/>
          </a:p>
          <a:p>
            <a:pPr algn="l"/>
            <a:r>
              <a:rPr lang="ja-JP" altLang="en-US" dirty="0" smtClean="0"/>
              <a:t>等の見直し、整理統合</a:t>
            </a:r>
            <a:endParaRPr lang="ja-JP" altLang="en-US" dirty="0"/>
          </a:p>
        </p:txBody>
      </p:sp>
      <p:sp>
        <p:nvSpPr>
          <p:cNvPr id="624645" name="Text Box 5"/>
          <p:cNvSpPr txBox="1">
            <a:spLocks noChangeArrowheads="1"/>
          </p:cNvSpPr>
          <p:nvPr/>
        </p:nvSpPr>
        <p:spPr bwMode="auto">
          <a:xfrm>
            <a:off x="216453" y="332656"/>
            <a:ext cx="8820043" cy="646331"/>
          </a:xfrm>
          <a:prstGeom prst="rect">
            <a:avLst/>
          </a:prstGeom>
          <a:solidFill>
            <a:srgbClr val="FFFF00"/>
          </a:solidFill>
          <a:ln w="9525">
            <a:noFill/>
            <a:miter lim="800000"/>
            <a:headEnd/>
            <a:tailEnd/>
          </a:ln>
          <a:effectLst/>
        </p:spPr>
        <p:txBody>
          <a:bodyPr wrap="none">
            <a:spAutoFit/>
          </a:bodyPr>
          <a:lstStyle/>
          <a:p>
            <a:r>
              <a:rPr lang="ja-JP" altLang="en-US" sz="3600" dirty="0" smtClean="0"/>
              <a:t>人流・観光</a:t>
            </a:r>
            <a:r>
              <a:rPr lang="ja-JP" altLang="en-US" sz="3600" dirty="0"/>
              <a:t>に関する情報法制度として再構築</a:t>
            </a:r>
          </a:p>
        </p:txBody>
      </p:sp>
      <p:sp>
        <p:nvSpPr>
          <p:cNvPr id="624646" name="Oval 6"/>
          <p:cNvSpPr>
            <a:spLocks noChangeArrowheads="1"/>
          </p:cNvSpPr>
          <p:nvPr/>
        </p:nvSpPr>
        <p:spPr bwMode="auto">
          <a:xfrm>
            <a:off x="2339752" y="2895600"/>
            <a:ext cx="1143000" cy="609600"/>
          </a:xfrm>
          <a:prstGeom prst="ellipse">
            <a:avLst/>
          </a:prstGeom>
          <a:solidFill>
            <a:schemeClr val="bg1"/>
          </a:solidFill>
          <a:ln w="9525">
            <a:solidFill>
              <a:schemeClr val="tx1"/>
            </a:solidFill>
            <a:round/>
            <a:headEnd/>
            <a:tailEnd/>
          </a:ln>
          <a:effectLst/>
        </p:spPr>
        <p:txBody>
          <a:bodyPr wrap="none" anchor="ctr"/>
          <a:lstStyle/>
          <a:p>
            <a:pPr algn="ctr"/>
            <a:r>
              <a:rPr lang="ja-JP" altLang="en-US"/>
              <a:t>文書</a:t>
            </a:r>
          </a:p>
        </p:txBody>
      </p:sp>
      <p:sp>
        <p:nvSpPr>
          <p:cNvPr id="624647" name="Oval 7"/>
          <p:cNvSpPr>
            <a:spLocks noChangeArrowheads="1"/>
          </p:cNvSpPr>
          <p:nvPr/>
        </p:nvSpPr>
        <p:spPr bwMode="auto">
          <a:xfrm>
            <a:off x="4869160" y="2895600"/>
            <a:ext cx="1143000" cy="609600"/>
          </a:xfrm>
          <a:prstGeom prst="ellipse">
            <a:avLst/>
          </a:prstGeom>
          <a:solidFill>
            <a:schemeClr val="bg1"/>
          </a:solidFill>
          <a:ln w="9525">
            <a:solidFill>
              <a:schemeClr val="tx1"/>
            </a:solidFill>
            <a:round/>
            <a:headEnd/>
            <a:tailEnd/>
          </a:ln>
          <a:effectLst/>
        </p:spPr>
        <p:txBody>
          <a:bodyPr wrap="none" anchor="ctr"/>
          <a:lstStyle/>
          <a:p>
            <a:pPr algn="ctr"/>
            <a:r>
              <a:rPr lang="ja-JP" altLang="en-US"/>
              <a:t>デジタル</a:t>
            </a:r>
          </a:p>
        </p:txBody>
      </p:sp>
      <p:sp>
        <p:nvSpPr>
          <p:cNvPr id="624648" name="AutoShape 8"/>
          <p:cNvSpPr>
            <a:spLocks noChangeArrowheads="1"/>
          </p:cNvSpPr>
          <p:nvPr/>
        </p:nvSpPr>
        <p:spPr bwMode="auto">
          <a:xfrm>
            <a:off x="3739703" y="2895600"/>
            <a:ext cx="976313" cy="485775"/>
          </a:xfrm>
          <a:prstGeom prst="rightArrow">
            <a:avLst>
              <a:gd name="adj1" fmla="val 50000"/>
              <a:gd name="adj2" fmla="val 50245"/>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624649" name="AutoShape 9"/>
          <p:cNvSpPr>
            <a:spLocks noChangeArrowheads="1"/>
          </p:cNvSpPr>
          <p:nvPr/>
        </p:nvSpPr>
        <p:spPr bwMode="auto">
          <a:xfrm>
            <a:off x="3840857" y="4653136"/>
            <a:ext cx="1019175" cy="533400"/>
          </a:xfrm>
          <a:prstGeom prst="upArrow">
            <a:avLst>
              <a:gd name="adj1" fmla="val 50000"/>
              <a:gd name="adj2" fmla="val 25000"/>
            </a:avLst>
          </a:prstGeom>
          <a:solidFill>
            <a:schemeClr val="bg1"/>
          </a:solidFill>
          <a:ln w="9525">
            <a:solidFill>
              <a:schemeClr val="tx1"/>
            </a:solidFill>
            <a:miter lim="800000"/>
            <a:headEnd/>
            <a:tailEnd/>
          </a:ln>
          <a:effectLst/>
        </p:spPr>
        <p:txBody>
          <a:bodyPr vert="eaVert" wrap="none" anchor="ctr"/>
          <a:lstStyle/>
          <a:p>
            <a:endParaRPr lang="ja-JP" altLang="en-US"/>
          </a:p>
        </p:txBody>
      </p:sp>
      <p:sp>
        <p:nvSpPr>
          <p:cNvPr id="624650" name="AutoShape 10"/>
          <p:cNvSpPr>
            <a:spLocks noChangeArrowheads="1"/>
          </p:cNvSpPr>
          <p:nvPr/>
        </p:nvSpPr>
        <p:spPr bwMode="auto">
          <a:xfrm>
            <a:off x="3696841" y="3429000"/>
            <a:ext cx="1019175" cy="533400"/>
          </a:xfrm>
          <a:prstGeom prst="upArrow">
            <a:avLst>
              <a:gd name="adj1" fmla="val 50000"/>
              <a:gd name="adj2" fmla="val 25000"/>
            </a:avLst>
          </a:prstGeom>
          <a:solidFill>
            <a:schemeClr val="bg1"/>
          </a:solidFill>
          <a:ln w="9525">
            <a:solidFill>
              <a:schemeClr val="tx1"/>
            </a:solidFill>
            <a:miter lim="800000"/>
            <a:headEnd/>
            <a:tailEnd/>
          </a:ln>
          <a:effectLst/>
        </p:spPr>
        <p:txBody>
          <a:bodyPr vert="eaVert" wrap="none" anchor="ctr"/>
          <a:lstStyle/>
          <a:p>
            <a:endParaRPr lang="ja-JP" altLang="en-US"/>
          </a:p>
        </p:txBody>
      </p:sp>
      <p:sp>
        <p:nvSpPr>
          <p:cNvPr id="624651" name="Text Box 11"/>
          <p:cNvSpPr txBox="1">
            <a:spLocks noChangeArrowheads="1"/>
          </p:cNvSpPr>
          <p:nvPr/>
        </p:nvSpPr>
        <p:spPr bwMode="auto">
          <a:xfrm>
            <a:off x="467544" y="1196752"/>
            <a:ext cx="738664" cy="5556970"/>
          </a:xfrm>
          <a:prstGeom prst="rect">
            <a:avLst/>
          </a:prstGeom>
          <a:noFill/>
          <a:ln w="9525">
            <a:noFill/>
            <a:miter lim="800000"/>
            <a:headEnd/>
            <a:tailEnd/>
          </a:ln>
          <a:effectLst/>
        </p:spPr>
        <p:txBody>
          <a:bodyPr vert="eaVert" wrap="none">
            <a:spAutoFit/>
          </a:bodyPr>
          <a:lstStyle/>
          <a:p>
            <a:pPr algn="ctr"/>
            <a:r>
              <a:rPr lang="ja-JP" altLang="en-US" sz="3600" dirty="0"/>
              <a:t>交通業と</a:t>
            </a:r>
            <a:r>
              <a:rPr lang="ja-JP" altLang="en-US" sz="3600" dirty="0" smtClean="0"/>
              <a:t>旅行業制度の統合</a:t>
            </a:r>
            <a:endParaRPr lang="ja-JP" altLang="en-US" sz="3600" dirty="0"/>
          </a:p>
        </p:txBody>
      </p:sp>
      <p:sp>
        <p:nvSpPr>
          <p:cNvPr id="624652" name="AutoShape 12"/>
          <p:cNvSpPr>
            <a:spLocks noChangeArrowheads="1"/>
          </p:cNvSpPr>
          <p:nvPr/>
        </p:nvSpPr>
        <p:spPr bwMode="auto">
          <a:xfrm>
            <a:off x="6300192" y="5589240"/>
            <a:ext cx="976312" cy="1008112"/>
          </a:xfrm>
          <a:prstGeom prst="rightArrow">
            <a:avLst>
              <a:gd name="adj1" fmla="val 50000"/>
              <a:gd name="adj2" fmla="val 50245"/>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14" name="AutoShape 12"/>
          <p:cNvSpPr>
            <a:spLocks noChangeArrowheads="1"/>
          </p:cNvSpPr>
          <p:nvPr/>
        </p:nvSpPr>
        <p:spPr bwMode="auto">
          <a:xfrm flipH="1">
            <a:off x="1539280" y="5661248"/>
            <a:ext cx="1016496" cy="1008112"/>
          </a:xfrm>
          <a:prstGeom prst="rightArrow">
            <a:avLst>
              <a:gd name="adj1" fmla="val 50000"/>
              <a:gd name="adj2" fmla="val 50245"/>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16" name="Text Box 11"/>
          <p:cNvSpPr txBox="1">
            <a:spLocks noChangeArrowheads="1"/>
          </p:cNvSpPr>
          <p:nvPr/>
        </p:nvSpPr>
        <p:spPr bwMode="auto">
          <a:xfrm>
            <a:off x="7495292" y="1242946"/>
            <a:ext cx="677108" cy="5439951"/>
          </a:xfrm>
          <a:prstGeom prst="rect">
            <a:avLst/>
          </a:prstGeom>
          <a:noFill/>
          <a:ln w="9525">
            <a:noFill/>
            <a:miter lim="800000"/>
            <a:headEnd/>
            <a:tailEnd/>
          </a:ln>
          <a:effectLst/>
        </p:spPr>
        <p:txBody>
          <a:bodyPr vert="eaVert" wrap="none">
            <a:spAutoFit/>
          </a:bodyPr>
          <a:lstStyle/>
          <a:p>
            <a:pPr algn="ctr"/>
            <a:r>
              <a:rPr lang="ja-JP" altLang="en-US" sz="3200" dirty="0" smtClean="0"/>
              <a:t>停車場・時刻表モデルの見直し</a:t>
            </a:r>
            <a:endParaRPr lang="ja-JP" altLang="en-US" sz="3200" dirty="0"/>
          </a:p>
        </p:txBody>
      </p:sp>
      <p:sp>
        <p:nvSpPr>
          <p:cNvPr id="17" name="Text Box 11"/>
          <p:cNvSpPr txBox="1">
            <a:spLocks noChangeArrowheads="1"/>
          </p:cNvSpPr>
          <p:nvPr/>
        </p:nvSpPr>
        <p:spPr bwMode="auto">
          <a:xfrm>
            <a:off x="8215372" y="1413820"/>
            <a:ext cx="677108" cy="5149808"/>
          </a:xfrm>
          <a:prstGeom prst="rect">
            <a:avLst/>
          </a:prstGeom>
          <a:noFill/>
          <a:ln w="9525">
            <a:noFill/>
            <a:miter lim="800000"/>
            <a:headEnd/>
            <a:tailEnd/>
          </a:ln>
          <a:effectLst/>
        </p:spPr>
        <p:txBody>
          <a:bodyPr vert="eaVert" wrap="none">
            <a:spAutoFit/>
          </a:bodyPr>
          <a:lstStyle/>
          <a:p>
            <a:pPr algn="ctr"/>
            <a:r>
              <a:rPr lang="ja-JP" altLang="en-US" sz="3200" dirty="0" smtClean="0"/>
              <a:t>乗合・貸切二分制度の見直し</a:t>
            </a:r>
            <a:endParaRPr lang="ja-JP" alt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12192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技術</a:t>
            </a:r>
          </a:p>
        </p:txBody>
      </p:sp>
      <p:sp>
        <p:nvSpPr>
          <p:cNvPr id="60419" name="Rectangle 3"/>
          <p:cNvSpPr>
            <a:spLocks noChangeArrowheads="1"/>
          </p:cNvSpPr>
          <p:nvPr/>
        </p:nvSpPr>
        <p:spPr bwMode="auto">
          <a:xfrm>
            <a:off x="48006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制度</a:t>
            </a:r>
          </a:p>
        </p:txBody>
      </p:sp>
      <p:sp>
        <p:nvSpPr>
          <p:cNvPr id="60420" name="Rectangle 4"/>
          <p:cNvSpPr>
            <a:spLocks noChangeArrowheads="1"/>
          </p:cNvSpPr>
          <p:nvPr/>
        </p:nvSpPr>
        <p:spPr bwMode="auto">
          <a:xfrm>
            <a:off x="2667000" y="5181600"/>
            <a:ext cx="4191000" cy="1219200"/>
          </a:xfrm>
          <a:prstGeom prst="rect">
            <a:avLst/>
          </a:prstGeom>
          <a:solidFill>
            <a:srgbClr val="E1DDBD"/>
          </a:solidFill>
          <a:ln w="9525">
            <a:solidFill>
              <a:schemeClr val="tx1"/>
            </a:solidFill>
            <a:miter lim="800000"/>
            <a:headEnd/>
            <a:tailEnd/>
          </a:ln>
          <a:effectLst/>
        </p:spPr>
        <p:txBody>
          <a:bodyPr wrap="none" anchor="ctr"/>
          <a:lstStyle/>
          <a:p>
            <a:pPr algn="ctr"/>
            <a:r>
              <a:rPr lang="ja-JP" altLang="en-US" sz="4000">
                <a:latin typeface="Times New Roman" pitchFamily="18" charset="0"/>
              </a:rPr>
              <a:t>同時解決が必要</a:t>
            </a:r>
          </a:p>
        </p:txBody>
      </p:sp>
      <p:sp>
        <p:nvSpPr>
          <p:cNvPr id="60421" name="Oval 5"/>
          <p:cNvSpPr>
            <a:spLocks noChangeArrowheads="1"/>
          </p:cNvSpPr>
          <p:nvPr/>
        </p:nvSpPr>
        <p:spPr bwMode="auto">
          <a:xfrm>
            <a:off x="1907704" y="1988840"/>
            <a:ext cx="1676400" cy="9906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電子印鑑</a:t>
            </a:r>
          </a:p>
        </p:txBody>
      </p:sp>
      <p:sp>
        <p:nvSpPr>
          <p:cNvPr id="60422" name="Oval 6"/>
          <p:cNvSpPr>
            <a:spLocks noChangeArrowheads="1"/>
          </p:cNvSpPr>
          <p:nvPr/>
        </p:nvSpPr>
        <p:spPr bwMode="auto">
          <a:xfrm>
            <a:off x="5415880" y="1981200"/>
            <a:ext cx="1676400" cy="9906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局長印鑑</a:t>
            </a:r>
          </a:p>
        </p:txBody>
      </p:sp>
      <p:sp>
        <p:nvSpPr>
          <p:cNvPr id="60423" name="Text Box 7"/>
          <p:cNvSpPr txBox="1">
            <a:spLocks noChangeArrowheads="1"/>
          </p:cNvSpPr>
          <p:nvPr/>
        </p:nvSpPr>
        <p:spPr bwMode="auto">
          <a:xfrm>
            <a:off x="683568" y="3212976"/>
            <a:ext cx="7416824" cy="1569660"/>
          </a:xfrm>
          <a:prstGeom prst="rect">
            <a:avLst/>
          </a:prstGeom>
          <a:solidFill>
            <a:srgbClr val="FFFF00"/>
          </a:solidFill>
          <a:ln w="9525">
            <a:solidFill>
              <a:schemeClr val="tx1"/>
            </a:solidFill>
            <a:prstDash val="solid"/>
            <a:miter lim="800000"/>
            <a:headEnd/>
            <a:tailEnd/>
          </a:ln>
          <a:effectLst/>
        </p:spPr>
        <p:txBody>
          <a:bodyPr wrap="square">
            <a:spAutoFit/>
          </a:bodyPr>
          <a:lstStyle/>
          <a:p>
            <a:pPr algn="ctr"/>
            <a:r>
              <a:rPr lang="ja-JP" altLang="en-US" sz="3200" dirty="0">
                <a:solidFill>
                  <a:srgbClr val="FF0000"/>
                </a:solidFill>
                <a:latin typeface="Times New Roman" pitchFamily="18" charset="0"/>
              </a:rPr>
              <a:t>提起される問題は</a:t>
            </a:r>
            <a:r>
              <a:rPr lang="en-US" altLang="ja-JP" sz="3200" dirty="0">
                <a:solidFill>
                  <a:srgbClr val="FF0000"/>
                </a:solidFill>
                <a:latin typeface="Times New Roman" pitchFamily="18" charset="0"/>
              </a:rPr>
              <a:t>IT</a:t>
            </a:r>
            <a:r>
              <a:rPr lang="ja-JP" altLang="en-US" sz="3200" dirty="0">
                <a:solidFill>
                  <a:srgbClr val="FF0000"/>
                </a:solidFill>
                <a:latin typeface="Times New Roman" pitchFamily="18" charset="0"/>
              </a:rPr>
              <a:t>であるからではなく、</a:t>
            </a:r>
          </a:p>
          <a:p>
            <a:pPr algn="ctr"/>
            <a:r>
              <a:rPr lang="ja-JP" altLang="en-US" sz="3200" dirty="0">
                <a:solidFill>
                  <a:srgbClr val="FF0000"/>
                </a:solidFill>
                <a:latin typeface="Times New Roman" pitchFamily="18" charset="0"/>
              </a:rPr>
              <a:t>制度上も問題であることが</a:t>
            </a:r>
            <a:r>
              <a:rPr lang="ja-JP" altLang="en-US" sz="3200" dirty="0" smtClean="0">
                <a:solidFill>
                  <a:srgbClr val="FF0000"/>
                </a:solidFill>
                <a:latin typeface="Times New Roman" pitchFamily="18" charset="0"/>
              </a:rPr>
              <a:t>多い</a:t>
            </a:r>
            <a:endParaRPr lang="en-US" altLang="ja-JP" sz="3200" dirty="0" smtClean="0">
              <a:solidFill>
                <a:srgbClr val="FF0000"/>
              </a:solidFill>
              <a:latin typeface="Times New Roman" pitchFamily="18" charset="0"/>
            </a:endParaRPr>
          </a:p>
          <a:p>
            <a:pPr algn="ctr"/>
            <a:r>
              <a:rPr lang="ja-JP" altLang="en-US" sz="3200" dirty="0" smtClean="0">
                <a:solidFill>
                  <a:srgbClr val="FF0000"/>
                </a:solidFill>
                <a:latin typeface="Times New Roman" pitchFamily="18" charset="0"/>
              </a:rPr>
              <a:t>印鑑はリアル、デジタルにかかわらず問題</a:t>
            </a:r>
            <a:endParaRPr lang="ja-JP" altLang="en-US" sz="3200" dirty="0">
              <a:solidFill>
                <a:srgbClr val="FF0000"/>
              </a:solidFill>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通訳業法</a:t>
            </a:r>
            <a:endParaRPr kumimoji="1" lang="ja-JP" altLang="en-US" dirty="0"/>
          </a:p>
        </p:txBody>
      </p:sp>
      <p:sp>
        <p:nvSpPr>
          <p:cNvPr id="3" name="コンテンツ プレースホルダ 2"/>
          <p:cNvSpPr>
            <a:spLocks noGrp="1"/>
          </p:cNvSpPr>
          <p:nvPr>
            <p:ph idx="1"/>
          </p:nvPr>
        </p:nvSpPr>
        <p:spPr>
          <a:xfrm>
            <a:off x="179512" y="1600200"/>
            <a:ext cx="8712968" cy="4525963"/>
          </a:xfrm>
        </p:spPr>
        <p:txBody>
          <a:bodyPr>
            <a:normAutofit/>
          </a:bodyPr>
          <a:lstStyle/>
          <a:p>
            <a:r>
              <a:rPr lang="ja-JP" altLang="en-US" dirty="0" smtClean="0"/>
              <a:t>旧通訳案内業も</a:t>
            </a:r>
            <a:r>
              <a:rPr lang="ja-JP" altLang="en-US" sz="4400" dirty="0" smtClean="0">
                <a:solidFill>
                  <a:srgbClr val="FF0000"/>
                </a:solidFill>
              </a:rPr>
              <a:t>戦後の外客誘致制度</a:t>
            </a:r>
            <a:r>
              <a:rPr lang="ja-JP" altLang="en-US" dirty="0" smtClean="0"/>
              <a:t>から誕生</a:t>
            </a:r>
            <a:endParaRPr lang="en-US" altLang="ja-JP" dirty="0" smtClean="0"/>
          </a:p>
          <a:p>
            <a:r>
              <a:rPr kumimoji="1" lang="ja-JP" altLang="en-US" dirty="0" smtClean="0"/>
              <a:t>通訳と</a:t>
            </a:r>
            <a:r>
              <a:rPr kumimoji="1" lang="ja-JP" altLang="en-US" sz="4400" dirty="0" smtClean="0">
                <a:solidFill>
                  <a:schemeClr val="tx2">
                    <a:lumMod val="60000"/>
                    <a:lumOff val="40000"/>
                  </a:schemeClr>
                </a:solidFill>
              </a:rPr>
              <a:t>同時通訳</a:t>
            </a:r>
            <a:r>
              <a:rPr kumimoji="1" lang="ja-JP" altLang="en-US" dirty="0" smtClean="0"/>
              <a:t>の違い</a:t>
            </a:r>
            <a:endParaRPr kumimoji="1" lang="en-US" altLang="ja-JP" dirty="0" smtClean="0"/>
          </a:p>
          <a:p>
            <a:r>
              <a:rPr lang="ja-JP" altLang="en-US" dirty="0" smtClean="0"/>
              <a:t>特殊語は</a:t>
            </a:r>
            <a:endParaRPr lang="en-US" altLang="ja-JP" dirty="0" smtClean="0"/>
          </a:p>
          <a:p>
            <a:r>
              <a:rPr kumimoji="1" lang="ja-JP" altLang="en-US" dirty="0" smtClean="0"/>
              <a:t>地域限定通訳</a:t>
            </a:r>
            <a:endParaRPr kumimoji="1" lang="en-US" altLang="ja-JP" dirty="0" smtClean="0"/>
          </a:p>
          <a:p>
            <a:r>
              <a:rPr lang="ja-JP" altLang="en-US" dirty="0" smtClean="0"/>
              <a:t>有料無料</a:t>
            </a:r>
            <a:endParaRPr lang="en-US" altLang="ja-JP" dirty="0" smtClean="0"/>
          </a:p>
          <a:p>
            <a:r>
              <a:rPr kumimoji="1" lang="ja-JP" altLang="en-US" dirty="0" smtClean="0"/>
              <a:t>制度疲労</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59632" y="260350"/>
            <a:ext cx="6480720" cy="1008410"/>
          </a:xfrm>
          <a:ln w="57150" cmpd="thinThick">
            <a:solidFill>
              <a:schemeClr val="tx1"/>
            </a:solidFill>
          </a:ln>
        </p:spPr>
        <p:txBody>
          <a:bodyPr>
            <a:noAutofit/>
          </a:bodyPr>
          <a:lstStyle/>
          <a:p>
            <a:r>
              <a:rPr lang="ja-JP" altLang="en-US" sz="3600" dirty="0" smtClean="0"/>
              <a:t>電脳界</a:t>
            </a:r>
            <a:r>
              <a:rPr lang="ja-JP" altLang="en-US" sz="3600" dirty="0"/>
              <a:t>、現実界の三層構造</a:t>
            </a:r>
          </a:p>
        </p:txBody>
      </p:sp>
      <p:sp>
        <p:nvSpPr>
          <p:cNvPr id="9220" name="Rectangle 4"/>
          <p:cNvSpPr>
            <a:spLocks noChangeArrowheads="1"/>
          </p:cNvSpPr>
          <p:nvPr/>
        </p:nvSpPr>
        <p:spPr bwMode="auto">
          <a:xfrm>
            <a:off x="1116013" y="4365625"/>
            <a:ext cx="2470150" cy="914400"/>
          </a:xfrm>
          <a:prstGeom prst="rect">
            <a:avLst/>
          </a:prstGeom>
          <a:noFill/>
          <a:ln w="9525">
            <a:solidFill>
              <a:schemeClr val="tx1"/>
            </a:solidFill>
            <a:miter lim="800000"/>
            <a:headEnd/>
            <a:tailEnd/>
          </a:ln>
          <a:effectLst/>
        </p:spPr>
        <p:txBody>
          <a:bodyPr wrap="none" anchor="ctr"/>
          <a:lstStyle/>
          <a:p>
            <a:pPr algn="ctr"/>
            <a:r>
              <a:rPr lang="ja-JP" altLang="en-US"/>
              <a:t>通信ネットワーク層</a:t>
            </a:r>
          </a:p>
        </p:txBody>
      </p:sp>
      <p:sp>
        <p:nvSpPr>
          <p:cNvPr id="9221" name="Rectangle 5"/>
          <p:cNvSpPr>
            <a:spLocks noChangeArrowheads="1"/>
          </p:cNvSpPr>
          <p:nvPr/>
        </p:nvSpPr>
        <p:spPr bwMode="auto">
          <a:xfrm>
            <a:off x="1116013" y="3141663"/>
            <a:ext cx="2447925" cy="914400"/>
          </a:xfrm>
          <a:prstGeom prst="rect">
            <a:avLst/>
          </a:prstGeom>
          <a:noFill/>
          <a:ln w="9525">
            <a:solidFill>
              <a:schemeClr val="tx1"/>
            </a:solidFill>
            <a:miter lim="800000"/>
            <a:headEnd/>
            <a:tailEnd/>
          </a:ln>
          <a:effectLst/>
        </p:spPr>
        <p:txBody>
          <a:bodyPr wrap="none" anchor="ctr"/>
          <a:lstStyle/>
          <a:p>
            <a:pPr algn="ctr"/>
            <a:r>
              <a:rPr lang="ja-JP" altLang="en-US"/>
              <a:t>コード層</a:t>
            </a:r>
          </a:p>
        </p:txBody>
      </p:sp>
      <p:sp>
        <p:nvSpPr>
          <p:cNvPr id="9222" name="Rectangle 6"/>
          <p:cNvSpPr>
            <a:spLocks noChangeArrowheads="1"/>
          </p:cNvSpPr>
          <p:nvPr/>
        </p:nvSpPr>
        <p:spPr bwMode="auto">
          <a:xfrm>
            <a:off x="1093788" y="1722438"/>
            <a:ext cx="2470150" cy="914400"/>
          </a:xfrm>
          <a:prstGeom prst="rect">
            <a:avLst/>
          </a:prstGeom>
          <a:noFill/>
          <a:ln w="9525">
            <a:solidFill>
              <a:schemeClr val="tx1"/>
            </a:solidFill>
            <a:miter lim="800000"/>
            <a:headEnd/>
            <a:tailEnd/>
          </a:ln>
          <a:effectLst/>
        </p:spPr>
        <p:txBody>
          <a:bodyPr wrap="none" anchor="ctr"/>
          <a:lstStyle/>
          <a:p>
            <a:pPr algn="ctr"/>
            <a:r>
              <a:rPr lang="ja-JP" altLang="en-US"/>
              <a:t>コンテンツ層</a:t>
            </a:r>
          </a:p>
        </p:txBody>
      </p:sp>
      <p:sp>
        <p:nvSpPr>
          <p:cNvPr id="9223" name="Rectangle 7"/>
          <p:cNvSpPr>
            <a:spLocks noChangeArrowheads="1"/>
          </p:cNvSpPr>
          <p:nvPr/>
        </p:nvSpPr>
        <p:spPr bwMode="auto">
          <a:xfrm>
            <a:off x="5867400" y="4437063"/>
            <a:ext cx="2305050" cy="914400"/>
          </a:xfrm>
          <a:prstGeom prst="rect">
            <a:avLst/>
          </a:prstGeom>
          <a:noFill/>
          <a:ln w="9525">
            <a:solidFill>
              <a:schemeClr val="tx1"/>
            </a:solidFill>
            <a:miter lim="800000"/>
            <a:headEnd/>
            <a:tailEnd/>
          </a:ln>
          <a:effectLst/>
        </p:spPr>
        <p:txBody>
          <a:bodyPr wrap="none" anchor="ctr"/>
          <a:lstStyle/>
          <a:p>
            <a:pPr algn="ctr"/>
            <a:r>
              <a:rPr lang="ja-JP" altLang="en-US"/>
              <a:t>交通施設層</a:t>
            </a:r>
          </a:p>
        </p:txBody>
      </p:sp>
      <p:sp>
        <p:nvSpPr>
          <p:cNvPr id="9224" name="Rectangle 8"/>
          <p:cNvSpPr>
            <a:spLocks noChangeArrowheads="1"/>
          </p:cNvSpPr>
          <p:nvPr/>
        </p:nvSpPr>
        <p:spPr bwMode="auto">
          <a:xfrm>
            <a:off x="5867400" y="3068638"/>
            <a:ext cx="2305050" cy="914400"/>
          </a:xfrm>
          <a:prstGeom prst="rect">
            <a:avLst/>
          </a:prstGeom>
          <a:noFill/>
          <a:ln w="9525">
            <a:solidFill>
              <a:schemeClr val="tx1"/>
            </a:solidFill>
            <a:miter lim="800000"/>
            <a:headEnd/>
            <a:tailEnd/>
          </a:ln>
          <a:effectLst/>
        </p:spPr>
        <p:txBody>
          <a:bodyPr wrap="none" anchor="ctr"/>
          <a:lstStyle/>
          <a:p>
            <a:pPr algn="ctr"/>
            <a:r>
              <a:rPr lang="ja-JP" altLang="en-US"/>
              <a:t>運行会社層</a:t>
            </a:r>
          </a:p>
        </p:txBody>
      </p:sp>
      <p:sp>
        <p:nvSpPr>
          <p:cNvPr id="9225" name="Rectangle 9"/>
          <p:cNvSpPr>
            <a:spLocks noChangeArrowheads="1"/>
          </p:cNvSpPr>
          <p:nvPr/>
        </p:nvSpPr>
        <p:spPr bwMode="auto">
          <a:xfrm>
            <a:off x="5867400" y="1793875"/>
            <a:ext cx="2305050" cy="914400"/>
          </a:xfrm>
          <a:prstGeom prst="rect">
            <a:avLst/>
          </a:prstGeom>
          <a:noFill/>
          <a:ln w="9525">
            <a:solidFill>
              <a:schemeClr val="tx1"/>
            </a:solidFill>
            <a:miter lim="800000"/>
            <a:headEnd/>
            <a:tailEnd/>
          </a:ln>
          <a:effectLst/>
        </p:spPr>
        <p:txBody>
          <a:bodyPr wrap="none" anchor="ctr"/>
          <a:lstStyle/>
          <a:p>
            <a:pPr algn="ctr"/>
            <a:r>
              <a:rPr lang="ja-JP" altLang="en-US"/>
              <a:t>旅行商品層</a:t>
            </a:r>
          </a:p>
        </p:txBody>
      </p:sp>
      <p:sp>
        <p:nvSpPr>
          <p:cNvPr id="9228" name="Text Box 12"/>
          <p:cNvSpPr txBox="1">
            <a:spLocks noChangeArrowheads="1"/>
          </p:cNvSpPr>
          <p:nvPr/>
        </p:nvSpPr>
        <p:spPr bwMode="auto">
          <a:xfrm>
            <a:off x="1422400" y="5730875"/>
            <a:ext cx="1565275" cy="650875"/>
          </a:xfrm>
          <a:prstGeom prst="rect">
            <a:avLst/>
          </a:prstGeom>
          <a:noFill/>
          <a:ln w="9525">
            <a:solidFill>
              <a:schemeClr val="tx1"/>
            </a:solidFill>
            <a:prstDash val="lgDash"/>
            <a:miter lim="800000"/>
            <a:headEnd/>
            <a:tailEnd/>
          </a:ln>
          <a:effectLst/>
        </p:spPr>
        <p:txBody>
          <a:bodyPr wrap="none">
            <a:spAutoFit/>
          </a:bodyPr>
          <a:lstStyle/>
          <a:p>
            <a:r>
              <a:rPr lang="ja-JP" altLang="en-US" sz="3600"/>
              <a:t>電脳界</a:t>
            </a:r>
          </a:p>
        </p:txBody>
      </p:sp>
      <p:sp>
        <p:nvSpPr>
          <p:cNvPr id="9229" name="Text Box 13"/>
          <p:cNvSpPr txBox="1">
            <a:spLocks noChangeArrowheads="1"/>
          </p:cNvSpPr>
          <p:nvPr/>
        </p:nvSpPr>
        <p:spPr bwMode="auto">
          <a:xfrm>
            <a:off x="6094413" y="5670550"/>
            <a:ext cx="1717675" cy="711200"/>
          </a:xfrm>
          <a:prstGeom prst="rect">
            <a:avLst/>
          </a:prstGeom>
          <a:noFill/>
          <a:ln w="9525">
            <a:solidFill>
              <a:schemeClr val="tx1"/>
            </a:solidFill>
            <a:prstDash val="dash"/>
            <a:miter lim="800000"/>
            <a:headEnd/>
            <a:tailEnd/>
          </a:ln>
          <a:effectLst/>
        </p:spPr>
        <p:txBody>
          <a:bodyPr wrap="none">
            <a:spAutoFit/>
          </a:bodyPr>
          <a:lstStyle/>
          <a:p>
            <a:r>
              <a:rPr lang="ja-JP" altLang="en-US" sz="4000"/>
              <a:t>現実界</a:t>
            </a:r>
          </a:p>
        </p:txBody>
      </p:sp>
      <p:sp>
        <p:nvSpPr>
          <p:cNvPr id="9230" name="Oval 14"/>
          <p:cNvSpPr>
            <a:spLocks noChangeArrowheads="1"/>
          </p:cNvSpPr>
          <p:nvPr/>
        </p:nvSpPr>
        <p:spPr bwMode="auto">
          <a:xfrm>
            <a:off x="8194675" y="4459288"/>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安全</a:t>
            </a:r>
          </a:p>
          <a:p>
            <a:pPr algn="ctr"/>
            <a:r>
              <a:rPr lang="ja-JP" altLang="en-US"/>
              <a:t>規制</a:t>
            </a:r>
          </a:p>
        </p:txBody>
      </p:sp>
      <p:sp>
        <p:nvSpPr>
          <p:cNvPr id="9231" name="Oval 15"/>
          <p:cNvSpPr>
            <a:spLocks noChangeArrowheads="1"/>
          </p:cNvSpPr>
          <p:nvPr/>
        </p:nvSpPr>
        <p:spPr bwMode="auto">
          <a:xfrm>
            <a:off x="8194675" y="3068638"/>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経済</a:t>
            </a:r>
          </a:p>
          <a:p>
            <a:pPr algn="ctr"/>
            <a:r>
              <a:rPr lang="ja-JP" altLang="en-US"/>
              <a:t>規制</a:t>
            </a:r>
          </a:p>
        </p:txBody>
      </p:sp>
      <p:sp>
        <p:nvSpPr>
          <p:cNvPr id="9232" name="Oval 16"/>
          <p:cNvSpPr>
            <a:spLocks noChangeArrowheads="1"/>
          </p:cNvSpPr>
          <p:nvPr/>
        </p:nvSpPr>
        <p:spPr bwMode="auto">
          <a:xfrm>
            <a:off x="179388" y="3141663"/>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マイクロ</a:t>
            </a:r>
          </a:p>
          <a:p>
            <a:pPr algn="ctr"/>
            <a:r>
              <a:rPr lang="ja-JP" altLang="en-US"/>
              <a:t>ソフト</a:t>
            </a:r>
          </a:p>
        </p:txBody>
      </p:sp>
      <p:sp>
        <p:nvSpPr>
          <p:cNvPr id="9233" name="Oval 17"/>
          <p:cNvSpPr>
            <a:spLocks noChangeArrowheads="1"/>
          </p:cNvSpPr>
          <p:nvPr/>
        </p:nvSpPr>
        <p:spPr bwMode="auto">
          <a:xfrm>
            <a:off x="201613" y="4437063"/>
            <a:ext cx="914400" cy="914400"/>
          </a:xfrm>
          <a:prstGeom prst="ellipse">
            <a:avLst/>
          </a:prstGeom>
          <a:solidFill>
            <a:schemeClr val="bg1"/>
          </a:solidFill>
          <a:ln w="9525">
            <a:solidFill>
              <a:schemeClr val="tx1"/>
            </a:solidFill>
            <a:round/>
            <a:headEnd/>
            <a:tailEnd/>
          </a:ln>
          <a:effectLst/>
        </p:spPr>
        <p:txBody>
          <a:bodyPr wrap="none" anchor="ctr"/>
          <a:lstStyle/>
          <a:p>
            <a:pPr algn="ctr"/>
            <a:r>
              <a:rPr lang="en-US" altLang="ja-JP"/>
              <a:t>NTT</a:t>
            </a:r>
          </a:p>
          <a:p>
            <a:pPr algn="ctr"/>
            <a:r>
              <a:rPr lang="en-US" altLang="ja-JP"/>
              <a:t>KDDI</a:t>
            </a:r>
            <a:r>
              <a:rPr lang="ja-JP" altLang="en-US"/>
              <a:t>等</a:t>
            </a:r>
          </a:p>
        </p:txBody>
      </p:sp>
      <p:sp>
        <p:nvSpPr>
          <p:cNvPr id="9234" name="Oval 18"/>
          <p:cNvSpPr>
            <a:spLocks noChangeArrowheads="1"/>
          </p:cNvSpPr>
          <p:nvPr/>
        </p:nvSpPr>
        <p:spPr bwMode="auto">
          <a:xfrm>
            <a:off x="3586163" y="1700213"/>
            <a:ext cx="914400" cy="914400"/>
          </a:xfrm>
          <a:prstGeom prst="ellipse">
            <a:avLst/>
          </a:prstGeom>
          <a:solidFill>
            <a:schemeClr val="bg1"/>
          </a:solidFill>
          <a:ln w="9525">
            <a:solidFill>
              <a:schemeClr val="tx1"/>
            </a:solidFill>
            <a:round/>
            <a:headEnd/>
            <a:tailEnd/>
          </a:ln>
          <a:effectLst/>
        </p:spPr>
        <p:txBody>
          <a:bodyPr wrap="none" anchor="ctr"/>
          <a:lstStyle/>
          <a:p>
            <a:pPr algn="ctr"/>
            <a:r>
              <a:rPr lang="en-US" altLang="ja-JP"/>
              <a:t>Google</a:t>
            </a:r>
          </a:p>
        </p:txBody>
      </p:sp>
      <p:sp>
        <p:nvSpPr>
          <p:cNvPr id="9235" name="Oval 19"/>
          <p:cNvSpPr>
            <a:spLocks noChangeArrowheads="1"/>
          </p:cNvSpPr>
          <p:nvPr/>
        </p:nvSpPr>
        <p:spPr bwMode="auto">
          <a:xfrm>
            <a:off x="3635375" y="3068638"/>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リナックス</a:t>
            </a:r>
          </a:p>
        </p:txBody>
      </p:sp>
      <p:sp>
        <p:nvSpPr>
          <p:cNvPr id="9236" name="Oval 20"/>
          <p:cNvSpPr>
            <a:spLocks noChangeArrowheads="1"/>
          </p:cNvSpPr>
          <p:nvPr/>
        </p:nvSpPr>
        <p:spPr bwMode="auto">
          <a:xfrm>
            <a:off x="4881563" y="4508500"/>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公海</a:t>
            </a:r>
          </a:p>
        </p:txBody>
      </p:sp>
      <p:sp>
        <p:nvSpPr>
          <p:cNvPr id="9237" name="Oval 21"/>
          <p:cNvSpPr>
            <a:spLocks noChangeArrowheads="1"/>
          </p:cNvSpPr>
          <p:nvPr/>
        </p:nvSpPr>
        <p:spPr bwMode="auto">
          <a:xfrm>
            <a:off x="4881563" y="3162300"/>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船舶</a:t>
            </a:r>
          </a:p>
          <a:p>
            <a:pPr algn="ctr"/>
            <a:r>
              <a:rPr lang="ja-JP" altLang="en-US" sz="1600"/>
              <a:t>多国籍化</a:t>
            </a:r>
          </a:p>
        </p:txBody>
      </p:sp>
      <p:sp>
        <p:nvSpPr>
          <p:cNvPr id="9238" name="Oval 22"/>
          <p:cNvSpPr>
            <a:spLocks noChangeArrowheads="1"/>
          </p:cNvSpPr>
          <p:nvPr/>
        </p:nvSpPr>
        <p:spPr bwMode="auto">
          <a:xfrm>
            <a:off x="4881563" y="1793875"/>
            <a:ext cx="914400" cy="914400"/>
          </a:xfrm>
          <a:prstGeom prst="ellipse">
            <a:avLst/>
          </a:prstGeom>
          <a:solidFill>
            <a:schemeClr val="bg1"/>
          </a:solidFill>
          <a:ln w="9525">
            <a:solidFill>
              <a:schemeClr val="tx1"/>
            </a:solidFill>
            <a:round/>
            <a:headEnd/>
            <a:tailEnd/>
          </a:ln>
          <a:effectLst/>
        </p:spPr>
        <p:txBody>
          <a:bodyPr wrap="none" anchor="ctr"/>
          <a:lstStyle/>
          <a:p>
            <a:pPr algn="ctr"/>
            <a:r>
              <a:rPr lang="ja-JP" altLang="en-US"/>
              <a:t>貨物</a:t>
            </a:r>
          </a:p>
          <a:p>
            <a:pPr algn="ctr"/>
            <a:r>
              <a:rPr lang="ja-JP" altLang="en-US"/>
              <a:t>無国籍</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16632"/>
            <a:ext cx="8229600" cy="1143000"/>
          </a:xfrm>
          <a:ln w="57150">
            <a:solidFill>
              <a:schemeClr val="tx1"/>
            </a:solidFill>
          </a:ln>
        </p:spPr>
        <p:txBody>
          <a:bodyPr/>
          <a:lstStyle/>
          <a:p>
            <a:r>
              <a:rPr lang="ja-JP" altLang="en-US" b="1"/>
              <a:t>電脳世界の法制度</a:t>
            </a:r>
            <a:endParaRPr lang="ja-JP" altLang="en-US"/>
          </a:p>
        </p:txBody>
      </p:sp>
      <p:sp>
        <p:nvSpPr>
          <p:cNvPr id="3075" name="Rectangle 3"/>
          <p:cNvSpPr>
            <a:spLocks noGrp="1" noChangeArrowheads="1"/>
          </p:cNvSpPr>
          <p:nvPr>
            <p:ph type="body" idx="1"/>
          </p:nvPr>
        </p:nvSpPr>
        <p:spPr>
          <a:xfrm>
            <a:off x="457200" y="1412776"/>
            <a:ext cx="8229600" cy="5445224"/>
          </a:xfrm>
        </p:spPr>
        <p:txBody>
          <a:bodyPr>
            <a:normAutofit/>
          </a:bodyPr>
          <a:lstStyle/>
          <a:p>
            <a:pPr>
              <a:lnSpc>
                <a:spcPct val="80000"/>
              </a:lnSpc>
            </a:pPr>
            <a:r>
              <a:rPr lang="ja-JP" altLang="en-US" sz="2800" dirty="0"/>
              <a:t>一般的に電脳の世界では現実世界の権力の適用関係が論議されている</a:t>
            </a:r>
            <a:r>
              <a:rPr lang="ja-JP" altLang="en-US" sz="2800" dirty="0" smtClean="0"/>
              <a:t>。</a:t>
            </a:r>
            <a:endParaRPr lang="en-US" altLang="ja-JP" sz="2800" dirty="0" smtClean="0"/>
          </a:p>
          <a:p>
            <a:pPr>
              <a:lnSpc>
                <a:spcPct val="80000"/>
              </a:lnSpc>
            </a:pPr>
            <a:r>
              <a:rPr lang="ja-JP" altLang="en-US" sz="2800" dirty="0" smtClean="0"/>
              <a:t>コンピュータ</a:t>
            </a:r>
            <a:r>
              <a:rPr lang="ja-JP" altLang="en-US" sz="2800" dirty="0"/>
              <a:t>・ネットワークでは、最下層に物理的な「通信ネットワーク層」があり、コンピュータやコンピュータ間を結ぶ電線・空間につながっている。その上にハードウェアを動かす論理的な「コード層」が装填されていて、インターネットを定義づけるプロトコルや基本ソフトが入っている。ここでコンテンツやアプリケーションがどう流れるかが</a:t>
            </a:r>
            <a:r>
              <a:rPr lang="ja-JP" altLang="en-US" sz="2800" dirty="0" smtClean="0"/>
              <a:t>決まる</a:t>
            </a:r>
            <a:endParaRPr lang="en-US" altLang="ja-JP" sz="2800" dirty="0" smtClean="0"/>
          </a:p>
          <a:p>
            <a:pPr>
              <a:lnSpc>
                <a:spcPct val="80000"/>
              </a:lnSpc>
            </a:pPr>
            <a:r>
              <a:rPr lang="ja-JP" altLang="en-US" sz="2800" dirty="0" smtClean="0"/>
              <a:t>白田</a:t>
            </a:r>
            <a:r>
              <a:rPr lang="ja-JP" altLang="en-US" sz="2800" dirty="0"/>
              <a:t>秀</a:t>
            </a:r>
            <a:r>
              <a:rPr lang="ja-JP" altLang="en-US" sz="2800" dirty="0" smtClean="0"/>
              <a:t>彰は</a:t>
            </a:r>
            <a:r>
              <a:rPr lang="ja-JP" altLang="en-US" sz="2800" dirty="0"/>
              <a:t>、</a:t>
            </a:r>
            <a:r>
              <a:rPr lang="ja-JP" altLang="en-US" sz="2800" dirty="0" smtClean="0"/>
              <a:t>電脳界で</a:t>
            </a:r>
            <a:r>
              <a:rPr lang="ja-JP" altLang="en-US" sz="2800" dirty="0"/>
              <a:t>は複数の法制度が並存しながら競い合っていると</a:t>
            </a:r>
            <a:r>
              <a:rPr lang="ja-JP" altLang="en-US" sz="2800" dirty="0" smtClean="0"/>
              <a:t>分析</a:t>
            </a:r>
            <a:endParaRPr lang="en-US" altLang="ja-JP" sz="2800" dirty="0" smtClean="0"/>
          </a:p>
          <a:p>
            <a:pPr>
              <a:lnSpc>
                <a:spcPct val="80000"/>
              </a:lnSpc>
            </a:pPr>
            <a:r>
              <a:rPr lang="ja-JP" altLang="en-US" sz="2800" dirty="0" smtClean="0"/>
              <a:t>ローレンス</a:t>
            </a:r>
            <a:r>
              <a:rPr lang="ja-JP" altLang="en-US" sz="2800" dirty="0"/>
              <a:t>･レッシグ</a:t>
            </a:r>
            <a:r>
              <a:rPr lang="en-US" altLang="ja-JP" sz="2800" dirty="0"/>
              <a:t>(</a:t>
            </a:r>
            <a:r>
              <a:rPr lang="ja-JP" altLang="en-US" sz="2800" dirty="0"/>
              <a:t>スタンフォード大学</a:t>
            </a:r>
            <a:r>
              <a:rPr lang="en-US" altLang="ja-JP" sz="2800" dirty="0"/>
              <a:t>)</a:t>
            </a:r>
            <a:r>
              <a:rPr lang="ja-JP" altLang="en-US" sz="2800" dirty="0"/>
              <a:t>は、「</a:t>
            </a:r>
            <a:r>
              <a:rPr lang="en-US" altLang="ja-JP" sz="2800" dirty="0"/>
              <a:t>CODE</a:t>
            </a:r>
            <a:r>
              <a:rPr lang="ja-JP" altLang="en-US" sz="2800" dirty="0"/>
              <a:t>」「</a:t>
            </a:r>
            <a:r>
              <a:rPr lang="en-US" altLang="ja-JP" sz="2800" dirty="0"/>
              <a:t>COMMONS</a:t>
            </a:r>
            <a:r>
              <a:rPr lang="ja-JP" altLang="en-US" sz="2800" dirty="0"/>
              <a:t>」を著しインターネット上の合法、違法等を</a:t>
            </a:r>
            <a:r>
              <a:rPr lang="ja-JP" altLang="en-US" sz="2800" dirty="0" smtClean="0"/>
              <a:t>論じる</a:t>
            </a:r>
            <a:r>
              <a:rPr lang="ja-JP" altLang="en-US" sz="28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388" y="188913"/>
            <a:ext cx="8785225" cy="6669087"/>
          </a:xfrm>
        </p:spPr>
        <p:txBody>
          <a:bodyPr>
            <a:normAutofit/>
          </a:bodyPr>
          <a:lstStyle/>
          <a:p>
            <a:pPr>
              <a:lnSpc>
                <a:spcPct val="80000"/>
              </a:lnSpc>
            </a:pPr>
            <a:r>
              <a:rPr lang="ja-JP" altLang="en-US" sz="4000" dirty="0" smtClean="0"/>
              <a:t>情報</a:t>
            </a:r>
            <a:r>
              <a:rPr lang="ja-JP" altLang="en-US" sz="4000" dirty="0"/>
              <a:t>技術が法に与える影響に関する現在の考え方は</a:t>
            </a:r>
            <a:r>
              <a:rPr lang="ja-JP" altLang="en-US" sz="4000" dirty="0" smtClean="0"/>
              <a:t>、</a:t>
            </a:r>
            <a:r>
              <a:rPr lang="ja-JP" altLang="en-US" sz="4000" dirty="0" smtClean="0">
                <a:solidFill>
                  <a:srgbClr val="FF0000"/>
                </a:solidFill>
              </a:rPr>
              <a:t>現実界</a:t>
            </a:r>
            <a:r>
              <a:rPr lang="en-US" altLang="ja-JP" sz="4000" dirty="0"/>
              <a:t>(</a:t>
            </a:r>
            <a:r>
              <a:rPr lang="ja-JP" altLang="en-US" sz="4000" dirty="0"/>
              <a:t>人と人が電子機器を経由せず関係をもつことによって構成される世界。その関係は、自然法則の下での「取り決め」によって制御されている</a:t>
            </a:r>
            <a:r>
              <a:rPr lang="en-US" altLang="ja-JP" sz="4000" dirty="0"/>
              <a:t>)</a:t>
            </a:r>
            <a:r>
              <a:rPr lang="ja-JP" altLang="en-US" sz="4000" dirty="0"/>
              <a:t>と</a:t>
            </a:r>
            <a:r>
              <a:rPr lang="ja-JP" altLang="en-US" sz="4000" dirty="0">
                <a:solidFill>
                  <a:srgbClr val="FF0000"/>
                </a:solidFill>
              </a:rPr>
              <a:t>電脳界</a:t>
            </a:r>
            <a:r>
              <a:rPr lang="en-US" altLang="ja-JP" sz="4000" dirty="0"/>
              <a:t>(</a:t>
            </a:r>
            <a:r>
              <a:rPr lang="ja-JP" altLang="en-US" sz="4000" dirty="0"/>
              <a:t>人と人が電子機器を経由して関係をもつことによって構成される世界。その関係は、何らかの形態の電脳による制御の下での「取り決め </a:t>
            </a:r>
            <a:r>
              <a:rPr lang="en-US" altLang="ja-JP" sz="4000" dirty="0"/>
              <a:t>rule</a:t>
            </a:r>
            <a:r>
              <a:rPr lang="ja-JP" altLang="en-US" sz="4000" dirty="0"/>
              <a:t>」によって制御されている</a:t>
            </a:r>
            <a:r>
              <a:rPr lang="en-US" altLang="ja-JP" sz="4000" dirty="0"/>
              <a:t>)</a:t>
            </a:r>
            <a:r>
              <a:rPr lang="ja-JP" altLang="en-US" sz="4000" dirty="0"/>
              <a:t>という概念を対比させ、</a:t>
            </a:r>
            <a:r>
              <a:rPr lang="ja-JP" altLang="en-US" sz="4000" dirty="0">
                <a:solidFill>
                  <a:srgbClr val="FF0000"/>
                </a:solidFill>
              </a:rPr>
              <a:t>部分社会説、新領域説、四規制</a:t>
            </a:r>
            <a:r>
              <a:rPr lang="ja-JP" altLang="en-US" sz="4000" dirty="0" smtClean="0">
                <a:solidFill>
                  <a:srgbClr val="FF0000"/>
                </a:solidFill>
              </a:rPr>
              <a:t>力説</a:t>
            </a:r>
            <a:r>
              <a:rPr lang="ja-JP" altLang="en-US" sz="4000" dirty="0" smtClean="0"/>
              <a:t>にまとめられる。</a:t>
            </a:r>
            <a:endParaRPr lang="en-US" altLang="ja-JP" sz="4000" dirty="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chemeClr val="tx1"/>
            </a:solidFill>
          </a:ln>
        </p:spPr>
        <p:txBody>
          <a:bodyPr/>
          <a:lstStyle/>
          <a:p>
            <a:r>
              <a:rPr lang="ja-JP" altLang="en-US" dirty="0" smtClean="0"/>
              <a:t>部分社会説、新領域説</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部分社会説とは、電網界は現実界のあくまで「部分」に過ぎないという立場であり、電網界に対しても現実界と同じ法律を適用することが可能であり、かつ適切であるとする。</a:t>
            </a:r>
            <a:r>
              <a:rPr lang="en-US" altLang="ja-JP" dirty="0" smtClean="0"/>
              <a:t>JATA</a:t>
            </a:r>
            <a:r>
              <a:rPr lang="ja-JP" altLang="en-US" dirty="0" smtClean="0"/>
              <a:t>に代表される既存の旅行業界はこの立場に立っている</a:t>
            </a:r>
            <a:endParaRPr lang="en-US" altLang="ja-JP" dirty="0" smtClean="0"/>
          </a:p>
          <a:p>
            <a:r>
              <a:rPr lang="ja-JP" altLang="en-US" dirty="0" smtClean="0"/>
              <a:t>新領域説とは、電網界は現実界と基礎条件が異なっており、現実界と同様の法律を適用するのは困難であり、現在は法律を固める時期ではないとする。インターネットモール運営者等はこの立場に立っているのであろう</a:t>
            </a:r>
            <a:endParaRPr lang="en-US" altLang="ja-JP" dirty="0" smtClean="0"/>
          </a:p>
          <a:p>
            <a:endParaRPr kumimoji="1" lang="ja-JP" alt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lang="ja-JP" altLang="en-US" dirty="0" smtClean="0"/>
              <a:t>四規制力説</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lnSpcReduction="10000"/>
          </a:bodyPr>
          <a:lstStyle/>
          <a:p>
            <a:r>
              <a:rPr lang="ja-JP" altLang="en-US" dirty="0" smtClean="0"/>
              <a:t>部分社会説と新領域説のいずれの立場も取らないものとして、ローレンス・レッシグの考える四規制力説がある。</a:t>
            </a:r>
            <a:endParaRPr lang="en-US" altLang="ja-JP" dirty="0" smtClean="0"/>
          </a:p>
          <a:p>
            <a:r>
              <a:rPr lang="ja-JP" altLang="en-US" dirty="0" smtClean="0"/>
              <a:t>ローレンス・レッシグは法律、規範、市場及びアーキテクチャ（環境）という四つの規制権力が結集して秩序を形作っているという発想をし、四つの規制権力のうち最も法が強力であるという認識の上で、その望ましい規範的秩序を生み出すためにこそ、法律によってその他のパワーである規範、市場及びアーキテクチャを制御すべきであるとする。</a:t>
            </a:r>
            <a:endParaRPr kumimoji="1" lang="ja-JP" alt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02630"/>
            <a:ext cx="8229600" cy="1210146"/>
          </a:xfrm>
          <a:ln w="57150">
            <a:solidFill>
              <a:schemeClr val="tx1">
                <a:lumMod val="95000"/>
                <a:lumOff val="5000"/>
              </a:schemeClr>
            </a:solidFill>
          </a:ln>
        </p:spPr>
        <p:txBody>
          <a:bodyPr/>
          <a:lstStyle/>
          <a:p>
            <a:r>
              <a:rPr lang="ja-JP" altLang="en-US" dirty="0" smtClean="0"/>
              <a:t>オンラインカジノ</a:t>
            </a:r>
            <a:endParaRPr lang="ja-JP" altLang="en-US" dirty="0"/>
          </a:p>
        </p:txBody>
      </p:sp>
      <p:sp>
        <p:nvSpPr>
          <p:cNvPr id="4099" name="Rectangle 3"/>
          <p:cNvSpPr>
            <a:spLocks noGrp="1" noChangeArrowheads="1"/>
          </p:cNvSpPr>
          <p:nvPr>
            <p:ph type="body" idx="1"/>
          </p:nvPr>
        </p:nvSpPr>
        <p:spPr>
          <a:xfrm>
            <a:off x="179512" y="1589038"/>
            <a:ext cx="8964488" cy="4648274"/>
          </a:xfrm>
        </p:spPr>
        <p:txBody>
          <a:bodyPr>
            <a:normAutofit/>
          </a:bodyPr>
          <a:lstStyle/>
          <a:p>
            <a:r>
              <a:rPr lang="ja-JP" altLang="ja-JP" sz="2800" b="1" dirty="0" smtClean="0"/>
              <a:t>海外にサーバを置いてインターネットのオンラインカジノを利用することにより、又は、海外のカジノをインターネット中継することにより、顧客に賭博をさせるインターネットカジノ店が、賭博罪又は常習賭博罪容疑で検挙されている。インターネットを通じて参加する場合であっても、刑法第百八十五条の賭博罪に該当するか。</a:t>
            </a:r>
            <a:endParaRPr lang="en-US" altLang="ja-JP" sz="2800" b="1" dirty="0" smtClean="0"/>
          </a:p>
          <a:p>
            <a:endParaRPr lang="en-US" altLang="ja-JP" sz="2800" b="1" dirty="0" smtClean="0"/>
          </a:p>
          <a:p>
            <a:r>
              <a:rPr lang="ja-JP" altLang="ja-JP" sz="2800" b="1" dirty="0" smtClean="0"/>
              <a:t>一般論としては、賭博行為の一部が日本国内において行われた場合、賭博罪が成立することがあるものと考えられる。</a:t>
            </a:r>
            <a:endParaRPr lang="ja-JP" altLang="ja-JP" sz="2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578298"/>
          </a:xfrm>
          <a:ln>
            <a:solidFill>
              <a:schemeClr val="accent1"/>
            </a:solidFill>
          </a:ln>
        </p:spPr>
        <p:txBody>
          <a:bodyPr>
            <a:noAutofit/>
          </a:bodyPr>
          <a:lstStyle/>
          <a:p>
            <a:pPr algn="l"/>
            <a:r>
              <a:rPr lang="ja-JP" altLang="ja-JP" sz="3200" b="1" dirty="0" smtClean="0"/>
              <a:t>日本国内から、インターネットを通じて、代行業者を通じて海外の宝くじを購入する行為は、刑法第百八十七条第三項の「富くじを授受」する行為に該当するか</a:t>
            </a:r>
            <a:r>
              <a:rPr lang="ja-JP" altLang="en-US" sz="3200" b="1" dirty="0" smtClean="0"/>
              <a:t>。</a:t>
            </a:r>
            <a:endParaRPr kumimoji="1" lang="ja-JP" altLang="en-US" sz="3200" dirty="0"/>
          </a:p>
        </p:txBody>
      </p:sp>
      <p:sp>
        <p:nvSpPr>
          <p:cNvPr id="3" name="コンテンツ プレースホルダ 2"/>
          <p:cNvSpPr>
            <a:spLocks noGrp="1"/>
          </p:cNvSpPr>
          <p:nvPr>
            <p:ph idx="1"/>
          </p:nvPr>
        </p:nvSpPr>
        <p:spPr>
          <a:xfrm>
            <a:off x="457200" y="3645024"/>
            <a:ext cx="8229600" cy="2160240"/>
          </a:xfrm>
        </p:spPr>
        <p:txBody>
          <a:bodyPr/>
          <a:lstStyle/>
          <a:p>
            <a:r>
              <a:rPr lang="ja-JP" altLang="ja-JP" b="1" dirty="0" smtClean="0"/>
              <a:t>一般論としては、富くじの授受行為の一部が日本国内において行われた場合、刑法の富</a:t>
            </a:r>
            <a:r>
              <a:rPr lang="ja-JP" altLang="ja-JP" b="1" dirty="0" err="1" smtClean="0"/>
              <a:t>くじ</a:t>
            </a:r>
            <a:r>
              <a:rPr lang="ja-JP" altLang="ja-JP" b="1" dirty="0" smtClean="0"/>
              <a:t>授受罪が成立することがあるものと考えられる。</a:t>
            </a:r>
            <a:endParaRPr lang="ja-JP" altLang="en-US" dirty="0" smtClean="0"/>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solidFill>
            <a:srgbClr val="FFFF00"/>
          </a:solidFill>
          <a:ln w="57150">
            <a:solidFill>
              <a:schemeClr val="tx1">
                <a:lumMod val="95000"/>
                <a:lumOff val="5000"/>
              </a:schemeClr>
            </a:solidFill>
          </a:ln>
        </p:spPr>
        <p:txBody>
          <a:bodyPr/>
          <a:lstStyle/>
          <a:p>
            <a:pPr eaLnBrk="1" hangingPunct="1"/>
            <a:r>
              <a:rPr lang="ja-JP" altLang="en-US" dirty="0" smtClean="0"/>
              <a:t>情報制度の発達</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w="57150">
            <a:solidFill>
              <a:schemeClr val="tx1"/>
            </a:solidFill>
          </a:ln>
        </p:spPr>
        <p:txBody>
          <a:bodyPr/>
          <a:lstStyle/>
          <a:p>
            <a:pPr eaLnBrk="1" hangingPunct="1"/>
            <a:r>
              <a:rPr lang="ja-JP" altLang="en-US" smtClean="0"/>
              <a:t>論文のスタイル</a:t>
            </a:r>
          </a:p>
        </p:txBody>
      </p:sp>
      <p:sp>
        <p:nvSpPr>
          <p:cNvPr id="4099" name="Rectangle 3"/>
          <p:cNvSpPr>
            <a:spLocks noGrp="1" noChangeArrowheads="1"/>
          </p:cNvSpPr>
          <p:nvPr>
            <p:ph type="body" idx="1"/>
          </p:nvPr>
        </p:nvSpPr>
        <p:spPr>
          <a:xfrm>
            <a:off x="457200" y="1600201"/>
            <a:ext cx="8229600" cy="3340968"/>
          </a:xfrm>
        </p:spPr>
        <p:txBody>
          <a:bodyPr/>
          <a:lstStyle/>
          <a:p>
            <a:pPr eaLnBrk="1" hangingPunct="1"/>
            <a:r>
              <a:rPr lang="ja-JP" altLang="en-US" dirty="0" smtClean="0"/>
              <a:t>ルネサンス以前は、本は経典型。誰かが書いた原典があり、これに注釈がつき、それが一つの本になってでた</a:t>
            </a:r>
          </a:p>
          <a:p>
            <a:pPr eaLnBrk="1" hangingPunct="1"/>
            <a:r>
              <a:rPr lang="ja-JP" altLang="en-US" dirty="0" smtClean="0"/>
              <a:t>ルネサンス以降は逐次刊行型</a:t>
            </a:r>
            <a:r>
              <a:rPr lang="en-US" altLang="ja-JP" dirty="0" smtClean="0"/>
              <a:t>(</a:t>
            </a:r>
            <a:r>
              <a:rPr lang="ja-JP" altLang="en-US" dirty="0" smtClean="0"/>
              <a:t>ジャーナル型</a:t>
            </a:r>
            <a:r>
              <a:rPr lang="en-US" altLang="ja-JP" dirty="0" smtClean="0"/>
              <a:t>)</a:t>
            </a:r>
            <a:r>
              <a:rPr lang="ja-JP" altLang="en-US" dirty="0" err="1" smtClean="0"/>
              <a:t>。</a:t>
            </a:r>
            <a:r>
              <a:rPr lang="ja-JP" altLang="en-US" dirty="0" smtClean="0"/>
              <a:t>いままではこれだけわかっているから、後はこれだけ足すという形式。</a:t>
            </a:r>
            <a:r>
              <a:rPr lang="en-US" altLang="ja-JP" dirty="0" smtClean="0"/>
              <a:t>Recently</a:t>
            </a:r>
            <a:r>
              <a:rPr lang="ja-JP" alt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技術と法制度</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技術進歩の速さに比較して、コンセンサスの形成が基となる法制の改革は時間がかかり、技術進歩の成果を取り入れるためには法制度が障害になることがある。</a:t>
            </a:r>
            <a:endParaRPr kumimoji="1" lang="en-US" altLang="ja-JP" dirty="0" smtClean="0"/>
          </a:p>
          <a:p>
            <a:r>
              <a:rPr kumimoji="1" lang="ja-JP" altLang="en-US" dirty="0" smtClean="0"/>
              <a:t>このことを、犬の成長速度が人間の成長速度の七倍であることから、ドッグイヤーと表現される</a:t>
            </a:r>
            <a:endParaRPr kumimoji="1" lang="en-US" altLang="ja-JP" dirty="0" smtClean="0"/>
          </a:p>
          <a:p>
            <a:r>
              <a:rPr lang="ja-JP" altLang="en-US" dirty="0" smtClean="0"/>
              <a:t>旅行業法は、消費者保護のため、書類作成義務を義務付けしていた。しかし当初はデジタル化を想定していなかったことが、ＩＴ化の障害となった事例が代表的なもののひとつであるとされた</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w="57150">
            <a:solidFill>
              <a:schemeClr val="tx1"/>
            </a:solidFill>
          </a:ln>
        </p:spPr>
        <p:txBody>
          <a:bodyPr/>
          <a:lstStyle/>
          <a:p>
            <a:pPr eaLnBrk="1" hangingPunct="1"/>
            <a:r>
              <a:rPr lang="ja-JP" altLang="en-US" smtClean="0"/>
              <a:t>梅に鶯</a:t>
            </a:r>
          </a:p>
        </p:txBody>
      </p:sp>
      <p:sp>
        <p:nvSpPr>
          <p:cNvPr id="5123" name="Rectangle 3"/>
          <p:cNvSpPr>
            <a:spLocks noGrp="1" noChangeArrowheads="1"/>
          </p:cNvSpPr>
          <p:nvPr>
            <p:ph type="body" idx="1"/>
          </p:nvPr>
        </p:nvSpPr>
        <p:spPr>
          <a:xfrm>
            <a:off x="395536" y="1556792"/>
            <a:ext cx="8748464" cy="4997151"/>
          </a:xfrm>
        </p:spPr>
        <p:txBody>
          <a:bodyPr>
            <a:noAutofit/>
          </a:bodyPr>
          <a:lstStyle/>
          <a:p>
            <a:pPr eaLnBrk="1" hangingPunct="1"/>
            <a:r>
              <a:rPr lang="ja-JP" altLang="en-US" sz="4000" dirty="0" smtClean="0"/>
              <a:t>絵画の世界では模倣して描いたものが多い</a:t>
            </a:r>
          </a:p>
          <a:p>
            <a:pPr eaLnBrk="1" hangingPunct="1"/>
            <a:r>
              <a:rPr lang="ja-JP" altLang="en-US" sz="4000" dirty="0" smtClean="0"/>
              <a:t>実際に梅に鶯が止まっている確率は少ない</a:t>
            </a:r>
          </a:p>
          <a:p>
            <a:pPr eaLnBrk="1" hangingPunct="1"/>
            <a:r>
              <a:rPr lang="ja-JP" altLang="en-US" sz="4000" dirty="0" smtClean="0"/>
              <a:t>次に描く人は元の絵を見ながら描く</a:t>
            </a:r>
          </a:p>
          <a:p>
            <a:pPr eaLnBrk="1" hangingPunct="1"/>
            <a:r>
              <a:rPr lang="ja-JP" altLang="en-US" sz="4000" dirty="0" smtClean="0"/>
              <a:t>宗教画の時代は模倣が当然であった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w="57150">
            <a:solidFill>
              <a:schemeClr val="tx1"/>
            </a:solidFill>
          </a:ln>
        </p:spPr>
        <p:txBody>
          <a:bodyPr/>
          <a:lstStyle/>
          <a:p>
            <a:pPr eaLnBrk="1" hangingPunct="1"/>
            <a:r>
              <a:rPr lang="ja-JP" altLang="en-US" smtClean="0"/>
              <a:t>著作権、特許権</a:t>
            </a:r>
          </a:p>
        </p:txBody>
      </p:sp>
      <p:sp>
        <p:nvSpPr>
          <p:cNvPr id="6147" name="Rectangle 3"/>
          <p:cNvSpPr>
            <a:spLocks noGrp="1" noChangeArrowheads="1"/>
          </p:cNvSpPr>
          <p:nvPr>
            <p:ph type="body" idx="1"/>
          </p:nvPr>
        </p:nvSpPr>
        <p:spPr>
          <a:xfrm>
            <a:off x="457200" y="1600200"/>
            <a:ext cx="8507413" cy="4525963"/>
          </a:xfrm>
        </p:spPr>
        <p:txBody>
          <a:bodyPr/>
          <a:lstStyle/>
          <a:p>
            <a:pPr eaLnBrk="1" hangingPunct="1">
              <a:lnSpc>
                <a:spcPct val="80000"/>
              </a:lnSpc>
            </a:pPr>
            <a:r>
              <a:rPr lang="ja-JP" altLang="en-US" sz="2800" dirty="0" smtClean="0"/>
              <a:t>著作権も特許権も政策的に対象にしない場合がある</a:t>
            </a:r>
          </a:p>
          <a:p>
            <a:pPr eaLnBrk="1" hangingPunct="1">
              <a:lnSpc>
                <a:spcPct val="80000"/>
              </a:lnSpc>
            </a:pPr>
            <a:r>
              <a:rPr lang="ja-JP" altLang="en-US" sz="2800" dirty="0" smtClean="0"/>
              <a:t>著作権における法的文書</a:t>
            </a:r>
          </a:p>
          <a:p>
            <a:pPr eaLnBrk="1" hangingPunct="1">
              <a:lnSpc>
                <a:spcPct val="80000"/>
              </a:lnSpc>
            </a:pPr>
            <a:r>
              <a:rPr lang="ja-JP" altLang="en-US" sz="2800" dirty="0" smtClean="0"/>
              <a:t>特許権における医療技術</a:t>
            </a:r>
          </a:p>
          <a:p>
            <a:pPr eaLnBrk="1" hangingPunct="1">
              <a:lnSpc>
                <a:spcPct val="80000"/>
              </a:lnSpc>
            </a:pPr>
            <a:r>
              <a:rPr lang="ja-JP" altLang="en-US" sz="2800" dirty="0" smtClean="0"/>
              <a:t>特許・・・排他権かライセンス権か</a:t>
            </a:r>
          </a:p>
          <a:p>
            <a:pPr eaLnBrk="1" hangingPunct="1">
              <a:lnSpc>
                <a:spcPct val="80000"/>
              </a:lnSpc>
            </a:pPr>
            <a:r>
              <a:rPr lang="ja-JP" altLang="en-US" sz="2800" dirty="0" smtClean="0"/>
              <a:t>特許というのは技術を公開すること。その代償として何年かの独占権とライセンス権を付与して、それによって次の技術の発展を促すのが目的</a:t>
            </a:r>
          </a:p>
          <a:p>
            <a:pPr eaLnBrk="1" hangingPunct="1">
              <a:lnSpc>
                <a:spcPct val="80000"/>
              </a:lnSpc>
            </a:pPr>
            <a:r>
              <a:rPr lang="ja-JP" altLang="en-US" sz="2800" dirty="0" smtClean="0"/>
              <a:t>著作権は世界中に共通する権利、特許権は取得した国だけで成立する権利</a:t>
            </a:r>
          </a:p>
          <a:p>
            <a:pPr eaLnBrk="1" hangingPunct="1">
              <a:lnSpc>
                <a:spcPct val="80000"/>
              </a:lnSpc>
            </a:pPr>
            <a:r>
              <a:rPr lang="ja-JP" altLang="en-US" sz="2800" dirty="0" smtClean="0"/>
              <a:t>特許権は誰が持っているかがわかるが、著作権は登記簿のようなものがない権利</a:t>
            </a:r>
          </a:p>
          <a:p>
            <a:pPr eaLnBrk="1" hangingPunct="1">
              <a:lnSpc>
                <a:spcPct val="80000"/>
              </a:lnSpc>
            </a:pPr>
            <a:endParaRPr lang="en-US" altLang="ja-JP"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accent1"/>
            </a:solidFill>
          </a:ln>
        </p:spPr>
        <p:txBody>
          <a:bodyPr/>
          <a:lstStyle/>
          <a:p>
            <a:r>
              <a:rPr lang="ja-JP" altLang="ja-JP" b="1" dirty="0" smtClean="0"/>
              <a:t>共有知の観光情報</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知的財産権は英国において規制制度から誕生した。国王勅許により書籍印刷業に関する排他的独占権が付与された。これらの排他的独占権が後に著作権と呼ばれるようになったわけである。実用品ではなく娯楽の道具であった電話事業は、特許制度によって確定した。この知的財産権を根拠とした閉鎖的産業構造が、無線通信がラジオ放送へと転換した後、更にはテレビ放送にまで影響した。ラジオ放送の黎明期に音楽事業者や新聞事業者が著作権をたてに放送を差し止めていたら、放送事業の立ち上がりは遅れたはずである。現行制度も歴史的に捉えないと判断を誤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04056" y="3831183"/>
            <a:ext cx="7772400" cy="1470025"/>
          </a:xfrm>
          <a:solidFill>
            <a:srgbClr val="FFFF00"/>
          </a:solidFill>
          <a:ln w="57150">
            <a:solidFill>
              <a:schemeClr val="tx1">
                <a:lumMod val="95000"/>
                <a:lumOff val="5000"/>
              </a:schemeClr>
            </a:solidFill>
          </a:ln>
        </p:spPr>
        <p:txBody>
          <a:bodyPr/>
          <a:lstStyle/>
          <a:p>
            <a:pPr algn="r"/>
            <a:r>
              <a:rPr kumimoji="1" lang="ja-JP" altLang="en-US" dirty="0" smtClean="0"/>
              <a:t>出版業のビジネスモデル</a:t>
            </a:r>
            <a:endParaRPr kumimoji="1" lang="ja-JP" altLang="en-US" dirty="0"/>
          </a:p>
        </p:txBody>
      </p:sp>
      <p:sp>
        <p:nvSpPr>
          <p:cNvPr id="6" name="サブタイトル 5"/>
          <p:cNvSpPr>
            <a:spLocks noGrp="1"/>
          </p:cNvSpPr>
          <p:nvPr>
            <p:ph type="subTitle" idx="1"/>
          </p:nvPr>
        </p:nvSpPr>
        <p:spPr>
          <a:xfrm>
            <a:off x="2203648" y="5614392"/>
            <a:ext cx="6400800" cy="982960"/>
          </a:xfrm>
        </p:spPr>
        <p:txBody>
          <a:bodyPr>
            <a:normAutofit/>
          </a:bodyPr>
          <a:lstStyle/>
          <a:p>
            <a:pPr algn="r"/>
            <a:r>
              <a:rPr lang="ja-JP" altLang="en-US" sz="4400" dirty="0" smtClean="0">
                <a:solidFill>
                  <a:schemeClr val="tx1">
                    <a:lumMod val="95000"/>
                    <a:lumOff val="5000"/>
                  </a:schemeClr>
                </a:solidFill>
              </a:rPr>
              <a:t>印刷術と著作権</a:t>
            </a:r>
            <a:endParaRPr kumimoji="1" lang="ja-JP" altLang="en-US" sz="4400" dirty="0">
              <a:solidFill>
                <a:schemeClr val="tx1">
                  <a:lumMod val="95000"/>
                  <a:lumOff val="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88640"/>
            <a:ext cx="8229600" cy="1143000"/>
          </a:xfrm>
          <a:ln w="57150">
            <a:solidFill>
              <a:schemeClr val="tx1"/>
            </a:solidFill>
          </a:ln>
        </p:spPr>
        <p:txBody>
          <a:bodyPr/>
          <a:lstStyle/>
          <a:p>
            <a:pPr eaLnBrk="1" hangingPunct="1"/>
            <a:r>
              <a:rPr lang="ja-JP" altLang="en-US" smtClean="0"/>
              <a:t>印刷術</a:t>
            </a:r>
          </a:p>
        </p:txBody>
      </p:sp>
      <p:sp>
        <p:nvSpPr>
          <p:cNvPr id="7171" name="Rectangle 3"/>
          <p:cNvSpPr>
            <a:spLocks noGrp="1" noChangeArrowheads="1"/>
          </p:cNvSpPr>
          <p:nvPr>
            <p:ph type="body" idx="1"/>
          </p:nvPr>
        </p:nvSpPr>
        <p:spPr>
          <a:xfrm>
            <a:off x="179512" y="1600200"/>
            <a:ext cx="8507288" cy="4525963"/>
          </a:xfrm>
        </p:spPr>
        <p:txBody>
          <a:bodyPr>
            <a:noAutofit/>
          </a:bodyPr>
          <a:lstStyle/>
          <a:p>
            <a:pPr eaLnBrk="1" hangingPunct="1">
              <a:lnSpc>
                <a:spcPct val="90000"/>
              </a:lnSpc>
            </a:pPr>
            <a:r>
              <a:rPr lang="ja-JP" altLang="en-US" sz="4000" dirty="0" smtClean="0"/>
              <a:t>大量印刷という印刷術ならではの性質が発揮されるのは</a:t>
            </a:r>
            <a:r>
              <a:rPr lang="en-US" altLang="ja-JP" sz="4000" dirty="0" smtClean="0"/>
              <a:t>19</a:t>
            </a:r>
            <a:r>
              <a:rPr lang="ja-JP" altLang="en-US" sz="4000" dirty="0" smtClean="0"/>
              <a:t>世紀半ば以降</a:t>
            </a:r>
          </a:p>
          <a:p>
            <a:pPr eaLnBrk="1" hangingPunct="1">
              <a:lnSpc>
                <a:spcPct val="90000"/>
              </a:lnSpc>
            </a:pPr>
            <a:r>
              <a:rPr lang="ja-JP" altLang="en-US" sz="4000" dirty="0" smtClean="0"/>
              <a:t>イギリスでは、</a:t>
            </a:r>
            <a:r>
              <a:rPr lang="en-US" altLang="ja-JP" sz="4000" dirty="0" smtClean="0"/>
              <a:t>15</a:t>
            </a:r>
            <a:r>
              <a:rPr lang="ja-JP" altLang="en-US" sz="4000" dirty="0" smtClean="0"/>
              <a:t>世紀初頭</a:t>
            </a:r>
            <a:r>
              <a:rPr lang="en-US" altLang="ja-JP" sz="4000" dirty="0" smtClean="0"/>
              <a:t>(</a:t>
            </a:r>
            <a:r>
              <a:rPr lang="ja-JP" altLang="en-US" sz="4000" dirty="0" smtClean="0"/>
              <a:t>印刷術は未導入</a:t>
            </a:r>
            <a:r>
              <a:rPr lang="en-US" altLang="ja-JP" sz="4000" dirty="0" smtClean="0"/>
              <a:t>)</a:t>
            </a:r>
            <a:r>
              <a:rPr lang="ja-JP" altLang="en-US" sz="4000" dirty="0" smtClean="0">
                <a:solidFill>
                  <a:srgbClr val="FF0000"/>
                </a:solidFill>
              </a:rPr>
              <a:t>代書人と装飾職人</a:t>
            </a:r>
            <a:r>
              <a:rPr lang="ja-JP" altLang="en-US" sz="4000" dirty="0" smtClean="0"/>
              <a:t>が一体の職能集団として編成され、更には製本・店頭販売までが統合されて、</a:t>
            </a:r>
            <a:r>
              <a:rPr lang="en-US" altLang="ja-JP" sz="4000" dirty="0" smtClean="0">
                <a:solidFill>
                  <a:srgbClr val="FF0000"/>
                </a:solidFill>
              </a:rPr>
              <a:t>15</a:t>
            </a:r>
            <a:r>
              <a:rPr lang="ja-JP" altLang="en-US" sz="4000" dirty="0" smtClean="0">
                <a:solidFill>
                  <a:srgbClr val="FF0000"/>
                </a:solidFill>
              </a:rPr>
              <a:t>世紀半ばには書籍製造販売業者として一体の職能集団となっていた。</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188640"/>
            <a:ext cx="8229600" cy="6669360"/>
          </a:xfrm>
        </p:spPr>
        <p:txBody>
          <a:bodyPr>
            <a:noAutofit/>
          </a:bodyPr>
          <a:lstStyle/>
          <a:p>
            <a:pPr>
              <a:lnSpc>
                <a:spcPct val="90000"/>
              </a:lnSpc>
            </a:pPr>
            <a:r>
              <a:rPr lang="ja-JP" altLang="en-US" sz="3600" dirty="0" smtClean="0"/>
              <a:t>ここに大陸から印刷術が導入され、新入りの印刷業者は書籍業組合に組み込まれる。印刷術が登場したときは、すでに産業の垂直統合が既存の枠として存在していた</a:t>
            </a:r>
          </a:p>
          <a:p>
            <a:pPr eaLnBrk="1" hangingPunct="1">
              <a:lnSpc>
                <a:spcPct val="90000"/>
              </a:lnSpc>
            </a:pPr>
            <a:r>
              <a:rPr lang="ja-JP" altLang="en-US" sz="3600" dirty="0" smtClean="0"/>
              <a:t>こうした垂直統合の事業形態は、制度的にも強化された。特に</a:t>
            </a:r>
            <a:r>
              <a:rPr lang="ja-JP" altLang="en-US" sz="3600" dirty="0" smtClean="0">
                <a:solidFill>
                  <a:srgbClr val="FF0000"/>
                </a:solidFill>
              </a:rPr>
              <a:t>検閲の必要性</a:t>
            </a:r>
            <a:r>
              <a:rPr lang="ja-JP" altLang="en-US" sz="3600" dirty="0" smtClean="0"/>
              <a:t>から、</a:t>
            </a:r>
            <a:r>
              <a:rPr lang="ja-JP" altLang="en-US" sz="3600" dirty="0" smtClean="0">
                <a:solidFill>
                  <a:srgbClr val="FF0000"/>
                </a:solidFill>
              </a:rPr>
              <a:t>垂直に統合</a:t>
            </a:r>
            <a:r>
              <a:rPr lang="ja-JP" altLang="en-US" sz="3600" dirty="0" smtClean="0"/>
              <a:t>された情報流通の流れを監督する単一の代表機関が設定された。この機関は、書籍業の場合、書籍業組合であり、</a:t>
            </a:r>
            <a:r>
              <a:rPr lang="ja-JP" altLang="en-US" sz="3600" dirty="0" smtClean="0">
                <a:solidFill>
                  <a:srgbClr val="FF0000"/>
                </a:solidFill>
              </a:rPr>
              <a:t>国王勅許により書籍印刷業に関する排他的独占権を付与</a:t>
            </a:r>
            <a:r>
              <a:rPr lang="ja-JP" altLang="en-US" sz="3600" dirty="0" smtClean="0"/>
              <a:t>された。</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6192688"/>
          </a:xfrm>
        </p:spPr>
        <p:txBody>
          <a:bodyPr>
            <a:normAutofit/>
          </a:bodyPr>
          <a:lstStyle/>
          <a:p>
            <a:pPr>
              <a:lnSpc>
                <a:spcPct val="90000"/>
              </a:lnSpc>
            </a:pPr>
            <a:r>
              <a:rPr lang="ja-JP" altLang="en-US" sz="4000" dirty="0" smtClean="0"/>
              <a:t>これらの</a:t>
            </a:r>
            <a:r>
              <a:rPr lang="ja-JP" altLang="en-US" sz="4000" dirty="0" smtClean="0">
                <a:solidFill>
                  <a:srgbClr val="FF0000"/>
                </a:solidFill>
              </a:rPr>
              <a:t>排他的独占権が後に著作権</a:t>
            </a:r>
            <a:r>
              <a:rPr lang="ja-JP" altLang="en-US" sz="4000" dirty="0" smtClean="0"/>
              <a:t>と呼ばれるようになる、</a:t>
            </a:r>
          </a:p>
          <a:p>
            <a:pPr>
              <a:lnSpc>
                <a:spcPct val="90000"/>
              </a:lnSpc>
            </a:pPr>
            <a:r>
              <a:rPr lang="ja-JP" altLang="en-US" sz="4000" dirty="0" smtClean="0"/>
              <a:t>この垂直統合のイメージは強固であり、</a:t>
            </a:r>
            <a:r>
              <a:rPr lang="ja-JP" altLang="en-US" sz="4000" dirty="0" smtClean="0">
                <a:solidFill>
                  <a:srgbClr val="FF0000"/>
                </a:solidFill>
              </a:rPr>
              <a:t>新聞、音楽出版、音楽レコード事業は出版事業モデルを踏襲</a:t>
            </a:r>
            <a:r>
              <a:rPr lang="ja-JP" altLang="en-US" sz="4000" dirty="0" smtClean="0"/>
              <a:t>した。本屋、新聞屋、楽譜屋。レコード屋がそれぞれ独立した専門店として形成されたのは、こうした歴史的背景がある。</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2218258"/>
          </a:xfrm>
        </p:spPr>
        <p:txBody>
          <a:bodyPr>
            <a:normAutofit/>
          </a:bodyPr>
          <a:lstStyle/>
          <a:p>
            <a:r>
              <a:rPr lang="ja-JP" altLang="en-US" b="1" dirty="0" smtClean="0"/>
              <a:t>レコード会社が価格を決めるのは日本だけ</a:t>
            </a:r>
            <a:r>
              <a:rPr lang="en-US" altLang="ja-JP" b="1" dirty="0" smtClean="0"/>
              <a:t>…</a:t>
            </a:r>
            <a:r>
              <a:rPr lang="ja-JP" altLang="en-US" b="1" dirty="0" smtClean="0"/>
              <a:t>国内も海外も音楽売上低迷　有料配信サービスは成長</a:t>
            </a:r>
            <a:endParaRPr kumimoji="1" lang="ja-JP" altLang="en-US" dirty="0"/>
          </a:p>
        </p:txBody>
      </p:sp>
      <p:sp>
        <p:nvSpPr>
          <p:cNvPr id="3" name="コンテンツ プレースホルダ 2"/>
          <p:cNvSpPr>
            <a:spLocks noGrp="1"/>
          </p:cNvSpPr>
          <p:nvPr>
            <p:ph idx="1"/>
          </p:nvPr>
        </p:nvSpPr>
        <p:spPr>
          <a:xfrm>
            <a:off x="457200" y="2215405"/>
            <a:ext cx="8229600" cy="4525963"/>
          </a:xfrm>
        </p:spPr>
        <p:txBody>
          <a:bodyPr>
            <a:normAutofit lnSpcReduction="10000"/>
          </a:bodyPr>
          <a:lstStyle/>
          <a:p>
            <a:r>
              <a:rPr lang="ja-JP" altLang="en-US" dirty="0" smtClean="0"/>
              <a:t>ロンドンに本部を置く国際レコード産業連盟（</a:t>
            </a:r>
            <a:r>
              <a:rPr lang="en-US" altLang="ja-JP" dirty="0" smtClean="0"/>
              <a:t>IFPI</a:t>
            </a:r>
            <a:r>
              <a:rPr lang="ja-JP" altLang="en-US" dirty="0" smtClean="0"/>
              <a:t>）は</a:t>
            </a:r>
            <a:r>
              <a:rPr lang="en-US" altLang="ja-JP" dirty="0" smtClean="0"/>
              <a:t>18</a:t>
            </a:r>
            <a:r>
              <a:rPr lang="ja-JP" altLang="en-US" dirty="0" smtClean="0"/>
              <a:t>日、</a:t>
            </a:r>
            <a:r>
              <a:rPr lang="en-US" altLang="ja-JP" dirty="0" smtClean="0"/>
              <a:t>2013</a:t>
            </a:r>
            <a:r>
              <a:rPr lang="ja-JP" altLang="en-US" dirty="0" smtClean="0"/>
              <a:t>年の日本でのデジタル音楽販売の売上が前年比</a:t>
            </a:r>
            <a:r>
              <a:rPr lang="en-US" altLang="ja-JP" dirty="0" smtClean="0"/>
              <a:t>23</a:t>
            </a:r>
            <a:r>
              <a:rPr lang="ja-JP" altLang="en-US" dirty="0" smtClean="0"/>
              <a:t>％減少、音楽</a:t>
            </a:r>
            <a:r>
              <a:rPr lang="en-US" altLang="ja-JP" dirty="0" smtClean="0"/>
              <a:t>CD</a:t>
            </a:r>
            <a:r>
              <a:rPr lang="ja-JP" altLang="en-US" dirty="0" smtClean="0"/>
              <a:t>などの売上は</a:t>
            </a:r>
            <a:r>
              <a:rPr lang="en-US" altLang="ja-JP" dirty="0" smtClean="0"/>
              <a:t>13</a:t>
            </a:r>
            <a:r>
              <a:rPr lang="ja-JP" altLang="en-US" dirty="0" smtClean="0"/>
              <a:t>％減少したと発表した。全体では</a:t>
            </a:r>
            <a:r>
              <a:rPr lang="en-US" altLang="ja-JP" dirty="0" smtClean="0"/>
              <a:t>16.7</a:t>
            </a:r>
            <a:r>
              <a:rPr lang="ja-JP" altLang="en-US" dirty="0" smtClean="0"/>
              <a:t>％減の約</a:t>
            </a:r>
            <a:r>
              <a:rPr lang="en-US" altLang="ja-JP" dirty="0" smtClean="0"/>
              <a:t>3121</a:t>
            </a:r>
            <a:r>
              <a:rPr lang="ja-JP" altLang="en-US" dirty="0" smtClean="0"/>
              <a:t>億円だった。</a:t>
            </a:r>
          </a:p>
          <a:p>
            <a:r>
              <a:rPr lang="ja-JP" altLang="en-US" dirty="0" smtClean="0"/>
              <a:t>　全世界の音楽販売売上は</a:t>
            </a:r>
            <a:r>
              <a:rPr lang="en-US" altLang="ja-JP" dirty="0" smtClean="0"/>
              <a:t>3.9</a:t>
            </a:r>
            <a:r>
              <a:rPr lang="ja-JP" altLang="en-US" dirty="0" smtClean="0"/>
              <a:t>％減であった。</a:t>
            </a:r>
            <a:r>
              <a:rPr lang="en-US" altLang="ja-JP" dirty="0" smtClean="0"/>
              <a:t>IFPI</a:t>
            </a:r>
            <a:r>
              <a:rPr lang="ja-JP" altLang="en-US" dirty="0" smtClean="0"/>
              <a:t>はその要因として、世界の</a:t>
            </a:r>
            <a:r>
              <a:rPr lang="en-US" altLang="ja-JP" dirty="0" smtClean="0"/>
              <a:t>5</a:t>
            </a:r>
            <a:r>
              <a:rPr lang="ja-JP" altLang="en-US" dirty="0" smtClean="0"/>
              <a:t>分の</a:t>
            </a:r>
            <a:r>
              <a:rPr lang="en-US" altLang="ja-JP" dirty="0" smtClean="0"/>
              <a:t>1</a:t>
            </a:r>
            <a:r>
              <a:rPr lang="ja-JP" altLang="en-US" dirty="0" smtClean="0"/>
              <a:t>を占める日本市場の落ち込みを挙げた。実際、日本を除けば、わずか</a:t>
            </a:r>
            <a:r>
              <a:rPr lang="en-US" altLang="ja-JP" dirty="0" smtClean="0"/>
              <a:t>0.1</a:t>
            </a:r>
            <a:r>
              <a:rPr lang="ja-JP" altLang="en-US" dirty="0" smtClean="0"/>
              <a:t>％の減少だったという。</a:t>
            </a:r>
          </a:p>
          <a:p>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85000" lnSpcReduction="20000"/>
          </a:bodyPr>
          <a:lstStyle/>
          <a:p>
            <a:r>
              <a:rPr lang="ja-JP" altLang="en-US" dirty="0" smtClean="0"/>
              <a:t>　アメリカでは、デジタル販売が最大の販売手段だが、日本ではまだ未熟な分野だ、とウォール・ストリート・ジャーナル紙は報じている。日本のレコード会社は、小売業者ではなく自社が価格を決定する販売方法に執着し、新しい手法を好まない、と同紙は指摘した。</a:t>
            </a:r>
          </a:p>
          <a:p>
            <a:r>
              <a:rPr lang="ja-JP" altLang="en-US" dirty="0" smtClean="0"/>
              <a:t>　そのため、デジタル販売や有料配信より</a:t>
            </a:r>
            <a:r>
              <a:rPr lang="en-US" altLang="ja-JP" dirty="0" smtClean="0"/>
              <a:t>CD</a:t>
            </a:r>
            <a:r>
              <a:rPr lang="ja-JP" altLang="en-US" dirty="0" smtClean="0"/>
              <a:t>販売から大きな利益をあげる、世界でも稀な構造になっているという。実際、例えばエイベックスは、実店舗でのアルバムの最低販売価格を</a:t>
            </a:r>
            <a:r>
              <a:rPr lang="en-US" altLang="ja-JP" dirty="0" smtClean="0"/>
              <a:t>3000</a:t>
            </a:r>
            <a:r>
              <a:rPr lang="ja-JP" altLang="en-US" dirty="0" smtClean="0"/>
              <a:t>円、シングルを</a:t>
            </a:r>
            <a:r>
              <a:rPr lang="en-US" altLang="ja-JP" dirty="0" smtClean="0"/>
              <a:t>1000</a:t>
            </a:r>
            <a:r>
              <a:rPr lang="ja-JP" altLang="en-US" dirty="0" smtClean="0"/>
              <a:t>円としている。さらに、アーティストに直接会えることを売りにし、値を上げている。このようなやり方は日本独特だと同紙は報じる。</a:t>
            </a:r>
          </a:p>
          <a:p>
            <a:endParaRPr kumimoji="1" lang="ja-JP"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259632" y="3903191"/>
            <a:ext cx="7772400" cy="1470025"/>
          </a:xfrm>
          <a:solidFill>
            <a:srgbClr val="FFFF00"/>
          </a:solidFill>
          <a:ln w="57150">
            <a:solidFill>
              <a:schemeClr val="tx1">
                <a:lumMod val="95000"/>
                <a:lumOff val="5000"/>
              </a:schemeClr>
            </a:solidFill>
          </a:ln>
        </p:spPr>
        <p:txBody>
          <a:bodyPr/>
          <a:lstStyle/>
          <a:p>
            <a:pPr algn="r"/>
            <a:r>
              <a:rPr kumimoji="1" lang="ja-JP" altLang="en-US" dirty="0" smtClean="0"/>
              <a:t>電話・通信のビジネスモデル</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964488" cy="1143000"/>
          </a:xfrm>
          <a:solidFill>
            <a:srgbClr val="FFFF00"/>
          </a:solidFill>
          <a:ln w="57150">
            <a:solidFill>
              <a:schemeClr val="tx1">
                <a:lumMod val="95000"/>
                <a:lumOff val="5000"/>
              </a:schemeClr>
            </a:solidFill>
          </a:ln>
        </p:spPr>
        <p:txBody>
          <a:bodyPr>
            <a:normAutofit fontScale="90000"/>
          </a:bodyPr>
          <a:lstStyle/>
          <a:p>
            <a:r>
              <a:rPr lang="ja-JP" altLang="en-US" b="1" dirty="0" smtClean="0"/>
              <a:t>人流・</a:t>
            </a:r>
            <a:r>
              <a:rPr lang="ja-JP" altLang="ja-JP" b="1" dirty="0" smtClean="0"/>
              <a:t>観光関係法制度の発展の可能性</a:t>
            </a:r>
            <a:endParaRPr kumimoji="1" lang="ja-JP" altLang="en-US" dirty="0"/>
          </a:p>
        </p:txBody>
      </p:sp>
      <p:sp>
        <p:nvSpPr>
          <p:cNvPr id="3" name="コンテンツ プレースホルダ 2"/>
          <p:cNvSpPr>
            <a:spLocks noGrp="1"/>
          </p:cNvSpPr>
          <p:nvPr>
            <p:ph idx="1"/>
          </p:nvPr>
        </p:nvSpPr>
        <p:spPr>
          <a:xfrm>
            <a:off x="457200" y="1600200"/>
            <a:ext cx="8435280" cy="5069160"/>
          </a:xfrm>
        </p:spPr>
        <p:txBody>
          <a:bodyPr>
            <a:normAutofit fontScale="92500" lnSpcReduction="10000"/>
          </a:bodyPr>
          <a:lstStyle/>
          <a:p>
            <a:r>
              <a:rPr lang="ja-JP" altLang="ja-JP" dirty="0" smtClean="0"/>
              <a:t>農業</a:t>
            </a:r>
            <a:r>
              <a:rPr lang="ja-JP" altLang="en-US" dirty="0" smtClean="0"/>
              <a:t>が</a:t>
            </a:r>
            <a:r>
              <a:rPr lang="ja-JP" altLang="ja-JP" dirty="0" smtClean="0"/>
              <a:t>土地所有制度を発達させ、</a:t>
            </a:r>
            <a:r>
              <a:rPr lang="ja-JP" altLang="en-US" dirty="0" smtClean="0"/>
              <a:t>公害</a:t>
            </a:r>
            <a:r>
              <a:rPr lang="ja-JP" altLang="ja-JP" dirty="0" smtClean="0"/>
              <a:t>が環境法を発達させた。</a:t>
            </a:r>
            <a:endParaRPr lang="en-US" altLang="ja-JP" dirty="0" smtClean="0"/>
          </a:p>
          <a:p>
            <a:r>
              <a:rPr lang="ja-JP" altLang="ja-JP" dirty="0" smtClean="0"/>
              <a:t>交通機関の進歩が交通法を発達させ、安全規制と事業規制の仕組を生み出し、更には事業規制の緩和へと変化していった。</a:t>
            </a:r>
          </a:p>
          <a:p>
            <a:r>
              <a:rPr kumimoji="1" lang="ja-JP" altLang="en-US" dirty="0" smtClean="0"/>
              <a:t>交通情報は、停車場・時刻表方式が制度設計の前提となっているが、スマホの普及によりヒトの移動に合わせてリアルタイムで情報が提供できる制度設計を検討しなければならなくなってきている</a:t>
            </a:r>
            <a:endParaRPr kumimoji="1" lang="en-US" altLang="ja-JP" dirty="0" smtClean="0"/>
          </a:p>
          <a:p>
            <a:r>
              <a:rPr lang="ja-JP" altLang="en-US" dirty="0" smtClean="0"/>
              <a:t>自動運転車の導入が始まれば、交通法制度は根本的な制度設計改革が必要となるであろう。</a:t>
            </a:r>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404664"/>
            <a:ext cx="8229600" cy="6453336"/>
          </a:xfrm>
        </p:spPr>
        <p:txBody>
          <a:bodyPr>
            <a:normAutofit/>
          </a:bodyPr>
          <a:lstStyle/>
          <a:p>
            <a:pPr eaLnBrk="1" hangingPunct="1"/>
            <a:r>
              <a:rPr lang="ja-JP" altLang="en-US" sz="3600" dirty="0" smtClean="0"/>
              <a:t>電話は発明当時には、実用品ではなく</a:t>
            </a:r>
            <a:r>
              <a:rPr lang="ja-JP" altLang="en-US" sz="3600" dirty="0" smtClean="0">
                <a:solidFill>
                  <a:srgbClr val="FF0000"/>
                </a:solidFill>
              </a:rPr>
              <a:t>娯楽の道具</a:t>
            </a:r>
            <a:r>
              <a:rPr lang="ja-JP" altLang="en-US" sz="3600" dirty="0" smtClean="0"/>
              <a:t>であった。</a:t>
            </a:r>
            <a:r>
              <a:rPr lang="en-US" altLang="ja-JP" sz="3600" dirty="0" smtClean="0"/>
              <a:t>1893</a:t>
            </a:r>
            <a:r>
              <a:rPr lang="ja-JP" altLang="en-US" sz="3600" dirty="0" smtClean="0"/>
              <a:t>年ブタペストのテレフォン・ヒルモンド（電話回線でニュースや音楽を流すサービス</a:t>
            </a:r>
            <a:r>
              <a:rPr lang="en-US" altLang="ja-JP" sz="3600" dirty="0" smtClean="0"/>
              <a:t>)</a:t>
            </a:r>
          </a:p>
          <a:p>
            <a:pPr eaLnBrk="1" hangingPunct="1"/>
            <a:r>
              <a:rPr lang="ja-JP" altLang="en-US" sz="3600" dirty="0" smtClean="0"/>
              <a:t>通信線を敷設するには</a:t>
            </a:r>
            <a:r>
              <a:rPr lang="ja-JP" altLang="en-US" sz="3600" dirty="0" smtClean="0">
                <a:solidFill>
                  <a:srgbClr val="FF0000"/>
                </a:solidFill>
              </a:rPr>
              <a:t>通行地役権</a:t>
            </a:r>
            <a:r>
              <a:rPr lang="ja-JP" altLang="en-US" sz="3600" dirty="0" smtClean="0"/>
              <a:t>を確保しなければならない制度的制約があり、貨物輸送事業によって通行地役権を確保していた事業体、あるいは法制度的に通行地役権使用コストを免除される特権を獲得していた公的事業主体が、電信事業を行える</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476250"/>
            <a:ext cx="8229600" cy="6121102"/>
          </a:xfrm>
        </p:spPr>
        <p:txBody>
          <a:bodyPr/>
          <a:lstStyle/>
          <a:p>
            <a:pPr eaLnBrk="1" hangingPunct="1"/>
            <a:r>
              <a:rPr lang="ja-JP" altLang="en-US" sz="4000" dirty="0" smtClean="0"/>
              <a:t>アメリカにおける電話事業の初期条件は特許制度によって確定した</a:t>
            </a:r>
          </a:p>
          <a:p>
            <a:pPr eaLnBrk="1" hangingPunct="1"/>
            <a:r>
              <a:rPr lang="ja-JP" altLang="en-US" sz="4000" dirty="0" smtClean="0"/>
              <a:t>ベルの電話基本特許は、印刷技術の排他的独占権の付与と同一の効果を発揮</a:t>
            </a:r>
          </a:p>
          <a:p>
            <a:pPr eaLnBrk="1" hangingPunct="1"/>
            <a:r>
              <a:rPr lang="en-US" altLang="ja-JP" sz="4000" dirty="0" smtClean="0"/>
              <a:t>1879</a:t>
            </a:r>
            <a:r>
              <a:rPr lang="ja-JP" altLang="en-US" sz="4000" dirty="0" smtClean="0"/>
              <a:t>年　ベルとＷＵ</a:t>
            </a:r>
            <a:r>
              <a:rPr lang="en-US" altLang="ja-JP" sz="4000" dirty="0" smtClean="0"/>
              <a:t>(</a:t>
            </a:r>
            <a:r>
              <a:rPr lang="ja-JP" altLang="en-US" sz="4000" dirty="0" smtClean="0"/>
              <a:t>ウエスタンユニオン</a:t>
            </a:r>
            <a:r>
              <a:rPr lang="en-US" altLang="ja-JP" sz="4000" dirty="0" smtClean="0"/>
              <a:t>)</a:t>
            </a:r>
            <a:r>
              <a:rPr lang="ja-JP" altLang="en-US" sz="4000" dirty="0" smtClean="0"/>
              <a:t>の市場分割協定　　電話と電信</a:t>
            </a:r>
          </a:p>
          <a:p>
            <a:pPr eaLnBrk="1" hangingPunct="1"/>
            <a:endParaRPr lang="en-US" altLang="ja-JP"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16632"/>
            <a:ext cx="8229600" cy="1143000"/>
          </a:xfrm>
          <a:ln>
            <a:solidFill>
              <a:schemeClr val="tx1"/>
            </a:solidFill>
          </a:ln>
        </p:spPr>
        <p:txBody>
          <a:bodyPr/>
          <a:lstStyle/>
          <a:p>
            <a:pPr eaLnBrk="1" hangingPunct="1"/>
            <a:r>
              <a:rPr lang="ja-JP" altLang="en-US" smtClean="0"/>
              <a:t>日本の通信ネットワーク</a:t>
            </a:r>
          </a:p>
        </p:txBody>
      </p:sp>
      <p:sp>
        <p:nvSpPr>
          <p:cNvPr id="11267" name="Rectangle 3"/>
          <p:cNvSpPr>
            <a:spLocks noGrp="1" noChangeArrowheads="1"/>
          </p:cNvSpPr>
          <p:nvPr>
            <p:ph type="body" idx="1"/>
          </p:nvPr>
        </p:nvSpPr>
        <p:spPr>
          <a:xfrm>
            <a:off x="457200" y="1340768"/>
            <a:ext cx="8229600" cy="5328592"/>
          </a:xfrm>
        </p:spPr>
        <p:txBody>
          <a:bodyPr>
            <a:noAutofit/>
          </a:bodyPr>
          <a:lstStyle/>
          <a:p>
            <a:pPr eaLnBrk="1" hangingPunct="1"/>
            <a:r>
              <a:rPr lang="en-US" altLang="ja-JP" sz="3600" dirty="0" smtClean="0"/>
              <a:t>1881</a:t>
            </a:r>
            <a:r>
              <a:rPr lang="ja-JP" altLang="en-US" sz="3600" dirty="0" smtClean="0"/>
              <a:t>　電信網　陸上</a:t>
            </a:r>
            <a:r>
              <a:rPr lang="en-US" altLang="ja-JP" sz="3600" dirty="0" smtClean="0"/>
              <a:t>725km</a:t>
            </a:r>
            <a:r>
              <a:rPr lang="ja-JP" altLang="en-US" sz="3600" dirty="0" smtClean="0"/>
              <a:t>　水底</a:t>
            </a:r>
            <a:r>
              <a:rPr lang="en-US" altLang="ja-JP" sz="3600" dirty="0" smtClean="0"/>
              <a:t>98km</a:t>
            </a:r>
            <a:r>
              <a:rPr lang="ja-JP" altLang="en-US" sz="3600" dirty="0" smtClean="0"/>
              <a:t>列島縦断幹線網完成（鉄道は８２年で</a:t>
            </a:r>
            <a:r>
              <a:rPr lang="en-US" altLang="ja-JP" sz="3600" dirty="0" smtClean="0"/>
              <a:t>278km</a:t>
            </a:r>
            <a:r>
              <a:rPr lang="ja-JP" altLang="en-US" sz="3600" dirty="0" smtClean="0"/>
              <a:t>）</a:t>
            </a:r>
          </a:p>
          <a:p>
            <a:pPr eaLnBrk="1" hangingPunct="1"/>
            <a:r>
              <a:rPr lang="ja-JP" altLang="en-US" sz="3600" dirty="0" smtClean="0"/>
              <a:t>東京・横浜電話スタート</a:t>
            </a:r>
          </a:p>
          <a:p>
            <a:pPr eaLnBrk="1" hangingPunct="1"/>
            <a:r>
              <a:rPr lang="en-US" altLang="ja-JP" sz="3600" dirty="0" smtClean="0"/>
              <a:t>1978</a:t>
            </a:r>
            <a:r>
              <a:rPr lang="ja-JP" altLang="en-US" sz="3600" dirty="0" smtClean="0"/>
              <a:t>　</a:t>
            </a:r>
            <a:r>
              <a:rPr lang="en-US" altLang="ja-JP" sz="3600" dirty="0" smtClean="0"/>
              <a:t>90</a:t>
            </a:r>
            <a:r>
              <a:rPr lang="ja-JP" altLang="en-US" sz="3600" dirty="0" smtClean="0"/>
              <a:t>年間は供給不足が続く。</a:t>
            </a:r>
          </a:p>
          <a:p>
            <a:pPr eaLnBrk="1" hangingPunct="1"/>
            <a:r>
              <a:rPr lang="en-US" altLang="ja-JP" sz="3600" dirty="0" smtClean="0"/>
              <a:t>1985</a:t>
            </a:r>
            <a:r>
              <a:rPr lang="ja-JP" altLang="en-US" sz="3600" dirty="0" smtClean="0"/>
              <a:t>　</a:t>
            </a:r>
            <a:r>
              <a:rPr lang="ja-JP" altLang="en-US" sz="3600" dirty="0" smtClean="0">
                <a:solidFill>
                  <a:srgbClr val="FF0000"/>
                </a:solidFill>
              </a:rPr>
              <a:t>明治期の民営化論は機密保持論等で阻止され、</a:t>
            </a:r>
            <a:r>
              <a:rPr lang="en-US" altLang="ja-JP" sz="3600" dirty="0" smtClean="0">
                <a:solidFill>
                  <a:srgbClr val="FF0000"/>
                </a:solidFill>
              </a:rPr>
              <a:t>100</a:t>
            </a:r>
            <a:r>
              <a:rPr lang="ja-JP" altLang="en-US" sz="3600" dirty="0" smtClean="0">
                <a:solidFill>
                  <a:srgbClr val="FF0000"/>
                </a:solidFill>
              </a:rPr>
              <a:t>年後実現</a:t>
            </a:r>
          </a:p>
          <a:p>
            <a:pPr eaLnBrk="1" hangingPunct="1"/>
            <a:r>
              <a:rPr lang="en-US" altLang="ja-JP" sz="3600" dirty="0" smtClean="0"/>
              <a:t>2010</a:t>
            </a:r>
            <a:r>
              <a:rPr lang="ja-JP" altLang="en-US" sz="3600" dirty="0" smtClean="0"/>
              <a:t>　</a:t>
            </a:r>
            <a:r>
              <a:rPr lang="ja-JP" altLang="en-US" sz="3600" dirty="0" smtClean="0">
                <a:solidFill>
                  <a:srgbClr val="FF0000"/>
                </a:solidFill>
              </a:rPr>
              <a:t>アナログ</a:t>
            </a:r>
            <a:r>
              <a:rPr lang="en-US" altLang="ja-JP" sz="3600" dirty="0" smtClean="0">
                <a:solidFill>
                  <a:srgbClr val="FF0000"/>
                </a:solidFill>
              </a:rPr>
              <a:t>TV</a:t>
            </a:r>
            <a:r>
              <a:rPr lang="ja-JP" altLang="en-US" sz="3600" dirty="0" smtClean="0">
                <a:solidFill>
                  <a:srgbClr val="FF0000"/>
                </a:solidFill>
              </a:rPr>
              <a:t>放送終了（先進国では一番遅い）</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994122"/>
          </a:xfrm>
          <a:ln>
            <a:solidFill>
              <a:schemeClr val="tx1"/>
            </a:solidFill>
          </a:ln>
        </p:spPr>
        <p:txBody>
          <a:bodyPr/>
          <a:lstStyle/>
          <a:p>
            <a:pPr eaLnBrk="1" hangingPunct="1"/>
            <a:r>
              <a:rPr lang="ja-JP" altLang="en-US" dirty="0" smtClean="0"/>
              <a:t>放送</a:t>
            </a:r>
          </a:p>
        </p:txBody>
      </p:sp>
      <p:sp>
        <p:nvSpPr>
          <p:cNvPr id="12291" name="Rectangle 3"/>
          <p:cNvSpPr>
            <a:spLocks noGrp="1" noChangeArrowheads="1"/>
          </p:cNvSpPr>
          <p:nvPr>
            <p:ph type="body" idx="1"/>
          </p:nvPr>
        </p:nvSpPr>
        <p:spPr>
          <a:xfrm>
            <a:off x="0" y="1600200"/>
            <a:ext cx="9144000" cy="5257800"/>
          </a:xfrm>
        </p:spPr>
        <p:txBody>
          <a:bodyPr>
            <a:noAutofit/>
          </a:bodyPr>
          <a:lstStyle/>
          <a:p>
            <a:pPr eaLnBrk="1" hangingPunct="1">
              <a:lnSpc>
                <a:spcPct val="80000"/>
              </a:lnSpc>
            </a:pPr>
            <a:r>
              <a:rPr lang="ja-JP" altLang="en-US" dirty="0" smtClean="0"/>
              <a:t>初期のラジオは無線</a:t>
            </a:r>
            <a:r>
              <a:rPr lang="ja-JP" altLang="en-US" dirty="0" smtClean="0">
                <a:solidFill>
                  <a:srgbClr val="FF0000"/>
                </a:solidFill>
              </a:rPr>
              <a:t>電話</a:t>
            </a:r>
            <a:r>
              <a:rPr lang="ja-JP" altLang="en-US" dirty="0" smtClean="0"/>
              <a:t>と呼ばれて研究が進められた</a:t>
            </a:r>
          </a:p>
          <a:p>
            <a:pPr eaLnBrk="1" hangingPunct="1">
              <a:lnSpc>
                <a:spcPct val="80000"/>
              </a:lnSpc>
            </a:pPr>
            <a:r>
              <a:rPr lang="ja-JP" altLang="en-US" dirty="0" smtClean="0"/>
              <a:t>第</a:t>
            </a:r>
            <a:r>
              <a:rPr lang="en-US" altLang="ja-JP" dirty="0" smtClean="0"/>
              <a:t>1</a:t>
            </a:r>
            <a:r>
              <a:rPr lang="ja-JP" altLang="en-US" dirty="0" smtClean="0"/>
              <a:t>次大戦で無線技術の重要性が認識されるとアメリカでも電波の国家管理が提唱。しかし経済民主主義の規範の存在によって国家管理案は否定</a:t>
            </a:r>
          </a:p>
          <a:p>
            <a:pPr eaLnBrk="1" hangingPunct="1">
              <a:lnSpc>
                <a:spcPct val="80000"/>
              </a:lnSpc>
            </a:pPr>
            <a:r>
              <a:rPr lang="ja-JP" altLang="en-US" dirty="0" smtClean="0"/>
              <a:t>アメリカ海軍の提唱で国策会社ＲＣＡ設立　</a:t>
            </a:r>
            <a:r>
              <a:rPr lang="en-US" altLang="ja-JP" dirty="0" smtClean="0"/>
              <a:t>1919-21</a:t>
            </a:r>
            <a:r>
              <a:rPr lang="ja-JP" altLang="en-US" dirty="0" smtClean="0"/>
              <a:t>年相互特許協定により、ＧＥとＷＨが受信機の独占製造権、ＲＣＡが受信機の独占販売権、ＡＴ＆ＴとＷＥが送信機の独占製造・賃貸・販売権をそれぞれ獲得することになる。この知的財産権を根拠とした閉鎖的産業構造が、無線通信がラジオ放送へと転換した後、更にはテレビ放送にまで影響</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0" y="549274"/>
            <a:ext cx="8686800" cy="6048077"/>
          </a:xfrm>
        </p:spPr>
        <p:txBody>
          <a:bodyPr>
            <a:noAutofit/>
          </a:bodyPr>
          <a:lstStyle/>
          <a:p>
            <a:pPr eaLnBrk="1" hangingPunct="1"/>
            <a:r>
              <a:rPr lang="ja-JP" altLang="en-US" sz="4000" dirty="0" smtClean="0"/>
              <a:t>無線通信から放送への転換は、</a:t>
            </a:r>
            <a:r>
              <a:rPr lang="en-US" altLang="ja-JP" sz="4000" dirty="0" smtClean="0"/>
              <a:t>1920</a:t>
            </a:r>
            <a:r>
              <a:rPr lang="ja-JP" altLang="en-US" sz="4000" dirty="0" smtClean="0"/>
              <a:t>年頃無線マニアが蓄音機で演奏されるレコード音楽をマイクでひろって送信するようになり、ＷＨが定時送信を事業として開始、大統領選挙の開票速報を行う。</a:t>
            </a:r>
          </a:p>
          <a:p>
            <a:pPr eaLnBrk="1" hangingPunct="1"/>
            <a:r>
              <a:rPr lang="ja-JP" altLang="en-US" sz="4000" dirty="0" smtClean="0"/>
              <a:t>ラジオ放送の黎明期に音楽事業者や新聞事業者が著作権をたてに放送を差し止めていたら、放送事業の立ち上がりは遅れたであろう</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a:solidFill>
              <a:schemeClr val="tx1"/>
            </a:solidFill>
          </a:ln>
        </p:spPr>
        <p:txBody>
          <a:bodyPr/>
          <a:lstStyle/>
          <a:p>
            <a:pPr eaLnBrk="1" hangingPunct="1"/>
            <a:r>
              <a:rPr lang="ja-JP" altLang="en-US" smtClean="0"/>
              <a:t>米国と英国</a:t>
            </a:r>
          </a:p>
        </p:txBody>
      </p:sp>
      <p:sp>
        <p:nvSpPr>
          <p:cNvPr id="14339" name="Rectangle 3"/>
          <p:cNvSpPr>
            <a:spLocks noGrp="1" noChangeArrowheads="1"/>
          </p:cNvSpPr>
          <p:nvPr>
            <p:ph type="body" idx="1"/>
          </p:nvPr>
        </p:nvSpPr>
        <p:spPr>
          <a:xfrm>
            <a:off x="457200" y="1600200"/>
            <a:ext cx="8229600" cy="4997152"/>
          </a:xfrm>
        </p:spPr>
        <p:txBody>
          <a:bodyPr>
            <a:noAutofit/>
          </a:bodyPr>
          <a:lstStyle/>
          <a:p>
            <a:pPr eaLnBrk="1" hangingPunct="1"/>
            <a:r>
              <a:rPr lang="ja-JP" altLang="en-US" sz="4000" dirty="0" smtClean="0">
                <a:solidFill>
                  <a:srgbClr val="FF0000"/>
                </a:solidFill>
              </a:rPr>
              <a:t>電話事業の揺籃期に過剰な介入</a:t>
            </a:r>
            <a:r>
              <a:rPr lang="ja-JP" altLang="en-US" sz="4000" dirty="0" smtClean="0"/>
              <a:t>を続けた結果</a:t>
            </a:r>
            <a:r>
              <a:rPr lang="en-US" altLang="ja-JP" sz="4000" dirty="0" smtClean="0"/>
              <a:t>,</a:t>
            </a:r>
            <a:r>
              <a:rPr lang="ja-JP" altLang="en-US" sz="4000" dirty="0" smtClean="0"/>
              <a:t>新産業を窒息させてしまったイギリス</a:t>
            </a:r>
          </a:p>
          <a:p>
            <a:pPr eaLnBrk="1" hangingPunct="1"/>
            <a:r>
              <a:rPr lang="ja-JP" altLang="en-US" sz="4000" dirty="0" smtClean="0"/>
              <a:t>ＩＣＣにしてもＦＲＣにしても、新技術が新産業として確立し、市場支配力を過剰に発揮するようになるまで積極的な規制を行わなかった自由放任主義のアメリカがよい方向に作用</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79512" y="404664"/>
            <a:ext cx="8712968" cy="6264696"/>
          </a:xfrm>
        </p:spPr>
        <p:txBody>
          <a:bodyPr>
            <a:noAutofit/>
          </a:bodyPr>
          <a:lstStyle/>
          <a:p>
            <a:pPr eaLnBrk="1" hangingPunct="1">
              <a:lnSpc>
                <a:spcPct val="90000"/>
              </a:lnSpc>
            </a:pPr>
            <a:r>
              <a:rPr lang="ja-JP" altLang="en-US" sz="3600" dirty="0" smtClean="0">
                <a:solidFill>
                  <a:srgbClr val="FF0000"/>
                </a:solidFill>
              </a:rPr>
              <a:t>画像伝送は電話より古い歴史</a:t>
            </a:r>
            <a:r>
              <a:rPr lang="ja-JP" altLang="en-US" sz="3600" dirty="0" smtClean="0"/>
              <a:t>。</a:t>
            </a:r>
            <a:r>
              <a:rPr lang="en-US" altLang="ja-JP" sz="3600" dirty="0" smtClean="0"/>
              <a:t>1863</a:t>
            </a:r>
            <a:r>
              <a:rPr lang="ja-JP" altLang="en-US" sz="3600" dirty="0" smtClean="0"/>
              <a:t>年にアメリカで特許が付与された「パンテレグラフ」という電信技術を応用したファクシミリ類似の機器が画像伝送技術の最初</a:t>
            </a:r>
          </a:p>
          <a:p>
            <a:pPr eaLnBrk="1" hangingPunct="1">
              <a:lnSpc>
                <a:spcPct val="90000"/>
              </a:lnSpc>
            </a:pPr>
            <a:r>
              <a:rPr lang="ja-JP" altLang="en-US" sz="3600" dirty="0" smtClean="0"/>
              <a:t>テレビ放送が無線伝送といを前提としなければならない理由も、また電波による伝達という本質的制約から派生する一斉同報伝達の必然性もなかった</a:t>
            </a:r>
          </a:p>
          <a:p>
            <a:pPr eaLnBrk="1" hangingPunct="1">
              <a:lnSpc>
                <a:spcPct val="90000"/>
              </a:lnSpc>
            </a:pPr>
            <a:r>
              <a:rPr lang="ja-JP" altLang="en-US" sz="3600" dirty="0" smtClean="0">
                <a:solidFill>
                  <a:srgbClr val="FF0000"/>
                </a:solidFill>
              </a:rPr>
              <a:t>初期の画像伝送のアイデアの中では、テレビは電話と映画を組み合わせたようなものとして構想されていた</a:t>
            </a:r>
            <a:r>
              <a:rPr lang="ja-JP" altLang="en-US" sz="3600" dirty="0" smtClean="0"/>
              <a:t>。双方向メディアの可能性もあった。</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251520" y="476250"/>
            <a:ext cx="8640960" cy="6121400"/>
          </a:xfrm>
        </p:spPr>
        <p:txBody>
          <a:bodyPr/>
          <a:lstStyle/>
          <a:p>
            <a:pPr eaLnBrk="1" hangingPunct="1">
              <a:lnSpc>
                <a:spcPct val="90000"/>
              </a:lnSpc>
            </a:pPr>
            <a:r>
              <a:rPr lang="ja-JP" altLang="en-US" sz="2800" dirty="0" smtClean="0">
                <a:solidFill>
                  <a:srgbClr val="FF0000"/>
                </a:solidFill>
              </a:rPr>
              <a:t>ラジオビジネスモデル</a:t>
            </a:r>
            <a:r>
              <a:rPr lang="ja-JP" altLang="en-US" sz="2800" dirty="0" smtClean="0"/>
              <a:t>が完成した後、テレビ開発競争においてラジオ事業者が有利になり、ラジオインフラを活用する形にテレビの形態が整えられていった。</a:t>
            </a:r>
          </a:p>
          <a:p>
            <a:pPr eaLnBrk="1" hangingPunct="1">
              <a:lnSpc>
                <a:spcPct val="90000"/>
              </a:lnSpc>
            </a:pPr>
            <a:r>
              <a:rPr lang="ja-JP" altLang="en-US" sz="2800" dirty="0" smtClean="0"/>
              <a:t>テレビ開発の初期段階から有線</a:t>
            </a:r>
            <a:r>
              <a:rPr lang="en-US" altLang="ja-JP" sz="2800" dirty="0" smtClean="0"/>
              <a:t>(</a:t>
            </a:r>
            <a:r>
              <a:rPr lang="ja-JP" altLang="en-US" sz="2800" dirty="0" smtClean="0"/>
              <a:t>電話線</a:t>
            </a:r>
            <a:r>
              <a:rPr lang="en-US" altLang="ja-JP" sz="2800" dirty="0" smtClean="0"/>
              <a:t>)</a:t>
            </a:r>
            <a:r>
              <a:rPr lang="ja-JP" altLang="en-US" sz="2800" dirty="0" smtClean="0"/>
              <a:t>により画像伝送が可能であったわけであるが、そのように歴史が展開しなかったのは、</a:t>
            </a:r>
            <a:r>
              <a:rPr lang="en-US" altLang="ja-JP" sz="2800" dirty="0" smtClean="0"/>
              <a:t>1926</a:t>
            </a:r>
            <a:r>
              <a:rPr lang="ja-JP" altLang="en-US" sz="2800" dirty="0" smtClean="0"/>
              <a:t>年特許相互協定以降になされた幾度かの独占禁止法訴訟の結果、電話会社が放送事業へ進出できないように制作されていたことが理由</a:t>
            </a:r>
          </a:p>
          <a:p>
            <a:pPr eaLnBrk="1" hangingPunct="1">
              <a:lnSpc>
                <a:spcPct val="90000"/>
              </a:lnSpc>
            </a:pPr>
            <a:r>
              <a:rPr lang="ja-JP" altLang="en-US" sz="2800" dirty="0" smtClean="0"/>
              <a:t>チャンネルを時間軸で編成してゆく「番組概念」がラジオからそのままテレビに継承。しかし映像ソフト政策のノウハウをまったく保有していなかったので、映画産業に依存することとなる</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ln>
            <a:solidFill>
              <a:schemeClr val="tx1"/>
            </a:solidFill>
          </a:ln>
        </p:spPr>
        <p:txBody>
          <a:bodyPr/>
          <a:lstStyle/>
          <a:p>
            <a:pPr eaLnBrk="1" hangingPunct="1"/>
            <a:r>
              <a:rPr lang="ja-JP" altLang="en-US" smtClean="0"/>
              <a:t>アメリカの制度 </a:t>
            </a:r>
          </a:p>
        </p:txBody>
      </p:sp>
      <p:sp>
        <p:nvSpPr>
          <p:cNvPr id="40963" name="Rectangle 3"/>
          <p:cNvSpPr>
            <a:spLocks noGrp="1" noChangeArrowheads="1"/>
          </p:cNvSpPr>
          <p:nvPr>
            <p:ph type="body" idx="1"/>
          </p:nvPr>
        </p:nvSpPr>
        <p:spPr/>
        <p:txBody>
          <a:bodyPr/>
          <a:lstStyle/>
          <a:p>
            <a:pPr eaLnBrk="1" hangingPunct="1">
              <a:lnSpc>
                <a:spcPct val="80000"/>
              </a:lnSpc>
            </a:pPr>
            <a:r>
              <a:rPr lang="ja-JP" altLang="en-US" sz="2800" smtClean="0"/>
              <a:t>法制的には、イギリスのコモンローと、フランス重農主義の混合なのである。</a:t>
            </a:r>
          </a:p>
          <a:p>
            <a:pPr eaLnBrk="1" hangingPunct="1">
              <a:lnSpc>
                <a:spcPct val="80000"/>
              </a:lnSpc>
            </a:pPr>
            <a:r>
              <a:rPr lang="ja-JP" altLang="en-US" sz="2800" smtClean="0"/>
              <a:t>重農主義の特徴は過去の市場を規制していた問屋組織を一掃したことである。</a:t>
            </a:r>
          </a:p>
          <a:p>
            <a:pPr eaLnBrk="1" hangingPunct="1">
              <a:lnSpc>
                <a:spcPct val="80000"/>
              </a:lnSpc>
            </a:pPr>
            <a:r>
              <a:rPr lang="ja-JP" altLang="en-US" sz="2800" smtClean="0"/>
              <a:t>フランスにおいてもイギリスにおいても、発明についての特許制度は、過去の特権の廃止に伴って現れてくるのであり、これは日本でも同じである。</a:t>
            </a:r>
          </a:p>
          <a:p>
            <a:pPr eaLnBrk="1" hangingPunct="1">
              <a:lnSpc>
                <a:spcPct val="80000"/>
              </a:lnSpc>
            </a:pPr>
            <a:r>
              <a:rPr lang="ja-JP" altLang="en-US" sz="2800" smtClean="0"/>
              <a:t>アメリカにおける知的所有権の強さは最近に限ったことではないが、戦時中の反トラスト行為の数々を見ても個々の企業に共同体（国ないし民族）への帰属意識が弱いことを明確にしている。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00"/>
          </a:solidFill>
          <a:ln w="57150">
            <a:solidFill>
              <a:schemeClr val="tx1"/>
            </a:solidFill>
          </a:ln>
        </p:spPr>
        <p:txBody>
          <a:bodyPr/>
          <a:lstStyle/>
          <a:p>
            <a:r>
              <a:rPr lang="en-US" altLang="ja-JP" dirty="0" smtClean="0"/>
              <a:t> </a:t>
            </a:r>
            <a:r>
              <a:rPr lang="ja-JP" altLang="en-US" dirty="0" smtClean="0"/>
              <a:t>人流・観光</a:t>
            </a:r>
            <a:r>
              <a:rPr lang="ja-JP" altLang="en-US" dirty="0" smtClean="0"/>
              <a:t>情報制度</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3527425" y="1989138"/>
            <a:ext cx="684213" cy="3473450"/>
          </a:xfrm>
          <a:prstGeom prst="rect">
            <a:avLst/>
          </a:prstGeom>
          <a:noFill/>
          <a:ln w="9525">
            <a:solidFill>
              <a:schemeClr val="tx1"/>
            </a:solidFill>
            <a:miter lim="800000"/>
            <a:headEnd/>
            <a:tailEnd/>
          </a:ln>
          <a:effectLst/>
        </p:spPr>
        <p:txBody>
          <a:bodyPr vert="eaVert" wrap="none" anchor="ctr"/>
          <a:lstStyle/>
          <a:p>
            <a:pPr algn="ctr"/>
            <a:r>
              <a:rPr lang="ja-JP" altLang="en-US" dirty="0" smtClean="0"/>
              <a:t>（外国人）旅行者</a:t>
            </a:r>
            <a:r>
              <a:rPr lang="ja-JP" altLang="en-US" dirty="0"/>
              <a:t>情報提供促進法</a:t>
            </a:r>
          </a:p>
        </p:txBody>
      </p:sp>
      <p:sp>
        <p:nvSpPr>
          <p:cNvPr id="19460" name="Text Box 4"/>
          <p:cNvSpPr txBox="1">
            <a:spLocks noChangeArrowheads="1"/>
          </p:cNvSpPr>
          <p:nvPr/>
        </p:nvSpPr>
        <p:spPr bwMode="auto">
          <a:xfrm>
            <a:off x="915988" y="2636838"/>
            <a:ext cx="1568450" cy="379412"/>
          </a:xfrm>
          <a:prstGeom prst="rect">
            <a:avLst/>
          </a:prstGeom>
          <a:noFill/>
          <a:ln w="12700">
            <a:solidFill>
              <a:schemeClr val="tx1"/>
            </a:solidFill>
            <a:miter lim="800000"/>
            <a:headEnd/>
            <a:tailEnd/>
          </a:ln>
          <a:effectLst/>
        </p:spPr>
        <p:txBody>
          <a:bodyPr wrap="none">
            <a:spAutoFit/>
          </a:bodyPr>
          <a:lstStyle/>
          <a:p>
            <a:r>
              <a:rPr lang="ja-JP" altLang="en-US"/>
              <a:t>通訳案内士法</a:t>
            </a:r>
          </a:p>
        </p:txBody>
      </p:sp>
      <p:sp>
        <p:nvSpPr>
          <p:cNvPr id="19461" name="Text Box 5"/>
          <p:cNvSpPr txBox="1">
            <a:spLocks noChangeArrowheads="1"/>
          </p:cNvSpPr>
          <p:nvPr/>
        </p:nvSpPr>
        <p:spPr bwMode="auto">
          <a:xfrm>
            <a:off x="1116013" y="3284538"/>
            <a:ext cx="1346200" cy="385762"/>
          </a:xfrm>
          <a:prstGeom prst="rect">
            <a:avLst/>
          </a:prstGeom>
          <a:noFill/>
          <a:ln w="19050">
            <a:solidFill>
              <a:schemeClr val="tx1"/>
            </a:solidFill>
            <a:miter lim="800000"/>
            <a:headEnd/>
            <a:tailEnd/>
          </a:ln>
          <a:effectLst/>
        </p:spPr>
        <p:txBody>
          <a:bodyPr wrap="none">
            <a:spAutoFit/>
          </a:bodyPr>
          <a:lstStyle/>
          <a:p>
            <a:r>
              <a:rPr lang="ja-JP" altLang="en-US"/>
              <a:t>外客誘致法</a:t>
            </a:r>
          </a:p>
        </p:txBody>
      </p:sp>
      <p:sp>
        <p:nvSpPr>
          <p:cNvPr id="19467" name="Rectangle 11"/>
          <p:cNvSpPr>
            <a:spLocks noChangeArrowheads="1"/>
          </p:cNvSpPr>
          <p:nvPr/>
        </p:nvSpPr>
        <p:spPr bwMode="auto">
          <a:xfrm>
            <a:off x="3276600" y="692150"/>
            <a:ext cx="3240088" cy="647700"/>
          </a:xfrm>
          <a:prstGeom prst="rect">
            <a:avLst/>
          </a:prstGeom>
          <a:noFill/>
          <a:ln w="9525">
            <a:solidFill>
              <a:schemeClr val="tx1"/>
            </a:solidFill>
            <a:prstDash val="dash"/>
            <a:miter lim="800000"/>
            <a:headEnd/>
            <a:tailEnd/>
          </a:ln>
          <a:effectLst/>
        </p:spPr>
        <p:txBody>
          <a:bodyPr wrap="none" anchor="ctr"/>
          <a:lstStyle/>
          <a:p>
            <a:pPr algn="ctr"/>
            <a:r>
              <a:rPr lang="ja-JP" altLang="en-US"/>
              <a:t>国際観光ホテル整備法</a:t>
            </a:r>
          </a:p>
        </p:txBody>
      </p:sp>
      <p:sp>
        <p:nvSpPr>
          <p:cNvPr id="19468" name="Rectangle 12"/>
          <p:cNvSpPr>
            <a:spLocks noChangeArrowheads="1"/>
          </p:cNvSpPr>
          <p:nvPr/>
        </p:nvSpPr>
        <p:spPr bwMode="auto">
          <a:xfrm>
            <a:off x="5724525" y="1916113"/>
            <a:ext cx="863600" cy="3546475"/>
          </a:xfrm>
          <a:prstGeom prst="rect">
            <a:avLst/>
          </a:prstGeom>
          <a:noFill/>
          <a:ln w="9525">
            <a:solidFill>
              <a:schemeClr val="tx1"/>
            </a:solidFill>
            <a:miter lim="800000"/>
            <a:headEnd/>
            <a:tailEnd/>
          </a:ln>
          <a:effectLst/>
        </p:spPr>
        <p:txBody>
          <a:bodyPr vert="eaVert" wrap="none" anchor="ctr"/>
          <a:lstStyle/>
          <a:p>
            <a:pPr algn="ctr"/>
            <a:r>
              <a:rPr lang="ja-JP" altLang="en-US" dirty="0"/>
              <a:t>伝統的</a:t>
            </a:r>
            <a:r>
              <a:rPr lang="ja-JP" altLang="en-US" dirty="0" smtClean="0"/>
              <a:t>日本旅館振興法</a:t>
            </a:r>
            <a:endParaRPr lang="ja-JP" altLang="en-US" dirty="0"/>
          </a:p>
        </p:txBody>
      </p:sp>
      <p:sp>
        <p:nvSpPr>
          <p:cNvPr id="19470" name="Text Box 14"/>
          <p:cNvSpPr txBox="1">
            <a:spLocks noChangeArrowheads="1"/>
          </p:cNvSpPr>
          <p:nvPr/>
        </p:nvSpPr>
        <p:spPr bwMode="auto">
          <a:xfrm>
            <a:off x="250825" y="4149725"/>
            <a:ext cx="2254250" cy="379413"/>
          </a:xfrm>
          <a:prstGeom prst="rect">
            <a:avLst/>
          </a:prstGeom>
          <a:noFill/>
          <a:ln w="12700">
            <a:solidFill>
              <a:schemeClr val="tx1"/>
            </a:solidFill>
            <a:miter lim="800000"/>
            <a:headEnd/>
            <a:tailEnd/>
          </a:ln>
          <a:effectLst/>
        </p:spPr>
        <p:txBody>
          <a:bodyPr wrap="none">
            <a:spAutoFit/>
          </a:bodyPr>
          <a:lstStyle/>
          <a:p>
            <a:r>
              <a:rPr lang="ja-JP" altLang="en-US"/>
              <a:t>国際観光振興機構法</a:t>
            </a:r>
          </a:p>
        </p:txBody>
      </p:sp>
      <p:sp>
        <p:nvSpPr>
          <p:cNvPr id="19471" name="Text Box 15"/>
          <p:cNvSpPr txBox="1">
            <a:spLocks noChangeArrowheads="1"/>
          </p:cNvSpPr>
          <p:nvPr/>
        </p:nvSpPr>
        <p:spPr bwMode="auto">
          <a:xfrm>
            <a:off x="855663" y="1217613"/>
            <a:ext cx="1997075" cy="925512"/>
          </a:xfrm>
          <a:prstGeom prst="rect">
            <a:avLst/>
          </a:prstGeom>
          <a:noFill/>
          <a:ln w="9525">
            <a:solidFill>
              <a:schemeClr val="tx1"/>
            </a:solidFill>
            <a:prstDash val="dash"/>
            <a:miter lim="800000"/>
            <a:headEnd/>
            <a:tailEnd/>
          </a:ln>
          <a:effectLst/>
        </p:spPr>
        <p:txBody>
          <a:bodyPr wrap="none">
            <a:spAutoFit/>
          </a:bodyPr>
          <a:lstStyle/>
          <a:p>
            <a:r>
              <a:rPr lang="en-US" altLang="ja-JP"/>
              <a:t>(</a:t>
            </a:r>
            <a:r>
              <a:rPr lang="ja-JP" altLang="en-US"/>
              <a:t>非登録宿泊施設）</a:t>
            </a:r>
          </a:p>
          <a:p>
            <a:r>
              <a:rPr lang="ja-JP" altLang="en-US"/>
              <a:t>　ジャパニーズイン</a:t>
            </a:r>
          </a:p>
          <a:p>
            <a:r>
              <a:rPr lang="ja-JP" altLang="en-US"/>
              <a:t>　ユースホステル</a:t>
            </a:r>
          </a:p>
        </p:txBody>
      </p:sp>
      <p:sp>
        <p:nvSpPr>
          <p:cNvPr id="19472" name="Text Box 16"/>
          <p:cNvSpPr txBox="1">
            <a:spLocks noChangeArrowheads="1"/>
          </p:cNvSpPr>
          <p:nvPr/>
        </p:nvSpPr>
        <p:spPr bwMode="auto">
          <a:xfrm>
            <a:off x="8191500" y="333375"/>
            <a:ext cx="561975" cy="1933575"/>
          </a:xfrm>
          <a:prstGeom prst="rect">
            <a:avLst/>
          </a:prstGeom>
          <a:noFill/>
          <a:ln w="12700">
            <a:solidFill>
              <a:schemeClr val="tx1"/>
            </a:solidFill>
            <a:miter lim="800000"/>
            <a:headEnd/>
            <a:tailEnd/>
          </a:ln>
          <a:effectLst/>
        </p:spPr>
        <p:txBody>
          <a:bodyPr vert="eaVert" wrap="none">
            <a:spAutoFit/>
          </a:bodyPr>
          <a:lstStyle/>
          <a:p>
            <a:r>
              <a:rPr lang="ja-JP" altLang="en-US" sz="2400"/>
              <a:t>旧観光基本法</a:t>
            </a:r>
          </a:p>
        </p:txBody>
      </p:sp>
      <p:sp>
        <p:nvSpPr>
          <p:cNvPr id="19473" name="Text Box 17"/>
          <p:cNvSpPr txBox="1">
            <a:spLocks noChangeArrowheads="1"/>
          </p:cNvSpPr>
          <p:nvPr/>
        </p:nvSpPr>
        <p:spPr bwMode="auto">
          <a:xfrm>
            <a:off x="8186738" y="3213100"/>
            <a:ext cx="561975" cy="2847975"/>
          </a:xfrm>
          <a:prstGeom prst="rect">
            <a:avLst/>
          </a:prstGeom>
          <a:noFill/>
          <a:ln w="12700">
            <a:solidFill>
              <a:schemeClr val="tx1"/>
            </a:solidFill>
            <a:miter lim="800000"/>
            <a:headEnd/>
            <a:tailEnd/>
          </a:ln>
          <a:effectLst/>
        </p:spPr>
        <p:txBody>
          <a:bodyPr vert="eaVert" wrap="none">
            <a:spAutoFit/>
          </a:bodyPr>
          <a:lstStyle/>
          <a:p>
            <a:r>
              <a:rPr lang="ja-JP" altLang="en-US" sz="2400"/>
              <a:t>観光立国推進基本法</a:t>
            </a:r>
          </a:p>
        </p:txBody>
      </p:sp>
      <p:sp>
        <p:nvSpPr>
          <p:cNvPr id="19476" name="Text Box 20"/>
          <p:cNvSpPr txBox="1">
            <a:spLocks noChangeArrowheads="1"/>
          </p:cNvSpPr>
          <p:nvPr/>
        </p:nvSpPr>
        <p:spPr bwMode="auto">
          <a:xfrm>
            <a:off x="250825" y="4941888"/>
            <a:ext cx="2254250" cy="379412"/>
          </a:xfrm>
          <a:prstGeom prst="rect">
            <a:avLst/>
          </a:prstGeom>
          <a:noFill/>
          <a:ln w="12700">
            <a:solidFill>
              <a:schemeClr val="tx1"/>
            </a:solidFill>
            <a:miter lim="800000"/>
            <a:headEnd/>
            <a:tailEnd/>
          </a:ln>
          <a:effectLst/>
        </p:spPr>
        <p:txBody>
          <a:bodyPr wrap="none">
            <a:spAutoFit/>
          </a:bodyPr>
          <a:lstStyle/>
          <a:p>
            <a:r>
              <a:rPr lang="ja-JP" altLang="en-US"/>
              <a:t>自治体外客誘致政策</a:t>
            </a:r>
          </a:p>
        </p:txBody>
      </p:sp>
      <p:sp>
        <p:nvSpPr>
          <p:cNvPr id="19477" name="AutoShape 21"/>
          <p:cNvSpPr>
            <a:spLocks noChangeArrowheads="1"/>
          </p:cNvSpPr>
          <p:nvPr/>
        </p:nvSpPr>
        <p:spPr bwMode="auto">
          <a:xfrm>
            <a:off x="4356100" y="1423988"/>
            <a:ext cx="1214438" cy="1141412"/>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noFill/>
          <a:ln w="9525">
            <a:solidFill>
              <a:schemeClr val="tx1"/>
            </a:solidFill>
            <a:prstDash val="dash"/>
            <a:miter lim="800000"/>
            <a:headEnd/>
            <a:tailEnd/>
          </a:ln>
          <a:effectLst/>
        </p:spPr>
        <p:txBody>
          <a:bodyPr wrap="none" anchor="ctr"/>
          <a:lstStyle/>
          <a:p>
            <a:endParaRPr lang="ja-JP" altLang="en-US"/>
          </a:p>
        </p:txBody>
      </p:sp>
      <p:sp>
        <p:nvSpPr>
          <p:cNvPr id="19478" name="Rectangle 22"/>
          <p:cNvSpPr>
            <a:spLocks noChangeArrowheads="1"/>
          </p:cNvSpPr>
          <p:nvPr/>
        </p:nvSpPr>
        <p:spPr bwMode="auto">
          <a:xfrm>
            <a:off x="4500563" y="1412875"/>
            <a:ext cx="914400" cy="360363"/>
          </a:xfrm>
          <a:prstGeom prst="rect">
            <a:avLst/>
          </a:prstGeom>
          <a:solidFill>
            <a:schemeClr val="bg1"/>
          </a:solidFill>
          <a:ln w="9525">
            <a:noFill/>
            <a:miter lim="800000"/>
            <a:headEnd/>
            <a:tailEnd/>
          </a:ln>
          <a:effectLst/>
        </p:spPr>
        <p:txBody>
          <a:bodyPr wrap="none" anchor="ctr"/>
          <a:lstStyle/>
          <a:p>
            <a:pPr algn="ctr"/>
            <a:r>
              <a:rPr lang="ja-JP" altLang="en-US"/>
              <a:t>分解</a:t>
            </a:r>
          </a:p>
        </p:txBody>
      </p:sp>
      <p:sp>
        <p:nvSpPr>
          <p:cNvPr id="19479" name="AutoShape 23"/>
          <p:cNvSpPr>
            <a:spLocks noChangeArrowheads="1"/>
          </p:cNvSpPr>
          <p:nvPr/>
        </p:nvSpPr>
        <p:spPr bwMode="auto">
          <a:xfrm>
            <a:off x="2627313" y="2565400"/>
            <a:ext cx="419100" cy="485775"/>
          </a:xfrm>
          <a:prstGeom prst="rightArrow">
            <a:avLst>
              <a:gd name="adj1" fmla="val 50000"/>
              <a:gd name="adj2" fmla="val 25000"/>
            </a:avLst>
          </a:prstGeom>
          <a:solidFill>
            <a:schemeClr val="bg1"/>
          </a:solidFill>
          <a:ln w="9525">
            <a:solidFill>
              <a:schemeClr val="tx1"/>
            </a:solidFill>
            <a:prstDash val="dash"/>
            <a:miter lim="800000"/>
            <a:headEnd/>
            <a:tailEnd/>
          </a:ln>
          <a:effectLst/>
        </p:spPr>
        <p:txBody>
          <a:bodyPr wrap="none" anchor="ctr"/>
          <a:lstStyle/>
          <a:p>
            <a:endParaRPr lang="ja-JP" altLang="en-US"/>
          </a:p>
        </p:txBody>
      </p:sp>
      <p:sp>
        <p:nvSpPr>
          <p:cNvPr id="19480" name="AutoShape 24"/>
          <p:cNvSpPr>
            <a:spLocks noChangeArrowheads="1"/>
          </p:cNvSpPr>
          <p:nvPr/>
        </p:nvSpPr>
        <p:spPr bwMode="auto">
          <a:xfrm>
            <a:off x="2640013" y="3213100"/>
            <a:ext cx="419100" cy="485775"/>
          </a:xfrm>
          <a:prstGeom prst="rightArrow">
            <a:avLst>
              <a:gd name="adj1" fmla="val 50000"/>
              <a:gd name="adj2" fmla="val 25000"/>
            </a:avLst>
          </a:prstGeom>
          <a:solidFill>
            <a:schemeClr val="bg1"/>
          </a:solidFill>
          <a:ln w="9525">
            <a:solidFill>
              <a:schemeClr val="tx1"/>
            </a:solidFill>
            <a:prstDash val="dash"/>
            <a:miter lim="800000"/>
            <a:headEnd/>
            <a:tailEnd/>
          </a:ln>
          <a:effectLst/>
        </p:spPr>
        <p:txBody>
          <a:bodyPr wrap="none" anchor="ctr"/>
          <a:lstStyle/>
          <a:p>
            <a:endParaRPr lang="ja-JP" altLang="en-US"/>
          </a:p>
        </p:txBody>
      </p:sp>
      <p:sp>
        <p:nvSpPr>
          <p:cNvPr id="19481" name="AutoShape 25"/>
          <p:cNvSpPr>
            <a:spLocks noChangeArrowheads="1"/>
          </p:cNvSpPr>
          <p:nvPr/>
        </p:nvSpPr>
        <p:spPr bwMode="auto">
          <a:xfrm>
            <a:off x="2627313" y="4005263"/>
            <a:ext cx="419100" cy="485775"/>
          </a:xfrm>
          <a:prstGeom prst="rightArrow">
            <a:avLst>
              <a:gd name="adj1" fmla="val 50000"/>
              <a:gd name="adj2" fmla="val 25000"/>
            </a:avLst>
          </a:prstGeom>
          <a:solidFill>
            <a:schemeClr val="bg1"/>
          </a:solidFill>
          <a:ln w="9525">
            <a:solidFill>
              <a:schemeClr val="tx1"/>
            </a:solidFill>
            <a:prstDash val="dash"/>
            <a:miter lim="800000"/>
            <a:headEnd/>
            <a:tailEnd/>
          </a:ln>
          <a:effectLst/>
        </p:spPr>
        <p:txBody>
          <a:bodyPr wrap="none" anchor="ctr"/>
          <a:lstStyle/>
          <a:p>
            <a:endParaRPr lang="ja-JP" altLang="en-US"/>
          </a:p>
        </p:txBody>
      </p:sp>
      <p:sp>
        <p:nvSpPr>
          <p:cNvPr id="19482" name="AutoShape 26"/>
          <p:cNvSpPr>
            <a:spLocks noChangeArrowheads="1"/>
          </p:cNvSpPr>
          <p:nvPr/>
        </p:nvSpPr>
        <p:spPr bwMode="auto">
          <a:xfrm>
            <a:off x="2627313" y="4868863"/>
            <a:ext cx="419100" cy="485775"/>
          </a:xfrm>
          <a:prstGeom prst="rightArrow">
            <a:avLst>
              <a:gd name="adj1" fmla="val 50000"/>
              <a:gd name="adj2" fmla="val 25000"/>
            </a:avLst>
          </a:prstGeom>
          <a:solidFill>
            <a:schemeClr val="bg1"/>
          </a:solidFill>
          <a:ln w="9525">
            <a:solidFill>
              <a:schemeClr val="tx1"/>
            </a:solidFill>
            <a:prstDash val="dash"/>
            <a:miter lim="800000"/>
            <a:headEnd/>
            <a:tailEnd/>
          </a:ln>
          <a:effectLst/>
        </p:spPr>
        <p:txBody>
          <a:bodyPr wrap="none" anchor="ctr"/>
          <a:lstStyle/>
          <a:p>
            <a:endParaRPr lang="ja-JP" altLang="en-US"/>
          </a:p>
        </p:txBody>
      </p:sp>
      <p:sp>
        <p:nvSpPr>
          <p:cNvPr id="19483" name="AutoShape 27"/>
          <p:cNvSpPr>
            <a:spLocks noChangeArrowheads="1"/>
          </p:cNvSpPr>
          <p:nvPr/>
        </p:nvSpPr>
        <p:spPr bwMode="auto">
          <a:xfrm flipH="1">
            <a:off x="6759575" y="422275"/>
            <a:ext cx="1268413" cy="8397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prstDash val="dash"/>
            <a:miter lim="800000"/>
            <a:headEnd/>
            <a:tailEnd/>
          </a:ln>
          <a:effectLst/>
        </p:spPr>
        <p:txBody>
          <a:bodyPr wrap="none" anchor="ctr"/>
          <a:lstStyle/>
          <a:p>
            <a:pPr algn="ctr"/>
            <a:r>
              <a:rPr lang="ja-JP" altLang="en-US"/>
              <a:t>外貨獲得</a:t>
            </a:r>
          </a:p>
        </p:txBody>
      </p:sp>
      <p:sp>
        <p:nvSpPr>
          <p:cNvPr id="19484" name="AutoShape 28"/>
          <p:cNvSpPr>
            <a:spLocks noChangeArrowheads="1"/>
          </p:cNvSpPr>
          <p:nvPr/>
        </p:nvSpPr>
        <p:spPr bwMode="auto">
          <a:xfrm>
            <a:off x="8243888" y="2492375"/>
            <a:ext cx="485775" cy="379413"/>
          </a:xfrm>
          <a:prstGeom prst="downArrow">
            <a:avLst>
              <a:gd name="adj1" fmla="val 50000"/>
              <a:gd name="adj2" fmla="val 25000"/>
            </a:avLst>
          </a:prstGeom>
          <a:solidFill>
            <a:schemeClr val="bg1"/>
          </a:solidFill>
          <a:ln w="9525">
            <a:solidFill>
              <a:schemeClr val="tx1"/>
            </a:solidFill>
            <a:prstDash val="dash"/>
            <a:miter lim="800000"/>
            <a:headEnd/>
            <a:tailEnd/>
          </a:ln>
          <a:effectLst/>
        </p:spPr>
        <p:txBody>
          <a:bodyPr vert="eaVert" wrap="none" anchor="ctr"/>
          <a:lstStyle/>
          <a:p>
            <a:endParaRPr lang="ja-JP" altLang="en-US"/>
          </a:p>
        </p:txBody>
      </p:sp>
      <p:sp>
        <p:nvSpPr>
          <p:cNvPr id="19485" name="AutoShape 29"/>
          <p:cNvSpPr>
            <a:spLocks noChangeArrowheads="1"/>
          </p:cNvSpPr>
          <p:nvPr/>
        </p:nvSpPr>
        <p:spPr bwMode="auto">
          <a:xfrm flipH="1">
            <a:off x="6732588" y="3957638"/>
            <a:ext cx="1268412" cy="83978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prstDash val="dash"/>
            <a:miter lim="800000"/>
            <a:headEnd/>
            <a:tailEnd/>
          </a:ln>
          <a:effectLst/>
        </p:spPr>
        <p:txBody>
          <a:bodyPr wrap="none" anchor="ctr"/>
          <a:lstStyle/>
          <a:p>
            <a:pPr algn="ctr"/>
            <a:r>
              <a:rPr lang="ja-JP" altLang="en-US"/>
              <a:t>地域の誇り</a:t>
            </a:r>
          </a:p>
        </p:txBody>
      </p:sp>
      <p:sp>
        <p:nvSpPr>
          <p:cNvPr id="19486" name="AutoShape 30"/>
          <p:cNvSpPr>
            <a:spLocks noChangeArrowheads="1"/>
          </p:cNvSpPr>
          <p:nvPr/>
        </p:nvSpPr>
        <p:spPr bwMode="auto">
          <a:xfrm rot="2652477">
            <a:off x="2784475" y="1863725"/>
            <a:ext cx="419100" cy="485775"/>
          </a:xfrm>
          <a:prstGeom prst="rightArrow">
            <a:avLst>
              <a:gd name="adj1" fmla="val 50000"/>
              <a:gd name="adj2" fmla="val 25000"/>
            </a:avLst>
          </a:prstGeom>
          <a:solidFill>
            <a:schemeClr val="bg1"/>
          </a:solidFill>
          <a:ln w="9525">
            <a:solidFill>
              <a:schemeClr val="tx1"/>
            </a:solidFill>
            <a:prstDash val="dash"/>
            <a:miter lim="800000"/>
            <a:headEnd/>
            <a:tailEnd/>
          </a:ln>
          <a:effectLst/>
        </p:spPr>
        <p:txBody>
          <a:bodyPr wrap="none" anchor="ctr"/>
          <a:lstStyle/>
          <a:p>
            <a:endParaRPr lang="ja-JP" altLang="en-US"/>
          </a:p>
        </p:txBody>
      </p:sp>
      <p:sp>
        <p:nvSpPr>
          <p:cNvPr id="19487" name="Text Box 31"/>
          <p:cNvSpPr txBox="1">
            <a:spLocks noChangeArrowheads="1"/>
          </p:cNvSpPr>
          <p:nvPr/>
        </p:nvSpPr>
        <p:spPr bwMode="auto">
          <a:xfrm>
            <a:off x="3059113" y="2565400"/>
            <a:ext cx="458787" cy="2562225"/>
          </a:xfrm>
          <a:prstGeom prst="rect">
            <a:avLst/>
          </a:prstGeom>
          <a:noFill/>
          <a:ln w="9525">
            <a:noFill/>
            <a:miter lim="800000"/>
            <a:headEnd/>
            <a:tailEnd/>
          </a:ln>
          <a:effectLst/>
        </p:spPr>
        <p:txBody>
          <a:bodyPr vert="eaVert" wrap="none">
            <a:spAutoFit/>
          </a:bodyPr>
          <a:lstStyle/>
          <a:p>
            <a:r>
              <a:rPr lang="ja-JP" altLang="en-US"/>
              <a:t>選定基準の透明性の確保</a:t>
            </a:r>
          </a:p>
        </p:txBody>
      </p:sp>
      <p:sp>
        <p:nvSpPr>
          <p:cNvPr id="19490" name="AutoShape 34"/>
          <p:cNvSpPr>
            <a:spLocks noChangeArrowheads="1"/>
          </p:cNvSpPr>
          <p:nvPr/>
        </p:nvSpPr>
        <p:spPr bwMode="auto">
          <a:xfrm flipV="1">
            <a:off x="4356100" y="4797425"/>
            <a:ext cx="1214438" cy="1223963"/>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noFill/>
          <a:ln w="9525">
            <a:solidFill>
              <a:schemeClr val="tx1"/>
            </a:solidFill>
            <a:prstDash val="dash"/>
            <a:miter lim="800000"/>
            <a:headEnd/>
            <a:tailEnd/>
          </a:ln>
          <a:effectLst/>
        </p:spPr>
        <p:txBody>
          <a:bodyPr rot="10800000" wrap="none" anchor="ctr"/>
          <a:lstStyle/>
          <a:p>
            <a:pPr algn="ctr"/>
            <a:r>
              <a:rPr lang="ja-JP" altLang="en-US"/>
              <a:t>影響</a:t>
            </a:r>
          </a:p>
        </p:txBody>
      </p:sp>
      <p:sp>
        <p:nvSpPr>
          <p:cNvPr id="19489" name="Oval 33"/>
          <p:cNvSpPr>
            <a:spLocks noChangeArrowheads="1"/>
          </p:cNvSpPr>
          <p:nvPr/>
        </p:nvSpPr>
        <p:spPr bwMode="auto">
          <a:xfrm>
            <a:off x="3806825" y="5661025"/>
            <a:ext cx="2349500" cy="914400"/>
          </a:xfrm>
          <a:prstGeom prst="ellipse">
            <a:avLst/>
          </a:prstGeom>
          <a:solidFill>
            <a:schemeClr val="bg1"/>
          </a:solidFill>
          <a:ln w="9525">
            <a:solidFill>
              <a:schemeClr val="tx1"/>
            </a:solidFill>
            <a:prstDash val="dash"/>
            <a:round/>
            <a:headEnd/>
            <a:tailEnd/>
          </a:ln>
          <a:effectLst/>
        </p:spPr>
        <p:txBody>
          <a:bodyPr wrap="none" anchor="ctr"/>
          <a:lstStyle/>
          <a:p>
            <a:pPr algn="ctr"/>
            <a:r>
              <a:rPr lang="ja-JP" altLang="en-US" dirty="0" smtClean="0"/>
              <a:t>ネット情報</a:t>
            </a:r>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ChangeArrowheads="1"/>
          </p:cNvSpPr>
          <p:nvPr/>
        </p:nvSpPr>
        <p:spPr bwMode="auto">
          <a:xfrm>
            <a:off x="0" y="2143125"/>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3796" name="Object 4"/>
          <p:cNvGraphicFramePr>
            <a:graphicFrameLocks noChangeAspect="1"/>
          </p:cNvGraphicFramePr>
          <p:nvPr/>
        </p:nvGraphicFramePr>
        <p:xfrm>
          <a:off x="144463" y="1268413"/>
          <a:ext cx="8964612" cy="5521325"/>
        </p:xfrm>
        <a:graphic>
          <a:graphicData uri="http://schemas.openxmlformats.org/presentationml/2006/ole">
            <p:oleObj spid="_x0000_s153602" name="スライド" r:id="rId4" imgW="4482092" imgH="3360586" progId="PowerPoint.Slide.8">
              <p:embed/>
            </p:oleObj>
          </a:graphicData>
        </a:graphic>
      </p:graphicFrame>
      <p:sp>
        <p:nvSpPr>
          <p:cNvPr id="33794" name="Rectangle 2"/>
          <p:cNvSpPr>
            <a:spLocks noGrp="1" noChangeArrowheads="1"/>
          </p:cNvSpPr>
          <p:nvPr>
            <p:ph type="title"/>
          </p:nvPr>
        </p:nvSpPr>
        <p:spPr>
          <a:ln>
            <a:solidFill>
              <a:schemeClr val="tx1"/>
            </a:solidFill>
          </a:ln>
        </p:spPr>
        <p:txBody>
          <a:bodyPr>
            <a:normAutofit fontScale="90000"/>
          </a:bodyPr>
          <a:lstStyle/>
          <a:p>
            <a:r>
              <a:rPr lang="ja-JP" altLang="en-US" sz="4000"/>
              <a:t>旅客運送事業制度における</a:t>
            </a:r>
            <a:br>
              <a:rPr lang="ja-JP" altLang="en-US" sz="4000"/>
            </a:br>
            <a:r>
              <a:rPr lang="ja-JP" altLang="en-US" sz="4000"/>
              <a:t>「日常」と「非日常」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kumimoji="1" lang="ja-JP" altLang="en-US" dirty="0" smtClean="0"/>
              <a:t>停車場・時刻表システム</a:t>
            </a:r>
            <a:r>
              <a:rPr kumimoji="1" lang="en-US" altLang="ja-JP" dirty="0" smtClean="0"/>
              <a:t/>
            </a:r>
            <a:br>
              <a:rPr kumimoji="1" lang="en-US" altLang="ja-JP" dirty="0" smtClean="0"/>
            </a:br>
            <a:r>
              <a:rPr kumimoji="1" lang="ja-JP" altLang="en-US" dirty="0" smtClean="0"/>
              <a:t>（</a:t>
            </a:r>
            <a:r>
              <a:rPr lang="ja-JP" altLang="en-US" dirty="0" smtClean="0"/>
              <a:t>不特定多数のドグマ）</a:t>
            </a:r>
            <a:endParaRPr kumimoji="1" lang="ja-JP" altLang="en-US" dirty="0"/>
          </a:p>
        </p:txBody>
      </p:sp>
      <p:sp>
        <p:nvSpPr>
          <p:cNvPr id="3" name="コンテンツ プレースホルダ 2"/>
          <p:cNvSpPr>
            <a:spLocks noGrp="1"/>
          </p:cNvSpPr>
          <p:nvPr>
            <p:ph idx="1"/>
          </p:nvPr>
        </p:nvSpPr>
        <p:spPr>
          <a:xfrm>
            <a:off x="1403648" y="2060848"/>
            <a:ext cx="2962672" cy="2448272"/>
          </a:xfrm>
        </p:spPr>
        <p:txBody>
          <a:bodyPr>
            <a:normAutofit/>
          </a:bodyPr>
          <a:lstStyle/>
          <a:p>
            <a:r>
              <a:rPr kumimoji="1" lang="ja-JP" altLang="en-US" dirty="0" smtClean="0"/>
              <a:t>スマホ時代</a:t>
            </a:r>
            <a:endParaRPr kumimoji="1" lang="en-US" altLang="ja-JP" dirty="0" smtClean="0"/>
          </a:p>
          <a:p>
            <a:r>
              <a:rPr kumimoji="1" lang="en-US" altLang="ja-JP" dirty="0" smtClean="0"/>
              <a:t>GPS</a:t>
            </a:r>
            <a:r>
              <a:rPr kumimoji="1" lang="ja-JP" altLang="en-US" dirty="0" smtClean="0"/>
              <a:t>と</a:t>
            </a:r>
            <a:r>
              <a:rPr kumimoji="1" lang="en-US" altLang="ja-JP" dirty="0" err="1" smtClean="0"/>
              <a:t>Wifi</a:t>
            </a:r>
            <a:endParaRPr kumimoji="1" lang="en-US" altLang="ja-JP" dirty="0" smtClean="0"/>
          </a:p>
          <a:p>
            <a:r>
              <a:rPr lang="ja-JP" altLang="en-US" dirty="0" smtClean="0"/>
              <a:t>アプリ</a:t>
            </a:r>
            <a:endParaRPr lang="en-US" altLang="ja-JP" dirty="0" smtClean="0"/>
          </a:p>
          <a:p>
            <a:r>
              <a:rPr kumimoji="1" lang="ja-JP" altLang="en-US" dirty="0" smtClean="0"/>
              <a:t>個人情報</a:t>
            </a:r>
            <a:endParaRPr kumimoji="1" lang="ja-JP" altLang="en-US" dirty="0"/>
          </a:p>
        </p:txBody>
      </p:sp>
      <p:sp>
        <p:nvSpPr>
          <p:cNvPr id="4" name="タイトル 1"/>
          <p:cNvSpPr txBox="1">
            <a:spLocks/>
          </p:cNvSpPr>
          <p:nvPr/>
        </p:nvSpPr>
        <p:spPr>
          <a:xfrm>
            <a:off x="539552" y="5166320"/>
            <a:ext cx="8229600" cy="1143000"/>
          </a:xfrm>
          <a:prstGeom prst="rect">
            <a:avLst/>
          </a:prstGeom>
          <a:solidFill>
            <a:srgbClr val="FFFF00"/>
          </a:solidFill>
          <a:ln>
            <a:solidFill>
              <a:schemeClr val="accent1"/>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ユビキタス</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（不特定多数のドグマ）</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円/楕円 4"/>
          <p:cNvSpPr/>
          <p:nvPr/>
        </p:nvSpPr>
        <p:spPr>
          <a:xfrm>
            <a:off x="5724128" y="1412776"/>
            <a:ext cx="2786608" cy="14904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lumMod val="95000"/>
                    <a:lumOff val="5000"/>
                  </a:schemeClr>
                </a:solidFill>
              </a:rPr>
              <a:t>番組</a:t>
            </a:r>
            <a:r>
              <a:rPr lang="ja-JP" altLang="en-US" sz="4000" dirty="0" smtClean="0">
                <a:solidFill>
                  <a:schemeClr val="tx1">
                    <a:lumMod val="95000"/>
                    <a:lumOff val="5000"/>
                  </a:schemeClr>
                </a:solidFill>
              </a:rPr>
              <a:t>表モデル</a:t>
            </a:r>
            <a:endParaRPr kumimoji="1" lang="ja-JP" altLang="en-US" sz="4000" dirty="0">
              <a:solidFill>
                <a:schemeClr val="tx1">
                  <a:lumMod val="95000"/>
                  <a:lumOff val="5000"/>
                </a:schemeClr>
              </a:solidFill>
            </a:endParaRPr>
          </a:p>
        </p:txBody>
      </p:sp>
      <p:sp>
        <p:nvSpPr>
          <p:cNvPr id="6" name="円/楕円 5"/>
          <p:cNvSpPr/>
          <p:nvPr/>
        </p:nvSpPr>
        <p:spPr>
          <a:xfrm>
            <a:off x="5868144" y="3666728"/>
            <a:ext cx="2786608" cy="14904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lumMod val="95000"/>
                    <a:lumOff val="5000"/>
                  </a:schemeClr>
                </a:solidFill>
              </a:rPr>
              <a:t>オン</a:t>
            </a:r>
            <a:endParaRPr kumimoji="1" lang="en-US" altLang="ja-JP" sz="4000" dirty="0" smtClean="0">
              <a:solidFill>
                <a:schemeClr val="tx1">
                  <a:lumMod val="95000"/>
                  <a:lumOff val="5000"/>
                </a:schemeClr>
              </a:solidFill>
            </a:endParaRPr>
          </a:p>
          <a:p>
            <a:pPr algn="ctr"/>
            <a:r>
              <a:rPr kumimoji="1" lang="ja-JP" altLang="en-US" sz="4000" dirty="0" smtClean="0">
                <a:solidFill>
                  <a:schemeClr val="tx1">
                    <a:lumMod val="95000"/>
                    <a:lumOff val="5000"/>
                  </a:schemeClr>
                </a:solidFill>
              </a:rPr>
              <a:t>デマンド</a:t>
            </a:r>
            <a:endParaRPr kumimoji="1" lang="ja-JP" altLang="en-US" sz="40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乗合・貸切</a:t>
            </a:r>
            <a:r>
              <a:rPr kumimoji="1" lang="ja-JP" altLang="en-US" dirty="0" smtClean="0"/>
              <a:t>二分類の</a:t>
            </a:r>
            <a:r>
              <a:rPr kumimoji="1" lang="ja-JP" altLang="en-US" dirty="0" smtClean="0"/>
              <a:t>ドグマ</a:t>
            </a:r>
            <a:endParaRPr kumimoji="1" lang="ja-JP" altLang="en-US" dirty="0"/>
          </a:p>
        </p:txBody>
      </p:sp>
      <p:sp>
        <p:nvSpPr>
          <p:cNvPr id="6" name="コンテンツ プレースホルダ 5"/>
          <p:cNvSpPr>
            <a:spLocks noGrp="1"/>
          </p:cNvSpPr>
          <p:nvPr>
            <p:ph idx="1"/>
          </p:nvPr>
        </p:nvSpPr>
        <p:spPr>
          <a:xfrm>
            <a:off x="457200" y="1600200"/>
            <a:ext cx="8229600" cy="5257800"/>
          </a:xfrm>
        </p:spPr>
        <p:txBody>
          <a:bodyPr>
            <a:normAutofit/>
          </a:bodyPr>
          <a:lstStyle/>
          <a:p>
            <a:r>
              <a:rPr lang="ja-JP" altLang="ja-JP" dirty="0" smtClean="0"/>
              <a:t>乗合システムは利用者ニーズをリアルタイムで把握するツールを持たなかった供給者側の工夫から発生した</a:t>
            </a:r>
            <a:r>
              <a:rPr lang="ja-JP" altLang="ja-JP" dirty="0" smtClean="0"/>
              <a:t>もの</a:t>
            </a:r>
            <a:endParaRPr lang="en-US" altLang="ja-JP" dirty="0" smtClean="0"/>
          </a:p>
          <a:p>
            <a:r>
              <a:rPr lang="ja-JP" altLang="en-US" dirty="0" smtClean="0">
                <a:solidFill>
                  <a:srgbClr val="FF0000"/>
                </a:solidFill>
              </a:rPr>
              <a:t>時々刻々発生する移動ニーズにリアルタイム対応できるのであれば、移動市場を貸切・乗合に二分する必然性はなくなる。</a:t>
            </a:r>
            <a:endParaRPr lang="en-US" altLang="ja-JP" dirty="0" smtClean="0">
              <a:solidFill>
                <a:srgbClr val="FF0000"/>
              </a:solidFill>
            </a:endParaRPr>
          </a:p>
          <a:p>
            <a:r>
              <a:rPr lang="ja-JP" altLang="en-US" dirty="0" smtClean="0">
                <a:solidFill>
                  <a:schemeClr val="accent3">
                    <a:lumMod val="50000"/>
                  </a:schemeClr>
                </a:solidFill>
              </a:rPr>
              <a:t>乗合を</a:t>
            </a:r>
            <a:r>
              <a:rPr lang="ja-JP" altLang="ja-JP" dirty="0" smtClean="0">
                <a:solidFill>
                  <a:schemeClr val="accent3">
                    <a:lumMod val="50000"/>
                  </a:schemeClr>
                </a:solidFill>
              </a:rPr>
              <a:t>優先</a:t>
            </a:r>
            <a:r>
              <a:rPr lang="ja-JP" altLang="en-US" dirty="0" smtClean="0">
                <a:solidFill>
                  <a:schemeClr val="accent3">
                    <a:lumMod val="50000"/>
                  </a:schemeClr>
                </a:solidFill>
              </a:rPr>
              <a:t>させる</a:t>
            </a:r>
            <a:r>
              <a:rPr lang="ja-JP" altLang="ja-JP" dirty="0" smtClean="0">
                <a:solidFill>
                  <a:schemeClr val="accent3">
                    <a:lumMod val="50000"/>
                  </a:schemeClr>
                </a:solidFill>
              </a:rPr>
              <a:t>公共交通優先のドグマも</a:t>
            </a:r>
            <a:r>
              <a:rPr lang="ja-JP" altLang="en-US" dirty="0" smtClean="0">
                <a:solidFill>
                  <a:schemeClr val="accent3">
                    <a:lumMod val="50000"/>
                  </a:schemeClr>
                </a:solidFill>
              </a:rPr>
              <a:t>不要となる。</a:t>
            </a:r>
            <a:endParaRPr lang="en-US" altLang="ja-JP" dirty="0" smtClean="0">
              <a:solidFill>
                <a:schemeClr val="accent3">
                  <a:lumMod val="50000"/>
                </a:schemeClr>
              </a:solidFill>
            </a:endParaRPr>
          </a:p>
          <a:p>
            <a:endParaRPr lang="en-US" altLang="ja-JP" dirty="0" smtClean="0"/>
          </a:p>
          <a:p>
            <a:endParaRPr kumimoji="1" lang="ja-JP" altLang="en-US" dirty="0"/>
          </a:p>
        </p:txBody>
      </p:sp>
      <p:sp>
        <p:nvSpPr>
          <p:cNvPr id="5" name="スライド番号プレースホルダ 3"/>
          <p:cNvSpPr>
            <a:spLocks noGrp="1"/>
          </p:cNvSpPr>
          <p:nvPr>
            <p:ph type="sldNum" sz="quarter" idx="12"/>
          </p:nvPr>
        </p:nvSpPr>
        <p:spPr/>
        <p:txBody>
          <a:bodyPr/>
          <a:lstStyle/>
          <a:p>
            <a:fld id="{E9266605-7AA0-42EC-856D-96DF6D5BE590}" type="slidenum">
              <a:rPr lang="en-US" altLang="ja-JP"/>
              <a:pPr/>
              <a:t>9</a:t>
            </a:fld>
            <a:endParaRPr lang="en-US" altLang="ja-JP"/>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TotalTime>
  <Words>3034</Words>
  <Application>Microsoft Office PowerPoint</Application>
  <PresentationFormat>画面に合わせる (4:3)</PresentationFormat>
  <Paragraphs>337</Paragraphs>
  <Slides>48</Slides>
  <Notes>31</Notes>
  <HiddenSlides>3</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48</vt:i4>
      </vt:variant>
    </vt:vector>
  </HeadingPairs>
  <TitlesOfParts>
    <vt:vector size="50" baseType="lpstr">
      <vt:lpstr>Office テーマ</vt:lpstr>
      <vt:lpstr>スライド</vt:lpstr>
      <vt:lpstr>電脳世界の人流法制度   技術と法制度（ドッグ・イヤー論）</vt:lpstr>
      <vt:lpstr>スライド 2</vt:lpstr>
      <vt:lpstr>技術と法制度</vt:lpstr>
      <vt:lpstr>人流・観光関係法制度の発展の可能性</vt:lpstr>
      <vt:lpstr> 人流・観光情報制度</vt:lpstr>
      <vt:lpstr>スライド 6</vt:lpstr>
      <vt:lpstr>旅客運送事業制度における 「日常」と「非日常」 </vt:lpstr>
      <vt:lpstr>停車場・時刻表システム （不特定多数のドグマ）</vt:lpstr>
      <vt:lpstr>乗合・貸切二分類のドグマ</vt:lpstr>
      <vt:lpstr>スライド 10</vt:lpstr>
      <vt:lpstr>営業用運送のメルクマール</vt:lpstr>
      <vt:lpstr>スライド 12</vt:lpstr>
      <vt:lpstr>スライド 13</vt:lpstr>
      <vt:lpstr>海上運送法における乗合</vt:lpstr>
      <vt:lpstr>スライド 15</vt:lpstr>
      <vt:lpstr>スライド 16</vt:lpstr>
      <vt:lpstr>個人情報問題</vt:lpstr>
      <vt:lpstr>ヒトの動きと情報の動きに関する 制度創造</vt:lpstr>
      <vt:lpstr>IT基本法</vt:lpstr>
      <vt:lpstr>通訳業法</vt:lpstr>
      <vt:lpstr>電脳界、現実界の三層構造</vt:lpstr>
      <vt:lpstr>電脳世界の法制度</vt:lpstr>
      <vt:lpstr>スライド 23</vt:lpstr>
      <vt:lpstr>部分社会説、新領域説</vt:lpstr>
      <vt:lpstr>四規制力説</vt:lpstr>
      <vt:lpstr>オンラインカジノ</vt:lpstr>
      <vt:lpstr>日本国内から、インターネットを通じて、代行業者を通じて海外の宝くじを購入する行為は、刑法第百八十七条第三項の「富くじを授受」する行為に該当するか。</vt:lpstr>
      <vt:lpstr>情報制度の発達</vt:lpstr>
      <vt:lpstr>論文のスタイル</vt:lpstr>
      <vt:lpstr>梅に鶯</vt:lpstr>
      <vt:lpstr>著作権、特許権</vt:lpstr>
      <vt:lpstr>共有知の観光情報</vt:lpstr>
      <vt:lpstr>出版業のビジネスモデル</vt:lpstr>
      <vt:lpstr>印刷術</vt:lpstr>
      <vt:lpstr>スライド 35</vt:lpstr>
      <vt:lpstr>スライド 36</vt:lpstr>
      <vt:lpstr>レコード会社が価格を決めるのは日本だけ…国内も海外も音楽売上低迷　有料配信サービスは成長</vt:lpstr>
      <vt:lpstr>スライド 38</vt:lpstr>
      <vt:lpstr>電話・通信のビジネスモデル</vt:lpstr>
      <vt:lpstr>スライド 40</vt:lpstr>
      <vt:lpstr>スライド 41</vt:lpstr>
      <vt:lpstr>日本の通信ネットワーク</vt:lpstr>
      <vt:lpstr>放送</vt:lpstr>
      <vt:lpstr>スライド 44</vt:lpstr>
      <vt:lpstr>米国と英国</vt:lpstr>
      <vt:lpstr>スライド 46</vt:lpstr>
      <vt:lpstr>スライド 47</vt:lpstr>
      <vt:lpstr>アメリカの制度 </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電脳世界の法制度</dc:title>
  <dc:creator>teramae</dc:creator>
  <cp:lastModifiedBy>teramae</cp:lastModifiedBy>
  <cp:revision>21</cp:revision>
  <dcterms:created xsi:type="dcterms:W3CDTF">2014-03-15T09:01:59Z</dcterms:created>
  <dcterms:modified xsi:type="dcterms:W3CDTF">2014-06-12T08:14:24Z</dcterms:modified>
</cp:coreProperties>
</file>