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313" r:id="rId3"/>
    <p:sldId id="314" r:id="rId4"/>
    <p:sldId id="315" r:id="rId5"/>
    <p:sldId id="319" r:id="rId6"/>
    <p:sldId id="316" r:id="rId7"/>
    <p:sldId id="317" r:id="rId8"/>
    <p:sldId id="318" r:id="rId9"/>
    <p:sldId id="271" r:id="rId10"/>
    <p:sldId id="302" r:id="rId11"/>
    <p:sldId id="301" r:id="rId12"/>
    <p:sldId id="288" r:id="rId13"/>
    <p:sldId id="291" r:id="rId14"/>
    <p:sldId id="292" r:id="rId15"/>
    <p:sldId id="290" r:id="rId16"/>
    <p:sldId id="309" r:id="rId17"/>
    <p:sldId id="321" r:id="rId18"/>
    <p:sldId id="322" r:id="rId19"/>
    <p:sldId id="287" r:id="rId20"/>
    <p:sldId id="310" r:id="rId21"/>
    <p:sldId id="311" r:id="rId22"/>
    <p:sldId id="277" r:id="rId23"/>
    <p:sldId id="320" r:id="rId24"/>
    <p:sldId id="278" r:id="rId25"/>
    <p:sldId id="312" r:id="rId26"/>
    <p:sldId id="294" r:id="rId27"/>
    <p:sldId id="293" r:id="rId28"/>
    <p:sldId id="257" r:id="rId29"/>
    <p:sldId id="258" r:id="rId30"/>
    <p:sldId id="296" r:id="rId31"/>
    <p:sldId id="295" r:id="rId32"/>
    <p:sldId id="265" r:id="rId33"/>
    <p:sldId id="297" r:id="rId34"/>
    <p:sldId id="266" r:id="rId35"/>
    <p:sldId id="267" r:id="rId3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96" d="100"/>
        <a:sy n="9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A46674-1E10-431E-9369-685275135E67}" type="datetimeFigureOut">
              <a:rPr kumimoji="1" lang="ja-JP" altLang="en-US" smtClean="0"/>
              <a:pPr/>
              <a:t>2014/6/8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56212-0682-4616-8450-0BE70AA16C4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29</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32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34</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35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5</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20</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21</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22</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76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76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1FCB04-C6F8-4D4D-A471-0862221698EA}" type="slidenum">
              <a:rPr lang="ja-JP" altLang="en-US" smtClean="0">
                <a:ea typeface="ＭＳ Ｐゴシック" charset="-128"/>
              </a:rPr>
              <a:pPr/>
              <a:t>23</a:t>
            </a:fld>
            <a:endParaRPr lang="ja-JP" altLang="en-US" smtClean="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24</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28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B830039-9B74-4E5D-837B-5D0DA26DB4E6}" type="datetimeFigureOut">
              <a:rPr kumimoji="1" lang="ja-JP" altLang="en-US" smtClean="0"/>
              <a:pPr/>
              <a:t>2014/6/8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55490F-F12C-4C81-A5C4-09B1B60BD176}"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30039-9B74-4E5D-837B-5D0DA26DB4E6}" type="datetimeFigureOut">
              <a:rPr kumimoji="1" lang="ja-JP" altLang="en-US" smtClean="0"/>
              <a:pPr/>
              <a:t>2014/6/8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5490F-F12C-4C81-A5C4-09B1B60BD17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12776"/>
            <a:ext cx="7772400" cy="2763739"/>
          </a:xfrm>
          <a:solidFill>
            <a:srgbClr val="FFFF00"/>
          </a:solidFill>
          <a:ln w="57150">
            <a:solidFill>
              <a:schemeClr val="tx1">
                <a:lumMod val="95000"/>
                <a:lumOff val="5000"/>
              </a:schemeClr>
            </a:solidFill>
          </a:ln>
        </p:spPr>
        <p:txBody>
          <a:bodyPr>
            <a:normAutofit/>
          </a:bodyPr>
          <a:lstStyle/>
          <a:p>
            <a:r>
              <a:rPr lang="ja-JP" altLang="en-US" sz="5400" dirty="0"/>
              <a:t>観光</a:t>
            </a:r>
            <a:r>
              <a:rPr lang="ja-JP" altLang="en-US" sz="5400" dirty="0" smtClean="0"/>
              <a:t>資源の</a:t>
            </a:r>
            <a:r>
              <a:rPr lang="ja-JP" altLang="en-US" sz="5400" dirty="0" smtClean="0"/>
              <a:t>範疇化・評価</a:t>
            </a:r>
            <a:endParaRPr kumimoji="1" lang="ja-JP" altLang="en-US" sz="5400" dirty="0"/>
          </a:p>
        </p:txBody>
      </p:sp>
      <p:sp>
        <p:nvSpPr>
          <p:cNvPr id="3" name="サブタイトル 2"/>
          <p:cNvSpPr>
            <a:spLocks noGrp="1"/>
          </p:cNvSpPr>
          <p:nvPr>
            <p:ph type="subTitle" idx="1"/>
          </p:nvPr>
        </p:nvSpPr>
        <p:spPr>
          <a:xfrm>
            <a:off x="1371600" y="4894312"/>
            <a:ext cx="6400800" cy="1198984"/>
          </a:xfrm>
          <a:ln>
            <a:solidFill>
              <a:schemeClr val="tx1"/>
            </a:solidFill>
            <a:prstDash val="dashDot"/>
          </a:ln>
        </p:spPr>
        <p:txBody>
          <a:bodyPr>
            <a:normAutofit/>
          </a:bodyPr>
          <a:lstStyle/>
          <a:p>
            <a:r>
              <a:rPr lang="ja-JP" altLang="ja-JP" b="1" dirty="0" smtClean="0">
                <a:solidFill>
                  <a:schemeClr val="tx1">
                    <a:lumMod val="95000"/>
                    <a:lumOff val="5000"/>
                  </a:schemeClr>
                </a:solidFill>
              </a:rPr>
              <a:t>観光情報論の基本的視座</a:t>
            </a:r>
            <a:endParaRPr lang="en-US" altLang="ja-JP" b="1" dirty="0" smtClean="0">
              <a:solidFill>
                <a:schemeClr val="tx1">
                  <a:lumMod val="95000"/>
                  <a:lumOff val="5000"/>
                </a:schemeClr>
              </a:solidFill>
            </a:endParaRPr>
          </a:p>
          <a:p>
            <a:r>
              <a:rPr lang="ja-JP" altLang="ja-JP" b="1" dirty="0" smtClean="0">
                <a:solidFill>
                  <a:schemeClr val="tx1">
                    <a:lumMod val="95000"/>
                    <a:lumOff val="5000"/>
                  </a:schemeClr>
                </a:solidFill>
              </a:rPr>
              <a:t>～差異、評価</a:t>
            </a:r>
            <a:r>
              <a:rPr lang="en-US" altLang="ja-JP" b="1" dirty="0" smtClean="0">
                <a:solidFill>
                  <a:schemeClr val="tx1">
                    <a:lumMod val="95000"/>
                    <a:lumOff val="5000"/>
                  </a:schemeClr>
                </a:solidFill>
              </a:rPr>
              <a:t>(</a:t>
            </a:r>
            <a:r>
              <a:rPr lang="ja-JP" altLang="ja-JP" b="1" dirty="0" smtClean="0">
                <a:solidFill>
                  <a:schemeClr val="tx1">
                    <a:lumMod val="95000"/>
                    <a:lumOff val="5000"/>
                  </a:schemeClr>
                </a:solidFill>
              </a:rPr>
              <a:t>及び検索</a:t>
            </a:r>
            <a:r>
              <a:rPr lang="en-US" altLang="ja-JP" b="1" dirty="0" smtClean="0">
                <a:solidFill>
                  <a:schemeClr val="tx1">
                    <a:lumMod val="95000"/>
                    <a:lumOff val="5000"/>
                  </a:schemeClr>
                </a:solidFill>
              </a:rPr>
              <a:t>)</a:t>
            </a:r>
            <a:r>
              <a:rPr lang="ja-JP" altLang="ja-JP" b="1" dirty="0" smtClean="0">
                <a:solidFill>
                  <a:schemeClr val="tx1">
                    <a:lumMod val="95000"/>
                    <a:lumOff val="5000"/>
                  </a:schemeClr>
                </a:solidFill>
              </a:rPr>
              <a:t>～</a:t>
            </a:r>
            <a:endParaRPr kumimoji="1" lang="ja-JP" altLang="en-US" dirty="0">
              <a:solidFill>
                <a:schemeClr val="tx1">
                  <a:lumMod val="95000"/>
                  <a:lumOff val="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差異</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solidFill>
                  <a:srgbClr val="FF0000"/>
                </a:solidFill>
              </a:rPr>
              <a:t>自然は人工を超えたもの</a:t>
            </a:r>
            <a:r>
              <a:rPr lang="ja-JP" altLang="ja-JP" dirty="0" smtClean="0"/>
              <a:t>、</a:t>
            </a:r>
            <a:r>
              <a:rPr lang="ja-JP" altLang="ja-JP" dirty="0" smtClean="0">
                <a:solidFill>
                  <a:srgbClr val="FF0000"/>
                </a:solidFill>
              </a:rPr>
              <a:t>文化</a:t>
            </a:r>
            <a:r>
              <a:rPr lang="en-US" altLang="ja-JP" dirty="0" smtClean="0"/>
              <a:t>(</a:t>
            </a:r>
            <a:r>
              <a:rPr lang="ja-JP" altLang="ja-JP" dirty="0" smtClean="0"/>
              <a:t>人の生活の仕方</a:t>
            </a:r>
            <a:r>
              <a:rPr lang="en-US" altLang="ja-JP" dirty="0" smtClean="0"/>
              <a:t>)</a:t>
            </a:r>
            <a:r>
              <a:rPr lang="ja-JP" altLang="ja-JP" dirty="0" smtClean="0">
                <a:solidFill>
                  <a:srgbClr val="FF0000"/>
                </a:solidFill>
              </a:rPr>
              <a:t>は歴史が生み出すもの</a:t>
            </a:r>
            <a:r>
              <a:rPr lang="ja-JP" altLang="ja-JP" dirty="0" smtClean="0"/>
              <a:t>、まねができないから差異があると理解でき、観光行動は差異の存在・不存在を確認する移動行動と認識できる。</a:t>
            </a:r>
            <a:endParaRPr lang="en-US" altLang="ja-JP" dirty="0" smtClean="0"/>
          </a:p>
          <a:p>
            <a:r>
              <a:rPr lang="ja-JP" altLang="ja-JP" dirty="0" smtClean="0"/>
              <a:t>自然が生みだす差異はバーチャル技術が差異を薄くし、歴史が生みだす差異は偽者を出現させる。規制があるところ必ず規制逃れがあり差異を産む。賭博、薬物、暴力、風俗が観光資源となる。</a:t>
            </a:r>
            <a:endParaRPr lang="en-US" altLang="ja-JP" dirty="0" smtClean="0"/>
          </a:p>
          <a:p>
            <a:r>
              <a:rPr lang="ja-JP" altLang="ja-JP" dirty="0" smtClean="0"/>
              <a:t>人為的に制度が生みだす差異が危ういのは人為的であるから当然であり、観光資源が無政府性を有する所以である。</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dirty="0" smtClean="0"/>
              <a:t>話題・人気</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20000"/>
          </a:bodyPr>
          <a:lstStyle/>
          <a:p>
            <a:r>
              <a:rPr lang="ja-JP" altLang="ja-JP" dirty="0" smtClean="0"/>
              <a:t>観光における差異を観光以外のものにおける差異と区別する実質上の意味あいは話題・人気である。しかし単なる話題・人気だけではマスコミとの違いがなく、</a:t>
            </a:r>
            <a:r>
              <a:rPr lang="ja-JP" altLang="ja-JP" sz="4700" b="1" dirty="0" smtClean="0">
                <a:solidFill>
                  <a:srgbClr val="FF0000"/>
                </a:solidFill>
              </a:rPr>
              <a:t>ヒトを移動させるだけの話題・人気</a:t>
            </a:r>
            <a:r>
              <a:rPr lang="ja-JP" altLang="ja-JP" dirty="0" smtClean="0"/>
              <a:t>ということになる。</a:t>
            </a:r>
          </a:p>
          <a:p>
            <a:r>
              <a:rPr lang="ja-JP" altLang="ja-JP" dirty="0" smtClean="0"/>
              <a:t>人間の言語の中で最も奇妙なことは、互いに理解できない言語を驚くべき速さで生み出してゆくという習性である。更に重要な問題は、なぜ言語が多様化して、単一の共通起源からこれほど多くのお互いに理解できない言葉が生まれたのかという点である。言語を使う生物である人間は絶えず差異を生み出しているから、文化観光資源は絶えず生み出されてゆくものなのであろう。</a:t>
            </a:r>
          </a:p>
          <a:p>
            <a:endParaRPr lang="ja-JP" altLang="en-US" dirty="0" smtClean="0"/>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628800"/>
          </a:xfrm>
          <a:solidFill>
            <a:srgbClr val="FFFF00"/>
          </a:solidFill>
          <a:ln w="57150">
            <a:solidFill>
              <a:schemeClr val="tx1">
                <a:lumMod val="95000"/>
                <a:lumOff val="5000"/>
              </a:schemeClr>
            </a:solidFill>
          </a:ln>
        </p:spPr>
        <p:txBody>
          <a:bodyPr>
            <a:normAutofit/>
          </a:bodyPr>
          <a:lstStyle/>
          <a:p>
            <a:r>
              <a:rPr lang="ja-JP" altLang="en-US" dirty="0" smtClean="0"/>
              <a:t>使命を終えた</a:t>
            </a:r>
            <a:r>
              <a:rPr lang="en-US" altLang="ja-JP" dirty="0" smtClean="0"/>
              <a:t/>
            </a:r>
            <a:br>
              <a:rPr lang="en-US" altLang="ja-JP" dirty="0" smtClean="0"/>
            </a:br>
            <a:r>
              <a:rPr lang="ja-JP" altLang="ja-JP" dirty="0" smtClean="0"/>
              <a:t>国際観光ホテル整備法</a:t>
            </a:r>
            <a:endParaRPr kumimoji="1" lang="ja-JP" altLang="en-US" dirty="0"/>
          </a:p>
        </p:txBody>
      </p:sp>
      <p:sp>
        <p:nvSpPr>
          <p:cNvPr id="3" name="コンテンツ プレースホルダ 2"/>
          <p:cNvSpPr>
            <a:spLocks noGrp="1"/>
          </p:cNvSpPr>
          <p:nvPr>
            <p:ph idx="1"/>
          </p:nvPr>
        </p:nvSpPr>
        <p:spPr>
          <a:xfrm>
            <a:off x="457200" y="1744216"/>
            <a:ext cx="8229600" cy="4997152"/>
          </a:xfrm>
        </p:spPr>
        <p:txBody>
          <a:bodyPr>
            <a:noAutofit/>
          </a:bodyPr>
          <a:lstStyle/>
          <a:p>
            <a:r>
              <a:rPr lang="ja-JP" altLang="ja-JP" sz="4000" dirty="0" smtClean="0"/>
              <a:t>国際観光ホテル整備法は、外客用宿泊施設として「</a:t>
            </a:r>
            <a:r>
              <a:rPr lang="ja-JP" altLang="ja-JP" sz="4000" dirty="0" smtClean="0">
                <a:solidFill>
                  <a:srgbClr val="FF0000"/>
                </a:solidFill>
              </a:rPr>
              <a:t>国際観光ホテル</a:t>
            </a:r>
            <a:r>
              <a:rPr lang="ja-JP" altLang="ja-JP" sz="4000" dirty="0" smtClean="0"/>
              <a:t>」「</a:t>
            </a:r>
            <a:r>
              <a:rPr lang="ja-JP" altLang="ja-JP" sz="4000" dirty="0" smtClean="0">
                <a:solidFill>
                  <a:srgbClr val="FF0000"/>
                </a:solidFill>
              </a:rPr>
              <a:t>国際観光旅館</a:t>
            </a:r>
            <a:r>
              <a:rPr lang="ja-JP" altLang="ja-JP" sz="4000" dirty="0" smtClean="0"/>
              <a:t>」が登録制度により範疇化しているものの、格付けが単一であることから公的評価システムとの認識が薄く、</a:t>
            </a:r>
            <a:r>
              <a:rPr lang="ja-JP" altLang="ja-JP" sz="4000" dirty="0" smtClean="0">
                <a:solidFill>
                  <a:srgbClr val="FF0000"/>
                </a:solidFill>
              </a:rPr>
              <a:t>日本でも宿泊施設等の公的格付けが必要との誤った議論が発生する。</a:t>
            </a:r>
            <a:endParaRPr lang="ja-JP" altLang="en-US" sz="4000" dirty="0" smtClean="0">
              <a:solidFill>
                <a:srgbClr val="FF0000"/>
              </a:solidFill>
            </a:endParaRPr>
          </a:p>
          <a:p>
            <a:endParaRPr kumimoji="1" lang="ja-JP" altLang="en-US"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3728" y="1484784"/>
            <a:ext cx="6408712" cy="367240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4" idx="0"/>
            <a:endCxn id="15" idx="1"/>
          </p:cNvCxnSpPr>
          <p:nvPr/>
        </p:nvCxnSpPr>
        <p:spPr>
          <a:xfrm>
            <a:off x="5328084" y="1484784"/>
            <a:ext cx="0" cy="4207612"/>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0" y="3356992"/>
            <a:ext cx="8604448" cy="0"/>
          </a:xfrm>
          <a:prstGeom prst="line">
            <a:avLst/>
          </a:prstGeom>
          <a:ln w="762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771800" y="5517232"/>
            <a:ext cx="1944216" cy="707886"/>
          </a:xfrm>
          <a:prstGeom prst="rect">
            <a:avLst/>
          </a:prstGeom>
          <a:noFill/>
        </p:spPr>
        <p:txBody>
          <a:bodyPr wrap="square" rtlCol="0">
            <a:spAutoFit/>
          </a:bodyPr>
          <a:lstStyle/>
          <a:p>
            <a:r>
              <a:rPr lang="ja-JP" altLang="en-US" sz="4000" dirty="0" smtClean="0">
                <a:solidFill>
                  <a:schemeClr val="tx1">
                    <a:lumMod val="95000"/>
                    <a:lumOff val="5000"/>
                  </a:schemeClr>
                </a:solidFill>
              </a:rPr>
              <a:t>ホテル</a:t>
            </a:r>
            <a:endParaRPr kumimoji="1" lang="ja-JP" altLang="en-US" sz="4000" dirty="0">
              <a:solidFill>
                <a:schemeClr val="tx1">
                  <a:lumMod val="95000"/>
                  <a:lumOff val="5000"/>
                </a:schemeClr>
              </a:solidFill>
            </a:endParaRPr>
          </a:p>
        </p:txBody>
      </p:sp>
      <p:sp>
        <p:nvSpPr>
          <p:cNvPr id="11" name="テキスト ボックス 10"/>
          <p:cNvSpPr txBox="1"/>
          <p:nvPr/>
        </p:nvSpPr>
        <p:spPr>
          <a:xfrm>
            <a:off x="6444208" y="5445224"/>
            <a:ext cx="1944216" cy="707886"/>
          </a:xfrm>
          <a:prstGeom prst="rect">
            <a:avLst/>
          </a:prstGeom>
          <a:noFill/>
        </p:spPr>
        <p:txBody>
          <a:bodyPr wrap="square" rtlCol="0">
            <a:spAutoFit/>
          </a:bodyPr>
          <a:lstStyle/>
          <a:p>
            <a:r>
              <a:rPr kumimoji="1" lang="ja-JP" altLang="en-US" sz="4000" dirty="0" smtClean="0">
                <a:solidFill>
                  <a:schemeClr val="tx1">
                    <a:lumMod val="95000"/>
                    <a:lumOff val="5000"/>
                  </a:schemeClr>
                </a:solidFill>
              </a:rPr>
              <a:t>旅館</a:t>
            </a:r>
            <a:endParaRPr kumimoji="1" lang="ja-JP" altLang="en-US" sz="4000" dirty="0">
              <a:solidFill>
                <a:schemeClr val="tx1">
                  <a:lumMod val="95000"/>
                  <a:lumOff val="5000"/>
                </a:schemeClr>
              </a:solidFill>
            </a:endParaRPr>
          </a:p>
        </p:txBody>
      </p:sp>
      <p:sp>
        <p:nvSpPr>
          <p:cNvPr id="14" name="テキスト ボックス 13"/>
          <p:cNvSpPr txBox="1"/>
          <p:nvPr/>
        </p:nvSpPr>
        <p:spPr>
          <a:xfrm>
            <a:off x="179512" y="272842"/>
            <a:ext cx="8712968" cy="707886"/>
          </a:xfrm>
          <a:prstGeom prst="rect">
            <a:avLst/>
          </a:prstGeom>
          <a:solidFill>
            <a:srgbClr val="FFFF00"/>
          </a:solidFill>
          <a:ln w="57150">
            <a:solidFill>
              <a:schemeClr val="tx1">
                <a:lumMod val="95000"/>
                <a:lumOff val="5000"/>
              </a:schemeClr>
            </a:solidFill>
          </a:ln>
        </p:spPr>
        <p:txBody>
          <a:bodyPr wrap="square" rtlCol="0">
            <a:spAutoFit/>
          </a:bodyPr>
          <a:lstStyle/>
          <a:p>
            <a:r>
              <a:rPr kumimoji="1" lang="ja-JP" altLang="en-US" sz="4000" dirty="0" smtClean="0">
                <a:solidFill>
                  <a:schemeClr val="tx1">
                    <a:lumMod val="95000"/>
                    <a:lumOff val="5000"/>
                  </a:schemeClr>
                </a:solidFill>
              </a:rPr>
              <a:t>日本の宿泊施設は、外客用には四分類</a:t>
            </a:r>
            <a:endParaRPr kumimoji="1" lang="ja-JP" altLang="en-US" sz="4000" dirty="0">
              <a:solidFill>
                <a:schemeClr val="tx1">
                  <a:lumMod val="95000"/>
                  <a:lumOff val="5000"/>
                </a:schemeClr>
              </a:solidFill>
            </a:endParaRPr>
          </a:p>
        </p:txBody>
      </p:sp>
      <p:sp>
        <p:nvSpPr>
          <p:cNvPr id="15" name="左右矢印 14"/>
          <p:cNvSpPr/>
          <p:nvPr/>
        </p:nvSpPr>
        <p:spPr>
          <a:xfrm>
            <a:off x="4355976" y="5445224"/>
            <a:ext cx="1944216" cy="988688"/>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曖昧化</a:t>
            </a:r>
            <a:endParaRPr kumimoji="1" lang="ja-JP" altLang="en-US" sz="3200" dirty="0">
              <a:solidFill>
                <a:schemeClr val="tx1">
                  <a:lumMod val="95000"/>
                  <a:lumOff val="5000"/>
                </a:schemeClr>
              </a:solidFill>
            </a:endParaRPr>
          </a:p>
        </p:txBody>
      </p:sp>
      <p:sp>
        <p:nvSpPr>
          <p:cNvPr id="16" name="テキスト ボックス 15"/>
          <p:cNvSpPr txBox="1"/>
          <p:nvPr/>
        </p:nvSpPr>
        <p:spPr>
          <a:xfrm>
            <a:off x="2411760" y="2060848"/>
            <a:ext cx="2664296" cy="707886"/>
          </a:xfrm>
          <a:prstGeom prst="rect">
            <a:avLst/>
          </a:prstGeom>
          <a:noFill/>
        </p:spPr>
        <p:txBody>
          <a:bodyPr wrap="square" rtlCol="0">
            <a:spAutoFit/>
          </a:bodyPr>
          <a:lstStyle/>
          <a:p>
            <a:r>
              <a:rPr lang="ja-JP" altLang="en-US" sz="4000" dirty="0" smtClean="0">
                <a:solidFill>
                  <a:schemeClr val="tx1">
                    <a:lumMod val="95000"/>
                    <a:lumOff val="5000"/>
                  </a:schemeClr>
                </a:solidFill>
              </a:rPr>
              <a:t>登録ホテル</a:t>
            </a:r>
            <a:endParaRPr kumimoji="1" lang="ja-JP" altLang="en-US" sz="4000" dirty="0">
              <a:solidFill>
                <a:schemeClr val="tx1">
                  <a:lumMod val="95000"/>
                  <a:lumOff val="5000"/>
                </a:schemeClr>
              </a:solidFill>
            </a:endParaRPr>
          </a:p>
        </p:txBody>
      </p:sp>
      <p:sp>
        <p:nvSpPr>
          <p:cNvPr id="17" name="テキスト ボックス 16"/>
          <p:cNvSpPr txBox="1"/>
          <p:nvPr/>
        </p:nvSpPr>
        <p:spPr>
          <a:xfrm>
            <a:off x="2123728" y="3861048"/>
            <a:ext cx="3456384" cy="707886"/>
          </a:xfrm>
          <a:prstGeom prst="rect">
            <a:avLst/>
          </a:prstGeom>
          <a:noFill/>
        </p:spPr>
        <p:txBody>
          <a:bodyPr wrap="square" rtlCol="0">
            <a:spAutoFit/>
          </a:bodyPr>
          <a:lstStyle/>
          <a:p>
            <a:r>
              <a:rPr lang="ja-JP" altLang="en-US" sz="4000" dirty="0" smtClean="0">
                <a:solidFill>
                  <a:schemeClr val="tx1">
                    <a:lumMod val="95000"/>
                    <a:lumOff val="5000"/>
                  </a:schemeClr>
                </a:solidFill>
              </a:rPr>
              <a:t>非登録ホテル</a:t>
            </a:r>
            <a:endParaRPr kumimoji="1" lang="ja-JP" altLang="en-US" sz="4000" dirty="0">
              <a:solidFill>
                <a:schemeClr val="tx1">
                  <a:lumMod val="95000"/>
                  <a:lumOff val="5000"/>
                </a:schemeClr>
              </a:solidFill>
            </a:endParaRPr>
          </a:p>
        </p:txBody>
      </p:sp>
      <p:sp>
        <p:nvSpPr>
          <p:cNvPr id="18" name="テキスト ボックス 17"/>
          <p:cNvSpPr txBox="1"/>
          <p:nvPr/>
        </p:nvSpPr>
        <p:spPr>
          <a:xfrm>
            <a:off x="5580112" y="2073042"/>
            <a:ext cx="2448272" cy="707886"/>
          </a:xfrm>
          <a:prstGeom prst="rect">
            <a:avLst/>
          </a:prstGeom>
          <a:noFill/>
        </p:spPr>
        <p:txBody>
          <a:bodyPr wrap="square" rtlCol="0">
            <a:spAutoFit/>
          </a:bodyPr>
          <a:lstStyle/>
          <a:p>
            <a:r>
              <a:rPr lang="ja-JP" altLang="en-US" sz="4000" dirty="0" smtClean="0">
                <a:solidFill>
                  <a:schemeClr val="tx1">
                    <a:lumMod val="95000"/>
                    <a:lumOff val="5000"/>
                  </a:schemeClr>
                </a:solidFill>
              </a:rPr>
              <a:t>登録旅館</a:t>
            </a:r>
            <a:endParaRPr kumimoji="1" lang="ja-JP" altLang="en-US" sz="4000" dirty="0">
              <a:solidFill>
                <a:schemeClr val="tx1">
                  <a:lumMod val="95000"/>
                  <a:lumOff val="5000"/>
                </a:schemeClr>
              </a:solidFill>
            </a:endParaRPr>
          </a:p>
        </p:txBody>
      </p:sp>
      <p:sp>
        <p:nvSpPr>
          <p:cNvPr id="19" name="テキスト ボックス 18"/>
          <p:cNvSpPr txBox="1"/>
          <p:nvPr/>
        </p:nvSpPr>
        <p:spPr>
          <a:xfrm>
            <a:off x="5508104" y="3873242"/>
            <a:ext cx="2736304" cy="707886"/>
          </a:xfrm>
          <a:prstGeom prst="rect">
            <a:avLst/>
          </a:prstGeom>
          <a:noFill/>
        </p:spPr>
        <p:txBody>
          <a:bodyPr wrap="square" rtlCol="0">
            <a:spAutoFit/>
          </a:bodyPr>
          <a:lstStyle/>
          <a:p>
            <a:r>
              <a:rPr lang="ja-JP" altLang="en-US" sz="4000" dirty="0" smtClean="0">
                <a:solidFill>
                  <a:schemeClr val="tx1">
                    <a:lumMod val="95000"/>
                    <a:lumOff val="5000"/>
                  </a:schemeClr>
                </a:solidFill>
              </a:rPr>
              <a:t>非登録旅館</a:t>
            </a:r>
            <a:endParaRPr kumimoji="1" lang="ja-JP" altLang="en-US" sz="4000" dirty="0">
              <a:solidFill>
                <a:schemeClr val="tx1">
                  <a:lumMod val="95000"/>
                  <a:lumOff val="5000"/>
                </a:schemeClr>
              </a:solidFill>
            </a:endParaRPr>
          </a:p>
        </p:txBody>
      </p:sp>
      <p:sp>
        <p:nvSpPr>
          <p:cNvPr id="24" name="テキスト ボックス 23"/>
          <p:cNvSpPr txBox="1"/>
          <p:nvPr/>
        </p:nvSpPr>
        <p:spPr>
          <a:xfrm>
            <a:off x="467544" y="1424970"/>
            <a:ext cx="1944216" cy="707886"/>
          </a:xfrm>
          <a:prstGeom prst="rect">
            <a:avLst/>
          </a:prstGeom>
          <a:noFill/>
        </p:spPr>
        <p:txBody>
          <a:bodyPr wrap="square" rtlCol="0">
            <a:spAutoFit/>
          </a:bodyPr>
          <a:lstStyle/>
          <a:p>
            <a:r>
              <a:rPr kumimoji="1" lang="ja-JP" altLang="en-US" sz="4000" dirty="0" smtClean="0">
                <a:solidFill>
                  <a:schemeClr val="tx1">
                    <a:lumMod val="95000"/>
                    <a:lumOff val="5000"/>
                  </a:schemeClr>
                </a:solidFill>
              </a:rPr>
              <a:t>登録</a:t>
            </a:r>
            <a:endParaRPr kumimoji="1" lang="ja-JP" altLang="en-US" sz="4000" dirty="0">
              <a:solidFill>
                <a:schemeClr val="tx1">
                  <a:lumMod val="95000"/>
                  <a:lumOff val="5000"/>
                </a:schemeClr>
              </a:solidFill>
            </a:endParaRPr>
          </a:p>
        </p:txBody>
      </p:sp>
      <p:sp>
        <p:nvSpPr>
          <p:cNvPr id="25" name="テキスト ボックス 24"/>
          <p:cNvSpPr txBox="1"/>
          <p:nvPr/>
        </p:nvSpPr>
        <p:spPr>
          <a:xfrm>
            <a:off x="251520" y="4941168"/>
            <a:ext cx="1944216" cy="707886"/>
          </a:xfrm>
          <a:prstGeom prst="rect">
            <a:avLst/>
          </a:prstGeom>
          <a:noFill/>
        </p:spPr>
        <p:txBody>
          <a:bodyPr wrap="square" rtlCol="0">
            <a:spAutoFit/>
          </a:bodyPr>
          <a:lstStyle/>
          <a:p>
            <a:r>
              <a:rPr kumimoji="1" lang="ja-JP" altLang="en-US" sz="4000" dirty="0" smtClean="0">
                <a:solidFill>
                  <a:schemeClr val="tx1">
                    <a:lumMod val="95000"/>
                    <a:lumOff val="5000"/>
                  </a:schemeClr>
                </a:solidFill>
              </a:rPr>
              <a:t>非登録</a:t>
            </a:r>
            <a:endParaRPr kumimoji="1" lang="ja-JP" altLang="en-US" sz="4000" dirty="0">
              <a:solidFill>
                <a:schemeClr val="tx1">
                  <a:lumMod val="95000"/>
                  <a:lumOff val="5000"/>
                </a:schemeClr>
              </a:solidFill>
            </a:endParaRPr>
          </a:p>
        </p:txBody>
      </p:sp>
      <p:sp>
        <p:nvSpPr>
          <p:cNvPr id="27" name="上下矢印 26"/>
          <p:cNvSpPr/>
          <p:nvPr/>
        </p:nvSpPr>
        <p:spPr>
          <a:xfrm>
            <a:off x="251520" y="2060848"/>
            <a:ext cx="1728192" cy="2880320"/>
          </a:xfrm>
          <a:prstGeom prst="up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800" dirty="0" smtClean="0">
                <a:solidFill>
                  <a:schemeClr val="tx1">
                    <a:lumMod val="95000"/>
                    <a:lumOff val="5000"/>
                  </a:schemeClr>
                </a:solidFill>
              </a:rPr>
              <a:t>政策的意義</a:t>
            </a:r>
            <a:endParaRPr kumimoji="1" lang="en-US" altLang="ja-JP" sz="2800" dirty="0" smtClean="0">
              <a:solidFill>
                <a:schemeClr val="tx1">
                  <a:lumMod val="95000"/>
                  <a:lumOff val="5000"/>
                </a:schemeClr>
              </a:solidFill>
            </a:endParaRPr>
          </a:p>
          <a:p>
            <a:pPr algn="ctr"/>
            <a:r>
              <a:rPr kumimoji="1" lang="ja-JP" altLang="en-US" sz="2800" dirty="0" smtClean="0">
                <a:solidFill>
                  <a:schemeClr val="tx1">
                    <a:lumMod val="95000"/>
                    <a:lumOff val="5000"/>
                  </a:schemeClr>
                </a:solidFill>
              </a:rPr>
              <a:t>の希薄化</a:t>
            </a:r>
            <a:endParaRPr kumimoji="1" lang="ja-JP" altLang="en-US" sz="2800" dirty="0">
              <a:solidFill>
                <a:schemeClr val="tx1">
                  <a:lumMod val="95000"/>
                  <a:lumOff val="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60000"/>
              <a:lumOff val="40000"/>
            </a:schemeClr>
          </a:solidFill>
          <a:ln w="57150">
            <a:solidFill>
              <a:schemeClr val="tx1">
                <a:lumMod val="95000"/>
                <a:lumOff val="5000"/>
              </a:schemeClr>
            </a:solidFill>
          </a:ln>
        </p:spPr>
        <p:txBody>
          <a:bodyPr/>
          <a:lstStyle/>
          <a:p>
            <a:r>
              <a:rPr kumimoji="1" lang="ja-JP" altLang="en-US" dirty="0" smtClean="0"/>
              <a:t>税制措置の不協和</a:t>
            </a:r>
            <a:endParaRPr kumimoji="1" lang="ja-JP" altLang="en-US" dirty="0"/>
          </a:p>
        </p:txBody>
      </p:sp>
      <p:sp>
        <p:nvSpPr>
          <p:cNvPr id="3" name="コンテンツ プレースホルダ 2"/>
          <p:cNvSpPr>
            <a:spLocks noGrp="1"/>
          </p:cNvSpPr>
          <p:nvPr>
            <p:ph idx="1"/>
          </p:nvPr>
        </p:nvSpPr>
        <p:spPr>
          <a:xfrm>
            <a:off x="457200" y="1628800"/>
            <a:ext cx="8229600" cy="4968552"/>
          </a:xfrm>
        </p:spPr>
        <p:txBody>
          <a:bodyPr>
            <a:normAutofit/>
          </a:bodyPr>
          <a:lstStyle/>
          <a:p>
            <a:r>
              <a:rPr lang="ja-JP" altLang="ja-JP" dirty="0" smtClean="0"/>
              <a:t>公的評価は評価を受ける主体にインセンティブが必要であるが、税制度と連動した場合、フランスでは納税額が高く、日本では低くされる（従ってフランスでは課税額の増加を嫌う場合には評価をわざわざ下げる）。</a:t>
            </a:r>
            <a:endParaRPr lang="en-US" altLang="ja-JP" dirty="0" smtClean="0"/>
          </a:p>
          <a:p>
            <a:r>
              <a:rPr lang="ja-JP" altLang="en-US" dirty="0" smtClean="0"/>
              <a:t>以前の清酒の紋別制度も、格付けの高いものは納税額も多かった</a:t>
            </a:r>
            <a:endParaRPr lang="en-US" altLang="ja-JP" dirty="0" smtClean="0"/>
          </a:p>
          <a:p>
            <a:r>
              <a:rPr kumimoji="1" lang="ja-JP" altLang="en-US" dirty="0" smtClean="0"/>
              <a:t>東京都では一定額以上の宿泊料金に宿泊税をかけている</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伝統的日本旅館振興法</a:t>
            </a:r>
            <a:endParaRPr kumimoji="1" lang="ja-JP" altLang="en-US" dirty="0"/>
          </a:p>
        </p:txBody>
      </p:sp>
      <p:sp>
        <p:nvSpPr>
          <p:cNvPr id="3" name="コンテンツ プレースホルダ 2"/>
          <p:cNvSpPr>
            <a:spLocks noGrp="1"/>
          </p:cNvSpPr>
          <p:nvPr>
            <p:ph idx="1"/>
          </p:nvPr>
        </p:nvSpPr>
        <p:spPr/>
        <p:txBody>
          <a:bodyPr>
            <a:normAutofit fontScale="55000" lnSpcReduction="20000"/>
          </a:bodyPr>
          <a:lstStyle/>
          <a:p>
            <a:pPr algn="l"/>
            <a:r>
              <a:rPr lang="ja-JP" altLang="en-US" sz="7000" dirty="0" smtClean="0">
                <a:solidFill>
                  <a:schemeClr val="tx1">
                    <a:lumMod val="95000"/>
                    <a:lumOff val="5000"/>
                  </a:schemeClr>
                </a:solidFill>
              </a:rPr>
              <a:t>「</a:t>
            </a:r>
            <a:r>
              <a:rPr lang="ja-JP" altLang="ja-JP" sz="7000" dirty="0" smtClean="0">
                <a:solidFill>
                  <a:schemeClr val="tx1">
                    <a:lumMod val="95000"/>
                    <a:lumOff val="5000"/>
                  </a:schemeClr>
                </a:solidFill>
              </a:rPr>
              <a:t>外貨獲得を目的</a:t>
            </a:r>
            <a:r>
              <a:rPr lang="ja-JP" altLang="en-US" sz="7000" dirty="0" smtClean="0">
                <a:solidFill>
                  <a:schemeClr val="tx1">
                    <a:lumMod val="95000"/>
                    <a:lumOff val="5000"/>
                  </a:schemeClr>
                </a:solidFill>
              </a:rPr>
              <a:t>」</a:t>
            </a:r>
            <a:r>
              <a:rPr lang="ja-JP" altLang="ja-JP" sz="7000" dirty="0" smtClean="0">
                <a:solidFill>
                  <a:schemeClr val="tx1">
                    <a:lumMod val="95000"/>
                    <a:lumOff val="5000"/>
                  </a:schemeClr>
                </a:solidFill>
              </a:rPr>
              <a:t>とする</a:t>
            </a:r>
            <a:r>
              <a:rPr lang="ja-JP" altLang="en-US" sz="7000" dirty="0" smtClean="0">
                <a:solidFill>
                  <a:schemeClr val="tx1">
                    <a:lumMod val="95000"/>
                    <a:lumOff val="5000"/>
                  </a:schemeClr>
                </a:solidFill>
              </a:rPr>
              <a:t>「</a:t>
            </a:r>
            <a:r>
              <a:rPr lang="ja-JP" altLang="ja-JP" sz="7000" dirty="0" smtClean="0">
                <a:solidFill>
                  <a:schemeClr val="tx1">
                    <a:lumMod val="95000"/>
                    <a:lumOff val="5000"/>
                  </a:schemeClr>
                </a:solidFill>
              </a:rPr>
              <a:t>ホテルを中心</a:t>
            </a:r>
            <a:r>
              <a:rPr lang="ja-JP" altLang="en-US" sz="7000" dirty="0" smtClean="0">
                <a:solidFill>
                  <a:schemeClr val="tx1">
                    <a:lumMod val="95000"/>
                    <a:lumOff val="5000"/>
                  </a:schemeClr>
                </a:solidFill>
              </a:rPr>
              <a:t>」</a:t>
            </a:r>
            <a:r>
              <a:rPr lang="ja-JP" altLang="ja-JP" sz="7000" dirty="0" smtClean="0">
                <a:solidFill>
                  <a:schemeClr val="tx1">
                    <a:lumMod val="95000"/>
                    <a:lumOff val="5000"/>
                  </a:schemeClr>
                </a:solidFill>
              </a:rPr>
              <a:t>にした国際観光ホテル整備法はその役割を終了</a:t>
            </a:r>
            <a:endParaRPr lang="en-US" altLang="ja-JP" sz="7000" dirty="0" smtClean="0">
              <a:solidFill>
                <a:schemeClr val="tx1">
                  <a:lumMod val="95000"/>
                  <a:lumOff val="5000"/>
                </a:schemeClr>
              </a:solidFill>
            </a:endParaRPr>
          </a:p>
          <a:p>
            <a:pPr algn="l"/>
            <a:r>
              <a:rPr lang="ja-JP" altLang="ja-JP" sz="7000" dirty="0" smtClean="0">
                <a:solidFill>
                  <a:schemeClr val="tx1">
                    <a:lumMod val="95000"/>
                    <a:lumOff val="5000"/>
                  </a:schemeClr>
                </a:solidFill>
              </a:rPr>
              <a:t>純和風旅館を「我が国固有の文化、歴史等に関する理解を深めるもの」</a:t>
            </a:r>
            <a:r>
              <a:rPr lang="en-US" altLang="ja-JP" sz="7000" dirty="0" smtClean="0">
                <a:solidFill>
                  <a:schemeClr val="tx1">
                    <a:lumMod val="95000"/>
                    <a:lumOff val="5000"/>
                  </a:schemeClr>
                </a:solidFill>
              </a:rPr>
              <a:t>(</a:t>
            </a:r>
            <a:r>
              <a:rPr lang="ja-JP" altLang="ja-JP" sz="7000" dirty="0" smtClean="0">
                <a:solidFill>
                  <a:schemeClr val="tx1">
                    <a:lumMod val="95000"/>
                    <a:lumOff val="5000"/>
                  </a:schemeClr>
                </a:solidFill>
              </a:rPr>
              <a:t>観光立国推進基本法前文</a:t>
            </a:r>
            <a:r>
              <a:rPr lang="en-US" altLang="ja-JP" sz="7000" dirty="0" smtClean="0">
                <a:solidFill>
                  <a:schemeClr val="tx1">
                    <a:lumMod val="95000"/>
                    <a:lumOff val="5000"/>
                  </a:schemeClr>
                </a:solidFill>
              </a:rPr>
              <a:t>)</a:t>
            </a:r>
            <a:r>
              <a:rPr lang="ja-JP" altLang="ja-JP" sz="7000" dirty="0" smtClean="0">
                <a:solidFill>
                  <a:schemeClr val="tx1">
                    <a:lumMod val="95000"/>
                    <a:lumOff val="5000"/>
                  </a:schemeClr>
                </a:solidFill>
              </a:rPr>
              <a:t>として再評価し、国際観光ホテル整備法を</a:t>
            </a:r>
            <a:r>
              <a:rPr lang="ja-JP" altLang="en-US" sz="7000" dirty="0" smtClean="0">
                <a:solidFill>
                  <a:schemeClr val="tx1">
                    <a:lumMod val="95000"/>
                    <a:lumOff val="5000"/>
                  </a:schemeClr>
                </a:solidFill>
              </a:rPr>
              <a:t>伝統的日本</a:t>
            </a:r>
            <a:r>
              <a:rPr lang="ja-JP" altLang="ja-JP" sz="7000" dirty="0" smtClean="0">
                <a:solidFill>
                  <a:schemeClr val="tx1">
                    <a:lumMod val="95000"/>
                    <a:lumOff val="5000"/>
                  </a:schemeClr>
                </a:solidFill>
              </a:rPr>
              <a:t>旅館振興法的なものに改正することも一方策</a:t>
            </a:r>
            <a:endParaRPr lang="en-US" altLang="ja-JP" sz="7000" dirty="0" smtClean="0">
              <a:solidFill>
                <a:schemeClr val="tx1">
                  <a:lumMod val="95000"/>
                  <a:lumOff val="5000"/>
                </a:schemeClr>
              </a:solidFill>
            </a:endParaRP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en-US" dirty="0" smtClean="0"/>
              <a:t>人流</a:t>
            </a:r>
            <a:r>
              <a:rPr kumimoji="1" lang="ja-JP" altLang="en-US" dirty="0" smtClean="0"/>
              <a:t>情報法制度への整理統合</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現行の国際観光ホテル整備法、通訳案内士法及び旅行業法といった実定法は、旅行者への情報提供に関する法制度</a:t>
            </a:r>
            <a:r>
              <a:rPr lang="en-US" altLang="ja-JP" dirty="0" smtClean="0"/>
              <a:t>(</a:t>
            </a:r>
            <a:r>
              <a:rPr lang="ja-JP" altLang="ja-JP" dirty="0" smtClean="0"/>
              <a:t>特に前二者は外国人旅行者</a:t>
            </a:r>
            <a:r>
              <a:rPr lang="en-US" altLang="ja-JP" dirty="0" smtClean="0"/>
              <a:t>)</a:t>
            </a:r>
            <a:r>
              <a:rPr lang="ja-JP" altLang="ja-JP" dirty="0" smtClean="0"/>
              <a:t>として存在しており、観光概念に限定されるものではない。それだけに国籍も移動目的も問わない人の移動に関する法制度として、旅客輸送、宿泊等を取り込んだ人流概念を中心に整理することは可能である。</a:t>
            </a:r>
          </a:p>
          <a:p>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dirty="0" smtClean="0"/>
              <a:t>格付けの経済的な意味・意義</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格付けの経済的な意味・意義は、ユーザーにとっては情報コスト（収集と解釈の両方のコストを含む）の節約、格付けされる側にとっては信頼を得るための安価な手段ということがあげられる。</a:t>
            </a:r>
            <a:endParaRPr lang="en-US" altLang="ja-JP" dirty="0" smtClean="0"/>
          </a:p>
          <a:p>
            <a:r>
              <a:rPr lang="ja-JP" altLang="ja-JP" dirty="0" smtClean="0"/>
              <a:t>格付けは、単に第三者からの評価という側面だけでなく、</a:t>
            </a:r>
            <a:r>
              <a:rPr lang="ja-JP" altLang="ja-JP" sz="3900" dirty="0" smtClean="0">
                <a:solidFill>
                  <a:srgbClr val="FF0000"/>
                </a:solidFill>
              </a:rPr>
              <a:t>品質の基準化</a:t>
            </a:r>
            <a:r>
              <a:rPr lang="ja-JP" altLang="ja-JP" dirty="0" smtClean="0"/>
              <a:t>という側面もある。格付けの意義が有効であるためには格付けの主体及びプロセスが「</a:t>
            </a:r>
            <a:r>
              <a:rPr lang="ja-JP" altLang="ja-JP" sz="3900" dirty="0" smtClean="0">
                <a:solidFill>
                  <a:srgbClr val="FF0000"/>
                </a:solidFill>
              </a:rPr>
              <a:t>信用</a:t>
            </a:r>
            <a:r>
              <a:rPr lang="ja-JP" altLang="ja-JP" dirty="0" smtClean="0"/>
              <a:t>」を持っていることが大切で、この信用は、格付け主体の専門的能力、格付けに賭けられている価値、格付けプロセス</a:t>
            </a:r>
            <a:r>
              <a:rPr lang="en-US" altLang="ja-JP" dirty="0" smtClean="0"/>
              <a:t>(</a:t>
            </a:r>
            <a:r>
              <a:rPr lang="ja-JP" altLang="ja-JP" dirty="0" smtClean="0"/>
              <a:t>基準、評価者等</a:t>
            </a:r>
            <a:r>
              <a:rPr lang="en-US" altLang="ja-JP" dirty="0" smtClean="0"/>
              <a:t>)</a:t>
            </a:r>
            <a:r>
              <a:rPr lang="ja-JP" altLang="ja-JP" dirty="0" smtClean="0"/>
              <a:t>の適切性によって影響を受ける。</a:t>
            </a:r>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fontScale="90000"/>
          </a:bodyPr>
          <a:lstStyle/>
          <a:p>
            <a:r>
              <a:rPr lang="ja-JP" altLang="ja-JP" dirty="0" smtClean="0"/>
              <a:t>格付けプロセスの適切性は透明性の確保と情報公開により確保</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92500"/>
          </a:bodyPr>
          <a:lstStyle/>
          <a:p>
            <a:r>
              <a:rPr lang="ja-JP" altLang="ja-JP" dirty="0" smtClean="0">
                <a:solidFill>
                  <a:srgbClr val="FF0000"/>
                </a:solidFill>
              </a:rPr>
              <a:t>格付けプロセスの適切性は透明性の確保と情報公開により確保</a:t>
            </a:r>
            <a:r>
              <a:rPr lang="ja-JP" altLang="ja-JP" dirty="0" smtClean="0"/>
              <a:t>される。</a:t>
            </a:r>
            <a:endParaRPr lang="en-US" altLang="ja-JP" dirty="0" smtClean="0"/>
          </a:p>
          <a:p>
            <a:r>
              <a:rPr lang="ja-JP" altLang="ja-JP" dirty="0" smtClean="0"/>
              <a:t>評価時点と利用者が利用する時点のタイムラグにつき、これまでは再検査期間が比較的長くても許されてきたが、消費者意識の向上、情報通信技術の進展はそれを許さなくしている。温泉虚偽表示を契機として温泉法施行規則が改正されたのもこのことによる。食品表示の虚偽等を排除する施策が求められる時代であり、</a:t>
            </a:r>
            <a:r>
              <a:rPr lang="ja-JP" altLang="ja-JP" sz="4400" dirty="0" smtClean="0">
                <a:solidFill>
                  <a:srgbClr val="FF0000"/>
                </a:solidFill>
              </a:rPr>
              <a:t>味の審査を行わないみやげ物</a:t>
            </a:r>
            <a:r>
              <a:rPr lang="ja-JP" altLang="en-US" sz="4400" dirty="0" smtClean="0">
                <a:solidFill>
                  <a:srgbClr val="FF0000"/>
                </a:solidFill>
              </a:rPr>
              <a:t>（食品）</a:t>
            </a:r>
            <a:r>
              <a:rPr lang="ja-JP" altLang="ja-JP" sz="4400" dirty="0" smtClean="0">
                <a:solidFill>
                  <a:srgbClr val="FF0000"/>
                </a:solidFill>
              </a:rPr>
              <a:t>コンテスト</a:t>
            </a:r>
            <a:r>
              <a:rPr lang="ja-JP" altLang="ja-JP" dirty="0" smtClean="0"/>
              <a:t>も問題視されるであろう。</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tx1">
                <a:lumMod val="95000"/>
                <a:lumOff val="5000"/>
              </a:schemeClr>
            </a:solidFill>
          </a:ln>
        </p:spPr>
        <p:txBody>
          <a:bodyPr/>
          <a:lstStyle/>
          <a:p>
            <a:r>
              <a:rPr lang="ja-JP" altLang="ja-JP" dirty="0" smtClean="0"/>
              <a:t>評価責任</a:t>
            </a:r>
            <a:endParaRPr kumimoji="1" lang="ja-JP" altLang="en-US" dirty="0"/>
          </a:p>
        </p:txBody>
      </p:sp>
      <p:sp>
        <p:nvSpPr>
          <p:cNvPr id="3" name="コンテンツ プレースホルダ 2"/>
          <p:cNvSpPr>
            <a:spLocks noGrp="1"/>
          </p:cNvSpPr>
          <p:nvPr>
            <p:ph idx="1"/>
          </p:nvPr>
        </p:nvSpPr>
        <p:spPr>
          <a:xfrm>
            <a:off x="0" y="1412776"/>
            <a:ext cx="8964488" cy="5445224"/>
          </a:xfrm>
        </p:spPr>
        <p:txBody>
          <a:bodyPr>
            <a:normAutofit fontScale="77500" lnSpcReduction="20000"/>
          </a:bodyPr>
          <a:lstStyle/>
          <a:p>
            <a:r>
              <a:rPr lang="ja-JP" altLang="ja-JP" dirty="0" smtClean="0"/>
              <a:t>範疇化が人間の価値判断により行われるとすれば、日本社会では評価責任を厳しく問われることのないものが受け入れやすく、</a:t>
            </a:r>
            <a:r>
              <a:rPr lang="ja-JP" altLang="ja-JP" sz="4600" dirty="0" smtClean="0">
                <a:solidFill>
                  <a:srgbClr val="FF0000"/>
                </a:solidFill>
              </a:rPr>
              <a:t>番付</a:t>
            </a:r>
            <a:r>
              <a:rPr lang="ja-JP" altLang="ja-JP" dirty="0" smtClean="0"/>
              <a:t>として好まれる。</a:t>
            </a:r>
            <a:endParaRPr lang="en-US" altLang="ja-JP" dirty="0" smtClean="0"/>
          </a:p>
          <a:p>
            <a:r>
              <a:rPr lang="ja-JP" altLang="ja-JP" dirty="0" smtClean="0"/>
              <a:t>特に観光の場合、話題性、人気といったものが重要であり、番付評価がセットとなり一種の商品、産業を形成している面があり、格付けの透明性が求められない実態もある。</a:t>
            </a:r>
          </a:p>
          <a:p>
            <a:r>
              <a:rPr lang="ja-JP" altLang="ja-JP" dirty="0" smtClean="0"/>
              <a:t>格付けは価格形成に大きな力を持つ場合があり、一種の利権が発生することもある。</a:t>
            </a:r>
            <a:endParaRPr lang="en-US" altLang="ja-JP" dirty="0" smtClean="0"/>
          </a:p>
          <a:p>
            <a:r>
              <a:rPr lang="ja-JP" altLang="ja-JP" sz="4100" dirty="0" smtClean="0">
                <a:solidFill>
                  <a:srgbClr val="FF0000"/>
                </a:solidFill>
              </a:rPr>
              <a:t>ミシュラン</a:t>
            </a:r>
            <a:r>
              <a:rPr lang="ja-JP" altLang="ja-JP" dirty="0" smtClean="0"/>
              <a:t>をはじめ評価基準を明示しないものが多いなか、</a:t>
            </a:r>
            <a:r>
              <a:rPr lang="ja-JP" altLang="ja-JP" sz="4100" dirty="0" smtClean="0">
                <a:solidFill>
                  <a:srgbClr val="FF0000"/>
                </a:solidFill>
              </a:rPr>
              <a:t>松田忠徳</a:t>
            </a:r>
            <a:r>
              <a:rPr lang="ja-JP" altLang="ja-JP" dirty="0" smtClean="0"/>
              <a:t>は「選定基準は「日本の温泉旅館としての矜持を持っていること、属している地域の風土を大切にしていること、温泉文化にこだわりがあること、外国人を受け入れる国際性を持っていること」「私のとっての国際性とは、優れた地域性、個性と同義であることを付け加えておこう」と判断基準を明示しているが例外的である。</a:t>
            </a:r>
          </a:p>
          <a:p>
            <a:endParaRPr lang="ja-JP" altLang="en-US"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45840"/>
            <a:ext cx="8229600" cy="1143000"/>
          </a:xfrm>
          <a:solidFill>
            <a:srgbClr val="FFFF00"/>
          </a:solidFill>
          <a:ln>
            <a:solidFill>
              <a:schemeClr val="accent1"/>
            </a:solidFill>
          </a:ln>
        </p:spPr>
        <p:txBody>
          <a:bodyPr>
            <a:normAutofit fontScale="90000"/>
          </a:bodyPr>
          <a:lstStyle/>
          <a:p>
            <a:r>
              <a:rPr lang="ja-JP" altLang="en-US" dirty="0" smtClean="0"/>
              <a:t>「くまもん」と「土佐犬」は違うか同じか</a:t>
            </a:r>
            <a:endParaRPr kumimoji="1" lang="ja-JP" altLang="en-US" dirty="0"/>
          </a:p>
        </p:txBody>
      </p:sp>
      <p:sp>
        <p:nvSpPr>
          <p:cNvPr id="3" name="コンテンツ プレースホルダ 2"/>
          <p:cNvSpPr>
            <a:spLocks noGrp="1"/>
          </p:cNvSpPr>
          <p:nvPr>
            <p:ph idx="1"/>
          </p:nvPr>
        </p:nvSpPr>
        <p:spPr>
          <a:xfrm>
            <a:off x="457200" y="2608312"/>
            <a:ext cx="8229600" cy="2908920"/>
          </a:xfrm>
        </p:spPr>
        <p:txBody>
          <a:bodyPr>
            <a:normAutofit/>
          </a:bodyPr>
          <a:lstStyle/>
          <a:p>
            <a:r>
              <a:rPr lang="ja-JP" altLang="en-US" dirty="0" smtClean="0"/>
              <a:t>同じ点　「観光資源」　「富士山ではない」</a:t>
            </a:r>
            <a:endParaRPr lang="en-US" altLang="ja-JP" dirty="0" smtClean="0"/>
          </a:p>
          <a:p>
            <a:r>
              <a:rPr lang="ja-JP" altLang="en-US" dirty="0" smtClean="0"/>
              <a:t>違う点　　生き物　危険性　形　</a:t>
            </a:r>
            <a:endParaRPr lang="en-US" altLang="ja-JP" dirty="0" smtClean="0"/>
          </a:p>
          <a:p>
            <a:r>
              <a:rPr lang="ja-JP" altLang="ja-JP" dirty="0" smtClean="0"/>
              <a:t>類似点も相違点も同じだけあるということが示せる、類似点の数の多さでモノゴトを分類することはできないということがわかる。</a:t>
            </a:r>
            <a:endParaRPr lang="en-US" altLang="ja-JP" dirty="0" smtClean="0"/>
          </a:p>
          <a:p>
            <a:endParaRPr lang="en-US" altLang="ja-JP" dirty="0" smtClean="0"/>
          </a:p>
          <a:p>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4847"/>
            <a:ext cx="8229600" cy="1223913"/>
          </a:xfrm>
          <a:noFill/>
          <a:ln>
            <a:solidFill>
              <a:schemeClr val="tx1"/>
            </a:solidFill>
          </a:ln>
        </p:spPr>
        <p:txBody>
          <a:bodyPr>
            <a:normAutofit fontScale="90000"/>
          </a:bodyPr>
          <a:lstStyle/>
          <a:p>
            <a:r>
              <a:rPr lang="ja-JP" altLang="en-US" dirty="0"/>
              <a:t>ミシュラン神話の</a:t>
            </a:r>
            <a:r>
              <a:rPr lang="ja-JP" altLang="en-US" dirty="0" smtClean="0"/>
              <a:t>行き過ぎ</a:t>
            </a:r>
            <a:r>
              <a:rPr lang="en-US" altLang="ja-JP" dirty="0" smtClean="0"/>
              <a:t/>
            </a:r>
            <a:br>
              <a:rPr lang="en-US" altLang="ja-JP" dirty="0" smtClean="0"/>
            </a:br>
            <a:r>
              <a:rPr lang="ja-JP" altLang="en-US" dirty="0" smtClean="0"/>
              <a:t>讀賣新聞</a:t>
            </a:r>
            <a:r>
              <a:rPr lang="en-US" altLang="ja-JP" dirty="0" smtClean="0"/>
              <a:t>2004</a:t>
            </a:r>
            <a:r>
              <a:rPr lang="ja-JP" altLang="en-US" dirty="0" smtClean="0"/>
              <a:t>年</a:t>
            </a:r>
            <a:r>
              <a:rPr lang="en-US" altLang="ja-JP" dirty="0" smtClean="0"/>
              <a:t>2</a:t>
            </a:r>
            <a:r>
              <a:rPr lang="ja-JP" altLang="en-US" dirty="0" smtClean="0"/>
              <a:t>月</a:t>
            </a:r>
            <a:r>
              <a:rPr lang="en-US" altLang="ja-JP" dirty="0" smtClean="0"/>
              <a:t>21</a:t>
            </a:r>
            <a:r>
              <a:rPr lang="ja-JP" altLang="en-US" dirty="0" smtClean="0"/>
              <a:t>日の報道</a:t>
            </a:r>
            <a:endParaRPr lang="ja-JP" altLang="en-US" dirty="0"/>
          </a:p>
        </p:txBody>
      </p:sp>
      <p:sp>
        <p:nvSpPr>
          <p:cNvPr id="47107" name="Rectangle 3"/>
          <p:cNvSpPr>
            <a:spLocks noGrp="1" noChangeArrowheads="1"/>
          </p:cNvSpPr>
          <p:nvPr>
            <p:ph type="body" idx="1"/>
          </p:nvPr>
        </p:nvSpPr>
        <p:spPr>
          <a:xfrm>
            <a:off x="-34925" y="1384250"/>
            <a:ext cx="9144000" cy="5645150"/>
          </a:xfrm>
          <a:noFill/>
        </p:spPr>
        <p:txBody>
          <a:bodyPr/>
          <a:lstStyle/>
          <a:p>
            <a:pPr>
              <a:lnSpc>
                <a:spcPct val="80000"/>
              </a:lnSpc>
            </a:pPr>
            <a:r>
              <a:rPr lang="ja-JP" altLang="en-US" sz="1800" dirty="0" smtClean="0"/>
              <a:t>「</a:t>
            </a:r>
            <a:r>
              <a:rPr lang="ja-JP" altLang="en-US" sz="1800" dirty="0"/>
              <a:t>世界的グルメ・ガイド本として有名な「ミシュラン」のレストラン格付けに対し、元味見担当者が「ミシュラン神話の行き過ぎ」を暴露する行動に出た。２７日の２００４年版発売を前にミシュラン側も反論に出て、１００年以上の伝統をもつガイド本をめぐり、騒ぎが広がっている。（パリ　池村俊郎）最高三つ星の格付けで知られるミシュランのレストラン案内は、欧州１１か国で味やサービスを比較し、毎年格付けが発表されるたび、業界関係者や著名シェフたちが一喜一憂する。 今回は検査スタッフの１人、パスカル・レミ氏が仏フィガロ・マガジン誌で、「三つ星レストランの３分の１以上が評価のし過ぎ。世間でいうような厳格な検査ではなく、多くは読者の投書で評価する例が多い」と暴露したのが始まり。客のふりをしたスタッフが店を訪れ、味などを評価することから、「ワイロも人脈も関係なし」という匿名性がミシュラン格付けの特徴とされるが、レミ氏はそれも全面否定。「仏国内では検査スタッフは６</a:t>
            </a:r>
            <a:r>
              <a:rPr lang="en-US" altLang="ja-JP" sz="1800" dirty="0"/>
              <a:t>―</a:t>
            </a:r>
            <a:r>
              <a:rPr lang="ja-JP" altLang="en-US" sz="1800" dirty="0"/>
              <a:t>８人。本で紹介された全部の店に足を運んでいるわけがない」と言っている。これに対し、ミシュランの広報担当アンヌジュリ・ボワトロ氏は本紙に、「とんでもない事実誤認。仏国内だけで検査スタッフが２１人おり、他の欧州担当は７０人。本で紹介する店は１年半ごとに１回訪れるのが原則。とくに三つ星レストランは１か月１回、スタッフが普通の客として訪れ、レベルの変化をチェックしている」と反論した。検査スタッフの平均年齢は４０歳という。編集部には年間５万通の投書があり、「８割がミシュランの評価と一致する」。身元のはっきりした投書人の意見で複数の反対評価があった場合、その店を再チェックするという。「電話や住所の確認を毎年の発刊時期ぎりぎりまで続ける」と信頼性を守る努力をしていることを強調した。今回の取材でミシュラン側が、秘密のベールに包まれてきたスタッフ人数などを公表したのは異例のことだ。ミシュラン側は、レミ氏が約１０年の体験談を出版しない代わりに巨額の報償金を要求し、契約違反で解雇されたため、「今回の行動に出た」と主張し、発言の真偽をめぐり訴訟に発展しかねない情勢だ。最近、シェフたちの“星”獲得競争は激化し続けている。レストラン業界には「ミシュラン評価で店の経営まで左右されるのだから、格付け基準をきちんと公表するなど、疑念をもたれないようにしてほしい」という声が強い。」</a:t>
            </a:r>
          </a:p>
          <a:p>
            <a:pPr>
              <a:lnSpc>
                <a:spcPct val="80000"/>
              </a:lnSpc>
            </a:pPr>
            <a:endParaRPr lang="en-US" altLang="ja-JP" sz="18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w="57150">
            <a:solidFill>
              <a:schemeClr val="tx1">
                <a:lumMod val="95000"/>
                <a:lumOff val="5000"/>
              </a:schemeClr>
            </a:solidFill>
          </a:ln>
        </p:spPr>
        <p:txBody>
          <a:bodyPr>
            <a:normAutofit/>
          </a:bodyPr>
          <a:lstStyle/>
          <a:p>
            <a:r>
              <a:rPr lang="ja-JP" altLang="en-US" sz="4000" dirty="0"/>
              <a:t>温泉旅館</a:t>
            </a:r>
            <a:r>
              <a:rPr lang="ja-JP" altLang="en-US" sz="4000" dirty="0" smtClean="0"/>
              <a:t>格付けガイド</a:t>
            </a:r>
            <a:r>
              <a:rPr lang="ja-JP" altLang="en-US" sz="3200" dirty="0" smtClean="0"/>
              <a:t>　　　　　　　　　　　　　　　</a:t>
            </a:r>
            <a:endParaRPr lang="ja-JP" altLang="en-US" sz="2800" dirty="0"/>
          </a:p>
        </p:txBody>
      </p:sp>
      <p:sp>
        <p:nvSpPr>
          <p:cNvPr id="29699" name="Rectangle 3"/>
          <p:cNvSpPr>
            <a:spLocks noGrp="1" noChangeArrowheads="1"/>
          </p:cNvSpPr>
          <p:nvPr>
            <p:ph type="body" idx="1"/>
          </p:nvPr>
        </p:nvSpPr>
        <p:spPr>
          <a:xfrm>
            <a:off x="1" y="1600200"/>
            <a:ext cx="9144000" cy="4924425"/>
          </a:xfrm>
        </p:spPr>
        <p:txBody>
          <a:bodyPr/>
          <a:lstStyle/>
          <a:p>
            <a:pPr>
              <a:lnSpc>
                <a:spcPct val="80000"/>
              </a:lnSpc>
            </a:pPr>
            <a:r>
              <a:rPr lang="ja-JP" altLang="en-US" sz="2800" dirty="0"/>
              <a:t>松田忠徳　　札幌国際大学観光学部教授</a:t>
            </a:r>
          </a:p>
          <a:p>
            <a:pPr>
              <a:lnSpc>
                <a:spcPct val="80000"/>
              </a:lnSpc>
            </a:pPr>
            <a:r>
              <a:rPr lang="ja-JP" altLang="en-US" sz="2800" dirty="0"/>
              <a:t>過去に利用した温泉施設は</a:t>
            </a:r>
            <a:r>
              <a:rPr lang="en-US" altLang="ja-JP" sz="2800" dirty="0"/>
              <a:t>45</a:t>
            </a:r>
            <a:r>
              <a:rPr lang="ja-JP" altLang="en-US" sz="2800" dirty="0"/>
              <a:t>００軒強、</a:t>
            </a:r>
          </a:p>
          <a:p>
            <a:pPr>
              <a:lnSpc>
                <a:spcPct val="80000"/>
              </a:lnSpc>
            </a:pPr>
            <a:r>
              <a:rPr lang="ja-JP" altLang="en-US" sz="2800" dirty="0"/>
              <a:t>日本全国で約</a:t>
            </a:r>
            <a:r>
              <a:rPr lang="en-US" altLang="ja-JP" sz="2800" dirty="0"/>
              <a:t>155</a:t>
            </a:r>
            <a:r>
              <a:rPr lang="ja-JP" altLang="en-US" sz="2800" dirty="0"/>
              <a:t>００軒の宿泊施設が「温泉」設備を保有</a:t>
            </a:r>
          </a:p>
          <a:p>
            <a:pPr>
              <a:lnSpc>
                <a:spcPct val="80000"/>
              </a:lnSpc>
            </a:pPr>
            <a:r>
              <a:rPr lang="ja-JP" altLang="en-US" sz="2800" dirty="0"/>
              <a:t>一人の人間が一つの基準で評価し、</a:t>
            </a:r>
            <a:r>
              <a:rPr lang="en-US" altLang="ja-JP" sz="2800" dirty="0"/>
              <a:t>374</a:t>
            </a:r>
            <a:r>
              <a:rPr lang="ja-JP" altLang="en-US" sz="2800" dirty="0"/>
              <a:t>軒を掲載</a:t>
            </a:r>
          </a:p>
          <a:p>
            <a:pPr>
              <a:lnSpc>
                <a:spcPct val="80000"/>
              </a:lnSpc>
            </a:pPr>
            <a:r>
              <a:rPr lang="ja-JP" altLang="en-US" sz="2800" dirty="0"/>
              <a:t>湯質と風呂の評価</a:t>
            </a:r>
            <a:r>
              <a:rPr lang="en-US" altLang="ja-JP" sz="2800" dirty="0"/>
              <a:t>10</a:t>
            </a:r>
            <a:r>
              <a:rPr lang="ja-JP" altLang="en-US" sz="2800" dirty="0"/>
              <a:t>点、料理評価</a:t>
            </a:r>
            <a:r>
              <a:rPr lang="en-US" altLang="ja-JP" sz="2800" dirty="0"/>
              <a:t>5</a:t>
            </a:r>
            <a:r>
              <a:rPr lang="ja-JP" altLang="en-US" sz="2800" dirty="0"/>
              <a:t>点、サービスや雰囲気評価</a:t>
            </a:r>
            <a:r>
              <a:rPr lang="en-US" altLang="ja-JP" sz="2800" dirty="0"/>
              <a:t>5</a:t>
            </a:r>
            <a:r>
              <a:rPr lang="ja-JP" altLang="en-US" sz="2800" dirty="0"/>
              <a:t>点、値段の適正差評価</a:t>
            </a:r>
            <a:r>
              <a:rPr lang="en-US" altLang="ja-JP" sz="2800" dirty="0"/>
              <a:t>5</a:t>
            </a:r>
            <a:r>
              <a:rPr lang="ja-JP" altLang="en-US" sz="2800" dirty="0"/>
              <a:t>点　</a:t>
            </a:r>
          </a:p>
          <a:p>
            <a:pPr>
              <a:lnSpc>
                <a:spcPct val="80000"/>
              </a:lnSpc>
            </a:pPr>
            <a:r>
              <a:rPr lang="ja-JP" altLang="en-US" sz="2800" dirty="0"/>
              <a:t>選択基準：日本の温泉旅館としての矜持を持っていること、属している地域の風土を大切にしていること、温泉文化にこだわりがあること、外国人を受け入れる国際性をもっていること</a:t>
            </a:r>
          </a:p>
          <a:p>
            <a:pPr>
              <a:lnSpc>
                <a:spcPct val="80000"/>
              </a:lnSpc>
            </a:pPr>
            <a:r>
              <a:rPr lang="ja-JP" altLang="en-US" sz="2800" dirty="0"/>
              <a:t>国際性とは、優れた地域性、個性と同義語</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公的評価制度</a:t>
            </a:r>
            <a:endParaRPr kumimoji="1" lang="ja-JP" altLang="en-US" dirty="0"/>
          </a:p>
        </p:txBody>
      </p:sp>
      <p:sp>
        <p:nvSpPr>
          <p:cNvPr id="3" name="コンテンツ プレースホルダ 2"/>
          <p:cNvSpPr>
            <a:spLocks noGrp="1"/>
          </p:cNvSpPr>
          <p:nvPr>
            <p:ph idx="1"/>
          </p:nvPr>
        </p:nvSpPr>
        <p:spPr>
          <a:xfrm>
            <a:off x="251520" y="1600200"/>
            <a:ext cx="8892480" cy="4997152"/>
          </a:xfrm>
        </p:spPr>
        <p:txBody>
          <a:bodyPr>
            <a:normAutofit fontScale="85000" lnSpcReduction="10000"/>
          </a:bodyPr>
          <a:lstStyle/>
          <a:p>
            <a:r>
              <a:rPr lang="ja-JP" altLang="ja-JP" dirty="0" smtClean="0"/>
              <a:t>公的評価制度は、ある種の政策目的実現のため、公的機関が評価をおこない、その評価責任をとるものである。</a:t>
            </a:r>
            <a:endParaRPr lang="en-US" altLang="ja-JP" dirty="0" smtClean="0"/>
          </a:p>
          <a:p>
            <a:r>
              <a:rPr lang="ja-JP" altLang="ja-JP" dirty="0" smtClean="0"/>
              <a:t>公的機関が行うものであるから、</a:t>
            </a:r>
            <a:r>
              <a:rPr lang="ja-JP" altLang="ja-JP" dirty="0" smtClean="0">
                <a:solidFill>
                  <a:srgbClr val="FF0000"/>
                </a:solidFill>
              </a:rPr>
              <a:t>行政情報公開法、行政手続法、個人情報保護法の仕組</a:t>
            </a:r>
            <a:r>
              <a:rPr lang="ja-JP" altLang="ja-JP" dirty="0" smtClean="0"/>
              <a:t>で行われるべきものとなる。</a:t>
            </a:r>
            <a:endParaRPr lang="en-US" altLang="ja-JP" dirty="0" smtClean="0"/>
          </a:p>
          <a:p>
            <a:r>
              <a:rPr lang="ja-JP" altLang="ja-JP" dirty="0" smtClean="0"/>
              <a:t>絶対的客観的評価が不可能であっても、一定の政策目的を実現するため、公的評価が必要となることがあるが、そのためには、公的評価を実行する権力基盤とそれを受け入れる社会基盤が不可欠である。特に青少年の教育評価は後者の基盤が必要である典型的な事例である。</a:t>
            </a:r>
            <a:endParaRPr lang="en-US" altLang="ja-JP" dirty="0" smtClean="0"/>
          </a:p>
          <a:p>
            <a:r>
              <a:rPr lang="ja-JP" altLang="ja-JP" dirty="0" smtClean="0"/>
              <a:t>インターネットの普及による法制度の流動化は、この公的評価制度も流動的にする可能性をもたらしている。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0" y="44450"/>
            <a:ext cx="9144000" cy="1143000"/>
          </a:xfrm>
          <a:solidFill>
            <a:srgbClr val="FFFF00"/>
          </a:solidFill>
          <a:ln w="38100">
            <a:solidFill>
              <a:schemeClr val="tx1"/>
            </a:solidFill>
          </a:ln>
        </p:spPr>
        <p:txBody>
          <a:bodyPr/>
          <a:lstStyle/>
          <a:p>
            <a:r>
              <a:rPr lang="ja-JP" altLang="en-US" dirty="0" smtClean="0"/>
              <a:t>評価を超える皇室文化財</a:t>
            </a:r>
          </a:p>
        </p:txBody>
      </p:sp>
      <p:sp>
        <p:nvSpPr>
          <p:cNvPr id="30723" name="コンテンツ プレースホルダ 2"/>
          <p:cNvSpPr>
            <a:spLocks noGrp="1"/>
          </p:cNvSpPr>
          <p:nvPr>
            <p:ph idx="1"/>
          </p:nvPr>
        </p:nvSpPr>
        <p:spPr>
          <a:xfrm>
            <a:off x="457200" y="1600200"/>
            <a:ext cx="8229600" cy="3845024"/>
          </a:xfrm>
        </p:spPr>
        <p:txBody>
          <a:bodyPr>
            <a:noAutofit/>
          </a:bodyPr>
          <a:lstStyle/>
          <a:p>
            <a:pPr>
              <a:defRPr/>
            </a:pPr>
            <a:r>
              <a:rPr lang="ja-JP" altLang="en-US" sz="5400" dirty="0" smtClean="0"/>
              <a:t>文化財保護法の複雑化　詳細化・多分類化</a:t>
            </a:r>
            <a:endParaRPr lang="en-US" altLang="ja-JP" sz="5400" dirty="0" smtClean="0"/>
          </a:p>
          <a:p>
            <a:pPr>
              <a:defRPr/>
            </a:pPr>
            <a:r>
              <a:rPr lang="ja-JP" altLang="en-US" sz="5400" dirty="0" smtClean="0"/>
              <a:t>市⇒県⇒国システム（補助金）</a:t>
            </a:r>
            <a:endParaRPr lang="en-US" altLang="ja-JP" sz="5400" dirty="0" smtClean="0"/>
          </a:p>
          <a:p>
            <a:pPr>
              <a:defRPr/>
            </a:pPr>
            <a:r>
              <a:rPr lang="ja-JP" altLang="en-US" sz="5400" dirty="0" smtClean="0"/>
              <a:t>世界遺産と皇室</a:t>
            </a:r>
            <a:r>
              <a:rPr lang="ja-JP" altLang="en-US" sz="5400" dirty="0"/>
              <a:t>文化</a:t>
            </a:r>
            <a:r>
              <a:rPr lang="ja-JP" altLang="en-US" sz="5400" dirty="0" smtClean="0"/>
              <a:t>財</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4624"/>
            <a:ext cx="8496944" cy="1143000"/>
          </a:xfrm>
          <a:solidFill>
            <a:srgbClr val="FFFF00"/>
          </a:solidFill>
          <a:ln w="57150">
            <a:solidFill>
              <a:schemeClr val="tx1">
                <a:lumMod val="95000"/>
                <a:lumOff val="5000"/>
              </a:schemeClr>
            </a:solidFill>
          </a:ln>
        </p:spPr>
        <p:txBody>
          <a:bodyPr>
            <a:normAutofit/>
          </a:bodyPr>
          <a:lstStyle/>
          <a:p>
            <a:r>
              <a:rPr lang="ja-JP" altLang="ja-JP" b="1" dirty="0" smtClean="0"/>
              <a:t>ヒエラルキー化</a:t>
            </a:r>
            <a:endParaRPr kumimoji="1" lang="ja-JP" altLang="en-US" dirty="0"/>
          </a:p>
        </p:txBody>
      </p:sp>
      <p:sp>
        <p:nvSpPr>
          <p:cNvPr id="3" name="コンテンツ プレースホルダ 2"/>
          <p:cNvSpPr>
            <a:spLocks noGrp="1"/>
          </p:cNvSpPr>
          <p:nvPr>
            <p:ph idx="1"/>
          </p:nvPr>
        </p:nvSpPr>
        <p:spPr>
          <a:xfrm>
            <a:off x="457200" y="1268760"/>
            <a:ext cx="8229600" cy="5589240"/>
          </a:xfrm>
        </p:spPr>
        <p:txBody>
          <a:bodyPr>
            <a:normAutofit fontScale="92500" lnSpcReduction="20000"/>
          </a:bodyPr>
          <a:lstStyle/>
          <a:p>
            <a:r>
              <a:rPr lang="ja-JP" altLang="ja-JP" dirty="0" smtClean="0"/>
              <a:t>市町村の文化財保護条例は、国指定の文化財及び都道府県指定文化財以外の文化財で、当該市町村の区域内に存するものを指定するものとし、国、都及び区の順序での指定のヒエラルキー化を制度化している。</a:t>
            </a:r>
            <a:endParaRPr lang="en-US" altLang="ja-JP" dirty="0" smtClean="0"/>
          </a:p>
          <a:p>
            <a:r>
              <a:rPr lang="ja-JP" altLang="ja-JP" dirty="0" smtClean="0"/>
              <a:t>国、都道府県、市町村の指定の重複を回避する制度は、助成措置、規制措置の重複を回避する目的と考えられるが、現実の指定行為は地区予選的に市町村指定、都道府県指定、国指定と、指定の階段を順次上昇する形で行われている</a:t>
            </a:r>
            <a:endParaRPr lang="en-US" altLang="ja-JP" dirty="0" smtClean="0"/>
          </a:p>
          <a:p>
            <a:r>
              <a:rPr lang="ja-JP" altLang="ja-JP" dirty="0" smtClean="0"/>
              <a:t>地域住民が地域の文化財に誇りを持ち</a:t>
            </a:r>
            <a:r>
              <a:rPr lang="ja-JP" altLang="ja-JP" dirty="0" smtClean="0">
                <a:solidFill>
                  <a:srgbClr val="FF0000"/>
                </a:solidFill>
              </a:rPr>
              <a:t>、条例による行為規制が国の行為規制よりも厳しく、またその分支援も手厚く行なわれるものであればヒエラルキー化は必然ではなくなる。</a:t>
            </a:r>
          </a:p>
          <a:p>
            <a:endParaRPr lang="ja-JP" altLang="ja-JP" dirty="0" smtClean="0"/>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785392" y="5610944"/>
            <a:ext cx="9144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331640" y="4005064"/>
            <a:ext cx="9144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2267744" y="4005064"/>
            <a:ext cx="914400" cy="9144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323528" y="2132856"/>
            <a:ext cx="914400" cy="9144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1209328" y="2154560"/>
            <a:ext cx="9144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3081536" y="2132856"/>
            <a:ext cx="914400" cy="9144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145432" y="2132856"/>
            <a:ext cx="914400" cy="9144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4788024" y="5661248"/>
            <a:ext cx="914400" cy="9144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5673824" y="5682952"/>
            <a:ext cx="9144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7546032" y="5661248"/>
            <a:ext cx="914400" cy="91440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6609928" y="5661248"/>
            <a:ext cx="914400" cy="9144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5673824" y="4077072"/>
            <a:ext cx="914400" cy="9144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6609928" y="4077072"/>
            <a:ext cx="914400" cy="914400"/>
          </a:xfrm>
          <a:prstGeom prst="ellipse">
            <a:avLst/>
          </a:prstGeom>
          <a:solidFill>
            <a:schemeClr val="tx1">
              <a:lumMod val="50000"/>
              <a:lumOff val="50000"/>
            </a:schemeClr>
          </a:solidFill>
          <a:ln>
            <a:solidFill>
              <a:schemeClr val="tx1">
                <a:lumMod val="75000"/>
                <a:lumOff val="2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6033864" y="2154560"/>
            <a:ext cx="9144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51520" y="1988840"/>
            <a:ext cx="3816424" cy="115212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716016" y="5517232"/>
            <a:ext cx="3816424" cy="115212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259632" y="3861048"/>
            <a:ext cx="2016224" cy="115212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580112" y="3861048"/>
            <a:ext cx="2016224" cy="115212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下矢印 23"/>
          <p:cNvSpPr/>
          <p:nvPr/>
        </p:nvSpPr>
        <p:spPr>
          <a:xfrm>
            <a:off x="1691680" y="3284984"/>
            <a:ext cx="916680" cy="432048"/>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1691680" y="5085184"/>
            <a:ext cx="916680" cy="432048"/>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4139952" y="2186861"/>
            <a:ext cx="1869423" cy="954107"/>
          </a:xfrm>
          <a:prstGeom prst="rect">
            <a:avLst/>
          </a:prstGeom>
          <a:noFill/>
        </p:spPr>
        <p:txBody>
          <a:bodyPr vert="horz" wrap="none" rtlCol="0">
            <a:spAutoFit/>
          </a:bodyPr>
          <a:lstStyle/>
          <a:p>
            <a:r>
              <a:rPr kumimoji="1" lang="ja-JP" altLang="en-US" sz="2800" dirty="0" smtClean="0"/>
              <a:t>市が選定</a:t>
            </a:r>
            <a:endParaRPr kumimoji="1" lang="en-US" altLang="ja-JP" sz="2800" dirty="0" smtClean="0"/>
          </a:p>
          <a:p>
            <a:r>
              <a:rPr kumimoji="1" lang="ja-JP" altLang="en-US" sz="2800" dirty="0" smtClean="0"/>
              <a:t>した文化財</a:t>
            </a:r>
            <a:endParaRPr kumimoji="1" lang="ja-JP" altLang="en-US" sz="2800" dirty="0"/>
          </a:p>
        </p:txBody>
      </p:sp>
      <p:sp>
        <p:nvSpPr>
          <p:cNvPr id="28" name="テキスト ボックス 27"/>
          <p:cNvSpPr txBox="1"/>
          <p:nvPr/>
        </p:nvSpPr>
        <p:spPr>
          <a:xfrm>
            <a:off x="3635896" y="3915053"/>
            <a:ext cx="1869423" cy="954107"/>
          </a:xfrm>
          <a:prstGeom prst="rect">
            <a:avLst/>
          </a:prstGeom>
          <a:noFill/>
        </p:spPr>
        <p:txBody>
          <a:bodyPr vert="horz" wrap="none" rtlCol="0">
            <a:spAutoFit/>
          </a:bodyPr>
          <a:lstStyle/>
          <a:p>
            <a:r>
              <a:rPr lang="ja-JP" altLang="en-US" sz="2800" dirty="0" smtClean="0"/>
              <a:t>県</a:t>
            </a:r>
            <a:r>
              <a:rPr kumimoji="1" lang="ja-JP" altLang="en-US" sz="2800" dirty="0" smtClean="0"/>
              <a:t>が選定</a:t>
            </a:r>
            <a:endParaRPr kumimoji="1" lang="en-US" altLang="ja-JP" sz="2800" dirty="0" smtClean="0"/>
          </a:p>
          <a:p>
            <a:r>
              <a:rPr kumimoji="1" lang="ja-JP" altLang="en-US" sz="2800" dirty="0" smtClean="0"/>
              <a:t>した文化財</a:t>
            </a:r>
            <a:endParaRPr kumimoji="1" lang="ja-JP" altLang="en-US" sz="2800" dirty="0"/>
          </a:p>
        </p:txBody>
      </p:sp>
      <p:sp>
        <p:nvSpPr>
          <p:cNvPr id="29" name="テキスト ボックス 28"/>
          <p:cNvSpPr txBox="1"/>
          <p:nvPr/>
        </p:nvSpPr>
        <p:spPr>
          <a:xfrm>
            <a:off x="2771800" y="5571237"/>
            <a:ext cx="1869423" cy="954107"/>
          </a:xfrm>
          <a:prstGeom prst="rect">
            <a:avLst/>
          </a:prstGeom>
          <a:noFill/>
        </p:spPr>
        <p:txBody>
          <a:bodyPr vert="horz" wrap="none" rtlCol="0">
            <a:spAutoFit/>
          </a:bodyPr>
          <a:lstStyle/>
          <a:p>
            <a:r>
              <a:rPr lang="ja-JP" altLang="en-US" sz="2800" dirty="0" smtClean="0"/>
              <a:t>国</a:t>
            </a:r>
            <a:r>
              <a:rPr kumimoji="1" lang="ja-JP" altLang="en-US" sz="2800" dirty="0" smtClean="0"/>
              <a:t>が選定</a:t>
            </a:r>
            <a:endParaRPr kumimoji="1" lang="en-US" altLang="ja-JP" sz="2800" dirty="0" smtClean="0"/>
          </a:p>
          <a:p>
            <a:r>
              <a:rPr kumimoji="1" lang="ja-JP" altLang="en-US" sz="2800" dirty="0" smtClean="0"/>
              <a:t>した文化財</a:t>
            </a:r>
            <a:endParaRPr kumimoji="1" lang="ja-JP" altLang="en-US" sz="2800" dirty="0"/>
          </a:p>
        </p:txBody>
      </p:sp>
      <p:sp>
        <p:nvSpPr>
          <p:cNvPr id="32" name="テキスト ボックス 31"/>
          <p:cNvSpPr txBox="1"/>
          <p:nvPr/>
        </p:nvSpPr>
        <p:spPr>
          <a:xfrm>
            <a:off x="467544" y="404664"/>
            <a:ext cx="3416320" cy="1200329"/>
          </a:xfrm>
          <a:prstGeom prst="rect">
            <a:avLst/>
          </a:prstGeom>
          <a:noFill/>
          <a:ln>
            <a:solidFill>
              <a:schemeClr val="tx1">
                <a:lumMod val="75000"/>
                <a:lumOff val="25000"/>
              </a:schemeClr>
            </a:solidFill>
          </a:ln>
        </p:spPr>
        <p:txBody>
          <a:bodyPr wrap="none" rtlCol="0">
            <a:spAutoFit/>
          </a:bodyPr>
          <a:lstStyle/>
          <a:p>
            <a:pPr algn="ctr"/>
            <a:r>
              <a:rPr kumimoji="1" lang="ja-JP" altLang="en-US" sz="3600" dirty="0" smtClean="0"/>
              <a:t>現行運営方式</a:t>
            </a:r>
            <a:endParaRPr kumimoji="1" lang="en-US" altLang="ja-JP" sz="3600" dirty="0" smtClean="0"/>
          </a:p>
          <a:p>
            <a:pPr algn="ctr"/>
            <a:r>
              <a:rPr lang="ja-JP" altLang="en-US" sz="3600" dirty="0" smtClean="0"/>
              <a:t>甲子園選抜方式</a:t>
            </a:r>
            <a:endParaRPr kumimoji="1" lang="ja-JP" altLang="en-US" sz="3600" dirty="0"/>
          </a:p>
        </p:txBody>
      </p:sp>
      <p:sp>
        <p:nvSpPr>
          <p:cNvPr id="33" name="テキスト ボックス 32"/>
          <p:cNvSpPr txBox="1"/>
          <p:nvPr/>
        </p:nvSpPr>
        <p:spPr>
          <a:xfrm>
            <a:off x="4929712" y="692696"/>
            <a:ext cx="2954656" cy="646331"/>
          </a:xfrm>
          <a:prstGeom prst="rect">
            <a:avLst/>
          </a:prstGeom>
          <a:noFill/>
          <a:ln>
            <a:solidFill>
              <a:schemeClr val="tx1">
                <a:lumMod val="75000"/>
                <a:lumOff val="25000"/>
              </a:schemeClr>
            </a:solidFill>
          </a:ln>
        </p:spPr>
        <p:txBody>
          <a:bodyPr wrap="none" rtlCol="0">
            <a:spAutoFit/>
          </a:bodyPr>
          <a:lstStyle/>
          <a:p>
            <a:pPr algn="ctr"/>
            <a:r>
              <a:rPr lang="ja-JP" altLang="en-US" sz="3600" dirty="0" smtClean="0"/>
              <a:t>地域個性</a:t>
            </a:r>
            <a:r>
              <a:rPr kumimoji="1" lang="ja-JP" altLang="en-US" sz="3600" dirty="0" smtClean="0"/>
              <a:t>方式</a:t>
            </a:r>
            <a:endParaRPr kumimoji="1" lang="en-US" altLang="ja-JP" sz="3600" dirty="0" smtClean="0"/>
          </a:p>
        </p:txBody>
      </p:sp>
      <p:sp>
        <p:nvSpPr>
          <p:cNvPr id="35" name="テキスト ボックス 34"/>
          <p:cNvSpPr txBox="1"/>
          <p:nvPr/>
        </p:nvSpPr>
        <p:spPr>
          <a:xfrm>
            <a:off x="7937792" y="2276872"/>
            <a:ext cx="738664" cy="784830"/>
          </a:xfrm>
          <a:prstGeom prst="rect">
            <a:avLst/>
          </a:prstGeom>
          <a:noFill/>
        </p:spPr>
        <p:txBody>
          <a:bodyPr vert="eaVert" wrap="none" rtlCol="0">
            <a:spAutoFit/>
          </a:bodyPr>
          <a:lstStyle/>
          <a:p>
            <a:r>
              <a:rPr kumimoji="1" lang="ja-JP" altLang="en-US" dirty="0" smtClean="0"/>
              <a:t>坂網猟</a:t>
            </a:r>
            <a:endParaRPr kumimoji="1" lang="en-US" altLang="ja-JP" dirty="0" smtClean="0"/>
          </a:p>
          <a:p>
            <a:r>
              <a:rPr lang="ja-JP" altLang="en-US" dirty="0" smtClean="0"/>
              <a:t>（無形）</a:t>
            </a:r>
            <a:endParaRPr kumimoji="1" lang="ja-JP" altLang="en-US" dirty="0"/>
          </a:p>
        </p:txBody>
      </p:sp>
      <p:sp>
        <p:nvSpPr>
          <p:cNvPr id="36" name="テキスト ボックス 35"/>
          <p:cNvSpPr txBox="1"/>
          <p:nvPr/>
        </p:nvSpPr>
        <p:spPr>
          <a:xfrm>
            <a:off x="8009800" y="4084330"/>
            <a:ext cx="738664" cy="784830"/>
          </a:xfrm>
          <a:prstGeom prst="rect">
            <a:avLst/>
          </a:prstGeom>
          <a:noFill/>
        </p:spPr>
        <p:txBody>
          <a:bodyPr vert="eaVert" wrap="square" rtlCol="0">
            <a:spAutoFit/>
          </a:bodyPr>
          <a:lstStyle/>
          <a:p>
            <a:r>
              <a:rPr kumimoji="1" lang="ja-JP" altLang="en-US" dirty="0" smtClean="0"/>
              <a:t>　坂網</a:t>
            </a:r>
            <a:endParaRPr kumimoji="1" lang="en-US" altLang="ja-JP" dirty="0" smtClean="0"/>
          </a:p>
          <a:p>
            <a:r>
              <a:rPr lang="ja-JP" altLang="en-US" dirty="0" smtClean="0"/>
              <a:t>（有形）</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坂網猟　</a:t>
            </a:r>
            <a:r>
              <a:rPr lang="ja-JP" altLang="en-US" dirty="0" smtClean="0"/>
              <a:t>違い</a:t>
            </a:r>
            <a:r>
              <a:rPr kumimoji="1" lang="ja-JP" altLang="en-US" dirty="0" smtClean="0"/>
              <a:t>が露呈した例</a:t>
            </a:r>
            <a:endParaRPr kumimoji="1" lang="ja-JP" altLang="en-US" dirty="0"/>
          </a:p>
        </p:txBody>
      </p:sp>
      <p:sp>
        <p:nvSpPr>
          <p:cNvPr id="3" name="コンテンツ プレースホルダ 2"/>
          <p:cNvSpPr>
            <a:spLocks noGrp="1"/>
          </p:cNvSpPr>
          <p:nvPr>
            <p:ph idx="1"/>
          </p:nvPr>
        </p:nvSpPr>
        <p:spPr>
          <a:xfrm>
            <a:off x="457200" y="1600201"/>
            <a:ext cx="8229600" cy="2404864"/>
          </a:xfrm>
        </p:spPr>
        <p:txBody>
          <a:bodyPr/>
          <a:lstStyle/>
          <a:p>
            <a:r>
              <a:rPr lang="ja-JP" altLang="en-US" dirty="0" smtClean="0"/>
              <a:t>石川県は、坂網を</a:t>
            </a:r>
            <a:r>
              <a:rPr lang="ja-JP" altLang="en-US" dirty="0" smtClean="0">
                <a:solidFill>
                  <a:srgbClr val="FF0000"/>
                </a:solidFill>
              </a:rPr>
              <a:t>有形民俗文化財</a:t>
            </a:r>
            <a:r>
              <a:rPr lang="ja-JP" altLang="en-US" dirty="0" smtClean="0"/>
              <a:t>に指定</a:t>
            </a:r>
            <a:endParaRPr lang="en-US" altLang="ja-JP" dirty="0" smtClean="0"/>
          </a:p>
          <a:p>
            <a:r>
              <a:rPr kumimoji="1" lang="ja-JP" altLang="en-US" dirty="0" smtClean="0"/>
              <a:t>加賀市は坂網猟を</a:t>
            </a:r>
            <a:r>
              <a:rPr kumimoji="1" lang="ja-JP" altLang="en-US" dirty="0" smtClean="0">
                <a:solidFill>
                  <a:srgbClr val="FF0000"/>
                </a:solidFill>
              </a:rPr>
              <a:t>無形文化財</a:t>
            </a:r>
            <a:r>
              <a:rPr kumimoji="1" lang="ja-JP" altLang="en-US" dirty="0" smtClean="0"/>
              <a:t>に指定</a:t>
            </a:r>
            <a:endParaRPr kumimoji="1" lang="en-US" altLang="ja-JP" dirty="0" smtClean="0"/>
          </a:p>
          <a:p>
            <a:r>
              <a:rPr lang="ja-JP" altLang="en-US" dirty="0" smtClean="0"/>
              <a:t>国の文化財保護法による登録・指定を行う際の問題</a:t>
            </a:r>
            <a:endParaRPr kumimoji="1" lang="ja-JP" altLang="en-US" dirty="0"/>
          </a:p>
        </p:txBody>
      </p:sp>
      <p:pic>
        <p:nvPicPr>
          <p:cNvPr id="27652" name="Picture 4" descr="img_1350821536_5_2.jpg"/>
          <p:cNvPicPr>
            <a:picLocks noChangeAspect="1" noChangeArrowheads="1"/>
          </p:cNvPicPr>
          <p:nvPr/>
        </p:nvPicPr>
        <p:blipFill>
          <a:blip r:embed="rId2" cstate="print"/>
          <a:srcRect/>
          <a:stretch>
            <a:fillRect/>
          </a:stretch>
        </p:blipFill>
        <p:spPr bwMode="auto">
          <a:xfrm>
            <a:off x="1067569" y="4061419"/>
            <a:ext cx="3000375" cy="2247901"/>
          </a:xfrm>
          <a:prstGeom prst="rect">
            <a:avLst/>
          </a:prstGeom>
          <a:noFill/>
        </p:spPr>
      </p:pic>
      <p:sp>
        <p:nvSpPr>
          <p:cNvPr id="27654" name="AutoShape 6" descr="data:image/jpeg;base64,/9j/4AAQSkZJRgABAQAAAQABAAD/2wCEAAkGBhQSERUUExQWFRUWGCAaGRgYGRwdHhwcHRobHyEeICIfHiYeHiAjIBoeHy8gIykpLSwsHx8xNTAqNSYrLCoBCQoKDgwOGg8PGiwkHyQsLCwqLCwqLCwsLCwsLC8sLCwsLCwsLCwsKSosLCwsLCwsLCwsLCwsLCwsLCwsLCwsLP/AABEIAMIBAwMBIgACEQEDEQH/xAAcAAACAgMBAQAAAAAAAAAAAAAEBQMGAAECBwj/xAA+EAACAQIEBAQEBAQFBAIDAAABAhEDIQAEEjEFQVFhEyJxgQYykaFCsdHwFCPB4TNSYnLxBxUkghbSQ1Oi/8QAGgEAAwEBAQEAAAAAAAAAAAAAAgMEAQAFBv/EAC0RAAICAgIBAgQFBQEAAAAAAAABAhEDIRIxQSJRBBMyYUJxgZGxIzNiodEU/9oADAMBAAIRAxEAPwDx6m0GffBqVBHcn9/ngZHiTyB2x1QcagSdo/MYVJWPg6Cc0oUkbkR9IxlAyrSYAifrH2nEWnfYRb22xNwymstqE+URbnIPuDEHsZ5YDpBJbCKqjSLi+1jz7xgnLKyrUA+Vlsbdd49YP064FdCpgyNiLx6fXV7YYOLKCYJGxkRF4P7OESeqKY7YFlHNNtbwxizTse4n3+npgfLUTIg3+Yfbr7YteR+FWzCstMamVRbYT/Xp+xgDO8HNPWAY0k2Gk9gJG94ETaR0x3MFwb0jKIkAEMWO57Ai3oZA9sTZqkiKdbizWRfnuNhyWYux6rE4vPwRlaVdCPDUFLMV23AsZnnis/FmRRMx4SU9TzI/CDaZJnkDhUlx2hkZKK2v2JKWhaT+IFAIgCTZap0wLkyqgm55Y3rP8qqANX8PdiLLpIUNNzO4AAvG2BKrQoooqeI6qyuGMCCrTdZHyxv1tfB/xDkWWnRCt5T5omNTOzwbnbVMDoJ3bCluh/LVtCbhwHiwGMAlSFUAz6sZ5GIGLZS4AxpM76lV2sPEGpmUHREKbXPlJPzbdFX/AGwZejk3B01KtNiWgXOqYaRP4vtHTDBczUerSUsXKPqVAIECLkjrE3MWFt8DO7NXfK/0BM9nfKrOqvqjW2pjp0rZQVItHQRIO++FlPNqsuwC89Q16d4gfzJPL7jlOGnEuHHxFSk4ImCJAMgz9iBcTvgDK/Dt4csdEsQflUczbck2HciIxycaN147CM0RWpr8pV5upKwSNUQZA3+Xfb0wZlOGINCISVV2bzEEgAHe1pKxEzJF8ErmQGPlE0wpRALXUkzyHyDa8nE5paEokmJNNnj/AHlz7EkH/jCXLwNhvaION5Cp/EM+olgNELay2Gm956R1OCv4nL5jy1lIrU/xkFbA7E7EbjYx6YGeqpqF2dmVZcgkbyYW3KZt0HuE1PPq76q9Mw5MslouBMEEnYAjp9yivNi5Q3Y3rZYOPNSDaSQupuYMbAEb9xgZuLltQVFGg6TGwmRMkxeDf9Rgw8M1gqjgFASjEmCQenYWPS+IeH/D8+Jq0syUtQgGAZAAkwZiTcTbfCIxjNvltkSwwyyfJvTB8tk3NUITCkEkkjTJi3WQN7CJ7YkQCjWQ1dBy4cSAZLjfSDeQOZty5bgVMwskGppAMadRABHOAJJ7/piPTTqt+OxUrFhJFj1MXjbFnGUa9iqPBLjFDCrl9dQ1QD5yQFidAMMByGxAMyRbawxr+IqLE0yW1WZ76f1+vS2DKeaKVC835jqPrz3wZXKVdBQQWUeIP9QsSPUAH3wvN6VyMy5vlwtLZ3w0UKVDxqiitVL6lB0hUY2BvAMDmeZsMJMxk6jhi1UMxMnS9yZtMA2ExuO2GHC+EPeE3O5jb88OKPC1QjUZPb9cSZfjOKpfv4OxPkrktibhvAAq7aZ3A5+uF3GeCMai1Q5UpcKBMgbg3Fjz9cWbi+f0L5TpgyeUjmD16+2ENbOmofIwsRdgRN+Xa09bDCsGScsnOLv3bNeLl2CcSqebygKmqbfKCVsF6E3J7kRzxXuOUNK6lkIdJE73U9ehAthu2WKOWV1fUbqJIM8rjEPHMgaxBo6SEQKVkEwJ3v39drY9XHNWFODSK4qKQCdUxyBj88ZhuvCXgaUUCLAlp94674zFHzPuT8PsiowQL9SY/ftjujU0lTHc450A1G6H7dPbBLUfMALiwif3037jFTZFFEdXc354Iooyrr3Hy+llP9TbHWf4eYWYC7Dr6mOfrg7gytSIZGHzXDrqA3gkAzyNxhdprscrTIa1QvUcsoEWg8jG1tsSZQltIidM3PLrHe31Ixxxqu3iuTphm1N4ZlZ67SOsHDDguYXUFOzACTA/FI7GTA7CemFSVIOMm5Fp+CeOrRJSo4RizC+1rfS2F3EiK3jsDqBIK8haYv0JGFHEkHjstxJJDRErJPsDhpSqBMsWYAs7Wv8AhAEHp8zR0nphM5aQ6EUnYTk+InKU5VjSDMQF68zPSPIv/semIs+aeYDIV/mkaiZvIAgXm0ggdsJ6uTdmDsTbzD02B6hZ5m5tG8htlWCCIBqVCCY1Wg7QOnmuZsD7i9bsYt2JKruEpqryCzAknzwIF52EcgbXHXFr+IMylSuwow1Okpp2ECaYplIA/CVpGP8A2i2FFbKl64KAMKktERGoElh7AgzzU4OyuSWgx8b5qjAP5ttRhrDzHSNSx0jY41y6Aa4scfFeVmslEkMqID2TU0QY/wBs/wDsOWIEciBTCswI1NzbzRqNxJXylutuU4NzqLVzZqU6bNTIAACQD5ReDFheBHLEH/ZKixUNOsAY1KRYXAJkcoO3OL88A4y8INONdnBoaagqElSwDaec6Vk3vF9z1BvcY3muayPlkwbbaVHWTEk9Tgirml8RGgAPIExIUzsfRuXL7hrTBzFMVLFagkxumq/0uO84npnS9Utneb8qyAYUaSdyWAUsxPMkhFnkABywX4HiqxbVoQKBAEsVEQLyTI2++BcvnqjvZSgPmaZAYQSoB6EEfTDXLZ2oTc6YWLCwnoN5HWcDJpGy+IjFqNkOXyihTCMI3mw67gmSIj/nENWgy6tyLnTqtHe8kdufXlgqtxWAQq1GJNnqNYj0WYHuN+84KylBqtSNMKFDiImCoufynvsNsc99DnLguTF3GF0oWVQqhZEACfYdSCfqcT8GSmdQNQnxEKMrtYEI17m2uZHKzYE4tmwCFqytNBcyLm8RFxfbflvfCrhVYkl0BMkafEgMIjYKZIImZK8ue+44yfqRDgUccXKb7/cN4hRy6KS9FXcrLNGo+WLgbLMXm9zscVHxX1F0QUQZIZrmb8hb2G1seiDIaiWqFiSPYAcufpf64rPxNQ1DyqRp/D2HfvizFF/id/wBkzW/Sq/k8/zfHK5N6rbna35Y4yPFayuGSo4adwxkn+uIM+kMR9cQ5ekWYKNzj0uMePRE5O+z6EpZ2omWpCqR4xQFugYjthWlYqsKZIEtUY7nme3oMVr4Y4c1NG0Mz05AAJ8pbmdjA2FhJwPn8xVr19BmnTHkNratzEdY36ETj5iXwj5yi5Lie1jacU62NHrioCrRcjU7zCid5Gway+5kgYiz9BjUprFPR8hYMuwBuNJiOx7WOGfCKS/w5/lkoSVJm8AoL2vc29TiDieeWgPLJ2UqFksAApkkFd7/ALnFeJKK4pGt2rYkpVapqv4SuQLuEsGHccrnl0wvzOUVCtamDqgBlG2rmf8ALpO8esjmXVTjgq6qYQ0TMEBdQtM7X9yLY3kuEhSzh2IZuXQjfTF8P9UUdafRVcxIYiAP3641i9vwFdwQQbgz1vjWO+f/AI/x/wBM+Wvf+f8Ah5Mo8/l58sP+BUtStUjV4akwNzIC/byn3xX6IhgTyxYOF5kLTqAR5luTykjoOcD9xj0MvR5mLsE/itawRvfUT2Ow5nlJnBvCHDViq/jWw2hgZUX6m0/6sLc/T0sInbp6/bpgwZR1AcCxjSecgSD9icK46tD1LdHOdysNA+R11KSNhPPoRBU/8YKpZcUyGI2i53PYTPLlt9MEcRKsqssurgVLkE6iYZT6sB9e2OvGXyyRqBm+17wesx6RhUpOjWq23SJRlgv8wSx1+VWiBzP0B2+uCalQsVUKwCKBIphoY+Y7K2ghiBB6dsbyeTK1lqaCUuW1m+nSx2i9gb9x1GBKNNWYmqZZ5bUsT8zn1uRH/GAWw1LSY78ejSUatVSo+k/Mu9onfUSTI39cIG4uiVbFdRMReFg2kzblIHQdMEnIqxuSbRff3/KcG5L4fQESqnpbDVjXkF5H4OODVTVqKEYIQpWQZOliZgxafrc3x6Hk+CIgkKpJ3ZgGZu+oziktlmy/n0hByjeMEVviCqSBVqeHTItLhZPW+4xtpaRnqe2XKtqpAGm6qd73/ftibh/xhVDRVNN0M2NoA79h1Bwmpmmcma1JlqGQBeYM3PeBeMLM6S9JdI1SRtE3n8t8dzcemYoKXYb8T0qVU+Ll/lbS0AiVaWDCOQiGwhyOdopXV/FBYSYJNjtpM/0xNS+FKj1W1EintINz2wu4z8MOtZAFlGOlSTNhzj74Q4cnbKlS0Ms/8Q0FD6mPi7imFJm9hHIRBn1jcQuq8eJ/wai6QQzeWIHQzO+1sd//AAJjU/lsIUAlrz3ibGP+MMMn8G0SCJcHck3n1/4xnyIJbA+XBu6R3neOUaqnTVXVPlGx0n8JHOOR6Abb4b8O4uE8I/NUPlu2oBADc+pMEnkvfAmX4cmWpeVFDNIDASV/Xbn9sBplToJBWRcsB3na9zgVgXdnZMjpwEvxblmamjrp89QghSJmfwgNdd7kW6YW1eP+DUKoAdNhGw2JHe/O2O+P8QqEGoyENSfTF5CNB1dBJ8s8u0jFPbMzULsLEyQMV48LcaZ5dpStnpHB/iOvXKqx8siSQPz77fpg/wCL8+lKkLDUxjeIHUxv6bfnhbwetGWV1pmLsoM3A39bxjWaooXpvXlyUJFOmLo1tItaZmZ6fRUVvZssql0C8J+EadUs1cOSQWAjcmYE8o3N55XwX/8AGsuNFGiNVdoEi5UcyQLRF/pghviJRT+R0ZNlYaZMSB6Wvib4Jy1RfEruIr5jaBdVk+UDlP5RgcmaSjb0HixyySXshguXFNVo0p8OmI33abk9b36T6DCrjFJmYU6R80+Y9J5HoTh5xRzlgqv5FqEhnF2WOXYbeYSfTfBeS4XTq03CCGW66Sbjc7/i/fLEUIOTUmerF8dlX4ZlRTRjWZ0ZIKpyYgzI9454YcSalVp0JsCrnUAQSwabDmIueliO7bKZXxhIQMNXyncQCAO4Bue5+i7PcOWnq8RlpEkkjUXaY308je8m4w1XY2TUgNeAmY0qZub+UA3kmfMOYvF5xrNmsNIpjSBAI8qgT3k8/fB2X+Jcsi1FJYC5BIDTqiRtpUC1jit1fiqo4ZMtSNRjYsATG43+UWP542NzewW+KLPl+EU2UFtbNsSCw2Mbe2MxVaPw1xB1DGvTSfwtVaRFoONYZw/yFcvsUADf6Gf3GC8qHso5rt2N7exxBlqWoH6D1J54JCfiA5yJPK/XkLY9KT8HlR7Cc2vl0BQIglpkCTI/Sf7YIyHFNKSQlQJYawYBIMWG4NxciJOARWY6mBAWIiOU+09e2GnCabwahBKhIEzpkMoG5N5IiwHPphcnxVlMVy2FUM/UcaKpUVIMUwihVEWJG0yQ0GbAE9MB0NM6Swud2H4pBnqBa88jPbBvDAq1VZzpqXbYRaDfckyJ732xNw/gpLsSyqT8k+Ygap1EbQINz6CdsJvkxtUjXFeO6EqCp/jEeGEGxkku1uRuJ7254r2TyGczDnwqNVi3JEYxeTEDFzz1VMhR8YLNSqSFd/nc82PMKOiwNhc4D+FPjPOSwNdqVJiSTpHPoYt7HD8cVBN0IyNzdWKeGtUy9bw8wjq0xpZYafzw4r/ETu+nLqfEB+WJj1/THPxL8WJUp+HQJYzD1TY99J3v1+nZB8P8RFCodKa5H4iR/b64xq9nLWhhxfN1DCu4V2kVJ+ojlB7Yn4KKbDQEDVIgMbmevTvhfmMpDGp4emm7yotbt39sPeDMNcDygTAI59cJk6KIKywnMnLAIp1wJb9x+mBaXGW8zKFC/hB39Tyxp6mmmQDcmCPXHGR4dqqReYwjnY7iWLhObqNQhTPOf7nBtPOlNKusiJkn9yT+uB+HqyKEFoN4jE1YEmen7/XB3QtoYrmztIgdMA5ziK01JgTjt2Ki1hHXC1KIqEkieVwYx1nUVvi3EXqmUVvrAj2MY44flVA11S7QbIWYKv63n6YtOY4SqoSsbHnH7OF2WzNIFfFplwCYEwNtzzPS/XB3qgHjk9oqvxRwylU0unzlSH8xMRIG/pP064reSDBhSVTWRjBUCZJ5rAJDWsRvF5Fsei8e4lkqjCnQoa6rwBqeVk2GrmImAARPPBObzaUGp6NqLKkKBBApFWIMyTq1CDvvgnl4R9xC+Gm70JspxCs9FstTpimySqF1MqusbxOk7sfbtjXBPgvNNqWtVFKkAKz1FkkyOtha23QYtR4IGqmoNRXy1AF5wAYM+VTaCTtB94P+1U6saC0M41L4lQKQRYRrjeTGn+8Mc32q/wBTsPwmPGrrv+RGOGLrQNUeoTEkiFgRYAbHTJ3vbFr4DQBe5mqTG8kDn+Uexwj4pmws1BEzp0gEa2iBNri0mLHvvgrh3xBQyFFi7a8yymFFzqbqdljeN8HDE8r9T0WPIsaqEdjHj/FqNXMeEP8A8RGkGwJ2k9pxGvHqOWRxUqotZTIS5IK6lIjuSTuLYoNHI5itUaoZpqwEsTcrvAG5+wPXF/4R8H5dFp1STmVESKlwpJ80LEKQ0bzYm9sbNJzdPX8A48kfp7Ysb4/Dq7ZPK1XYCXgSiGDJ8ovM8zyxV/4XOZmiHLBKatEMb3Go2AkgdCcehcLzIpIazlU/mMImF0kwBBMkCIj6c8Q8TzuVrUKmkME1qSVBW58p7n5lmBjbXhDSmcO+HlRtdaaxFgr/ACSZvpXoIsZxY8tlQiK4OmQ+mmqgLIHa43nGZXha0m30g7MzEnefKLz1n74YcS1JQoGlpZmqONTSeSyb+n7nA7kE6RBqpgAM1PVAmZN4E/fGsDUvhx2EtoJNyWCyZPOYOMxnFe53L7HjwXRUtMKdj2k39Oox25IJ6ERE2gGfpIxpq+t3cbGfv09MSKgFOZUk3M9PyGPUb9zyEthr5jTSnQhWdNxB1RyGJ8nmyE0kRTaLC0GQdzt6dvXAlVgFWQDI1KOk8z1J+nrhlQ81NFuT4izAkmZ29DbucJk7VFibvsccP1VWsJawVRflpkncwGn2nacC8f4lSybgELWrQG0G4QwDFSN4MwnpNrEZvidcijUcqQ9YiHrbgn/TPIe84o7VSzEsSS1yTuSeZweLDu2Iy5/CGXG/iCrm6pq1jJ2AGwA2AHIYMocSVoF1k8jYACNu/fCJlg2vGJaTAmDYYocVRNGbTLXxTiuWFLwqFI6jE1Dc23jthT/CusNpN9gdyOsRtjnhmT8SoFnnb+2GebV61fRTmFGgQb23++EP06RUrltjHguSqVY8V9NFTJ7HvN+18OM5SHjfyrqqwDa5G5xrgfwFma6srPopoCW1T8wvEDfpjdOgUCjUA6MRpg368sS5CrHoMRTURSJOmZBwdwnND+IWQNMWk7deU/nifJZ2nSIYHzGJAECcdcPo0nrM9hM+UCwPUfnhaoY2MaDfzCIYKTaSLk98MOHKHBFrbzis16bUqoSowVigKkmR9rD64s+Xq0RT87aWUTqBEmB9MEuwZJpEn/b7yLifbHOYqBF1AKAu5P7+2K7m/j1UOhbk2/e1uc4SZni9aqrElVUEtpvLAiJgfntffBWYovyMeL8XpijUZybiVIiCbwv1BHtilUqlfN2EIuoGYMARAFhz6c8WTK/DlWoFGZ00kQ6USd77z2mbdjibM5KlRMK+okQsWiIJke8YBzp0hyVoG4JwVKZ8RgS1OX9TsJPqQRhX/Blqkl3kteOZ8xk27x6E4bjOQhBm7C/4QBNpPMk/bCrO8e1ArTRnI8oKgRad23NibWjrjqtnJuKLLweo1PWzAU6aAhJNwJIM3gxYFgBJ6yJX1OOKHanTBqO3yBRqJebGxtc8jO2DeC/AFeoQ+bqCkgOrwUMk8wDNh3Fzvi3tkKGRRq1OkiFunzEmTEk/QYW8Ebtk+SsjV+Cmp8GZqoqJmGFMKCxVfO5Jvqa+5235bYkb4eoCuiCmRThmd3u5gGTJneCAOpxDmuM5iiKtclvErnQsfhUGbdybD3wfwDjLVKa1HANTQ0zfVLKFj1ZT5uV8alKNu9P/AEE3zaRNnMzQqOGQl00jyi1x+EybCI2wzo8ZrMwFKmCHYtAFm2DDUYHTbrjj4e4GFrEkalNIkAgRqB0tY7biO3vib4i4d4lVGLlWpoQE6E8xcAwTyk4TVb6GxWNSpK35AMx8LMdQcaFVZEGb+by+3UC8nrdXUzNNJZR8i6ii3nSNmjcSNRJ5YsXxlxmotI6WCtCiSpuG/Eehm0W548+4v8buFA8NVXw2RlVdILMCAw+1r7d8OjDk/Sa8j43Ib/8AcvGprVFQsCxOiJaPpt0nFmqVZy9EEAHU5AiR8oIXqfW145YofwtL0EAUiATrUxq8xs3Ujph3meLMqJSbdSWRuYmJ7csY5ccnEQ88HKMH2H1c2Z81bQ25UlpE8jBicawrXLMbjUQSTO8yb39cZjflv3HX+Z5eFEgCQdv194xvM1Z0xy3gc949ROO6OXILEyPIdukSfbYepx3kgrHSxAA+WZ2JOPQfueYl7kx3ACyIABgXiAT9Qb98T0lr1XCo2hVkatR0qpmZJMRv6zhhnVlgoooEEjWAZaQbki5LHf1wX8OZNRVXxCPDcMtTWPKRpn0gMNz2O+FJqMhri5fYqHxBwtKZLJWV77BSLdQZIiOUiNsJlbHs9T/pbl31eGYDiRqm3cEWb1kjFaz/AP0TzaSadSi67klisDqZWPpiqOWPTJZYmuihpTJ2x2VtMYYvlRQRlqFfEVoGlg0xHMEggzviBUq1iZ2iT6YOwaO+F5vRVV+QjDvL5Mg+JSY6WbfnG8HC2nwN1VTpJLGw9pxdeB8M8OiA/wA25H9MT5JLtFOKL6ZZfhT4pIpQQ2kXIMAnrg/jPw/RA8ZSys1wpMkliSSSTO0D6DCPL5cKQwGqOXL1ODONZp6tSm9QFUC6YU33km1v32xNJooSDafB6NSJDWHzdW5ThjlvhilqD6yoB8yiPqMLMhXY09NF1idTgmIHr1wxyvEgd2BG0jGJaNcn0HfFXAlqZcpOuII80MI5jr6Y8q+JeHJTKClmS7OJcf5SdgTN52w6+IqTqzVP4llUiDM6ewB29vzwg4bwQ16giV0iSYtp/ETzURfrcbTgXLdvQ+CqNJ2a4L8MNmKh1uQB8xWGvtpmYn6xi65zha5WimsCmKpsARcyIJESbDcnefTAVBlpkU6cpR83hspnW6m08hq99iLE2YcV4uld5amKpUDSCLKdrdb2sL++FylGff6C3NKXEN4/mvEC6WkFQCoMkWjb74pHxBnjSVAtMyST4j7mDtExAsII5Yb1804LMRpYbgx+KQBHLY25Rhdx6jrpUNQKgs2pjsJgi/U3se3UYcopysxNpaAKVMVgDUdqjEWEwqCCbgdzt9sWj4W4WEenoMPBnymVBv5ZFjbpedzhTwXhVPw1dmGltzcMJN457D3EdcXX4ZyiEljq1fh1GSBECST7x3jtjJQ3aZvPTTHVGoVUs7TG8Efv2wrz4SqyGqH07qb+ZvTko26k+l22eIUSxlFWSOptvNo9ThDxbiS13R1UsBIBBA3X5hMEWvJAnpglQoqvxXWLvpHyi46AjkIvFgSZNlAtMYP+E8vamWOnShYW3VCWvNoJIt3xmeyq1jpe8gC3+VRMTaTO4A6YMy+TY5Wo6aiHKiV+bw0MuR/uIn0K4CaXGg4t2PspxmnTp0yAGINRbMSdMWuepgwdojFaz3Gq8sygMwewInyzsRz6W741w7ON4q01tTRpBYwAAGB33ltPuB3wRxjhRDEMYU+UlWGobFZFxDAWPv2Ms27S8DU/l5PzJWzYbJlqqqSnzCTdWJiGsRBkbcxio5jhNGvUAK6ZeYIGog7aSIDf7bHoMW/g7JHh1W10ak0/MVNp6iJCkC+IuG/B6+NoczlqZJbXZlKkHT6Hr0Bw3H1oKdbv8yDI/ChyytVZppFJBBgrtFjHlb3IjvISMTWqioB5EJJkWINrdRBN+oGLpxv4rp1adRdRQEgJAuUUgkr0LEaR0A74qvE+LeNU0eE5lQS1OzKJEWYQ0WBEA98a4Rc+XZPHFyam9MfZLh9NqamXaRMhjGMwopcTcKop5mFAAALqpFto12jG8BxLL+55dkq3lqA3Ogj6ss/v1xhqeQAWMR1tv05mMRyQZKGHBPYrI/8Aqb+uNuWpsNMQLg3g2BH2vj02rZ5aegyhxEghbxfVfc/26HDL+IBkPpD+GVlQYuIkjnAH3wlWshBOkszGZ/OTfUftaZvGDA28nUApIAgkHsZ2PPf0wmSVhY0vHYz4Rx2rSqaaFepTprFhEHqdLArqMzt/XBfG+KZuvTFLMVjUQnzIoCX5SBpBEXvt7YrmRpQzddDbwJt0PTtixZ2mzIbatdQaBHmKaSSBzMtb6nngZSaaoYoJrZVMtwtGrKZUJvGx7SDe++LXkadFAbi9zhZXyJ1MlRV1AagFGqLmwJaFi1ukeg6pcCDUw7VGpLMCZaf9omT7YN5ovsVDG22ojirxujTWCR2gYxfiKkAJ59tsVHOcHrUiJZDI1KGYBomASrbTvg1a2You1FqILEhTCq0kHkVt798HUa0zvVe0yw5n4ipQR5iOZQEj68jjfDKmYqACCtM3lyPr1P5YTLxWrAHgmGgDynSSQYg7THTvhzlP4l3KMkALJI5SpIPe8CPXASQcWeh8MoZHL0CHVnZrki7E8goH5YUcep5QLFDxxWf5BKxMx0M7bThH8KcUppVY12UBOTG5nyzB2u23vyw84bxIV6xYmgiUz/LMhSRNiZvcx9Nt8C5NKlQSgrtlXzOReudRpEKAUDBmcSBDQGJK6iCAQB0wZ4zUaD0kUKAnmEksSBHmgEwSLCw+k4c1eJ1VAqq4UA/4Y06SZOoRN2JgiD1w44StRaisFRg7AmEC6dRJOygmOc874RJORRGSinoreTyVQU7UXfYEOvldfN5xEQfl2g23wzOXqKAlISWMwQIERYEAea3afXew8VzzU6bVCCFUEeYgAkmwgbYWPXrFQwRVLXJ+YiNrWtgeCszlYG/AAxU1KkrvpjbnA2vgc5WlUPgt5tBMWiQ0eYdSVUWibemIeI/ELhQNMmZ5gg/SIwvHEDTTxAVZyRAHmi/UNf0IwxL2Bb9y0JwGlTVECJG5drnsBN/pgnL1vDBEhiBAgMCY5A6rYpX/AMqrFgv4vxL36f1tfDYZavUUVPMGAEXaD7RfGuJiYT8T8dYJeQoBLkWAAUkKJklieZ5chhFw3MFkUgXNgpJYQNMnceY9TMSB6b43lKlSQ7QdMlQrMQLDUQJgCee84YcL4RXWmTTp6VZgoeofkgE+VSAZmd4vjdIGmyavWUsFJ8zmAVuVG1hvaAPWJw/q1VpU0RCdIW9htHlHSDoHsMLcxwSmGYU2liunUxuQduUXvEcyYwdUVSdIAUslif8AMreTbYRaPXE08jb0MjFLsXtwZm/ntUBOmQWY6RNwpIEydtvbHXxnTRtNYN5WSGAuLMRPoCV+2HxyiU6Pi1YZEAmNzsPf0wZn+EUcxRV1RWGkhQWK2MEgG4B8o3B2GKIYJV2IeSperaPPeCsxhF1+YlFEeWedib3ncDn1xYOM1SyBdS6TGsg/OwC+brptA6wTgWtlTRTyAI1RYVTbSgmSSAfO8gf7VwvyWRqtAZiuo7WgyRDqTsDzHaeeI5pRToZnf9J7qjM+1GV8R2Z5EKDyF+fIemJszCIrKJIWWtLTBlQdyIMkwPywWnwrTpE5hmuB+O5a42Xc7Ry3wFnUpZpi7VCrA2p0/ma28GQt436YyMWtE2HLKqtizL/DuXqKHg+a91E+83nGYbJnCoAFJSBbzMZ94gT7YzGv4mvI/wCdA8deo2gFmYhVgchuY/P88EUaXiqqhiSNQif9JKwORu1v2YdQamBMEcptvv7CftiPKOdLAHzGCItdeXXVBOPWrRPdMJTJF2BUwCImYHKZ5bcvTEmeQp5VqXmQQZk2keUEctr4Do1ySS2zfn1jb9nBNZNIEbQDY9Yt/wDz7YBpp7Mi5O5Jh+TpF9BqkLJMaRcldJ0mNtxe8TteMM+HGcyDVY6dU9QOgA3jZYHTnhDSqaGE6ZQnymYsYHfeT3jBvE3OtHR/N5SAfwsCbc7yOfXC3HZTFtrYRxGsXruxWBBIEjZncgkXmIA7Yc5BVZU120mdYa4A3mBs1x1by9MV+nSbUXBgn5vLta4IJBWT7d8PMnWWnQc6qfmUQAYgEgX5ybkiJi3bCMnVIZFOyXOcITNuCKgBgiOoEWH+1Zj09YsXHOHDK5dsyaYsF/mNeSqqogdTG/X7VzhuYnMBgSBdi7bBAGEjkBpmw7YXcV+Ique/8apUKU0AZZBuYgEjqQSetx3w3FG1TByyaqh18NcQNZhXYhkp+VaZXUQLAE9SQBiyZ+r4p1SKfIALHljeYAJB5DacVvga+EgpIZEibW253O07Y38Z8TdjSp0ap0hZemBpBuJg9f0wTS6RiflgGb4ZTqvUdKqlyoMNsGtF+h3H3xFlOHN4lCnUUOxkxMW2i3LvhGtIBvDZnU2gn5dzA9De/rj0zhnAKa01r+IA6qJuIIB73G+MejVsXpkMs9RVEmF+UcibW77xhxwBTS1UyYpoZY3mZmSefMe2EWYqHXVOWKglYUAXJNiRO4vblucbq8UdBllp620sFr+XUQBEjnM3vgaCstnFkSojrWgqTKibwpMEAEHn64BGaQqpChjpGgOxnTPLmY9SeWB0Gmq2otqdiUIE+SZAjYb7TPlGCsjlmDNp1eGt5ci+1hzHLYdMCEI87wYaQyqZ1HdTAHWDNziBODmxqyqAeUxEfSBsOfti7ZLOrUpBiAovKwxPbcAXwClfx65DB10zyMEAKRbtM++OujONi3IfD9MCbSg1RBnYwB9ged/pynFUGYAq+aARGqwEKTa15AGnb5sNqmVqeG7p5amrWdW0eaAo3Fp+2E2fyaMAQytA8qwxZVOmVYqDqA2kwYi/LASfudaidIDTSqKQDNVkm0yN7Cd5E+3TFn+HqRqrV/CDHlIvNyHHsYNt/S6c8PRwgpsaeYAbRLEapB2O4t1vhhkKTqDNIIwaBbysQBc2HKRqEDzfQU1d+A5XKNeSLM30k2alKiRESSVPpcj2XrhW4atVZQQundY3BO9tyYsTsSMWStkGZiwazLBUi8iZvM9x9bxiv57h9ZTUYAAEhVbV1kmxgRbcmwG22Mq2auPGmPkq1Gy7UoGueZF4IMc9JKEGb74kyVUaas+amsHymxi8Rb0PaJxV6WeYTQpMQ2say27nYR0AOykDlfkH1LiOpjRpspglXgRLsu/carSO/bGt1SASu0KuJ513oPVIIeZIvaVkReYi3LAFPMVNWrSBTPmBmDfkIJ25zG2JqmbKGolQbkhvWbD99scUwPCJAnS2krcGG+WIB56h9OuJZXtJbZHluTlCK8hacSCozQCYMA7CQRPt/fFX4SwWuWUEdtRg7iSTcj15HE9fMlogrB5TyHW/KNsGvlKXhioWI1X1SAUlmkxyAF4nDMKaTix/wuKWKLcxZmcrRLkzUE3gVWETeLWttjWN5fiVILBaCJHmABiTE2N4xrFNP2GuUfY8zRiIHP8ALt054lHl53vb098QoBqJ3t95G+NVIO07dNj/AHx6bR5ZYsjWVqRG5kmPr+U45zrsWA0iVWIsAIuT0v1/XCqjVUqLFTpho6/XniwcKzSsoDKJAPmO+kAkweUxHtbEs042URlyRFwml4hqlkBYqWQ8gZX9Yk4k8DT5QT5C2naxMCJ6CDczzxzwOlUeo6h4UqQNUgRuTe1oOGq0lLFS+oBdYJAAYKZJtsCqsP8Ag4XkextUqXYrTUlAvJDeKNJ1GArAi423XYzaeuN5dEqAqNQLlQhHKPmBAPPUL32vjpU/lPrkAslwVuQre2nsYtgShxFaDllGobqDzJ+UH3g9wDyONiubOU6jssnDuC5darJWMpSs6arM8ajJF9FMXN7mBzxUuK1TVzdRlhRNhzAUc+8CT3nEFbiDqlRSZd5BJ6TLe7NEneBHPAfCr1ANUapE7XIj6YsUKRM58mi+ZasRTUINAiSx58/tz9cCZLgdfOF69Mawo06Z02vOmTed/fBlXM0SsGdCqASpA1WgLPItAxX8nx7w4VWK2jyTE3vfc7et+2J0nuihtdMLosaJ0rpaxPnGllgxB3Ei/wB8SU+OMaPgupYsQzARGkenX+mOeHgGmahqaY1TqiWm2lRfmbkScEcKyBNRLMupiS5HpYcyO8+2MYSH/D64WmlZ6cMnyiPKZXa0kz2E9sS57jxo5MqAVrOoaIPlhr33F59MOOIOrpSorOssGB2mAeew6Xjtjni+Qek4qsACVhjYyNgqg85AO0QTOEtpbY1J+BR8D8QzmhmamTTdtRcDU23ITAGLnwaotWlULlmYNcBtp5XMjbaBgXgPEaopqKoQFzDEN1BIiBHKIFsMMpxKmSxP8sI5Rt51f6rC+xEE4G7do6mlQXUojwxbzDqAIHpf0GB+KVHTSVUhVB8wIt5dz2/fLA/F67IAi6GaqQILQpEzJaeQnb74Qcdz6tUZalYmVCEJI2ALBRyvFzvJtaMDJ1qjLrZznM5VZlv/AC6kNq1SWC8p5x2tjlqlJeilTYNYxf7RhZksmukLSOlz8zklnHYn1vA0gjlhfxmoxUVG8s6kaBNwAQO02buPph2OSb4sycWtosOazvhiXZZU6lJAtcERF/ab4J4B8ULVqPTXxCSpbSQSp5HSPmuLxEm/vU+AvTZflQlhZACWkSBuTHUevLHRzBRrlgJkWBk2hZZZG+/64GUcew4/MZeanFmSoCCdJ0lgLqCOa/iFgZEEc7YP+J8+Ey9ViQKZQBSADJaQP032OPO89mqka6krquW5n23I9Bc74uWS4gK2RCAgsyhQRLaSLLrEH5tN563thEW6sOS2hFw3MIlE5g0wrOwphgzEn/M8GAIEjnfnbEmVouPPJApAwVFiCygWgHqI6AeuG+d4QoVPKSKanTTSFWZlieQk7DsbHCanmzRFVtZYws0zBCTHfSXGnkIt6jC5O0MirehjxnVVZKnNlB5WJF/aQSPU4qXFuM1KL6EIAZQCItYqZPUyouZ58sWbhHFQaNRWbVLag7GWAuYvyMza30wBSq0KqBnpwyEvq2JDGOlxy0mY7YGLrJybtEShOOd+xzwnJKXFUhUaxCnYHpB9xaNu4wP8QUCrshMq0kyYFrj6z+WBcpxArWWATTBsS0kc4nmLbfoMMOLcWoVJq1AWqtyBAvtqiNrRynDoSTdBfPjkk0gLL8KqMikClBAPnRGb3JMn3xmI8zxpVaPCK2Bg6RuoP+XvOMw2pB0jzimjy0biRET1B+gE+2N5WQ69SRb1jBOWqlajCbGQetxgWqoBO8giOX75Y9LvR5n3C6uVVWGlpG09SNz6E7dsGUqvnBmPLp8oJtf0xBw2mC8E7iN+Z295t6nGIrJDFWKwYI53PMWwiTYUuUVY5z+cIhYZQaaHnufNyJiQYjlI6Yj4dnNDKCJVSFZZiZZlJ9CpI9hjg8YBZWWmrMCDJJIIUQqmTEgc46DliTiGe/iDTMgM0Lp0jylQQBeTG25teI2wqqVDYzk5XRiUqoLU3pxP+cC4XaLW3AB9e4wq4llawXxJ8tNhLA2DNcAdx9vpixZ+kTVGoK2sKQbrdwDpsYBksDJ5YS8d4sxC5ceWkoE/62jVJPqfpHQQzF9VhZX6eIhrZglAsXv633n6RifL0QtmPQyAZuD+RH/OBatQa5Gx/cYKXMgzq52J5+30374rfRIu9hmZotIRlCBgCDyJiAd9p3jB/DMgikawSC2mRBHrt6/TAK1NWmFgTO7H1tyBxbeD5sUCpKIxP4lgkt0EGScTTboqgk3ZHxrLF0NNdCrTAYmNJk20wJmyzyA6yTgbLGuHTSwSVsGF9IvaLTzxrPUfELtULUkeoakGAZNoNiRe9+vvgvh3C8zXdoRVBHlY2QiIEEmY5xE4TY5IecQzDVaVEUSC+rckDy8zPTmfTDCvXzTVEC0Xq0mHlBIGuIBdTPlB5L2kjEGU+EWpU9JZQhvUgklgPwCflDHfqABsTiwfEfxAf4JiiiaXmgfhGk7RhfFO7HKbVUR8M4S1Oo4q12pltlBXVAtoi4aIsREzMDFjy/BafhEsXYhTDEw09yAJvjyTiuYpPmA1LQFYLOkCFMC9usfUnDOh8bvoFJXAQC03G0382qL6bAGYFhgYSUW7QWXG3FNP/RE+fLVwUkBJUEmQArEk73ZiCT2gWwXxChozFRWXzByRPMEkz3n5h64X/wATS0kAgBrkq0gT1kaljnBeLX2w1bNtWFOCSyalYzNgbC8MRcn5eeFQn/Ut6AyRk+lpf7B+FktmnQQQtIszQSSSJAEbwSfvgDjwCPV1AsagGpBAQMQNLcx5diO5vjvOUylRmAgBZfkSJue5ltu+B0D1rmCu8DckA7xtY7fXFCVyaC58YEeQouWDIdNPVB1KJXsAokkWvEbG2LHXyrFlq5ekKjOYDPJIkkyBGlQLzudr2wF8O1adMhKqjTGmSbKNgTeblmUxHI88OKbLl6ikCplypMrK1EInfkQLkgz9cIncX9guerF7fBuaYk1VqXN2B13HpY9ie/XBeT4slHUNBBVQF1ggHYLyiBJY268zgun8bVDYmnUM7gNTEcp2IPpjdf4ioM4FWmyytynnUE8ibHaDYdemMkub0bCfmS/YhTi4za+Axam8W0N5XuNj/mgf0nA2Z838tjIXSvmAMlQJN/X74Fz6UnYvSLodgqAiCIGwiAd7Hnhvlx4ylTpaoo2aDNryCInv2+iprwDlxqSqLaK9nSlNHKkMyi6iI0yN+Yvb3GBdasupSIi0flhvmc5Tp0Kp8JSE8tQqiqZZgNI0gEkDVe22FfiUKeqlVBR9AKMSTdPwxyBHPmYOB4OSRLlxPLCnK2gNKyeAWdZZWO1rcgIIvHPAOWyqu6l28ob/AAwTEXkkmL7AAfbm4ZqWjy+szN+pnFYr5+ahVIInePrHW+H4pSlaRLHLJ+iMVZNxnNh69Rid26bDkPpGMwBWydQsSAjDqBvjMVJa7KlKaVcRXkivigmL6fyE4gam0XmOvp/bBNIf4bDqV+hkfY4i8cSJmNQ+lv1OLfJJqg3JunhxH8zUIPQf0wTWSzFWuu4EGQDupBjnJH3O2FbErJ2M2+v9MG0QdOqpJklgvNx35hd787i/JMo7sJOT0cjPuzAViYkCeYXbeNRjucHcOqmnmPK08yZiy+a9v9OAOIMzMKjQt7g7n26Rb+5x2mbOouAZYFQJt8p7elu+MkrWhsZUG53iuimtOAQguYve+/uY5wRhI2aFaoCwYCZ35/YAYkzWVJkGSR1t6/pODMlwdShOtNRECzG5sAIESTgocYq/IMnKbrwI2AJI5cvTHVKhDQcWGh8M1WXS7U0IE6ZlhFr6bCehOFvG+CnLVTTZ0J/0sDuBvGxvsf74epJ6J3BrZcfh16NJCJMmLdf7TgvjfBaNVqeoPTJ5qRAEXtMkmBhT8HcaNMBEdfRwp+kr9r45+KuO1kqadbXXUp8o3J2CAAC0YncHy0Vqa47Oc7wBaWtySKQGlAzDxG83zQLRvZjscEUeL1AWK+I3mBKCFWBPLUd/7YrVXNFlEltUSLTJO8kn6YJySFvnfSCD3M9z1wLj5CU60XfK/wDUcu1NBT1STNNeVhEnnzJ/pixtmcyyOiZeBUUwVC6RM7335QcUXg9elS+RfNIJMgkx7DD7IfHK0pBJkzbpvf8AtgHG+glL3D87/wBMjUQO1alTJYFlVDYCIUEQBbcwe2ElT4WFKo6nToKORUG4IUmQpvHlifynBfFP+oZYQu4uBJi/0MwcA5PxqmipW1APcL8pVNQljA2M26/cJy0o2HHLKN1sFzWRChNBKlplDHSS3bZbdpxJwmiKgHhvWpWGpHMw0wdJjY8rG8i8TiTPrqem5AChpEWEksCI9REmTY9LH8c4bUpkMCEp6QVcmJJGrSoi5G5IMAT7qxPasyU8iaixBxes6Mzl3ZdUgGIgdiCASRuAMTcK40KvmA8PSTIkRBve0YkqZQeGUmbGJuZbrz54ibIBAqBajwbkhri56bSScXKUBVyYfmaF1qK14BG+ki14nty54aCuz0VNVryBGm4DbARYgiIJ798Jk4e+kEONLAjQ5iCNiOzcxyg2xxWrwACSHWy6WPyyCBBuIvY7TifKlPodHSfItOS4TSIZpMc1kkRE76diLxNp5YqfEaZQkw3mOoRYJqLAb94G9h2OO0z1SkvlZ5J3k/Q8jOJ6/wAUGFFemKgYwbXP9JHWxwuOKUethPLxWkH8A8Wtakp1LA0qbgEG55Wi59u+J87m3plaiuQxMFhEE6jYj0C+sjE3w/XNLJ5rMSFZgaNHTI2Uszesfcd8Ic9mdaaJgVBbyndTNjNjsYwuWKmmFHbbXtRdMzXXOUCqQHkEgAAkxHrHT6Yp+QoCoawZmWpNuZhd1hgQetuh7Yh4fm2oMhDOrydxvEW2gzecPc7STOocxl/LXT/ETYmI+ptY89t8dGLXYqEZQdy7/kRPwlHBddEFJupG5jaSBO4259MKc/w/Qqs2xbSrAAAyLW5Rf7YerW00ULQEN2g7QTIj32xBnc+r5dQkFSTuu1iCLiAbz12xkcs1Oq0L5tZKS9IryfHVpIqMhZgLmdybnn3xrAoywXyk3H+lj99WMxV6GULatFYo5kxAmZkR1/4xoNO9h+WN0qkXBuOmJK1SFTygE37meePRPJsmzFTSZFxO0b7Gb+uNtXvrMtuCedxYH0g4izhkJHPy/T+xGI6dQwREzf0gH+mA42h3KmTPSLKdMHTc8/ty3H1wzyTaQobYrJnq3P3G2F+UoyWUPBIMQN+09D3xLckhiAQAPSNIH2vHbC57VDIa9QVmxGkyCCBf0BubX2P0xLlKtW5paREkwVX5zFxI68h6YgzbDTTMgsQwKjlBMTHYxiN2V1QJAa+odZ5X3AjflPpgEqRrlbCM6tamhAWpTHVU0AAj/NBY35SBietTjJ0/KsHew6uZ9flv3xg4kr0/DFEB4gnUxBg8gBY2/ESB+RAyRqUad50KCQSRYyN+R8sAHkMBOTrfubCKl9SF4+GyaQqoSLauoPSDYiLzMxHY4CqZDM5ipH+I06QZEG8WJi2LDwnNBV0ltJkr5rQHH5BgPZ2xHkc6KLopJXowItquDY77T0xqzTVrs6WKGkr+9FafJ10sUcEHcTuPTHAqVByb6H0/O2LHm6wFRV1GOZ7zIMz0Mzh1wvK+LWQaggQS2qLqGLH1mw9DONfxDXaA+S+VXoqNDIVnSVp1DMn5TBAj8p+4xNkOCVqzKB+I6Z3vDQLTc6SMejrmtdJdAAHmC7CFLHT1tIW2FXDM0Eemo2mVgE3J5yI5x/7d8J/9Tfgc8KTSsTUvhsgKzMCrgOXALQvQAxBtA37kAGTqOaNRyzPJOlBt5VUmZtvpnDXNjR5UYeVyehXUb2bcTPaYwnZAPGZFUCmWT2LwzTzEXkbX3F8JlJ5FspjBR6HfC6pqKrAm9UgBQpIUrrG6kiSW25nkbYC4lqKtJ1OAVZmJ1ENKiZuAJAiYiDiBeJilKgABXXW03Gg29TJPP8sHZrPsrMrH55NNoFw0Nz3EjUO0g8sLri1QNeqhRkeEsp0kiqoBBVSzMxI+ZQSASvQdhBtgtMh4aEMFY06saoF1YSpI3jVHUQTgPM5EsockrENFxpOmbfSPUjBn8aXo1NUiqBpJmSVN1J77jDpTctjFBR0Q5yoaZ8M3ZWghbkn23vbAlXMVH0VGIKwyrqGkkA3MxBPImcC8fMZ1nEkeJflEGfpH9cOOIcRpVfDTSYhikMqCWqEldiBuBNgYF8PctImS2zmlVYAnw5PMACQJAA/1DnI745Z0rNK3CmZIIiOd/b7YBqt4FTSyPpPzAsZg8tgsyOmCctnlJUqrFBBCsBLuNtUD/DSR6n7B8xrZrjuh1xXMg1ctkVMLSXzx/nq3M9wIHucB5fL008hDRElmvpYwJEbASBvjmrw4qWYtrr6tc7Xkb/ebncYFqMrVWQliurkbksQb8oA7YTJ2yvHG49E2cqsjKpUsXZhqY+YTBDDtvgzhX/jMXp3O1/TbuO2GWQ4QtSmFDhinlCjTM3G55C8gScLK3DTqalIBG5uB9x7YBt+AX2M+M8OXMU/FpJpqgTUTTczzHX8/Q4rRqKiaCSZcWYgmbg2XYQeuG2XzFWlp0nUEUiOt7gWE+98Q8V4SmYAq0IFSJamP3AbtzmcMSETVKkKqyDUbqOUSRHbGYdZHN5NqanMUqgrRDxYSLD7AY3g+LM+ZXueYUh5T6/rjM78tP/2/MYzGY9Pyed+E6qn+UP8AefyXBOUH81O5P5HGYzAPr9w/P7EnDj/Mp/v/AC4n0jw6hi/mvz3OMxmET7KMfTNU73Nz39BgXJbt2uPocZjMdH8RLH62SZAf+QBy1f1xasisgg3BRbctnxrGYVnKodx/NgHCEBqkEAg0xI5G4xx8X0FUHSoEOQIAFpON4zGR/uI2X4hdRb+bTHISB6CcWfh6D+BzDQJFVQDzHmXY8tz9TjMZjM3aEv6/0CuBmVUG4MAzzHigR9LYndfM55itA7DSLDt2xmMxJL6ix9r9CLO3FWf8sfZ/0H0GNaQKlAAWNVQe4LAGfUEj0JxmMwXsOj0xbnqYg2H7BwZxn/Byh5yRPbTTMelz9caxmM9v1EP+7+h1ScwwkxpFvc4ziyxWpxaQk+yCMZjMEuh+Tv8AchyImo03339BiHidIKxgAeXkI5HGYzGx8CcX0AfG6pFPLEEyaNzNzBMT12wRSXzP/tA9tJt6YzGYLL9IxdMb8Yaa7A//ALE/I4U51iMzUg8z+eMxmMfY6A/pqBSpQI/lg26xv64s3FEDZWWAJiZNzjMZgPID6K3xI/zGHr+Zxx8O8+9Nie5GmD6jGYzBicngkzlMazYfTtjMZjMc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27656" name="AutoShape 8" descr="data:image/jpeg;base64,/9j/4AAQSkZJRgABAQAAAQABAAD/2wCEAAkGBhQSERUUExQWFRUWGCAaGRgYGRwdHhwcHRobHyEeICIfHiYeHiAjIBoeHy8gIykpLSwsHx8xNTAqNSYrLCoBCQoKDgwOGg8PGiwkHyQsLCwqLCwqLCwsLCwsLC8sLCwsLCwsLCwsKSosLCwsLCwsLCwsLCwsLCwsLCwsLCwsLP/AABEIAMIBAwMBIgACEQEDEQH/xAAcAAACAgMBAQAAAAAAAAAAAAAEBQMGAAECBwj/xAA+EAACAQIEBAQEBAQFBAIDAAABAhEDIQAEEjEFQVFhEyJxgQYykaFCsdHwFCPB4TNSYnLxBxUkghbSQ1Oi/8QAGgEAAwEBAQEAAAAAAAAAAAAAAgMEAQAFBv/EAC0RAAICAgIBAgQFBQEAAAAAAAABAhEDIRIxQSJRBBMyYUJxgZGxIzNiodEU/9oADAMBAAIRAxEAPwDx6m0GffBqVBHcn9/ngZHiTyB2x1QcagSdo/MYVJWPg6Cc0oUkbkR9IxlAyrSYAifrH2nEWnfYRb22xNwymstqE+URbnIPuDEHsZ5YDpBJbCKqjSLi+1jz7xgnLKyrUA+Vlsbdd49YP064FdCpgyNiLx6fXV7YYOLKCYJGxkRF4P7OESeqKY7YFlHNNtbwxizTse4n3+npgfLUTIg3+Yfbr7YteR+FWzCstMamVRbYT/Xp+xgDO8HNPWAY0k2Gk9gJG94ETaR0x3MFwb0jKIkAEMWO57Ai3oZA9sTZqkiKdbizWRfnuNhyWYux6rE4vPwRlaVdCPDUFLMV23AsZnnis/FmRRMx4SU9TzI/CDaZJnkDhUlx2hkZKK2v2JKWhaT+IFAIgCTZap0wLkyqgm55Y3rP8qqANX8PdiLLpIUNNzO4AAvG2BKrQoooqeI6qyuGMCCrTdZHyxv1tfB/xDkWWnRCt5T5omNTOzwbnbVMDoJ3bCluh/LVtCbhwHiwGMAlSFUAz6sZ5GIGLZS4AxpM76lV2sPEGpmUHREKbXPlJPzbdFX/AGwZejk3B01KtNiWgXOqYaRP4vtHTDBczUerSUsXKPqVAIECLkjrE3MWFt8DO7NXfK/0BM9nfKrOqvqjW2pjp0rZQVItHQRIO++FlPNqsuwC89Q16d4gfzJPL7jlOGnEuHHxFSk4ImCJAMgz9iBcTvgDK/Dt4csdEsQflUczbck2HciIxycaN147CM0RWpr8pV5upKwSNUQZA3+Xfb0wZlOGINCISVV2bzEEgAHe1pKxEzJF8ErmQGPlE0wpRALXUkzyHyDa8nE5paEokmJNNnj/AHlz7EkH/jCXLwNhvaION5Cp/EM+olgNELay2Gm956R1OCv4nL5jy1lIrU/xkFbA7E7EbjYx6YGeqpqF2dmVZcgkbyYW3KZt0HuE1PPq76q9Mw5MslouBMEEnYAjp9yivNi5Q3Y3rZYOPNSDaSQupuYMbAEb9xgZuLltQVFGg6TGwmRMkxeDf9Rgw8M1gqjgFASjEmCQenYWPS+IeH/D8+Jq0syUtQgGAZAAkwZiTcTbfCIxjNvltkSwwyyfJvTB8tk3NUITCkEkkjTJi3WQN7CJ7YkQCjWQ1dBy4cSAZLjfSDeQOZty5bgVMwskGppAMadRABHOAJJ7/piPTTqt+OxUrFhJFj1MXjbFnGUa9iqPBLjFDCrl9dQ1QD5yQFidAMMByGxAMyRbawxr+IqLE0yW1WZ76f1+vS2DKeaKVC835jqPrz3wZXKVdBQQWUeIP9QsSPUAH3wvN6VyMy5vlwtLZ3w0UKVDxqiitVL6lB0hUY2BvAMDmeZsMJMxk6jhi1UMxMnS9yZtMA2ExuO2GHC+EPeE3O5jb88OKPC1QjUZPb9cSZfjOKpfv4OxPkrktibhvAAq7aZ3A5+uF3GeCMai1Q5UpcKBMgbg3Fjz9cWbi+f0L5TpgyeUjmD16+2ENbOmofIwsRdgRN+Xa09bDCsGScsnOLv3bNeLl2CcSqebygKmqbfKCVsF6E3J7kRzxXuOUNK6lkIdJE73U9ehAthu2WKOWV1fUbqJIM8rjEPHMgaxBo6SEQKVkEwJ3v39drY9XHNWFODSK4qKQCdUxyBj88ZhuvCXgaUUCLAlp94674zFHzPuT8PsiowQL9SY/ftjujU0lTHc450A1G6H7dPbBLUfMALiwif3037jFTZFFEdXc354Iooyrr3Hy+llP9TbHWf4eYWYC7Dr6mOfrg7gytSIZGHzXDrqA3gkAzyNxhdprscrTIa1QvUcsoEWg8jG1tsSZQltIidM3PLrHe31Ixxxqu3iuTphm1N4ZlZ67SOsHDDguYXUFOzACTA/FI7GTA7CemFSVIOMm5Fp+CeOrRJSo4RizC+1rfS2F3EiK3jsDqBIK8haYv0JGFHEkHjstxJJDRErJPsDhpSqBMsWYAs7Wv8AhAEHp8zR0nphM5aQ6EUnYTk+InKU5VjSDMQF68zPSPIv/semIs+aeYDIV/mkaiZvIAgXm0ggdsJ6uTdmDsTbzD02B6hZ5m5tG8htlWCCIBqVCCY1Wg7QOnmuZsD7i9bsYt2JKruEpqryCzAknzwIF52EcgbXHXFr+IMylSuwow1Okpp2ECaYplIA/CVpGP8A2i2FFbKl64KAMKktERGoElh7AgzzU4OyuSWgx8b5qjAP5ttRhrDzHSNSx0jY41y6Aa4scfFeVmslEkMqID2TU0QY/wBs/wDsOWIEciBTCswI1NzbzRqNxJXylutuU4NzqLVzZqU6bNTIAACQD5ReDFheBHLEH/ZKixUNOsAY1KRYXAJkcoO3OL88A4y8INONdnBoaagqElSwDaec6Vk3vF9z1BvcY3muayPlkwbbaVHWTEk9Tgirml8RGgAPIExIUzsfRuXL7hrTBzFMVLFagkxumq/0uO84npnS9Utneb8qyAYUaSdyWAUsxPMkhFnkABywX4HiqxbVoQKBAEsVEQLyTI2++BcvnqjvZSgPmaZAYQSoB6EEfTDXLZ2oTc6YWLCwnoN5HWcDJpGy+IjFqNkOXyihTCMI3mw67gmSIj/nENWgy6tyLnTqtHe8kdufXlgqtxWAQq1GJNnqNYj0WYHuN+84KylBqtSNMKFDiImCoufynvsNsc99DnLguTF3GF0oWVQqhZEACfYdSCfqcT8GSmdQNQnxEKMrtYEI17m2uZHKzYE4tmwCFqytNBcyLm8RFxfbflvfCrhVYkl0BMkafEgMIjYKZIImZK8ue+44yfqRDgUccXKb7/cN4hRy6KS9FXcrLNGo+WLgbLMXm9zscVHxX1F0QUQZIZrmb8hb2G1seiDIaiWqFiSPYAcufpf64rPxNQ1DyqRp/D2HfvizFF/id/wBkzW/Sq/k8/zfHK5N6rbna35Y4yPFayuGSo4adwxkn+uIM+kMR9cQ5ekWYKNzj0uMePRE5O+z6EpZ2omWpCqR4xQFugYjthWlYqsKZIEtUY7nme3oMVr4Y4c1NG0Mz05AAJ8pbmdjA2FhJwPn8xVr19BmnTHkNratzEdY36ETj5iXwj5yi5Lie1jacU62NHrioCrRcjU7zCid5Gway+5kgYiz9BjUprFPR8hYMuwBuNJiOx7WOGfCKS/w5/lkoSVJm8AoL2vc29TiDieeWgPLJ2UqFksAApkkFd7/ALnFeJKK4pGt2rYkpVapqv4SuQLuEsGHccrnl0wvzOUVCtamDqgBlG2rmf8ALpO8esjmXVTjgq6qYQ0TMEBdQtM7X9yLY3kuEhSzh2IZuXQjfTF8P9UUdafRVcxIYiAP3641i9vwFdwQQbgz1vjWO+f/AI/x/wBM+Wvf+f8Ah5Mo8/l58sP+BUtStUjV4akwNzIC/byn3xX6IhgTyxYOF5kLTqAR5luTykjoOcD9xj0MvR5mLsE/itawRvfUT2Ow5nlJnBvCHDViq/jWw2hgZUX6m0/6sLc/T0sInbp6/bpgwZR1AcCxjSecgSD9icK46tD1LdHOdysNA+R11KSNhPPoRBU/8YKpZcUyGI2i53PYTPLlt9MEcRKsqssurgVLkE6iYZT6sB9e2OvGXyyRqBm+17wesx6RhUpOjWq23SJRlgv8wSx1+VWiBzP0B2+uCalQsVUKwCKBIphoY+Y7K2ghiBB6dsbyeTK1lqaCUuW1m+nSx2i9gb9x1GBKNNWYmqZZ5bUsT8zn1uRH/GAWw1LSY78ejSUatVSo+k/Mu9onfUSTI39cIG4uiVbFdRMReFg2kzblIHQdMEnIqxuSbRff3/KcG5L4fQESqnpbDVjXkF5H4OODVTVqKEYIQpWQZOliZgxafrc3x6Hk+CIgkKpJ3ZgGZu+oziktlmy/n0hByjeMEVviCqSBVqeHTItLhZPW+4xtpaRnqe2XKtqpAGm6qd73/ftibh/xhVDRVNN0M2NoA79h1Bwmpmmcma1JlqGQBeYM3PeBeMLM6S9JdI1SRtE3n8t8dzcemYoKXYb8T0qVU+Ll/lbS0AiVaWDCOQiGwhyOdopXV/FBYSYJNjtpM/0xNS+FKj1W1EintINz2wu4z8MOtZAFlGOlSTNhzj74Q4cnbKlS0Ms/8Q0FD6mPi7imFJm9hHIRBn1jcQuq8eJ/wai6QQzeWIHQzO+1sd//AAJjU/lsIUAlrz3ibGP+MMMn8G0SCJcHck3n1/4xnyIJbA+XBu6R3neOUaqnTVXVPlGx0n8JHOOR6Abb4b8O4uE8I/NUPlu2oBADc+pMEnkvfAmX4cmWpeVFDNIDASV/Xbn9sBplToJBWRcsB3na9zgVgXdnZMjpwEvxblmamjrp89QghSJmfwgNdd7kW6YW1eP+DUKoAdNhGw2JHe/O2O+P8QqEGoyENSfTF5CNB1dBJ8s8u0jFPbMzULsLEyQMV48LcaZ5dpStnpHB/iOvXKqx8siSQPz77fpg/wCL8+lKkLDUxjeIHUxv6bfnhbwetGWV1pmLsoM3A39bxjWaooXpvXlyUJFOmLo1tItaZmZ6fRUVvZssql0C8J+EadUs1cOSQWAjcmYE8o3N55XwX/8AGsuNFGiNVdoEi5UcyQLRF/pghviJRT+R0ZNlYaZMSB6Wvib4Jy1RfEruIr5jaBdVk+UDlP5RgcmaSjb0HixyySXshguXFNVo0p8OmI33abk9b36T6DCrjFJmYU6R80+Y9J5HoTh5xRzlgqv5FqEhnF2WOXYbeYSfTfBeS4XTq03CCGW66Sbjc7/i/fLEUIOTUmerF8dlX4ZlRTRjWZ0ZIKpyYgzI9454YcSalVp0JsCrnUAQSwabDmIueliO7bKZXxhIQMNXyncQCAO4Bue5+i7PcOWnq8RlpEkkjUXaY308je8m4w1XY2TUgNeAmY0qZub+UA3kmfMOYvF5xrNmsNIpjSBAI8qgT3k8/fB2X+Jcsi1FJYC5BIDTqiRtpUC1jit1fiqo4ZMtSNRjYsATG43+UWP542NzewW+KLPl+EU2UFtbNsSCw2Mbe2MxVaPw1xB1DGvTSfwtVaRFoONYZw/yFcvsUADf6Gf3GC8qHso5rt2N7exxBlqWoH6D1J54JCfiA5yJPK/XkLY9KT8HlR7Cc2vl0BQIglpkCTI/Sf7YIyHFNKSQlQJYawYBIMWG4NxciJOARWY6mBAWIiOU+09e2GnCabwahBKhIEzpkMoG5N5IiwHPphcnxVlMVy2FUM/UcaKpUVIMUwihVEWJG0yQ0GbAE9MB0NM6Swud2H4pBnqBa88jPbBvDAq1VZzpqXbYRaDfckyJ732xNw/gpLsSyqT8k+Ygap1EbQINz6CdsJvkxtUjXFeO6EqCp/jEeGEGxkku1uRuJ7254r2TyGczDnwqNVi3JEYxeTEDFzz1VMhR8YLNSqSFd/nc82PMKOiwNhc4D+FPjPOSwNdqVJiSTpHPoYt7HD8cVBN0IyNzdWKeGtUy9bw8wjq0xpZYafzw4r/ETu+nLqfEB+WJj1/THPxL8WJUp+HQJYzD1TY99J3v1+nZB8P8RFCodKa5H4iR/b64xq9nLWhhxfN1DCu4V2kVJ+ojlB7Yn4KKbDQEDVIgMbmevTvhfmMpDGp4emm7yotbt39sPeDMNcDygTAI59cJk6KIKywnMnLAIp1wJb9x+mBaXGW8zKFC/hB39Tyxp6mmmQDcmCPXHGR4dqqReYwjnY7iWLhObqNQhTPOf7nBtPOlNKusiJkn9yT+uB+HqyKEFoN4jE1YEmen7/XB3QtoYrmztIgdMA5ziK01JgTjt2Ki1hHXC1KIqEkieVwYx1nUVvi3EXqmUVvrAj2MY44flVA11S7QbIWYKv63n6YtOY4SqoSsbHnH7OF2WzNIFfFplwCYEwNtzzPS/XB3qgHjk9oqvxRwylU0unzlSH8xMRIG/pP064reSDBhSVTWRjBUCZJ5rAJDWsRvF5Fsei8e4lkqjCnQoa6rwBqeVk2GrmImAARPPBObzaUGp6NqLKkKBBApFWIMyTq1CDvvgnl4R9xC+Gm70JspxCs9FstTpimySqF1MqusbxOk7sfbtjXBPgvNNqWtVFKkAKz1FkkyOtha23QYtR4IGqmoNRXy1AF5wAYM+VTaCTtB94P+1U6saC0M41L4lQKQRYRrjeTGn+8Mc32q/wBTsPwmPGrrv+RGOGLrQNUeoTEkiFgRYAbHTJ3vbFr4DQBe5mqTG8kDn+Uexwj4pmws1BEzp0gEa2iBNri0mLHvvgrh3xBQyFFi7a8yymFFzqbqdljeN8HDE8r9T0WPIsaqEdjHj/FqNXMeEP8A8RGkGwJ2k9pxGvHqOWRxUqotZTIS5IK6lIjuSTuLYoNHI5itUaoZpqwEsTcrvAG5+wPXF/4R8H5dFp1STmVESKlwpJ80LEKQ0bzYm9sbNJzdPX8A48kfp7Ysb4/Dq7ZPK1XYCXgSiGDJ8ovM8zyxV/4XOZmiHLBKatEMb3Go2AkgdCcehcLzIpIazlU/mMImF0kwBBMkCIj6c8Q8TzuVrUKmkME1qSVBW58p7n5lmBjbXhDSmcO+HlRtdaaxFgr/ACSZvpXoIsZxY8tlQiK4OmQ+mmqgLIHa43nGZXha0m30g7MzEnefKLz1n74YcS1JQoGlpZmqONTSeSyb+n7nA7kE6RBqpgAM1PVAmZN4E/fGsDUvhx2EtoJNyWCyZPOYOMxnFe53L7HjwXRUtMKdj2k39Oox25IJ6ERE2gGfpIxpq+t3cbGfv09MSKgFOZUk3M9PyGPUb9zyEthr5jTSnQhWdNxB1RyGJ8nmyE0kRTaLC0GQdzt6dvXAlVgFWQDI1KOk8z1J+nrhlQ81NFuT4izAkmZ29DbucJk7VFibvsccP1VWsJawVRflpkncwGn2nacC8f4lSybgELWrQG0G4QwDFSN4MwnpNrEZvidcijUcqQ9YiHrbgn/TPIe84o7VSzEsSS1yTuSeZweLDu2Iy5/CGXG/iCrm6pq1jJ2AGwA2AHIYMocSVoF1k8jYACNu/fCJlg2vGJaTAmDYYocVRNGbTLXxTiuWFLwqFI6jE1Dc23jthT/CusNpN9gdyOsRtjnhmT8SoFnnb+2GebV61fRTmFGgQb23++EP06RUrltjHguSqVY8V9NFTJ7HvN+18OM5SHjfyrqqwDa5G5xrgfwFma6srPopoCW1T8wvEDfpjdOgUCjUA6MRpg368sS5CrHoMRTURSJOmZBwdwnND+IWQNMWk7deU/nifJZ2nSIYHzGJAECcdcPo0nrM9hM+UCwPUfnhaoY2MaDfzCIYKTaSLk98MOHKHBFrbzis16bUqoSowVigKkmR9rD64s+Xq0RT87aWUTqBEmB9MEuwZJpEn/b7yLifbHOYqBF1AKAu5P7+2K7m/j1UOhbk2/e1uc4SZni9aqrElVUEtpvLAiJgfntffBWYovyMeL8XpijUZybiVIiCbwv1BHtilUqlfN2EIuoGYMARAFhz6c8WTK/DlWoFGZ00kQ6USd77z2mbdjibM5KlRMK+okQsWiIJke8YBzp0hyVoG4JwVKZ8RgS1OX9TsJPqQRhX/Blqkl3kteOZ8xk27x6E4bjOQhBm7C/4QBNpPMk/bCrO8e1ArTRnI8oKgRad23NibWjrjqtnJuKLLweo1PWzAU6aAhJNwJIM3gxYFgBJ6yJX1OOKHanTBqO3yBRqJebGxtc8jO2DeC/AFeoQ+bqCkgOrwUMk8wDNh3Fzvi3tkKGRRq1OkiFunzEmTEk/QYW8Ebtk+SsjV+Cmp8GZqoqJmGFMKCxVfO5Jvqa+5235bYkb4eoCuiCmRThmd3u5gGTJneCAOpxDmuM5iiKtclvErnQsfhUGbdybD3wfwDjLVKa1HANTQ0zfVLKFj1ZT5uV8alKNu9P/AEE3zaRNnMzQqOGQl00jyi1x+EybCI2wzo8ZrMwFKmCHYtAFm2DDUYHTbrjj4e4GFrEkalNIkAgRqB0tY7biO3vib4i4d4lVGLlWpoQE6E8xcAwTyk4TVb6GxWNSpK35AMx8LMdQcaFVZEGb+by+3UC8nrdXUzNNJZR8i6ii3nSNmjcSNRJ5YsXxlxmotI6WCtCiSpuG/Eehm0W548+4v8buFA8NVXw2RlVdILMCAw+1r7d8OjDk/Sa8j43Ib/8AcvGprVFQsCxOiJaPpt0nFmqVZy9EEAHU5AiR8oIXqfW145YofwtL0EAUiATrUxq8xs3Ujph3meLMqJSbdSWRuYmJ7csY5ccnEQ88HKMH2H1c2Z81bQ25UlpE8jBicawrXLMbjUQSTO8yb39cZjflv3HX+Z5eFEgCQdv194xvM1Z0xy3gc949ROO6OXILEyPIdukSfbYepx3kgrHSxAA+WZ2JOPQfueYl7kx3ACyIABgXiAT9Qb98T0lr1XCo2hVkatR0qpmZJMRv6zhhnVlgoooEEjWAZaQbki5LHf1wX8OZNRVXxCPDcMtTWPKRpn0gMNz2O+FJqMhri5fYqHxBwtKZLJWV77BSLdQZIiOUiNsJlbHs9T/pbl31eGYDiRqm3cEWb1kjFaz/AP0TzaSadSi67klisDqZWPpiqOWPTJZYmuihpTJ2x2VtMYYvlRQRlqFfEVoGlg0xHMEggzviBUq1iZ2iT6YOwaO+F5vRVV+QjDvL5Mg+JSY6WbfnG8HC2nwN1VTpJLGw9pxdeB8M8OiA/wA25H9MT5JLtFOKL6ZZfhT4pIpQQ2kXIMAnrg/jPw/RA8ZSys1wpMkliSSSTO0D6DCPL5cKQwGqOXL1ODONZp6tSm9QFUC6YU33km1v32xNJooSDafB6NSJDWHzdW5ThjlvhilqD6yoB8yiPqMLMhXY09NF1idTgmIHr1wxyvEgd2BG0jGJaNcn0HfFXAlqZcpOuII80MI5jr6Y8q+JeHJTKClmS7OJcf5SdgTN52w6+IqTqzVP4llUiDM6ewB29vzwg4bwQ16giV0iSYtp/ETzURfrcbTgXLdvQ+CqNJ2a4L8MNmKh1uQB8xWGvtpmYn6xi65zha5WimsCmKpsARcyIJESbDcnefTAVBlpkU6cpR83hspnW6m08hq99iLE2YcV4uld5amKpUDSCLKdrdb2sL++FylGff6C3NKXEN4/mvEC6WkFQCoMkWjb74pHxBnjSVAtMyST4j7mDtExAsII5Yb1804LMRpYbgx+KQBHLY25Rhdx6jrpUNQKgs2pjsJgi/U3se3UYcopysxNpaAKVMVgDUdqjEWEwqCCbgdzt9sWj4W4WEenoMPBnymVBv5ZFjbpedzhTwXhVPw1dmGltzcMJN457D3EdcXX4ZyiEljq1fh1GSBECST7x3jtjJQ3aZvPTTHVGoVUs7TG8Efv2wrz4SqyGqH07qb+ZvTko26k+l22eIUSxlFWSOptvNo9ThDxbiS13R1UsBIBBA3X5hMEWvJAnpglQoqvxXWLvpHyi46AjkIvFgSZNlAtMYP+E8vamWOnShYW3VCWvNoJIt3xmeyq1jpe8gC3+VRMTaTO4A6YMy+TY5Wo6aiHKiV+bw0MuR/uIn0K4CaXGg4t2PspxmnTp0yAGINRbMSdMWuepgwdojFaz3Gq8sygMwewInyzsRz6W741w7ON4q01tTRpBYwAAGB33ltPuB3wRxjhRDEMYU+UlWGobFZFxDAWPv2Ms27S8DU/l5PzJWzYbJlqqqSnzCTdWJiGsRBkbcxio5jhNGvUAK6ZeYIGog7aSIDf7bHoMW/g7JHh1W10ak0/MVNp6iJCkC+IuG/B6+NoczlqZJbXZlKkHT6Hr0Bw3H1oKdbv8yDI/ChyytVZppFJBBgrtFjHlb3IjvISMTWqioB5EJJkWINrdRBN+oGLpxv4rp1adRdRQEgJAuUUgkr0LEaR0A74qvE+LeNU0eE5lQS1OzKJEWYQ0WBEA98a4Rc+XZPHFyam9MfZLh9NqamXaRMhjGMwopcTcKop5mFAAALqpFto12jG8BxLL+55dkq3lqA3Ogj6ss/v1xhqeQAWMR1tv05mMRyQZKGHBPYrI/8Aqb+uNuWpsNMQLg3g2BH2vj02rZ5aegyhxEghbxfVfc/26HDL+IBkPpD+GVlQYuIkjnAH3wlWshBOkszGZ/OTfUftaZvGDA28nUApIAgkHsZ2PPf0wmSVhY0vHYz4Rx2rSqaaFepTprFhEHqdLArqMzt/XBfG+KZuvTFLMVjUQnzIoCX5SBpBEXvt7YrmRpQzddDbwJt0PTtixZ2mzIbatdQaBHmKaSSBzMtb6nngZSaaoYoJrZVMtwtGrKZUJvGx7SDe++LXkadFAbi9zhZXyJ1MlRV1AagFGqLmwJaFi1ukeg6pcCDUw7VGpLMCZaf9omT7YN5ovsVDG22ojirxujTWCR2gYxfiKkAJ59tsVHOcHrUiJZDI1KGYBomASrbTvg1a2You1FqILEhTCq0kHkVt798HUa0zvVe0yw5n4ipQR5iOZQEj68jjfDKmYqACCtM3lyPr1P5YTLxWrAHgmGgDynSSQYg7THTvhzlP4l3KMkALJI5SpIPe8CPXASQcWeh8MoZHL0CHVnZrki7E8goH5YUcep5QLFDxxWf5BKxMx0M7bThH8KcUppVY12UBOTG5nyzB2u23vyw84bxIV6xYmgiUz/LMhSRNiZvcx9Nt8C5NKlQSgrtlXzOReudRpEKAUDBmcSBDQGJK6iCAQB0wZ4zUaD0kUKAnmEksSBHmgEwSLCw+k4c1eJ1VAqq4UA/4Y06SZOoRN2JgiD1w44StRaisFRg7AmEC6dRJOygmOc874RJORRGSinoreTyVQU7UXfYEOvldfN5xEQfl2g23wzOXqKAlISWMwQIERYEAea3afXew8VzzU6bVCCFUEeYgAkmwgbYWPXrFQwRVLXJ+YiNrWtgeCszlYG/AAxU1KkrvpjbnA2vgc5WlUPgt5tBMWiQ0eYdSVUWibemIeI/ELhQNMmZ5gg/SIwvHEDTTxAVZyRAHmi/UNf0IwxL2Bb9y0JwGlTVECJG5drnsBN/pgnL1vDBEhiBAgMCY5A6rYpX/AMqrFgv4vxL36f1tfDYZavUUVPMGAEXaD7RfGuJiYT8T8dYJeQoBLkWAAUkKJklieZ5chhFw3MFkUgXNgpJYQNMnceY9TMSB6b43lKlSQ7QdMlQrMQLDUQJgCee84YcL4RXWmTTp6VZgoeofkgE+VSAZmd4vjdIGmyavWUsFJ8zmAVuVG1hvaAPWJw/q1VpU0RCdIW9htHlHSDoHsMLcxwSmGYU2liunUxuQduUXvEcyYwdUVSdIAUslif8AMreTbYRaPXE08jb0MjFLsXtwZm/ntUBOmQWY6RNwpIEydtvbHXxnTRtNYN5WSGAuLMRPoCV+2HxyiU6Pi1YZEAmNzsPf0wZn+EUcxRV1RWGkhQWK2MEgG4B8o3B2GKIYJV2IeSperaPPeCsxhF1+YlFEeWedib3ncDn1xYOM1SyBdS6TGsg/OwC+brptA6wTgWtlTRTyAI1RYVTbSgmSSAfO8gf7VwvyWRqtAZiuo7WgyRDqTsDzHaeeI5pRToZnf9J7qjM+1GV8R2Z5EKDyF+fIemJszCIrKJIWWtLTBlQdyIMkwPywWnwrTpE5hmuB+O5a42Xc7Ry3wFnUpZpi7VCrA2p0/ma28GQt436YyMWtE2HLKqtizL/DuXqKHg+a91E+83nGYbJnCoAFJSBbzMZ94gT7YzGv4mvI/wCdA8deo2gFmYhVgchuY/P88EUaXiqqhiSNQif9JKwORu1v2YdQamBMEcptvv7CftiPKOdLAHzGCItdeXXVBOPWrRPdMJTJF2BUwCImYHKZ5bcvTEmeQp5VqXmQQZk2keUEctr4Do1ySS2zfn1jb9nBNZNIEbQDY9Yt/wDz7YBpp7Mi5O5Jh+TpF9BqkLJMaRcldJ0mNtxe8TteMM+HGcyDVY6dU9QOgA3jZYHTnhDSqaGE6ZQnymYsYHfeT3jBvE3OtHR/N5SAfwsCbc7yOfXC3HZTFtrYRxGsXruxWBBIEjZncgkXmIA7Yc5BVZU120mdYa4A3mBs1x1by9MV+nSbUXBgn5vLta4IJBWT7d8PMnWWnQc6qfmUQAYgEgX5ybkiJi3bCMnVIZFOyXOcITNuCKgBgiOoEWH+1Zj09YsXHOHDK5dsyaYsF/mNeSqqogdTG/X7VzhuYnMBgSBdi7bBAGEjkBpmw7YXcV+Ique/8apUKU0AZZBuYgEjqQSetx3w3FG1TByyaqh18NcQNZhXYhkp+VaZXUQLAE9SQBiyZ+r4p1SKfIALHljeYAJB5DacVvga+EgpIZEibW253O07Y38Z8TdjSp0ap0hZemBpBuJg9f0wTS6RiflgGb4ZTqvUdKqlyoMNsGtF+h3H3xFlOHN4lCnUUOxkxMW2i3LvhGtIBvDZnU2gn5dzA9De/rj0zhnAKa01r+IA6qJuIIB73G+MejVsXpkMs9RVEmF+UcibW77xhxwBTS1UyYpoZY3mZmSefMe2EWYqHXVOWKglYUAXJNiRO4vblucbq8UdBllp620sFr+XUQBEjnM3vgaCstnFkSojrWgqTKibwpMEAEHn64BGaQqpChjpGgOxnTPLmY9SeWB0Gmq2otqdiUIE+SZAjYb7TPlGCsjlmDNp1eGt5ci+1hzHLYdMCEI87wYaQyqZ1HdTAHWDNziBODmxqyqAeUxEfSBsOfti7ZLOrUpBiAovKwxPbcAXwClfx65DB10zyMEAKRbtM++OujONi3IfD9MCbSg1RBnYwB9ged/pynFUGYAq+aARGqwEKTa15AGnb5sNqmVqeG7p5amrWdW0eaAo3Fp+2E2fyaMAQytA8qwxZVOmVYqDqA2kwYi/LASfudaidIDTSqKQDNVkm0yN7Cd5E+3TFn+HqRqrV/CDHlIvNyHHsYNt/S6c8PRwgpsaeYAbRLEapB2O4t1vhhkKTqDNIIwaBbysQBc2HKRqEDzfQU1d+A5XKNeSLM30k2alKiRESSVPpcj2XrhW4atVZQQundY3BO9tyYsTsSMWStkGZiwazLBUi8iZvM9x9bxiv57h9ZTUYAAEhVbV1kmxgRbcmwG22Mq2auPGmPkq1Gy7UoGueZF4IMc9JKEGb74kyVUaas+amsHymxi8Rb0PaJxV6WeYTQpMQ2say27nYR0AOykDlfkH1LiOpjRpspglXgRLsu/carSO/bGt1SASu0KuJ513oPVIIeZIvaVkReYi3LAFPMVNWrSBTPmBmDfkIJ25zG2JqmbKGolQbkhvWbD99scUwPCJAnS2krcGG+WIB56h9OuJZXtJbZHluTlCK8hacSCozQCYMA7CQRPt/fFX4SwWuWUEdtRg7iSTcj15HE9fMlogrB5TyHW/KNsGvlKXhioWI1X1SAUlmkxyAF4nDMKaTix/wuKWKLcxZmcrRLkzUE3gVWETeLWttjWN5fiVILBaCJHmABiTE2N4xrFNP2GuUfY8zRiIHP8ALt054lHl53vb098QoBqJ3t95G+NVIO07dNj/AHx6bR5ZYsjWVqRG5kmPr+U45zrsWA0iVWIsAIuT0v1/XCqjVUqLFTpho6/XniwcKzSsoDKJAPmO+kAkweUxHtbEs042URlyRFwml4hqlkBYqWQ8gZX9Yk4k8DT5QT5C2naxMCJ6CDczzxzwOlUeo6h4UqQNUgRuTe1oOGq0lLFS+oBdYJAAYKZJtsCqsP8Ag4XkextUqXYrTUlAvJDeKNJ1GArAi423XYzaeuN5dEqAqNQLlQhHKPmBAPPUL32vjpU/lPrkAslwVuQre2nsYtgShxFaDllGobqDzJ+UH3g9wDyONiubOU6jssnDuC5darJWMpSs6arM8ajJF9FMXN7mBzxUuK1TVzdRlhRNhzAUc+8CT3nEFbiDqlRSZd5BJ6TLe7NEneBHPAfCr1ANUapE7XIj6YsUKRM58mi+ZasRTUINAiSx58/tz9cCZLgdfOF69Mawo06Z02vOmTed/fBlXM0SsGdCqASpA1WgLPItAxX8nx7w4VWK2jyTE3vfc7et+2J0nuihtdMLosaJ0rpaxPnGllgxB3Ei/wB8SU+OMaPgupYsQzARGkenX+mOeHgGmahqaY1TqiWm2lRfmbkScEcKyBNRLMupiS5HpYcyO8+2MYSH/D64WmlZ6cMnyiPKZXa0kz2E9sS57jxo5MqAVrOoaIPlhr33F59MOOIOrpSorOssGB2mAeew6Xjtjni+Qek4qsACVhjYyNgqg85AO0QTOEtpbY1J+BR8D8QzmhmamTTdtRcDU23ITAGLnwaotWlULlmYNcBtp5XMjbaBgXgPEaopqKoQFzDEN1BIiBHKIFsMMpxKmSxP8sI5Rt51f6rC+xEE4G7do6mlQXUojwxbzDqAIHpf0GB+KVHTSVUhVB8wIt5dz2/fLA/F67IAi6GaqQILQpEzJaeQnb74Qcdz6tUZalYmVCEJI2ALBRyvFzvJtaMDJ1qjLrZznM5VZlv/AC6kNq1SWC8p5x2tjlqlJeilTYNYxf7RhZksmukLSOlz8zklnHYn1vA0gjlhfxmoxUVG8s6kaBNwAQO02buPph2OSb4sycWtosOazvhiXZZU6lJAtcERF/ab4J4B8ULVqPTXxCSpbSQSp5HSPmuLxEm/vU+AvTZflQlhZACWkSBuTHUevLHRzBRrlgJkWBk2hZZZG+/64GUcew4/MZeanFmSoCCdJ0lgLqCOa/iFgZEEc7YP+J8+Ey9ViQKZQBSADJaQP032OPO89mqka6krquW5n23I9Bc74uWS4gK2RCAgsyhQRLaSLLrEH5tN563thEW6sOS2hFw3MIlE5g0wrOwphgzEn/M8GAIEjnfnbEmVouPPJApAwVFiCygWgHqI6AeuG+d4QoVPKSKanTTSFWZlieQk7DsbHCanmzRFVtZYws0zBCTHfSXGnkIt6jC5O0MirehjxnVVZKnNlB5WJF/aQSPU4qXFuM1KL6EIAZQCItYqZPUyouZ58sWbhHFQaNRWbVLag7GWAuYvyMza30wBSq0KqBnpwyEvq2JDGOlxy0mY7YGLrJybtEShOOd+xzwnJKXFUhUaxCnYHpB9xaNu4wP8QUCrshMq0kyYFrj6z+WBcpxArWWATTBsS0kc4nmLbfoMMOLcWoVJq1AWqtyBAvtqiNrRynDoSTdBfPjkk0gLL8KqMikClBAPnRGb3JMn3xmI8zxpVaPCK2Bg6RuoP+XvOMw2pB0jzimjy0biRET1B+gE+2N5WQ69SRb1jBOWqlajCbGQetxgWqoBO8giOX75Y9LvR5n3C6uVVWGlpG09SNz6E7dsGUqvnBmPLp8oJtf0xBw2mC8E7iN+Z295t6nGIrJDFWKwYI53PMWwiTYUuUVY5z+cIhYZQaaHnufNyJiQYjlI6Yj4dnNDKCJVSFZZiZZlJ9CpI9hjg8YBZWWmrMCDJJIIUQqmTEgc46DliTiGe/iDTMgM0Lp0jylQQBeTG25teI2wqqVDYzk5XRiUqoLU3pxP+cC4XaLW3AB9e4wq4llawXxJ8tNhLA2DNcAdx9vpixZ+kTVGoK2sKQbrdwDpsYBksDJ5YS8d4sxC5ceWkoE/62jVJPqfpHQQzF9VhZX6eIhrZglAsXv633n6RifL0QtmPQyAZuD+RH/OBatQa5Gx/cYKXMgzq52J5+30374rfRIu9hmZotIRlCBgCDyJiAd9p3jB/DMgikawSC2mRBHrt6/TAK1NWmFgTO7H1tyBxbeD5sUCpKIxP4lgkt0EGScTTboqgk3ZHxrLF0NNdCrTAYmNJk20wJmyzyA6yTgbLGuHTSwSVsGF9IvaLTzxrPUfELtULUkeoakGAZNoNiRe9+vvgvh3C8zXdoRVBHlY2QiIEEmY5xE4TY5IecQzDVaVEUSC+rckDy8zPTmfTDCvXzTVEC0Xq0mHlBIGuIBdTPlB5L2kjEGU+EWpU9JZQhvUgklgPwCflDHfqABsTiwfEfxAf4JiiiaXmgfhGk7RhfFO7HKbVUR8M4S1Oo4q12pltlBXVAtoi4aIsREzMDFjy/BafhEsXYhTDEw09yAJvjyTiuYpPmA1LQFYLOkCFMC9usfUnDOh8bvoFJXAQC03G0382qL6bAGYFhgYSUW7QWXG3FNP/RE+fLVwUkBJUEmQArEk73ZiCT2gWwXxChozFRWXzByRPMEkz3n5h64X/wATS0kAgBrkq0gT1kaljnBeLX2w1bNtWFOCSyalYzNgbC8MRcn5eeFQn/Ut6AyRk+lpf7B+FktmnQQQtIszQSSSJAEbwSfvgDjwCPV1AsagGpBAQMQNLcx5diO5vjvOUylRmAgBZfkSJue5ltu+B0D1rmCu8DckA7xtY7fXFCVyaC58YEeQouWDIdNPVB1KJXsAokkWvEbG2LHXyrFlq5ekKjOYDPJIkkyBGlQLzudr2wF8O1adMhKqjTGmSbKNgTeblmUxHI88OKbLl6ikCplypMrK1EInfkQLkgz9cIncX9guerF7fBuaYk1VqXN2B13HpY9ie/XBeT4slHUNBBVQF1ggHYLyiBJY268zgun8bVDYmnUM7gNTEcp2IPpjdf4ioM4FWmyytynnUE8ibHaDYdemMkub0bCfmS/YhTi4za+Axam8W0N5XuNj/mgf0nA2Z838tjIXSvmAMlQJN/X74Fz6UnYvSLodgqAiCIGwiAd7Hnhvlx4ylTpaoo2aDNryCInv2+iprwDlxqSqLaK9nSlNHKkMyi6iI0yN+Yvb3GBdasupSIi0flhvmc5Tp0Kp8JSE8tQqiqZZgNI0gEkDVe22FfiUKeqlVBR9AKMSTdPwxyBHPmYOB4OSRLlxPLCnK2gNKyeAWdZZWO1rcgIIvHPAOWyqu6l28ob/AAwTEXkkmL7AAfbm4ZqWjy+szN+pnFYr5+ahVIInePrHW+H4pSlaRLHLJ+iMVZNxnNh69Rid26bDkPpGMwBWydQsSAjDqBvjMVJa7KlKaVcRXkivigmL6fyE4gam0XmOvp/bBNIf4bDqV+hkfY4i8cSJmNQ+lv1OLfJJqg3JunhxH8zUIPQf0wTWSzFWuu4EGQDupBjnJH3O2FbErJ2M2+v9MG0QdOqpJklgvNx35hd787i/JMo7sJOT0cjPuzAViYkCeYXbeNRjucHcOqmnmPK08yZiy+a9v9OAOIMzMKjQt7g7n26Rb+5x2mbOouAZYFQJt8p7elu+MkrWhsZUG53iuimtOAQguYve+/uY5wRhI2aFaoCwYCZ35/YAYkzWVJkGSR1t6/pODMlwdShOtNRECzG5sAIESTgocYq/IMnKbrwI2AJI5cvTHVKhDQcWGh8M1WXS7U0IE6ZlhFr6bCehOFvG+CnLVTTZ0J/0sDuBvGxvsf74epJ6J3BrZcfh16NJCJMmLdf7TgvjfBaNVqeoPTJ5qRAEXtMkmBhT8HcaNMBEdfRwp+kr9r45+KuO1kqadbXXUp8o3J2CAAC0YncHy0Vqa47Oc7wBaWtySKQGlAzDxG83zQLRvZjscEUeL1AWK+I3mBKCFWBPLUd/7YrVXNFlEltUSLTJO8kn6YJySFvnfSCD3M9z1wLj5CU60XfK/wDUcu1NBT1STNNeVhEnnzJ/pixtmcyyOiZeBUUwVC6RM7335QcUXg9elS+RfNIJMgkx7DD7IfHK0pBJkzbpvf8AtgHG+glL3D87/wBMjUQO1alTJYFlVDYCIUEQBbcwe2ElT4WFKo6nToKORUG4IUmQpvHlifynBfFP+oZYQu4uBJi/0MwcA5PxqmipW1APcL8pVNQljA2M26/cJy0o2HHLKN1sFzWRChNBKlplDHSS3bZbdpxJwmiKgHhvWpWGpHMw0wdJjY8rG8i8TiTPrqem5AChpEWEksCI9REmTY9LH8c4bUpkMCEp6QVcmJJGrSoi5G5IMAT7qxPasyU8iaixBxes6Mzl3ZdUgGIgdiCASRuAMTcK40KvmA8PSTIkRBve0YkqZQeGUmbGJuZbrz54ibIBAqBajwbkhri56bSScXKUBVyYfmaF1qK14BG+ki14nty54aCuz0VNVryBGm4DbARYgiIJ798Jk4e+kEONLAjQ5iCNiOzcxyg2xxWrwACSHWy6WPyyCBBuIvY7TifKlPodHSfItOS4TSIZpMc1kkRE76diLxNp5YqfEaZQkw3mOoRYJqLAb94G9h2OO0z1SkvlZ5J3k/Q8jOJ6/wAUGFFemKgYwbXP9JHWxwuOKUethPLxWkH8A8Wtakp1LA0qbgEG55Wi59u+J87m3plaiuQxMFhEE6jYj0C+sjE3w/XNLJ5rMSFZgaNHTI2Uszesfcd8Ic9mdaaJgVBbyndTNjNjsYwuWKmmFHbbXtRdMzXXOUCqQHkEgAAkxHrHT6Yp+QoCoawZmWpNuZhd1hgQetuh7Yh4fm2oMhDOrydxvEW2gzecPc7STOocxl/LXT/ETYmI+ptY89t8dGLXYqEZQdy7/kRPwlHBddEFJupG5jaSBO4259MKc/w/Qqs2xbSrAAAyLW5Rf7YerW00ULQEN2g7QTIj32xBnc+r5dQkFSTuu1iCLiAbz12xkcs1Oq0L5tZKS9IryfHVpIqMhZgLmdybnn3xrAoywXyk3H+lj99WMxV6GULatFYo5kxAmZkR1/4xoNO9h+WN0qkXBuOmJK1SFTygE37meePRPJsmzFTSZFxO0b7Gb+uNtXvrMtuCedxYH0g4izhkJHPy/T+xGI6dQwREzf0gH+mA42h3KmTPSLKdMHTc8/ty3H1wzyTaQobYrJnq3P3G2F+UoyWUPBIMQN+09D3xLckhiAQAPSNIH2vHbC57VDIa9QVmxGkyCCBf0BubX2P0xLlKtW5paREkwVX5zFxI68h6YgzbDTTMgsQwKjlBMTHYxiN2V1QJAa+odZ5X3AjflPpgEqRrlbCM6tamhAWpTHVU0AAj/NBY35SBietTjJ0/KsHew6uZ9flv3xg4kr0/DFEB4gnUxBg8gBY2/ESB+RAyRqUad50KCQSRYyN+R8sAHkMBOTrfubCKl9SF4+GyaQqoSLauoPSDYiLzMxHY4CqZDM5ipH+I06QZEG8WJi2LDwnNBV0ltJkr5rQHH5BgPZ2xHkc6KLopJXowItquDY77T0xqzTVrs6WKGkr+9FafJ10sUcEHcTuPTHAqVByb6H0/O2LHm6wFRV1GOZ7zIMz0Mzh1wvK+LWQaggQS2qLqGLH1mw9DONfxDXaA+S+VXoqNDIVnSVp1DMn5TBAj8p+4xNkOCVqzKB+I6Z3vDQLTc6SMejrmtdJdAAHmC7CFLHT1tIW2FXDM0Eemo2mVgE3J5yI5x/7d8J/9Tfgc8KTSsTUvhsgKzMCrgOXALQvQAxBtA37kAGTqOaNRyzPJOlBt5VUmZtvpnDXNjR5UYeVyehXUb2bcTPaYwnZAPGZFUCmWT2LwzTzEXkbX3F8JlJ5FspjBR6HfC6pqKrAm9UgBQpIUrrG6kiSW25nkbYC4lqKtJ1OAVZmJ1ENKiZuAJAiYiDiBeJilKgABXXW03Gg29TJPP8sHZrPsrMrH55NNoFw0Nz3EjUO0g8sLri1QNeqhRkeEsp0kiqoBBVSzMxI+ZQSASvQdhBtgtMh4aEMFY06saoF1YSpI3jVHUQTgPM5EsockrENFxpOmbfSPUjBn8aXo1NUiqBpJmSVN1J77jDpTctjFBR0Q5yoaZ8M3ZWghbkn23vbAlXMVH0VGIKwyrqGkkA3MxBPImcC8fMZ1nEkeJflEGfpH9cOOIcRpVfDTSYhikMqCWqEldiBuBNgYF8PctImS2zmlVYAnw5PMACQJAA/1DnI745Z0rNK3CmZIIiOd/b7YBqt4FTSyPpPzAsZg8tgsyOmCctnlJUqrFBBCsBLuNtUD/DSR6n7B8xrZrjuh1xXMg1ctkVMLSXzx/nq3M9wIHucB5fL008hDRElmvpYwJEbASBvjmrw4qWYtrr6tc7Xkb/ebncYFqMrVWQliurkbksQb8oA7YTJ2yvHG49E2cqsjKpUsXZhqY+YTBDDtvgzhX/jMXp3O1/TbuO2GWQ4QtSmFDhinlCjTM3G55C8gScLK3DTqalIBG5uB9x7YBt+AX2M+M8OXMU/FpJpqgTUTTczzHX8/Q4rRqKiaCSZcWYgmbg2XYQeuG2XzFWlp0nUEUiOt7gWE+98Q8V4SmYAq0IFSJamP3AbtzmcMSETVKkKqyDUbqOUSRHbGYdZHN5NqanMUqgrRDxYSLD7AY3g+LM+ZXueYUh5T6/rjM78tP/2/MYzGY9Pyed+E6qn+UP8AefyXBOUH81O5P5HGYzAPr9w/P7EnDj/Mp/v/AC4n0jw6hi/mvz3OMxmET7KMfTNU73Nz39BgXJbt2uPocZjMdH8RLH62SZAf+QBy1f1xasisgg3BRbctnxrGYVnKodx/NgHCEBqkEAg0xI5G4xx8X0FUHSoEOQIAFpON4zGR/uI2X4hdRb+bTHISB6CcWfh6D+BzDQJFVQDzHmXY8tz9TjMZjM3aEv6/0CuBmVUG4MAzzHigR9LYndfM55itA7DSLDt2xmMxJL6ix9r9CLO3FWf8sfZ/0H0GNaQKlAAWNVQe4LAGfUEj0JxmMwXsOj0xbnqYg2H7BwZxn/Byh5yRPbTTMelz9caxmM9v1EP+7+h1ScwwkxpFvc4ziyxWpxaQk+yCMZjMEuh+Tv8AchyImo03339BiHidIKxgAeXkI5HGYzGx8CcX0AfG6pFPLEEyaNzNzBMT12wRSXzP/tA9tJt6YzGYLL9IxdMb8Yaa7A//ALE/I4U51iMzUg8z+eMxmMfY6A/pqBSpQI/lg26xv64s3FEDZWWAJiZNzjMZgPID6K3xI/zGHr+Zxx8O8+9Nie5GmD6jGYzBicngkzlMazYfTtjMZjMc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27658" name="Picture 10" descr="http://pds.exblog.jp/pds/1/200611/18/68/d0094868_10585212.jpg"/>
          <p:cNvPicPr>
            <a:picLocks noChangeAspect="1" noChangeArrowheads="1"/>
          </p:cNvPicPr>
          <p:nvPr/>
        </p:nvPicPr>
        <p:blipFill>
          <a:blip r:embed="rId3" cstate="print"/>
          <a:srcRect/>
          <a:stretch>
            <a:fillRect/>
          </a:stretch>
        </p:blipFill>
        <p:spPr bwMode="auto">
          <a:xfrm>
            <a:off x="5004048" y="4149080"/>
            <a:ext cx="2880320" cy="216024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85000"/>
                <a:lumOff val="15000"/>
              </a:schemeClr>
            </a:solidFill>
          </a:ln>
        </p:spPr>
        <p:txBody>
          <a:bodyPr>
            <a:normAutofit fontScale="90000"/>
          </a:bodyPr>
          <a:lstStyle/>
          <a:p>
            <a:r>
              <a:rPr kumimoji="1" lang="ja-JP" altLang="en-US" dirty="0" smtClean="0"/>
              <a:t>文化的後進性とポリシーロンダリング</a:t>
            </a:r>
            <a:endParaRPr kumimoji="1" lang="ja-JP" altLang="en-US" dirty="0"/>
          </a:p>
        </p:txBody>
      </p:sp>
      <p:sp>
        <p:nvSpPr>
          <p:cNvPr id="3" name="コンテンツ プレースホルダ 2"/>
          <p:cNvSpPr>
            <a:spLocks noGrp="1"/>
          </p:cNvSpPr>
          <p:nvPr>
            <p:ph idx="1"/>
          </p:nvPr>
        </p:nvSpPr>
        <p:spPr>
          <a:xfrm>
            <a:off x="179512" y="1600200"/>
            <a:ext cx="8712968" cy="5257800"/>
          </a:xfrm>
        </p:spPr>
        <p:txBody>
          <a:bodyPr>
            <a:normAutofit fontScale="92500"/>
          </a:bodyPr>
          <a:lstStyle/>
          <a:p>
            <a:r>
              <a:rPr lang="ja-JP" altLang="ja-JP" dirty="0" smtClean="0"/>
              <a:t>世界遺産はわが国では文化財保護法の規定する文化財と自然公園法に規定する自然公園にほぼ対応する形で範疇化されており、日本国内法でも対応できるわけであるが、国内各地で世界遺産登録運動が盛んに行われているのは、一種のポリシーロンダリング効果があるからである。</a:t>
            </a:r>
            <a:endParaRPr lang="en-US" altLang="ja-JP" dirty="0" smtClean="0"/>
          </a:p>
          <a:p>
            <a:r>
              <a:rPr lang="ja-JP" altLang="ja-JP" dirty="0" smtClean="0"/>
              <a:t>観光資源としてのより高い権威が得られるからであるが、その意味では外国</a:t>
            </a:r>
            <a:r>
              <a:rPr lang="en-US" altLang="ja-JP" dirty="0" smtClean="0"/>
              <a:t>(</a:t>
            </a:r>
            <a:r>
              <a:rPr lang="ja-JP" altLang="ja-JP" dirty="0" smtClean="0"/>
              <a:t>特に欧米</a:t>
            </a:r>
            <a:r>
              <a:rPr lang="en-US" altLang="ja-JP" dirty="0" smtClean="0"/>
              <a:t>)</a:t>
            </a:r>
            <a:r>
              <a:rPr lang="ja-JP" altLang="ja-JP" dirty="0" smtClean="0"/>
              <a:t>からの評価をもとに観光資源の範疇化を図らなければ、地域利害関係者の説得が難しい点では文化的後進性から脱却していない。</a:t>
            </a:r>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16632"/>
            <a:ext cx="8229600" cy="1143000"/>
          </a:xfrm>
          <a:solidFill>
            <a:srgbClr val="FFFF00"/>
          </a:solidFill>
          <a:ln w="57150">
            <a:solidFill>
              <a:schemeClr val="tx1">
                <a:lumMod val="95000"/>
                <a:lumOff val="5000"/>
              </a:schemeClr>
            </a:solidFill>
          </a:ln>
        </p:spPr>
        <p:txBody>
          <a:bodyPr/>
          <a:lstStyle/>
          <a:p>
            <a:r>
              <a:rPr lang="ja-JP" altLang="en-US" dirty="0"/>
              <a:t>観光価値</a:t>
            </a:r>
            <a:r>
              <a:rPr lang="ja-JP" altLang="en-US" dirty="0" smtClean="0"/>
              <a:t>の金銭評価</a:t>
            </a:r>
            <a:r>
              <a:rPr lang="ja-JP" altLang="en-US" dirty="0"/>
              <a:t>の</a:t>
            </a:r>
            <a:r>
              <a:rPr lang="ja-JP" altLang="en-US" dirty="0" smtClean="0"/>
              <a:t>実践</a:t>
            </a:r>
            <a:endParaRPr lang="ja-JP" altLang="en-US" dirty="0"/>
          </a:p>
        </p:txBody>
      </p:sp>
      <p:sp>
        <p:nvSpPr>
          <p:cNvPr id="9219" name="Rectangle 3"/>
          <p:cNvSpPr>
            <a:spLocks noGrp="1" noChangeArrowheads="1"/>
          </p:cNvSpPr>
          <p:nvPr>
            <p:ph type="body" idx="1"/>
          </p:nvPr>
        </p:nvSpPr>
        <p:spPr>
          <a:xfrm>
            <a:off x="467544" y="1340768"/>
            <a:ext cx="8229600" cy="5517232"/>
          </a:xfrm>
        </p:spPr>
        <p:txBody>
          <a:bodyPr>
            <a:noAutofit/>
          </a:bodyPr>
          <a:lstStyle/>
          <a:p>
            <a:pPr>
              <a:lnSpc>
                <a:spcPct val="80000"/>
              </a:lnSpc>
            </a:pPr>
            <a:r>
              <a:rPr lang="ja-JP" altLang="en-US" dirty="0" smtClean="0"/>
              <a:t>人</a:t>
            </a:r>
            <a:r>
              <a:rPr lang="ja-JP" altLang="en-US" dirty="0"/>
              <a:t>は自分のもつ情報を使って自分の金銭を使っている。言い換えれば人は一人一人が金銭で何らかの評価をしていることにもなる</a:t>
            </a:r>
            <a:r>
              <a:rPr lang="ja-JP" altLang="en-US" dirty="0" smtClean="0"/>
              <a:t>。</a:t>
            </a:r>
            <a:endParaRPr lang="en-US" altLang="ja-JP" dirty="0" smtClean="0"/>
          </a:p>
          <a:p>
            <a:pPr>
              <a:lnSpc>
                <a:spcPct val="80000"/>
              </a:lnSpc>
            </a:pPr>
            <a:r>
              <a:rPr lang="ja-JP" altLang="en-US" dirty="0" smtClean="0"/>
              <a:t>好み</a:t>
            </a:r>
            <a:r>
              <a:rPr lang="ja-JP" altLang="en-US" dirty="0"/>
              <a:t>も最終的には金銭評価していることになる。完璧な評価は出来ないにしても、範囲を絞り込めば</a:t>
            </a:r>
            <a:r>
              <a:rPr lang="en-US" altLang="ja-JP" dirty="0"/>
              <a:t>､</a:t>
            </a:r>
            <a:r>
              <a:rPr lang="ja-JP" altLang="en-US" dirty="0"/>
              <a:t>その限りにおいて評価は可能ということである</a:t>
            </a:r>
            <a:r>
              <a:rPr lang="ja-JP" altLang="en-US" dirty="0" smtClean="0"/>
              <a:t>。</a:t>
            </a:r>
            <a:endParaRPr lang="en-US" altLang="ja-JP" dirty="0" smtClean="0"/>
          </a:p>
          <a:p>
            <a:pPr>
              <a:lnSpc>
                <a:spcPct val="80000"/>
              </a:lnSpc>
            </a:pPr>
            <a:r>
              <a:rPr lang="ja-JP" altLang="en-US" dirty="0" smtClean="0"/>
              <a:t>「</a:t>
            </a:r>
            <a:r>
              <a:rPr lang="ja-JP" altLang="en-US" dirty="0"/>
              <a:t>観光」という</a:t>
            </a:r>
            <a:r>
              <a:rPr lang="ja-JP" altLang="en-US" dirty="0" smtClean="0"/>
              <a:t>定義は出来ない</a:t>
            </a:r>
            <a:r>
              <a:rPr lang="ja-JP" altLang="en-US" dirty="0"/>
              <a:t>ものの、レストラン、ホテル、国の安全度といったある程度範囲を絞り込んだものの評価は可能である</a:t>
            </a:r>
            <a:r>
              <a:rPr lang="ja-JP" altLang="en-US" dirty="0" smtClean="0"/>
              <a:t>。</a:t>
            </a:r>
            <a:endParaRPr lang="en-US" altLang="ja-JP" dirty="0" smtClean="0"/>
          </a:p>
          <a:p>
            <a:pPr>
              <a:lnSpc>
                <a:spcPct val="80000"/>
              </a:lnSpc>
            </a:pPr>
            <a:r>
              <a:rPr lang="ja-JP" altLang="en-US" dirty="0" smtClean="0"/>
              <a:t>和食</a:t>
            </a:r>
            <a:r>
              <a:rPr lang="ja-JP" altLang="en-US" dirty="0"/>
              <a:t>、洋食、中華と絞り込まれれば絞り込まれるほど、その範囲が狭ければ狭いほど正確に評価ができるということになる。</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16632"/>
            <a:ext cx="8229600" cy="1143000"/>
          </a:xfrm>
          <a:solidFill>
            <a:srgbClr val="FFFF00"/>
          </a:solidFill>
          <a:ln w="57150">
            <a:solidFill>
              <a:schemeClr val="tx1">
                <a:lumMod val="95000"/>
                <a:lumOff val="5000"/>
              </a:schemeClr>
            </a:solidFill>
          </a:ln>
        </p:spPr>
        <p:txBody>
          <a:bodyPr>
            <a:normAutofit/>
          </a:bodyPr>
          <a:lstStyle/>
          <a:p>
            <a:r>
              <a:rPr lang="ja-JP" altLang="en-US" dirty="0" smtClean="0"/>
              <a:t>海外旅行安全情報</a:t>
            </a:r>
            <a:endParaRPr lang="ja-JP" altLang="en-US" dirty="0"/>
          </a:p>
        </p:txBody>
      </p:sp>
      <p:sp>
        <p:nvSpPr>
          <p:cNvPr id="50179" name="Rectangle 3"/>
          <p:cNvSpPr>
            <a:spLocks noGrp="1" noChangeArrowheads="1"/>
          </p:cNvSpPr>
          <p:nvPr>
            <p:ph type="body" idx="1"/>
          </p:nvPr>
        </p:nvSpPr>
        <p:spPr>
          <a:xfrm>
            <a:off x="467544" y="1340768"/>
            <a:ext cx="8424935" cy="5517232"/>
          </a:xfrm>
        </p:spPr>
        <p:txBody>
          <a:bodyPr>
            <a:noAutofit/>
          </a:bodyPr>
          <a:lstStyle/>
          <a:p>
            <a:pPr>
              <a:lnSpc>
                <a:spcPct val="80000"/>
              </a:lnSpc>
            </a:pPr>
            <a:r>
              <a:rPr lang="ja-JP" altLang="en-US" dirty="0" smtClean="0"/>
              <a:t>海外</a:t>
            </a:r>
            <a:r>
              <a:rPr lang="ja-JP" altLang="en-US" dirty="0"/>
              <a:t>旅行を敬遠する５大理由は治安・安全、言語、食事、衛生・健康、</a:t>
            </a:r>
            <a:r>
              <a:rPr lang="ja-JP" altLang="en-US" dirty="0" smtClean="0"/>
              <a:t>航空機</a:t>
            </a:r>
            <a:endParaRPr lang="en-US" altLang="ja-JP" dirty="0" smtClean="0"/>
          </a:p>
          <a:p>
            <a:pPr>
              <a:lnSpc>
                <a:spcPct val="80000"/>
              </a:lnSpc>
            </a:pPr>
            <a:r>
              <a:rPr lang="ja-JP" altLang="en-US" dirty="0" smtClean="0"/>
              <a:t>日本</a:t>
            </a:r>
            <a:r>
              <a:rPr lang="ja-JP" altLang="en-US" dirty="0"/>
              <a:t>国内でも高度成長期以前は田舎から東京に出てくるにあたってスリ置き引きに気をつけろといわれていた</a:t>
            </a:r>
            <a:r>
              <a:rPr lang="ja-JP" altLang="en-US" dirty="0" smtClean="0"/>
              <a:t>。</a:t>
            </a:r>
            <a:endParaRPr lang="en-US" altLang="ja-JP" dirty="0" smtClean="0"/>
          </a:p>
          <a:p>
            <a:pPr>
              <a:lnSpc>
                <a:spcPct val="80000"/>
              </a:lnSpc>
            </a:pPr>
            <a:r>
              <a:rPr lang="ja-JP" altLang="en-US" dirty="0" smtClean="0"/>
              <a:t>ローマ</a:t>
            </a:r>
            <a:r>
              <a:rPr lang="ja-JP" altLang="en-US" dirty="0"/>
              <a:t>帝国が滅亡した後を暗黒の中世と呼ぶのは、「パックス・ロマーナ」が失われたからである。外的への防衛、宗教と民族間の紛争防止、そして治安への保障のすべてが、瓦解してしまったからである。従って国や都市の安全度は比較的総合評価に近いものである</a:t>
            </a:r>
            <a:r>
              <a:rPr lang="ja-JP" altLang="en-US" dirty="0" smtClean="0"/>
              <a:t>。</a:t>
            </a:r>
            <a:endParaRPr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fontScale="90000"/>
          </a:bodyPr>
          <a:lstStyle/>
          <a:p>
            <a:r>
              <a:rPr lang="ja-JP" altLang="ja-JP" dirty="0" smtClean="0"/>
              <a:t>みにくいアヒルの子の定理</a:t>
            </a:r>
            <a:r>
              <a:rPr lang="en-US" altLang="ja-JP" dirty="0" smtClean="0"/>
              <a:t/>
            </a:r>
            <a:br>
              <a:rPr lang="en-US" altLang="ja-JP" dirty="0" smtClean="0"/>
            </a:br>
            <a:r>
              <a:rPr lang="ja-JP" altLang="ja-JP" dirty="0" smtClean="0"/>
              <a:t>（</a:t>
            </a:r>
            <a:r>
              <a:rPr lang="en-US" altLang="ja-JP" dirty="0" smtClean="0"/>
              <a:t>Theorem of the ugly duckling</a:t>
            </a:r>
            <a:r>
              <a:rPr lang="ja-JP" altLang="ja-JP"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述語の重要性を決定するのは人間の</a:t>
            </a:r>
            <a:r>
              <a:rPr lang="en-US" altLang="ja-JP" dirty="0" err="1" smtClean="0"/>
              <a:t>価値</a:t>
            </a:r>
            <a:r>
              <a:rPr lang="ja-JP" altLang="ja-JP" dirty="0" smtClean="0"/>
              <a:t>体系であることを示した</a:t>
            </a:r>
            <a:endParaRPr lang="en-US" altLang="ja-JP" dirty="0" smtClean="0"/>
          </a:p>
          <a:p>
            <a:r>
              <a:rPr lang="ja-JP" altLang="ja-JP" dirty="0" smtClean="0"/>
              <a:t>各特徴を全て同等に扱っていることにより成立する定理． すなわち，クラスというものを特徴量で記述するときには，何らかの形で特徴量に重要性を考えていることになる．</a:t>
            </a:r>
            <a:endParaRPr lang="en-US" altLang="ja-JP" dirty="0" smtClean="0"/>
          </a:p>
          <a:p>
            <a:r>
              <a:rPr lang="ja-JP" altLang="ja-JP" dirty="0" smtClean="0"/>
              <a:t>従って、特徴に</a:t>
            </a:r>
            <a:r>
              <a:rPr lang="ja-JP" altLang="ja-JP" dirty="0" smtClean="0">
                <a:solidFill>
                  <a:srgbClr val="FF0000"/>
                </a:solidFill>
              </a:rPr>
              <a:t>重要性を負荷</a:t>
            </a:r>
            <a:r>
              <a:rPr lang="ja-JP" altLang="ja-JP" dirty="0" smtClean="0"/>
              <a:t>することがパターン選択の本質であり、人間は</a:t>
            </a:r>
            <a:r>
              <a:rPr lang="ja-JP" altLang="ja-JP" dirty="0" smtClean="0">
                <a:solidFill>
                  <a:srgbClr val="FF0000"/>
                </a:solidFill>
              </a:rPr>
              <a:t>価値判断</a:t>
            </a:r>
            <a:r>
              <a:rPr lang="ja-JP" altLang="ja-JP" dirty="0" smtClean="0"/>
              <a:t>によって、認識工学では</a:t>
            </a:r>
            <a:r>
              <a:rPr lang="ja-JP" altLang="ja-JP" dirty="0" smtClean="0">
                <a:solidFill>
                  <a:srgbClr val="FF0000"/>
                </a:solidFill>
              </a:rPr>
              <a:t>特徴の重み付け</a:t>
            </a:r>
            <a:r>
              <a:rPr lang="ja-JP" altLang="ja-JP" dirty="0" smtClean="0"/>
              <a:t>によって、行ってきた。</a:t>
            </a:r>
          </a:p>
          <a:p>
            <a:endParaRPr lang="ja-JP" altLang="ja-JP" dirty="0" smtClean="0"/>
          </a:p>
          <a:p>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480720"/>
          </a:xfrm>
        </p:spPr>
        <p:txBody>
          <a:bodyPr>
            <a:normAutofit/>
          </a:bodyPr>
          <a:lstStyle/>
          <a:p>
            <a:pPr>
              <a:lnSpc>
                <a:spcPct val="80000"/>
              </a:lnSpc>
            </a:pPr>
            <a:r>
              <a:rPr lang="ja-JP" altLang="en-US" dirty="0" smtClean="0"/>
              <a:t>ルクソール事件時にエジプトは外務省危険度評価が１（注意喚起）から２（観光旅行延期勧告）へ引き上げら。（ちなみに３（渡航延期勧告）４（家族等退避勧告）５（退避勧告））。逆に中央アジア・キルギスの日本人技術者拉致事件で、外務省は事件発生前、地元メディアがキルギス・タジキスタン国境付近でのゲリラ勢力の活動を報じたり</a:t>
            </a:r>
            <a:r>
              <a:rPr lang="en-US" altLang="ja-JP" dirty="0" smtClean="0"/>
              <a:t>､</a:t>
            </a:r>
            <a:r>
              <a:rPr lang="ja-JP" altLang="en-US" dirty="0" smtClean="0"/>
              <a:t>米国政府が同地域への立ち居入りを避けるように警告していた事を知りながら、「推移を見守る」として海外危険情報をだすなどの対策をとらなかったことがあった。</a:t>
            </a:r>
            <a:endParaRPr lang="en-US" altLang="ja-JP" dirty="0" smtClean="0"/>
          </a:p>
          <a:p>
            <a:pPr>
              <a:lnSpc>
                <a:spcPct val="80000"/>
              </a:lnSpc>
            </a:pPr>
            <a:r>
              <a:rPr lang="ja-JP" altLang="en-US" dirty="0" smtClean="0"/>
              <a:t>９１１テロ事件では米国は一貫して１であった。現代のローマ帝国だからである。外務省の海外危険情報はあくまで参考情報とされている。情報に法的責任を負えないからである。</a:t>
            </a:r>
            <a:endParaRPr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fontScale="90000"/>
          </a:bodyPr>
          <a:lstStyle/>
          <a:p>
            <a:r>
              <a:rPr lang="ja-JP" altLang="en-US" dirty="0" smtClean="0"/>
              <a:t>客観的評価には情報公開が不可欠であり、評価基準と評価者の公開</a:t>
            </a:r>
            <a:endParaRPr kumimoji="1" lang="ja-JP" altLang="en-US" dirty="0"/>
          </a:p>
        </p:txBody>
      </p:sp>
      <p:sp>
        <p:nvSpPr>
          <p:cNvPr id="3" name="コンテンツ プレースホルダ 2"/>
          <p:cNvSpPr>
            <a:spLocks noGrp="1"/>
          </p:cNvSpPr>
          <p:nvPr>
            <p:ph idx="1"/>
          </p:nvPr>
        </p:nvSpPr>
        <p:spPr/>
        <p:txBody>
          <a:bodyPr>
            <a:normAutofit fontScale="92500"/>
          </a:bodyPr>
          <a:lstStyle/>
          <a:p>
            <a:pPr>
              <a:lnSpc>
                <a:spcPct val="80000"/>
              </a:lnSpc>
            </a:pPr>
            <a:r>
              <a:rPr lang="ja-JP" altLang="en-US" dirty="0" smtClean="0"/>
              <a:t>ノーベル賞と同様ミシュランは非公開で権威を保っている。徹底した秘密保持が功を奏している。評価が店の繁栄に結びつくから、評価者が公表されれば誘惑の危険が増大すると判断しているからであろう。しかも判断基準が客観化しづらい項目も多く、両者あいまって公開されないのであろう。スキャンダルが発生すればたちどころに権威を失う。従って人々は運不運があることも知る。</a:t>
            </a:r>
          </a:p>
          <a:p>
            <a:pPr>
              <a:lnSpc>
                <a:spcPct val="80000"/>
              </a:lnSpc>
            </a:pPr>
            <a:r>
              <a:rPr lang="ja-JP" altLang="en-US" dirty="0" smtClean="0"/>
              <a:t>価値を同じ物差しで計ろうとすれば数値化が必要であり、経済学では金銭評価である。文字情報は価値判断から完全には離れられない</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9512" y="3078088"/>
            <a:ext cx="8893175" cy="1143000"/>
          </a:xfrm>
          <a:solidFill>
            <a:schemeClr val="accent1">
              <a:lumMod val="40000"/>
              <a:lumOff val="60000"/>
            </a:schemeClr>
          </a:solidFill>
          <a:ln w="57150">
            <a:solidFill>
              <a:schemeClr val="tx1"/>
            </a:solidFill>
          </a:ln>
        </p:spPr>
        <p:txBody>
          <a:bodyPr/>
          <a:lstStyle/>
          <a:p>
            <a:r>
              <a:rPr lang="ja-JP" altLang="en-US" sz="4000" dirty="0"/>
              <a:t>内側から見た富士通「成果主義」の崩壊</a:t>
            </a:r>
          </a:p>
        </p:txBody>
      </p:sp>
      <p:sp>
        <p:nvSpPr>
          <p:cNvPr id="27651" name="Rectangle 3"/>
          <p:cNvSpPr>
            <a:spLocks noGrp="1" noChangeArrowheads="1"/>
          </p:cNvSpPr>
          <p:nvPr>
            <p:ph type="body" idx="1"/>
          </p:nvPr>
        </p:nvSpPr>
        <p:spPr>
          <a:xfrm>
            <a:off x="4489450" y="4769073"/>
            <a:ext cx="3898900" cy="748159"/>
          </a:xfrm>
        </p:spPr>
        <p:txBody>
          <a:bodyPr/>
          <a:lstStyle/>
          <a:p>
            <a:pPr>
              <a:buFontTx/>
              <a:buNone/>
            </a:pPr>
            <a:r>
              <a:rPr lang="ja-JP" altLang="en-US" dirty="0"/>
              <a:t>城繁幸　　光文社</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chemeClr val="tx2">
              <a:lumMod val="20000"/>
              <a:lumOff val="80000"/>
            </a:schemeClr>
          </a:solidFill>
          <a:ln w="57150">
            <a:solidFill>
              <a:schemeClr val="tx1"/>
            </a:solidFill>
          </a:ln>
        </p:spPr>
        <p:txBody>
          <a:bodyPr/>
          <a:lstStyle/>
          <a:p>
            <a:r>
              <a:rPr kumimoji="1" lang="ja-JP" altLang="en-US" dirty="0" smtClean="0"/>
              <a:t>虚妄の成果主義</a:t>
            </a:r>
            <a:endParaRPr kumimoji="1" lang="ja-JP" altLang="en-US" dirty="0"/>
          </a:p>
        </p:txBody>
      </p:sp>
      <p:sp>
        <p:nvSpPr>
          <p:cNvPr id="5" name="サブタイトル 4"/>
          <p:cNvSpPr>
            <a:spLocks noGrp="1"/>
          </p:cNvSpPr>
          <p:nvPr>
            <p:ph type="subTitle" idx="1"/>
          </p:nvPr>
        </p:nvSpPr>
        <p:spPr/>
        <p:txBody>
          <a:bodyPr/>
          <a:lstStyle/>
          <a:p>
            <a:endParaRPr kumimoji="1" lang="ja-JP" alt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57150">
            <a:solidFill>
              <a:schemeClr val="tx1"/>
            </a:solidFill>
          </a:ln>
        </p:spPr>
        <p:txBody>
          <a:bodyPr/>
          <a:lstStyle/>
          <a:p>
            <a:r>
              <a:rPr lang="ja-JP" altLang="en-US" dirty="0" smtClean="0"/>
              <a:t>日本にける評価</a:t>
            </a:r>
            <a:r>
              <a:rPr lang="ja-JP" altLang="en-US" dirty="0"/>
              <a:t>システム</a:t>
            </a:r>
          </a:p>
        </p:txBody>
      </p:sp>
      <p:sp>
        <p:nvSpPr>
          <p:cNvPr id="26627" name="Rectangle 3"/>
          <p:cNvSpPr>
            <a:spLocks noGrp="1" noChangeArrowheads="1"/>
          </p:cNvSpPr>
          <p:nvPr>
            <p:ph type="body" idx="1"/>
          </p:nvPr>
        </p:nvSpPr>
        <p:spPr>
          <a:xfrm>
            <a:off x="457200" y="1744216"/>
            <a:ext cx="8229600" cy="3989040"/>
          </a:xfrm>
        </p:spPr>
        <p:txBody>
          <a:bodyPr>
            <a:normAutofit/>
          </a:bodyPr>
          <a:lstStyle/>
          <a:p>
            <a:r>
              <a:rPr lang="ja-JP" altLang="en-US" dirty="0" smtClean="0"/>
              <a:t>日本に</a:t>
            </a:r>
            <a:r>
              <a:rPr lang="ja-JP" altLang="en-US" dirty="0"/>
              <a:t>は他人を評価する伝統も制度もない</a:t>
            </a:r>
          </a:p>
          <a:p>
            <a:r>
              <a:rPr lang="ja-JP" altLang="en-US" dirty="0"/>
              <a:t>あるとしたら、それは、学校で行われているテストと、受験のときのテストぐらい。それも、単なる紙切れによるテストで、何点取ったかというだけの話</a:t>
            </a:r>
          </a:p>
          <a:p>
            <a:r>
              <a:rPr lang="ja-JP" altLang="en-US" dirty="0"/>
              <a:t>しかも、その点数は公開されて</a:t>
            </a:r>
            <a:r>
              <a:rPr lang="ja-JP" altLang="en-US" dirty="0" smtClean="0"/>
              <a:t>いない</a:t>
            </a:r>
            <a:endParaRPr lang="en-US" altLang="ja-JP" dirty="0" smtClean="0"/>
          </a:p>
          <a:p>
            <a:r>
              <a:rPr lang="ja-JP" altLang="en-US" dirty="0" smtClean="0"/>
              <a:t>義務教育における落第システムもない</a:t>
            </a:r>
            <a:endParaRPr lang="ja-JP" alt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ln w="57150">
            <a:solidFill>
              <a:schemeClr val="tx1"/>
            </a:solidFill>
          </a:ln>
        </p:spPr>
        <p:txBody>
          <a:bodyPr/>
          <a:lstStyle/>
          <a:p>
            <a:r>
              <a:rPr lang="ja-JP" altLang="en-US" sz="4000"/>
              <a:t>アメリカでは小学校から「成果主義」</a:t>
            </a:r>
          </a:p>
        </p:txBody>
      </p:sp>
      <p:sp>
        <p:nvSpPr>
          <p:cNvPr id="28675" name="Rectangle 3"/>
          <p:cNvSpPr>
            <a:spLocks noGrp="1" noChangeArrowheads="1"/>
          </p:cNvSpPr>
          <p:nvPr>
            <p:ph type="body" idx="1"/>
          </p:nvPr>
        </p:nvSpPr>
        <p:spPr>
          <a:xfrm>
            <a:off x="179512" y="1600200"/>
            <a:ext cx="8964488" cy="5257800"/>
          </a:xfrm>
        </p:spPr>
        <p:txBody>
          <a:bodyPr>
            <a:normAutofit fontScale="92500"/>
          </a:bodyPr>
          <a:lstStyle/>
          <a:p>
            <a:r>
              <a:rPr lang="ja-JP" altLang="en-US" sz="3600" dirty="0"/>
              <a:t>通信簿リポートカードで</a:t>
            </a:r>
            <a:r>
              <a:rPr lang="en-US" altLang="ja-JP" sz="3600" dirty="0"/>
              <a:t>ABCDF</a:t>
            </a:r>
            <a:r>
              <a:rPr lang="ja-JP" altLang="en-US" sz="3600" dirty="0"/>
              <a:t>の成績がつく</a:t>
            </a:r>
          </a:p>
          <a:p>
            <a:r>
              <a:rPr lang="ja-JP" altLang="en-US" sz="3600" dirty="0"/>
              <a:t>全教科を統合して平均値を求めた総合成績</a:t>
            </a:r>
            <a:r>
              <a:rPr lang="en-US" altLang="ja-JP" sz="3600" dirty="0">
                <a:solidFill>
                  <a:srgbClr val="FF0000"/>
                </a:solidFill>
              </a:rPr>
              <a:t>GPA</a:t>
            </a:r>
            <a:r>
              <a:rPr lang="ja-JP" altLang="en-US" sz="3600" dirty="0"/>
              <a:t>で、これが悪いと進級、進学できない</a:t>
            </a:r>
          </a:p>
          <a:p>
            <a:r>
              <a:rPr lang="en-US" altLang="ja-JP" sz="3600" dirty="0"/>
              <a:t>GPA</a:t>
            </a:r>
            <a:r>
              <a:rPr lang="ja-JP" altLang="en-US" sz="3600" dirty="0"/>
              <a:t>ランクは掲示板に</a:t>
            </a:r>
            <a:r>
              <a:rPr lang="ja-JP" altLang="en-US" sz="3600" dirty="0" smtClean="0"/>
              <a:t>張り出し　皆</a:t>
            </a:r>
            <a:r>
              <a:rPr lang="ja-JP" altLang="en-US" sz="3600" dirty="0"/>
              <a:t>が知っている</a:t>
            </a:r>
          </a:p>
          <a:p>
            <a:r>
              <a:rPr lang="ja-JP" altLang="en-US" sz="3600" dirty="0"/>
              <a:t>アメリカは日本と違って「受験勉強」と「競争社会</a:t>
            </a:r>
            <a:r>
              <a:rPr lang="ja-JP" altLang="en-US" sz="3600" dirty="0" smtClean="0"/>
              <a:t>」評価</a:t>
            </a:r>
            <a:r>
              <a:rPr lang="ja-JP" altLang="en-US" sz="3600" dirty="0"/>
              <a:t>慣れしている</a:t>
            </a:r>
          </a:p>
          <a:p>
            <a:r>
              <a:rPr lang="ja-JP" altLang="en-US" sz="3600" dirty="0">
                <a:solidFill>
                  <a:srgbClr val="FF0000"/>
                </a:solidFill>
              </a:rPr>
              <a:t>シラバス</a:t>
            </a:r>
            <a:r>
              <a:rPr lang="ja-JP" altLang="en-US" sz="3600" dirty="0"/>
              <a:t>：教師と生徒の一種の契約書。この約束事にそって期末の成績がつくようになっている</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人間は違うものを同じとみてしまう</a:t>
            </a:r>
            <a:endParaRPr kumimoji="1" lang="ja-JP" altLang="en-US" dirty="0"/>
          </a:p>
        </p:txBody>
      </p:sp>
      <p:sp>
        <p:nvSpPr>
          <p:cNvPr id="3" name="コンテンツ プレースホルダ 2"/>
          <p:cNvSpPr>
            <a:spLocks noGrp="1"/>
          </p:cNvSpPr>
          <p:nvPr>
            <p:ph idx="1"/>
          </p:nvPr>
        </p:nvSpPr>
        <p:spPr>
          <a:xfrm>
            <a:off x="251520" y="1600200"/>
            <a:ext cx="8640960" cy="5257800"/>
          </a:xfrm>
        </p:spPr>
        <p:txBody>
          <a:bodyPr>
            <a:normAutofit/>
          </a:bodyPr>
          <a:lstStyle/>
          <a:p>
            <a:r>
              <a:rPr lang="ja-JP" altLang="ja-JP" dirty="0" smtClean="0"/>
              <a:t>二つのものを取り出したとき、類似点も相違点も同じだけあるにもかかわらず、無意識のうちに、違う物を同じものとみなしている</a:t>
            </a:r>
            <a:endParaRPr lang="en-US" altLang="ja-JP" dirty="0" smtClean="0"/>
          </a:p>
          <a:p>
            <a:r>
              <a:rPr lang="ja-JP" altLang="ja-JP" dirty="0" smtClean="0"/>
              <a:t>類似点の方をより注目する。これは類似点によって、モノやコトの値打ちをはかっている。</a:t>
            </a:r>
            <a:endParaRPr lang="en-US" altLang="ja-JP" dirty="0" smtClean="0"/>
          </a:p>
          <a:p>
            <a:r>
              <a:rPr lang="ja-JP" altLang="en-US" dirty="0" smtClean="0"/>
              <a:t>金銭評価は同じとみなす基準があり、その中でランキングしている</a:t>
            </a:r>
            <a:endParaRPr lang="ja-JP" altLang="ja-JP" dirty="0" smtClean="0"/>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a:bodyPr>
          <a:lstStyle/>
          <a:p>
            <a:r>
              <a:rPr lang="ja-JP" altLang="ja-JP" b="1" dirty="0" smtClean="0"/>
              <a:t>　</a:t>
            </a:r>
            <a:r>
              <a:rPr lang="ja-JP" altLang="en-US" b="1" dirty="0" smtClean="0"/>
              <a:t>金銭</a:t>
            </a:r>
            <a:r>
              <a:rPr lang="ja-JP" altLang="ja-JP" b="1" dirty="0" smtClean="0"/>
              <a:t>評価・</a:t>
            </a:r>
            <a:r>
              <a:rPr lang="ja-JP" altLang="en-US" b="1" dirty="0" smtClean="0"/>
              <a:t>値付け</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solidFill>
                  <a:srgbClr val="FF0000"/>
                </a:solidFill>
              </a:rPr>
              <a:t>経済市場は金銭により評価</a:t>
            </a:r>
            <a:r>
              <a:rPr lang="ja-JP" altLang="ja-JP" dirty="0" smtClean="0"/>
              <a:t>する。人は自分のもつ情報を使って一人一人が金銭で何らかの評価をするが、合理的判断が出来る完全人モデルの純粋性からは実態社会をうまく説明できないところから、神経経済学、進化経済学が提唱された。</a:t>
            </a:r>
          </a:p>
          <a:p>
            <a:r>
              <a:rPr lang="ja-JP" altLang="ja-JP" dirty="0" smtClean="0"/>
              <a:t>格付は市場の効率性を損なう「情報の非対称性」を補う手段であり「シグナリング」</a:t>
            </a:r>
            <a:r>
              <a:rPr lang="en-US" altLang="ja-JP" dirty="0" smtClean="0"/>
              <a:t>(</a:t>
            </a:r>
            <a:r>
              <a:rPr lang="en-US" altLang="ja-JP" u="sng" dirty="0" err="1" smtClean="0"/>
              <a:t>情報</a:t>
            </a:r>
            <a:r>
              <a:rPr lang="ja-JP" altLang="ja-JP" dirty="0" smtClean="0"/>
              <a:t>を持っている側が工夫して</a:t>
            </a:r>
            <a:r>
              <a:rPr lang="en-US" altLang="ja-JP" u="sng" dirty="0" err="1" smtClean="0"/>
              <a:t>情報</a:t>
            </a:r>
            <a:r>
              <a:rPr lang="ja-JP" altLang="ja-JP" dirty="0" smtClean="0"/>
              <a:t>を持っていない側に伝達すること</a:t>
            </a:r>
            <a:r>
              <a:rPr lang="en-US" altLang="ja-JP" dirty="0" smtClean="0"/>
              <a:t>)</a:t>
            </a:r>
            <a:r>
              <a:rPr lang="ja-JP" altLang="ja-JP" dirty="0" smtClean="0"/>
              <a:t>の一種と分類される。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数学とは？</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数学とは異なるものを同じものとみなす技術</a:t>
            </a:r>
            <a:r>
              <a:rPr lang="ja-JP" altLang="en-US" dirty="0" smtClean="0"/>
              <a:t>・</a:t>
            </a:r>
            <a:r>
              <a:rPr lang="ja-JP" altLang="ja-JP" dirty="0" smtClean="0"/>
              <a:t>アート（ポアンカレ）</a:t>
            </a:r>
            <a:endParaRPr lang="en-US" altLang="ja-JP" dirty="0" smtClean="0"/>
          </a:p>
          <a:p>
            <a:r>
              <a:rPr lang="ja-JP" altLang="ja-JP" dirty="0" smtClean="0"/>
              <a:t>「</a:t>
            </a:r>
            <a:r>
              <a:rPr lang="en-US" altLang="ja-JP" dirty="0" smtClean="0"/>
              <a:t>2</a:t>
            </a:r>
            <a:r>
              <a:rPr lang="ja-JP" altLang="ja-JP" dirty="0" smtClean="0"/>
              <a:t>個のリンゴ</a:t>
            </a:r>
            <a:r>
              <a:rPr lang="ja-JP" altLang="en-US" dirty="0" smtClean="0"/>
              <a:t>の２</a:t>
            </a:r>
            <a:r>
              <a:rPr lang="ja-JP" altLang="ja-JP" dirty="0" smtClean="0"/>
              <a:t>と、二</a:t>
            </a:r>
            <a:r>
              <a:rPr lang="ja-JP" altLang="en-US" dirty="0" smtClean="0"/>
              <a:t>日間</a:t>
            </a:r>
            <a:r>
              <a:rPr lang="ja-JP" altLang="ja-JP" dirty="0" smtClean="0"/>
              <a:t>の</a:t>
            </a:r>
            <a:r>
              <a:rPr lang="ja-JP" altLang="en-US" dirty="0" smtClean="0"/>
              <a:t>二</a:t>
            </a:r>
            <a:r>
              <a:rPr lang="ja-JP" altLang="ja-JP" dirty="0" smtClean="0"/>
              <a:t>とが、ともに数２の例であることを発見」するのに時間がかかった（バートランド・ラッセル：数理哲学序説）</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a:ln w="57150">
            <a:solidFill>
              <a:schemeClr val="tx1">
                <a:lumMod val="95000"/>
                <a:lumOff val="5000"/>
              </a:schemeClr>
            </a:solidFill>
          </a:ln>
        </p:spPr>
        <p:txBody>
          <a:bodyPr/>
          <a:lstStyle/>
          <a:p>
            <a:r>
              <a:rPr lang="ja-JP" altLang="ja-JP" dirty="0" smtClean="0"/>
              <a:t>パターン認知能力</a:t>
            </a:r>
            <a:endParaRPr kumimoji="1" lang="ja-JP" altLang="en-US" dirty="0"/>
          </a:p>
        </p:txBody>
      </p:sp>
      <p:sp>
        <p:nvSpPr>
          <p:cNvPr id="3" name="コンテンツ プレースホルダ 2"/>
          <p:cNvSpPr>
            <a:spLocks noGrp="1"/>
          </p:cNvSpPr>
          <p:nvPr>
            <p:ph idx="1"/>
          </p:nvPr>
        </p:nvSpPr>
        <p:spPr>
          <a:xfrm>
            <a:off x="0" y="1196752"/>
            <a:ext cx="8964488" cy="5661248"/>
          </a:xfrm>
        </p:spPr>
        <p:txBody>
          <a:bodyPr>
            <a:normAutofit fontScale="92500"/>
          </a:bodyPr>
          <a:lstStyle/>
          <a:p>
            <a:r>
              <a:rPr lang="ja-JP" altLang="ja-JP" dirty="0" smtClean="0"/>
              <a:t>ヒトは長い時間をかけ、進化や学習によってパターン選択を身につけてきた。千差万別の無数の鳥をまとめて「とり」と名付け、単純化し、概念としてとらえることが出来なければ、「あのとりが鳴いている森」といった言葉は存立できない。</a:t>
            </a:r>
            <a:endParaRPr lang="en-US" altLang="ja-JP" dirty="0" smtClean="0"/>
          </a:p>
          <a:p>
            <a:r>
              <a:rPr lang="ja-JP" altLang="ja-JP" dirty="0" smtClean="0"/>
              <a:t>この能力こそが、情報の本質であるパターン認知能力にもとづくものであり、「</a:t>
            </a:r>
            <a:r>
              <a:rPr lang="ja-JP" altLang="ja-JP" dirty="0" smtClean="0">
                <a:solidFill>
                  <a:schemeClr val="tx1">
                    <a:lumMod val="95000"/>
                    <a:lumOff val="5000"/>
                  </a:schemeClr>
                </a:solidFill>
              </a:rPr>
              <a:t>環境世界に限りなく満ちあふれている情報のなかから、不変項に対応する情報を抽出すると、それによってアフォーダンスが特定される</a:t>
            </a:r>
            <a:r>
              <a:rPr lang="ja-JP" altLang="ja-JP" dirty="0" smtClean="0"/>
              <a:t>」</a:t>
            </a:r>
            <a:r>
              <a:rPr lang="ja-JP" altLang="ja-JP" sz="3900" dirty="0" smtClean="0">
                <a:solidFill>
                  <a:srgbClr val="FF0000"/>
                </a:solidFill>
              </a:rPr>
              <a:t>アフォーダンス理論</a:t>
            </a:r>
            <a:r>
              <a:rPr lang="ja-JP" altLang="ja-JP" dirty="0" smtClean="0"/>
              <a:t>ということになる。そして情報抽出を</a:t>
            </a:r>
            <a:r>
              <a:rPr lang="ja-JP" altLang="en-US" dirty="0" smtClean="0"/>
              <a:t>行う</a:t>
            </a:r>
            <a:r>
              <a:rPr lang="ja-JP" altLang="ja-JP" dirty="0" smtClean="0"/>
              <a:t>のが、視覚や聴覚などの</a:t>
            </a:r>
            <a:r>
              <a:rPr lang="ja-JP" altLang="ja-JP" sz="4300" dirty="0" smtClean="0">
                <a:solidFill>
                  <a:srgbClr val="FF0000"/>
                </a:solidFill>
              </a:rPr>
              <a:t>知覚系</a:t>
            </a:r>
            <a:endParaRPr lang="ja-JP" altLang="ja-JP" dirty="0" smtClean="0"/>
          </a:p>
          <a:p>
            <a:endParaRPr lang="ja-JP" altLang="en-US" dirty="0" smtClean="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lstStyle/>
          <a:p>
            <a:r>
              <a:rPr lang="ja-JP" altLang="ja-JP" dirty="0" smtClean="0"/>
              <a:t>観光学における観光資源の分類</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lang="ja-JP" altLang="en-US" dirty="0" smtClean="0"/>
              <a:t>「</a:t>
            </a:r>
            <a:r>
              <a:rPr lang="ja-JP" altLang="ja-JP" dirty="0" smtClean="0"/>
              <a:t>観光学</a:t>
            </a:r>
            <a:r>
              <a:rPr lang="ja-JP" altLang="en-US" dirty="0" smtClean="0"/>
              <a:t>」</a:t>
            </a:r>
            <a:r>
              <a:rPr lang="ja-JP" altLang="ja-JP" dirty="0" smtClean="0"/>
              <a:t>における観光資源の分類は、この範疇化を</a:t>
            </a:r>
            <a:r>
              <a:rPr lang="ja-JP" altLang="ja-JP" dirty="0" smtClean="0">
                <a:solidFill>
                  <a:srgbClr val="FF0000"/>
                </a:solidFill>
              </a:rPr>
              <a:t>如何なる基準で行うか</a:t>
            </a:r>
            <a:r>
              <a:rPr lang="ja-JP" altLang="ja-JP" dirty="0" smtClean="0"/>
              <a:t>を論議するものであり、当然最終的には価値観に行き着くこととなる。</a:t>
            </a:r>
            <a:r>
              <a:rPr lang="ja-JP" altLang="en-US" dirty="0" smtClean="0"/>
              <a:t>「</a:t>
            </a:r>
            <a:r>
              <a:rPr lang="ja-JP" altLang="ja-JP" dirty="0" smtClean="0"/>
              <a:t>観光政策</a:t>
            </a:r>
            <a:r>
              <a:rPr lang="ja-JP" altLang="en-US" dirty="0" smtClean="0"/>
              <a:t>」</a:t>
            </a:r>
            <a:r>
              <a:rPr lang="ja-JP" altLang="ja-JP" dirty="0" smtClean="0"/>
              <a:t>においては</a:t>
            </a:r>
            <a:r>
              <a:rPr lang="ja-JP" altLang="ja-JP" dirty="0" smtClean="0">
                <a:solidFill>
                  <a:srgbClr val="FF0000"/>
                </a:solidFill>
              </a:rPr>
              <a:t>規範性の形</a:t>
            </a:r>
            <a:r>
              <a:rPr lang="ja-JP" altLang="ja-JP" dirty="0" smtClean="0"/>
              <a:t>をめぐって論議するのである。</a:t>
            </a:r>
          </a:p>
          <a:p>
            <a:r>
              <a:rPr kumimoji="1" lang="ja-JP" altLang="en-US" dirty="0" smtClean="0"/>
              <a:t>まず、①同じものと分類する基準</a:t>
            </a:r>
            <a:endParaRPr kumimoji="1" lang="en-US" altLang="ja-JP" dirty="0" smtClean="0"/>
          </a:p>
          <a:p>
            <a:r>
              <a:rPr lang="ja-JP" altLang="en-US" dirty="0" smtClean="0"/>
              <a:t>次に、②同じものと分類された中で、評価のランク付けする基準</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a:bodyPr>
          <a:lstStyle/>
          <a:p>
            <a:r>
              <a:rPr lang="ja-JP" altLang="ja-JP" dirty="0" smtClean="0"/>
              <a:t>観光は「日常生活圏を離れ非日常体験をするもの」とされ、そこには日常と非日常の差異を前提とする考えがある。この日常と非日常の差異は非物質的存在であり、実体概念ではなく関係概念である点で、</a:t>
            </a:r>
            <a:r>
              <a:rPr lang="ja-JP" altLang="en-US" dirty="0" smtClean="0"/>
              <a:t>「</a:t>
            </a:r>
            <a:r>
              <a:rPr lang="ja-JP" altLang="ja-JP" dirty="0" smtClean="0"/>
              <a:t>パターンの差</a:t>
            </a:r>
            <a:r>
              <a:rPr lang="ja-JP" altLang="en-US" dirty="0" smtClean="0"/>
              <a:t>」</a:t>
            </a:r>
            <a:r>
              <a:rPr lang="ja-JP" altLang="ja-JP" dirty="0" smtClean="0"/>
              <a:t>とされる「情報」に含まれてしまうものである。資本主義も</a:t>
            </a:r>
            <a:r>
              <a:rPr lang="ja-JP" altLang="ja-JP" sz="4400" dirty="0" smtClean="0">
                <a:solidFill>
                  <a:srgbClr val="FF0000"/>
                </a:solidFill>
              </a:rPr>
              <a:t>差異</a:t>
            </a:r>
            <a:r>
              <a:rPr lang="ja-JP" altLang="ja-JP" dirty="0" smtClean="0"/>
              <a:t>を前提としており、観光情報は資本主義商品の一つでもある。</a:t>
            </a:r>
          </a:p>
        </p:txBody>
      </p:sp>
      <p:sp>
        <p:nvSpPr>
          <p:cNvPr id="4" name="タイトル 3"/>
          <p:cNvSpPr>
            <a:spLocks noGrp="1"/>
          </p:cNvSpPr>
          <p:nvPr>
            <p:ph type="title"/>
          </p:nvPr>
        </p:nvSpPr>
        <p:spPr>
          <a:solidFill>
            <a:srgbClr val="FFFF00"/>
          </a:solidFill>
          <a:ln>
            <a:solidFill>
              <a:schemeClr val="accent1"/>
            </a:solidFill>
          </a:ln>
        </p:spPr>
        <p:txBody>
          <a:bodyPr>
            <a:normAutofit/>
          </a:bodyPr>
          <a:lstStyle/>
          <a:p>
            <a:r>
              <a:rPr lang="ja-JP" altLang="ja-JP" b="1" dirty="0" smtClean="0"/>
              <a:t>　資本主義商品である観光情報</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3129</Words>
  <Application>Microsoft Office PowerPoint</Application>
  <PresentationFormat>画面に合わせる (4:3)</PresentationFormat>
  <Paragraphs>155</Paragraphs>
  <Slides>35</Slides>
  <Notes>13</Notes>
  <HiddenSlides>5</HiddenSlides>
  <MMClips>0</MMClips>
  <ScaleCrop>false</ScaleCrop>
  <HeadingPairs>
    <vt:vector size="4" baseType="variant">
      <vt:variant>
        <vt:lpstr>テーマ</vt:lpstr>
      </vt:variant>
      <vt:variant>
        <vt:i4>1</vt:i4>
      </vt:variant>
      <vt:variant>
        <vt:lpstr>スライド タイトル</vt:lpstr>
      </vt:variant>
      <vt:variant>
        <vt:i4>35</vt:i4>
      </vt:variant>
    </vt:vector>
  </HeadingPairs>
  <TitlesOfParts>
    <vt:vector size="36" baseType="lpstr">
      <vt:lpstr>Office テーマ</vt:lpstr>
      <vt:lpstr>観光資源の範疇化・評価</vt:lpstr>
      <vt:lpstr>「くまもん」と「土佐犬」は違うか同じか</vt:lpstr>
      <vt:lpstr>みにくいアヒルの子の定理 （Theorem of the ugly duckling）</vt:lpstr>
      <vt:lpstr>人間は違うものを同じとみてしまう</vt:lpstr>
      <vt:lpstr>　金銭評価・値付け</vt:lpstr>
      <vt:lpstr>数学とは？</vt:lpstr>
      <vt:lpstr>パターン認知能力</vt:lpstr>
      <vt:lpstr>観光学における観光資源の分類</vt:lpstr>
      <vt:lpstr>　資本主義商品である観光情報</vt:lpstr>
      <vt:lpstr>差異</vt:lpstr>
      <vt:lpstr>話題・人気</vt:lpstr>
      <vt:lpstr>使命を終えた 国際観光ホテル整備法</vt:lpstr>
      <vt:lpstr>スライド 13</vt:lpstr>
      <vt:lpstr>税制措置の不協和</vt:lpstr>
      <vt:lpstr>伝統的日本旅館振興法</vt:lpstr>
      <vt:lpstr>人流情報法制度への整理統合</vt:lpstr>
      <vt:lpstr>格付けの経済的な意味・意義</vt:lpstr>
      <vt:lpstr>格付けプロセスの適切性は透明性の確保と情報公開により確保</vt:lpstr>
      <vt:lpstr>評価責任</vt:lpstr>
      <vt:lpstr>ミシュラン神話の行き過ぎ 讀賣新聞2004年2月21日の報道</vt:lpstr>
      <vt:lpstr>温泉旅館格付けガイド　　　　　　　　　　　　　　　</vt:lpstr>
      <vt:lpstr>公的評価制度</vt:lpstr>
      <vt:lpstr>評価を超える皇室文化財</vt:lpstr>
      <vt:lpstr>ヒエラルキー化</vt:lpstr>
      <vt:lpstr>スライド 25</vt:lpstr>
      <vt:lpstr>坂網猟　違いが露呈した例</vt:lpstr>
      <vt:lpstr>文化的後進性とポリシーロンダリング</vt:lpstr>
      <vt:lpstr>観光価値の金銭評価の実践</vt:lpstr>
      <vt:lpstr>海外旅行安全情報</vt:lpstr>
      <vt:lpstr>スライド 30</vt:lpstr>
      <vt:lpstr>客観的評価には情報公開が不可欠であり、評価基準と評価者の公開</vt:lpstr>
      <vt:lpstr>内側から見た富士通「成果主義」の崩壊</vt:lpstr>
      <vt:lpstr>虚妄の成果主義</vt:lpstr>
      <vt:lpstr>日本にける評価システム</vt:lpstr>
      <vt:lpstr>アメリカでは小学校から「成果主義」</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観光資源の評価・範疇化</dc:title>
  <dc:creator>teramae</dc:creator>
  <cp:lastModifiedBy>teramae</cp:lastModifiedBy>
  <cp:revision>15</cp:revision>
  <dcterms:created xsi:type="dcterms:W3CDTF">2014-03-15T07:58:47Z</dcterms:created>
  <dcterms:modified xsi:type="dcterms:W3CDTF">2014-06-07T20:21:19Z</dcterms:modified>
</cp:coreProperties>
</file>