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20" r:id="rId3"/>
    <p:sldId id="321" r:id="rId4"/>
    <p:sldId id="322" r:id="rId5"/>
    <p:sldId id="323" r:id="rId6"/>
    <p:sldId id="324" r:id="rId7"/>
    <p:sldId id="317" r:id="rId8"/>
    <p:sldId id="319" r:id="rId9"/>
    <p:sldId id="325" r:id="rId10"/>
    <p:sldId id="318" r:id="rId11"/>
    <p:sldId id="316" r:id="rId12"/>
    <p:sldId id="314" r:id="rId13"/>
    <p:sldId id="285" r:id="rId14"/>
    <p:sldId id="286" r:id="rId15"/>
    <p:sldId id="271" r:id="rId16"/>
    <p:sldId id="269" r:id="rId17"/>
    <p:sldId id="270" r:id="rId18"/>
    <p:sldId id="287" r:id="rId19"/>
    <p:sldId id="289" r:id="rId20"/>
    <p:sldId id="288" r:id="rId21"/>
    <p:sldId id="291" r:id="rId22"/>
    <p:sldId id="292" r:id="rId23"/>
    <p:sldId id="296" r:id="rId24"/>
    <p:sldId id="297" r:id="rId25"/>
    <p:sldId id="298" r:id="rId26"/>
    <p:sldId id="293" r:id="rId27"/>
    <p:sldId id="280" r:id="rId28"/>
    <p:sldId id="267" r:id="rId29"/>
    <p:sldId id="315" r:id="rId30"/>
    <p:sldId id="299" r:id="rId31"/>
    <p:sldId id="307" r:id="rId32"/>
    <p:sldId id="308" r:id="rId33"/>
    <p:sldId id="309" r:id="rId34"/>
    <p:sldId id="310" r:id="rId35"/>
    <p:sldId id="311" r:id="rId36"/>
    <p:sldId id="312" r:id="rId37"/>
    <p:sldId id="301" r:id="rId38"/>
    <p:sldId id="326" r:id="rId39"/>
    <p:sldId id="305" r:id="rId40"/>
    <p:sldId id="306" r:id="rId41"/>
    <p:sldId id="302" r:id="rId42"/>
    <p:sldId id="303" r:id="rId43"/>
    <p:sldId id="263" r:id="rId44"/>
    <p:sldId id="304" r:id="rId45"/>
    <p:sldId id="313" r:id="rId46"/>
    <p:sldId id="300" r:id="rId47"/>
    <p:sldId id="265" r:id="rId4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F7CD3E-EC47-4541-8FCB-C004F1F20D5D}" type="datetimeFigureOut">
              <a:rPr kumimoji="1" lang="ja-JP" altLang="en-US" smtClean="0"/>
              <a:pPr/>
              <a:t>2014/6/14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340C91-93B2-401F-998D-16D3520C07C9}"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14</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15</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16</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17</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18</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19</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20</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21</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22</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23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1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812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E1D7D6-D335-42F8-A096-0DB4123876DB}" type="slidenum">
              <a:rPr lang="ja-JP" altLang="en-US" smtClean="0">
                <a:latin typeface="Arial" pitchFamily="34" charset="0"/>
              </a:rPr>
              <a:pPr/>
              <a:t>2</a:t>
            </a:fld>
            <a:endParaRPr lang="ja-JP"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24</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25</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26</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27</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28</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30</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4EC0C5-8E30-4F96-9DDB-C28BEF80CE14}" type="slidenum">
              <a:rPr kumimoji="1" lang="ja-JP" altLang="en-US" smtClean="0"/>
              <a:pPr/>
              <a:t>31</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801214-120E-4EB2-B033-F0FA68537572}" type="slidenum">
              <a:rPr kumimoji="1" lang="ja-JP" altLang="en-US" smtClean="0"/>
              <a:pPr/>
              <a:t>32</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801214-120E-4EB2-B033-F0FA68537572}" type="slidenum">
              <a:rPr kumimoji="1" lang="ja-JP" altLang="en-US" smtClean="0"/>
              <a:pPr/>
              <a:t>33</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801214-120E-4EB2-B033-F0FA68537572}" type="slidenum">
              <a:rPr kumimoji="1" lang="ja-JP" altLang="en-US" smtClean="0"/>
              <a:pPr/>
              <a:t>34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2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822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D9CF83-0FC3-4306-9DFD-DC9AF24EC7E8}" type="slidenum">
              <a:rPr lang="ja-JP" altLang="en-US" smtClean="0">
                <a:latin typeface="Arial" pitchFamily="34" charset="0"/>
              </a:rPr>
              <a:pPr/>
              <a:t>3</a:t>
            </a:fld>
            <a:endParaRPr lang="ja-JP" alt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801214-120E-4EB2-B033-F0FA68537572}" type="slidenum">
              <a:rPr kumimoji="1" lang="ja-JP" altLang="en-US" smtClean="0"/>
              <a:pPr/>
              <a:t>35</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801214-120E-4EB2-B033-F0FA68537572}" type="slidenum">
              <a:rPr kumimoji="1" lang="ja-JP" altLang="en-US" smtClean="0"/>
              <a:pPr/>
              <a:t>36</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37</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39</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40</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41</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42</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43</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717A63B-F45C-4D1B-BAB2-505039E0573D}" type="slidenum">
              <a:rPr kumimoji="1" lang="ja-JP" altLang="en-US" smtClean="0"/>
              <a:pPr/>
              <a:t>44</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45</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3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833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C3CBD3-0673-4BCF-8E2F-B4F43F44329F}" type="slidenum">
              <a:rPr lang="ja-JP" altLang="en-US" smtClean="0">
                <a:latin typeface="Arial" pitchFamily="34" charset="0"/>
              </a:rPr>
              <a:pPr/>
              <a:t>4</a:t>
            </a:fld>
            <a:endParaRPr lang="ja-JP" alt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46</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47</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4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843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FEAD10-118B-41C5-93F7-548AE2885B45}" type="slidenum">
              <a:rPr lang="ja-JP" altLang="en-US" smtClean="0">
                <a:latin typeface="Arial" pitchFamily="34" charset="0"/>
              </a:rPr>
              <a:pPr/>
              <a:t>5</a:t>
            </a:fld>
            <a:endParaRPr lang="ja-JP"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53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853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06B742-EAA2-4ED5-842B-17721DDFC0EE}" type="slidenum">
              <a:rPr lang="en-US" altLang="ja-JP" smtClean="0">
                <a:latin typeface="Arial" pitchFamily="34" charset="0"/>
              </a:rPr>
              <a:pPr/>
              <a:t>6</a:t>
            </a:fld>
            <a:endParaRPr lang="en-US" altLang="ja-JP"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9</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12</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13</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2D7C623-BEB3-46B2-A0BA-DC76BE833C70}"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D24A39-2744-46A6-8343-34BE4EB483CF}"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2D7C623-BEB3-46B2-A0BA-DC76BE833C70}"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D24A39-2744-46A6-8343-34BE4EB483CF}"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2D7C623-BEB3-46B2-A0BA-DC76BE833C70}"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D24A39-2744-46A6-8343-34BE4EB483CF}"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endParaRPr lang="ja-JP" altLang="en-US"/>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E95CC49F-0B0B-42EE-B5E0-490C96C15498}"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2D7C623-BEB3-46B2-A0BA-DC76BE833C70}"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D24A39-2744-46A6-8343-34BE4EB483CF}"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2D7C623-BEB3-46B2-A0BA-DC76BE833C70}"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ED24A39-2744-46A6-8343-34BE4EB483CF}"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2D7C623-BEB3-46B2-A0BA-DC76BE833C70}" type="datetimeFigureOut">
              <a:rPr kumimoji="1" lang="ja-JP" altLang="en-US" smtClean="0"/>
              <a:pPr/>
              <a:t>2014/6/14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ED24A39-2744-46A6-8343-34BE4EB483CF}"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2D7C623-BEB3-46B2-A0BA-DC76BE833C70}" type="datetimeFigureOut">
              <a:rPr kumimoji="1" lang="ja-JP" altLang="en-US" smtClean="0"/>
              <a:pPr/>
              <a:t>2014/6/14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ED24A39-2744-46A6-8343-34BE4EB483CF}"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2D7C623-BEB3-46B2-A0BA-DC76BE833C70}" type="datetimeFigureOut">
              <a:rPr kumimoji="1" lang="ja-JP" altLang="en-US" smtClean="0"/>
              <a:pPr/>
              <a:t>2014/6/14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ED24A39-2744-46A6-8343-34BE4EB483CF}"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2D7C623-BEB3-46B2-A0BA-DC76BE833C70}" type="datetimeFigureOut">
              <a:rPr kumimoji="1" lang="ja-JP" altLang="en-US" smtClean="0"/>
              <a:pPr/>
              <a:t>2014/6/14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ED24A39-2744-46A6-8343-34BE4EB483CF}"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2D7C623-BEB3-46B2-A0BA-DC76BE833C70}" type="datetimeFigureOut">
              <a:rPr kumimoji="1" lang="ja-JP" altLang="en-US" smtClean="0"/>
              <a:pPr/>
              <a:t>2014/6/14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ED24A39-2744-46A6-8343-34BE4EB483CF}"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2D7C623-BEB3-46B2-A0BA-DC76BE833C70}" type="datetimeFigureOut">
              <a:rPr kumimoji="1" lang="ja-JP" altLang="en-US" smtClean="0"/>
              <a:pPr/>
              <a:t>2014/6/14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ED24A39-2744-46A6-8343-34BE4EB483CF}"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7C623-BEB3-46B2-A0BA-DC76BE833C70}" type="datetimeFigureOut">
              <a:rPr kumimoji="1" lang="ja-JP" altLang="en-US" smtClean="0"/>
              <a:pPr/>
              <a:t>2014/6/14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24A39-2744-46A6-8343-34BE4EB483C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matome.naver.jp/odai/2139988490757578401"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upload.wikimedia.org/wikipedia/commons/6/69/Virmalised_,aurora_borealis.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upload.wikimedia.org/wikipedia/ja/7/77/Shinkiro-haru-uozu.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ja.wikipedia.org/wiki/%E3%83%95%E3%82%A1%E3%82%A4%E3%83%AB:Fuyunoshinkirou.jpg"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cnn.co.jp/photo/35039520-2.html" TargetMode="External"/><Relationship Id="rId7"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cnn.co.jp/photo/35039520-4.html"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adaphoto.jp/kikou/images2/inka10l.jp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jbpress.ismedia.jp/articles/-/3950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130425"/>
            <a:ext cx="8496944" cy="3098775"/>
          </a:xfrm>
          <a:solidFill>
            <a:srgbClr val="FFFF00"/>
          </a:solidFill>
          <a:ln w="57150">
            <a:solidFill>
              <a:schemeClr val="tx1"/>
            </a:solidFill>
          </a:ln>
        </p:spPr>
        <p:txBody>
          <a:bodyPr>
            <a:normAutofit fontScale="90000"/>
          </a:bodyPr>
          <a:lstStyle/>
          <a:p>
            <a:r>
              <a:rPr kumimoji="1" lang="ja-JP" altLang="en-US" sz="7300" dirty="0" smtClean="0"/>
              <a:t>観光資源の創出</a:t>
            </a:r>
            <a:r>
              <a:rPr kumimoji="1" lang="en-US" altLang="ja-JP" dirty="0" smtClean="0"/>
              <a:t/>
            </a:r>
            <a:br>
              <a:rPr kumimoji="1" lang="en-US" altLang="ja-JP" dirty="0" smtClean="0"/>
            </a:br>
            <a:r>
              <a:rPr lang="en-US" altLang="ja-JP" dirty="0" smtClean="0"/>
              <a:t/>
            </a:r>
            <a:br>
              <a:rPr lang="en-US" altLang="ja-JP" dirty="0" smtClean="0"/>
            </a:br>
            <a:r>
              <a:rPr kumimoji="1" lang="en-US" altLang="ja-JP" dirty="0" smtClean="0"/>
              <a:t/>
            </a:r>
            <a:br>
              <a:rPr kumimoji="1" lang="en-US" altLang="ja-JP" dirty="0" smtClean="0"/>
            </a:br>
            <a:r>
              <a:rPr lang="ja-JP" altLang="en-US" dirty="0" smtClean="0"/>
              <a:t>～伝統も自然も後から作り出される～</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892480" cy="1143000"/>
          </a:xfrm>
          <a:solidFill>
            <a:srgbClr val="FFFF00"/>
          </a:solidFill>
        </p:spPr>
        <p:txBody>
          <a:bodyPr>
            <a:noAutofit/>
          </a:bodyPr>
          <a:lstStyle/>
          <a:p>
            <a:r>
              <a:rPr kumimoji="1" lang="ja-JP" altLang="en-US" sz="3600" dirty="0" smtClean="0"/>
              <a:t>交通情報技術の進展による観光資源の増大</a:t>
            </a:r>
            <a:endParaRPr kumimoji="1" lang="ja-JP" altLang="en-US" sz="3600"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鉄道、航空機、船舶の発達が風景を生み出し、風景感を変化させてきた</a:t>
            </a:r>
            <a:endParaRPr kumimoji="1" lang="en-US" altLang="ja-JP" dirty="0" smtClean="0"/>
          </a:p>
          <a:p>
            <a:r>
              <a:rPr lang="ja-JP" altLang="en-US" dirty="0" smtClean="0"/>
              <a:t>オーロラ、蜃気楼、日食等予測技術が観光資源を生み出してきた</a:t>
            </a:r>
            <a:endParaRPr lang="en-US" altLang="ja-JP" dirty="0" smtClean="0"/>
          </a:p>
          <a:p>
            <a:r>
              <a:rPr kumimoji="1" lang="ja-JP" altLang="en-US" dirty="0" smtClean="0"/>
              <a:t>その意味でのフロンティアは、宇宙、深海等に限定されてきているのかもしれない。</a:t>
            </a:r>
            <a:endParaRPr kumimoji="1" lang="en-US" altLang="ja-JP" dirty="0" smtClean="0"/>
          </a:p>
          <a:p>
            <a:r>
              <a:rPr lang="ja-JP" altLang="en-US" dirty="0" smtClean="0"/>
              <a:t>その一方で、環境条件の変化が、新たな自然を発生させることもあるが、急激な変化は人類にとって危険なのかもしれない</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smtClean="0">
                <a:hlinkClick r:id="rId2"/>
              </a:rPr>
              <a:t>ノルウェーの絶景スポットが本当にシャレになってない</a:t>
            </a:r>
            <a:r>
              <a:rPr lang="en-US" altLang="ja-JP" b="1" dirty="0" smtClean="0">
                <a:hlinkClick r:id="rId2"/>
              </a:rPr>
              <a:t>…</a:t>
            </a:r>
            <a:endParaRPr kumimoji="1" lang="ja-JP" altLang="en-US" dirty="0"/>
          </a:p>
        </p:txBody>
      </p:sp>
      <p:pic>
        <p:nvPicPr>
          <p:cNvPr id="1026" name="Picture 2" descr="http://livedoor.blogimg.jp/loveai0221/imgs/5/1/51137273-s.png"/>
          <p:cNvPicPr>
            <a:picLocks noChangeAspect="1" noChangeArrowheads="1"/>
          </p:cNvPicPr>
          <p:nvPr/>
        </p:nvPicPr>
        <p:blipFill>
          <a:blip r:embed="rId3" cstate="print"/>
          <a:srcRect/>
          <a:stretch>
            <a:fillRect/>
          </a:stretch>
        </p:blipFill>
        <p:spPr bwMode="auto">
          <a:xfrm>
            <a:off x="5021913" y="1772816"/>
            <a:ext cx="3654543" cy="4608512"/>
          </a:xfrm>
          <a:prstGeom prst="rect">
            <a:avLst/>
          </a:prstGeom>
          <a:noFill/>
        </p:spPr>
      </p:pic>
      <p:pic>
        <p:nvPicPr>
          <p:cNvPr id="1028" name="Picture 4" descr="http://livedoor.sp.blogimg.jp/amosaic/imgs/4/e/4ec9daea.jpg"/>
          <p:cNvPicPr>
            <a:picLocks noChangeAspect="1" noChangeArrowheads="1"/>
          </p:cNvPicPr>
          <p:nvPr/>
        </p:nvPicPr>
        <p:blipFill>
          <a:blip r:embed="rId4" cstate="print"/>
          <a:srcRect/>
          <a:stretch>
            <a:fillRect/>
          </a:stretch>
        </p:blipFill>
        <p:spPr bwMode="auto">
          <a:xfrm>
            <a:off x="783580" y="1756771"/>
            <a:ext cx="3356372" cy="501964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0"/>
            <a:ext cx="8363272" cy="1844824"/>
          </a:xfrm>
          <a:ln w="19050">
            <a:solidFill>
              <a:schemeClr val="tx1">
                <a:lumMod val="95000"/>
                <a:lumOff val="5000"/>
              </a:schemeClr>
            </a:solidFill>
          </a:ln>
        </p:spPr>
        <p:txBody>
          <a:bodyPr>
            <a:normAutofit fontScale="90000"/>
          </a:bodyPr>
          <a:lstStyle/>
          <a:p>
            <a:r>
              <a:rPr lang="ja-JP" altLang="en-US" b="1" dirty="0" smtClean="0"/>
              <a:t>鳥を目がけて一斉噴射！これがヤマアリ蟻酸攻撃だ！</a:t>
            </a:r>
            <a:r>
              <a:rPr lang="en-US" altLang="ja-JP" b="1" dirty="0" smtClean="0"/>
              <a:t/>
            </a:r>
            <a:br>
              <a:rPr lang="en-US" altLang="ja-JP" b="1" dirty="0" smtClean="0"/>
            </a:br>
            <a:r>
              <a:rPr lang="en-US" altLang="ja-JP" sz="1600" b="1" dirty="0" smtClean="0"/>
              <a:t>https://www.youtube.com/watch?v=PXvL9PwKc7Q&amp;feature=player_embedded</a:t>
            </a:r>
            <a:br>
              <a:rPr lang="en-US" altLang="ja-JP" sz="1600" b="1" dirty="0" smtClean="0"/>
            </a:br>
            <a:r>
              <a:rPr lang="en-US" altLang="ja-JP" sz="1600" b="1" dirty="0" smtClean="0"/>
              <a:t>http://karapaia.livedoor.biz/archives/52156871.html</a:t>
            </a:r>
            <a:endParaRPr kumimoji="1" lang="ja-JP" altLang="en-US" sz="1600" dirty="0"/>
          </a:p>
        </p:txBody>
      </p:sp>
      <p:pic>
        <p:nvPicPr>
          <p:cNvPr id="2050" name="Picture 2" descr="1_e3"/>
          <p:cNvPicPr>
            <a:picLocks noChangeAspect="1" noChangeArrowheads="1"/>
          </p:cNvPicPr>
          <p:nvPr/>
        </p:nvPicPr>
        <p:blipFill>
          <a:blip r:embed="rId3" cstate="print"/>
          <a:srcRect/>
          <a:stretch>
            <a:fillRect/>
          </a:stretch>
        </p:blipFill>
        <p:spPr bwMode="auto">
          <a:xfrm>
            <a:off x="776464" y="1916832"/>
            <a:ext cx="7539952" cy="484896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2050" name="Picture 2" descr="ファイル:Virmalised ,aurora borealis.jpg">
            <a:hlinkClick r:id="rId3"/>
          </p:cNvPr>
          <p:cNvPicPr>
            <a:picLocks noChangeAspect="1" noChangeArrowheads="1"/>
          </p:cNvPicPr>
          <p:nvPr/>
        </p:nvPicPr>
        <p:blipFill>
          <a:blip r:embed="rId4" cstate="print"/>
          <a:srcRect/>
          <a:stretch>
            <a:fillRect/>
          </a:stretch>
        </p:blipFill>
        <p:spPr bwMode="auto">
          <a:xfrm>
            <a:off x="696416" y="1511002"/>
            <a:ext cx="7620000" cy="50863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2293" t="31356" r="49911" b="19492"/>
          <a:stretch>
            <a:fillRect/>
          </a:stretch>
        </p:blipFill>
        <p:spPr bwMode="auto">
          <a:xfrm>
            <a:off x="539552" y="620688"/>
            <a:ext cx="8388424" cy="6264697"/>
          </a:xfrm>
          <a:prstGeom prst="rect">
            <a:avLst/>
          </a:prstGeom>
          <a:noFill/>
          <a:ln w="9525">
            <a:noFill/>
            <a:miter lim="800000"/>
            <a:headEnd/>
            <a:tailEnd/>
          </a:ln>
        </p:spPr>
      </p:pic>
      <p:sp>
        <p:nvSpPr>
          <p:cNvPr id="5" name="正方形/長方形 4"/>
          <p:cNvSpPr/>
          <p:nvPr/>
        </p:nvSpPr>
        <p:spPr>
          <a:xfrm>
            <a:off x="2286000" y="-27384"/>
            <a:ext cx="4572000" cy="646331"/>
          </a:xfrm>
          <a:prstGeom prst="rect">
            <a:avLst/>
          </a:prstGeom>
        </p:spPr>
        <p:txBody>
          <a:bodyPr>
            <a:spAutoFit/>
          </a:bodyPr>
          <a:lstStyle/>
          <a:p>
            <a:r>
              <a:rPr lang="en-US" altLang="ja-JP" dirty="0" smtClean="0"/>
              <a:t>http://ja.wikipedia.org/wiki/%E3%82%AA%E3%83%BC%E3%83%AD%E3%83%A9</a:t>
            </a:r>
            <a:endParaRPr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レンズ雲　長野県富士見町</a:t>
            </a:r>
            <a:endParaRPr kumimoji="1" lang="ja-JP" altLang="en-US" dirty="0"/>
          </a:p>
        </p:txBody>
      </p:sp>
      <p:pic>
        <p:nvPicPr>
          <p:cNvPr id="44036" name="Picture 4" descr="レンズ雲と山"/>
          <p:cNvPicPr>
            <a:picLocks noChangeAspect="1" noChangeArrowheads="1"/>
          </p:cNvPicPr>
          <p:nvPr/>
        </p:nvPicPr>
        <p:blipFill>
          <a:blip r:embed="rId3" cstate="print"/>
          <a:srcRect/>
          <a:stretch>
            <a:fillRect/>
          </a:stretch>
        </p:blipFill>
        <p:spPr bwMode="auto">
          <a:xfrm>
            <a:off x="945232" y="1807046"/>
            <a:ext cx="5715000" cy="4286250"/>
          </a:xfrm>
          <a:prstGeom prst="rect">
            <a:avLst/>
          </a:prstGeom>
          <a:noFill/>
        </p:spPr>
      </p:pic>
      <p:pic>
        <p:nvPicPr>
          <p:cNvPr id="44038" name="Picture 6" descr="クリックすると新しいウィンドウで開きます"/>
          <p:cNvPicPr>
            <a:picLocks noChangeAspect="1" noChangeArrowheads="1"/>
          </p:cNvPicPr>
          <p:nvPr/>
        </p:nvPicPr>
        <p:blipFill>
          <a:blip r:embed="rId4" cstate="print"/>
          <a:srcRect/>
          <a:stretch>
            <a:fillRect/>
          </a:stretch>
        </p:blipFill>
        <p:spPr bwMode="auto">
          <a:xfrm>
            <a:off x="5796136" y="4542964"/>
            <a:ext cx="3240360" cy="205438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光柱（ライトラピー）</a:t>
            </a:r>
            <a:endParaRPr kumimoji="1" lang="ja-JP" altLang="en-US" dirty="0"/>
          </a:p>
        </p:txBody>
      </p:sp>
      <p:pic>
        <p:nvPicPr>
          <p:cNvPr id="2050" name="Picture 2" descr="http://msp.c.yimg.jp/yjimage?q=rC9Z44oXyLEES33cYF0Q6WCLybjmxIMRrKASo2iXWdwBDVviTuV4irlrjzFw_KHTBvGyBgO44qfKzJFMSTsTaX7yCuOLa_CbK8MWcnWGP9cpc8avCOEB3BbPtnrwKP44&amp;sig=12rjufkte&amp;x=170&amp;y=127"/>
          <p:cNvPicPr>
            <a:picLocks noChangeAspect="1" noChangeArrowheads="1"/>
          </p:cNvPicPr>
          <p:nvPr/>
        </p:nvPicPr>
        <p:blipFill>
          <a:blip r:embed="rId3" cstate="print"/>
          <a:srcRect/>
          <a:stretch>
            <a:fillRect/>
          </a:stretch>
        </p:blipFill>
        <p:spPr bwMode="auto">
          <a:xfrm>
            <a:off x="1440582" y="1859283"/>
            <a:ext cx="5867722" cy="438353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逆さ霧　上田市</a:t>
            </a:r>
            <a:endParaRPr kumimoji="1" lang="ja-JP" altLang="en-US" dirty="0"/>
          </a:p>
        </p:txBody>
      </p:sp>
      <p:pic>
        <p:nvPicPr>
          <p:cNvPr id="46082" name="Picture 2" descr="クリックすると新しいウィンドウで開きます"/>
          <p:cNvPicPr>
            <a:picLocks noChangeAspect="1" noChangeArrowheads="1"/>
          </p:cNvPicPr>
          <p:nvPr/>
        </p:nvPicPr>
        <p:blipFill>
          <a:blip r:embed="rId3" cstate="print"/>
          <a:srcRect/>
          <a:stretch>
            <a:fillRect/>
          </a:stretch>
        </p:blipFill>
        <p:spPr bwMode="auto">
          <a:xfrm>
            <a:off x="426665" y="1737320"/>
            <a:ext cx="8105775" cy="4572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57808"/>
            <a:ext cx="8229600" cy="1143000"/>
          </a:xfrm>
          <a:ln>
            <a:solidFill>
              <a:schemeClr val="tx1">
                <a:lumMod val="95000"/>
                <a:lumOff val="5000"/>
              </a:schemeClr>
            </a:solidFill>
          </a:ln>
        </p:spPr>
        <p:txBody>
          <a:bodyPr>
            <a:normAutofit fontScale="90000"/>
          </a:bodyPr>
          <a:lstStyle/>
          <a:p>
            <a:r>
              <a:rPr kumimoji="1" lang="ja-JP" altLang="en-US" dirty="0" smtClean="0"/>
              <a:t>ダイヤモンドダスト</a:t>
            </a:r>
            <a:r>
              <a:rPr lang="en-US" altLang="ja-JP" sz="3100" dirty="0" smtClean="0"/>
              <a:t>https://www.youtube.com/watch?v=Aq-BsY_0oz0</a:t>
            </a:r>
            <a:endParaRPr kumimoji="1" lang="ja-JP" altLang="en-US" sz="3100" dirty="0"/>
          </a:p>
        </p:txBody>
      </p:sp>
      <p:pic>
        <p:nvPicPr>
          <p:cNvPr id="4" name="図 3"/>
          <p:cNvPicPr/>
          <p:nvPr/>
        </p:nvPicPr>
        <p:blipFill>
          <a:blip r:embed="rId3" cstate="print"/>
          <a:srcRect l="8818" t="18079" r="42152" b="36723"/>
          <a:stretch>
            <a:fillRect/>
          </a:stretch>
        </p:blipFill>
        <p:spPr bwMode="auto">
          <a:xfrm>
            <a:off x="1259632" y="1844824"/>
            <a:ext cx="6408712" cy="482453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ファイル:Shinkiro-haru-uozu.jpg">
            <a:hlinkClick r:id="rId3"/>
          </p:cNvPr>
          <p:cNvPicPr>
            <a:picLocks noChangeAspect="1" noChangeArrowheads="1"/>
          </p:cNvPicPr>
          <p:nvPr/>
        </p:nvPicPr>
        <p:blipFill>
          <a:blip r:embed="rId4" cstate="print"/>
          <a:srcRect/>
          <a:stretch>
            <a:fillRect/>
          </a:stretch>
        </p:blipFill>
        <p:spPr bwMode="auto">
          <a:xfrm>
            <a:off x="755576" y="548680"/>
            <a:ext cx="7620000" cy="1872208"/>
          </a:xfrm>
          <a:prstGeom prst="rect">
            <a:avLst/>
          </a:prstGeom>
          <a:noFill/>
        </p:spPr>
      </p:pic>
      <p:pic>
        <p:nvPicPr>
          <p:cNvPr id="72708" name="Picture 4" descr="http://upload.wikimedia.org/wikipedia/ja/thumb/9/95/Fuyunoshinkirou.jpg/400px-Fuyunoshinkirou.jpg">
            <a:hlinkClick r:id="rId5"/>
          </p:cNvPr>
          <p:cNvPicPr>
            <a:picLocks noChangeAspect="1" noChangeArrowheads="1"/>
          </p:cNvPicPr>
          <p:nvPr/>
        </p:nvPicPr>
        <p:blipFill>
          <a:blip r:embed="rId6" cstate="print"/>
          <a:srcRect/>
          <a:stretch>
            <a:fillRect/>
          </a:stretch>
        </p:blipFill>
        <p:spPr bwMode="auto">
          <a:xfrm>
            <a:off x="755576" y="3356992"/>
            <a:ext cx="7848872" cy="2016224"/>
          </a:xfrm>
          <a:prstGeom prst="rect">
            <a:avLst/>
          </a:prstGeom>
          <a:noFill/>
        </p:spPr>
      </p:pic>
      <p:sp>
        <p:nvSpPr>
          <p:cNvPr id="6" name="正方形/長方形 5"/>
          <p:cNvSpPr/>
          <p:nvPr/>
        </p:nvSpPr>
        <p:spPr>
          <a:xfrm>
            <a:off x="1115616" y="2636912"/>
            <a:ext cx="7272808" cy="646331"/>
          </a:xfrm>
          <a:prstGeom prst="rect">
            <a:avLst/>
          </a:prstGeom>
        </p:spPr>
        <p:txBody>
          <a:bodyPr wrap="square">
            <a:spAutoFit/>
          </a:bodyPr>
          <a:lstStyle/>
          <a:p>
            <a:r>
              <a:rPr lang="ja-JP" altLang="ja-JP" sz="3600" dirty="0" smtClean="0"/>
              <a:t>春夏型の蜃気楼（富山県魚津市沖</a:t>
            </a:r>
            <a:r>
              <a:rPr lang="ja-JP" altLang="en-US" sz="3600" dirty="0" smtClean="0"/>
              <a:t>）</a:t>
            </a:r>
            <a:endParaRPr lang="ja-JP" altLang="en-US" sz="3600" dirty="0"/>
          </a:p>
        </p:txBody>
      </p:sp>
      <p:sp>
        <p:nvSpPr>
          <p:cNvPr id="7" name="正方形/長方形 6"/>
          <p:cNvSpPr/>
          <p:nvPr/>
        </p:nvSpPr>
        <p:spPr>
          <a:xfrm>
            <a:off x="1187624" y="5734997"/>
            <a:ext cx="7056784" cy="646331"/>
          </a:xfrm>
          <a:prstGeom prst="rect">
            <a:avLst/>
          </a:prstGeom>
        </p:spPr>
        <p:txBody>
          <a:bodyPr wrap="square">
            <a:spAutoFit/>
          </a:bodyPr>
          <a:lstStyle/>
          <a:p>
            <a:r>
              <a:rPr lang="ja-JP" altLang="en-US" sz="3600" dirty="0" smtClean="0"/>
              <a:t>秋冬</a:t>
            </a:r>
            <a:r>
              <a:rPr lang="ja-JP" altLang="ja-JP" sz="3600" dirty="0" smtClean="0"/>
              <a:t>型の蜃気楼（富山県魚津市沖</a:t>
            </a:r>
            <a:r>
              <a:rPr lang="ja-JP" altLang="en-US" sz="3600" dirty="0" smtClean="0"/>
              <a:t>）</a:t>
            </a:r>
            <a:endParaRPr lang="ja-JP" alt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solidFill>
            <a:srgbClr val="FFFFCC"/>
          </a:solidFill>
          <a:ln w="38100">
            <a:solidFill>
              <a:schemeClr val="tx1"/>
            </a:solidFill>
          </a:ln>
        </p:spPr>
        <p:txBody>
          <a:bodyPr/>
          <a:lstStyle/>
          <a:p>
            <a:r>
              <a:rPr lang="ja-JP" altLang="en-US" smtClean="0"/>
              <a:t>観光資源</a:t>
            </a:r>
          </a:p>
        </p:txBody>
      </p:sp>
      <p:sp>
        <p:nvSpPr>
          <p:cNvPr id="25603" name="コンテンツ プレースホルダ 2"/>
          <p:cNvSpPr>
            <a:spLocks noGrp="1"/>
          </p:cNvSpPr>
          <p:nvPr>
            <p:ph idx="1"/>
          </p:nvPr>
        </p:nvSpPr>
        <p:spPr/>
        <p:txBody>
          <a:bodyPr>
            <a:normAutofit lnSpcReduction="10000"/>
          </a:bodyPr>
          <a:lstStyle/>
          <a:p>
            <a:r>
              <a:rPr lang="ja-JP" altLang="en-US" dirty="0" smtClean="0"/>
              <a:t>基本法：自然、文化、温泉（日本独自）</a:t>
            </a:r>
            <a:endParaRPr lang="en-US" altLang="ja-JP" dirty="0" smtClean="0"/>
          </a:p>
          <a:p>
            <a:r>
              <a:rPr lang="ja-JP" altLang="en-US" dirty="0" smtClean="0">
                <a:solidFill>
                  <a:srgbClr val="FF0000"/>
                </a:solidFill>
              </a:rPr>
              <a:t>自然は人工を超えたもの</a:t>
            </a:r>
            <a:r>
              <a:rPr lang="ja-JP" altLang="en-US" dirty="0" smtClean="0"/>
              <a:t>、</a:t>
            </a:r>
            <a:r>
              <a:rPr lang="ja-JP" altLang="en-US" dirty="0" smtClean="0">
                <a:solidFill>
                  <a:srgbClr val="FF0000"/>
                </a:solidFill>
              </a:rPr>
              <a:t>文化</a:t>
            </a:r>
            <a:r>
              <a:rPr lang="en-US" altLang="ja-JP" dirty="0" smtClean="0">
                <a:solidFill>
                  <a:srgbClr val="FF0000"/>
                </a:solidFill>
              </a:rPr>
              <a:t>( </a:t>
            </a:r>
            <a:r>
              <a:rPr lang="ja-JP" altLang="en-US" dirty="0" smtClean="0">
                <a:solidFill>
                  <a:srgbClr val="FF0000"/>
                </a:solidFill>
              </a:rPr>
              <a:t>生活の仕方</a:t>
            </a:r>
            <a:r>
              <a:rPr lang="en-US" altLang="ja-JP" dirty="0" smtClean="0">
                <a:solidFill>
                  <a:srgbClr val="FF0000"/>
                </a:solidFill>
              </a:rPr>
              <a:t>) </a:t>
            </a:r>
            <a:r>
              <a:rPr lang="ja-JP" altLang="en-US" dirty="0" smtClean="0">
                <a:solidFill>
                  <a:srgbClr val="FF0000"/>
                </a:solidFill>
              </a:rPr>
              <a:t>は歴史が生み出すもの、まねができないから差異があると理解</a:t>
            </a:r>
            <a:r>
              <a:rPr lang="ja-JP" altLang="en-US" dirty="0" smtClean="0"/>
              <a:t>でき、観光行動は差異の存在・不存在を確認する移動行動と認識</a:t>
            </a:r>
            <a:endParaRPr lang="en-US" altLang="ja-JP" dirty="0" smtClean="0"/>
          </a:p>
          <a:p>
            <a:r>
              <a:rPr lang="ja-JP" altLang="en-US" dirty="0" smtClean="0">
                <a:solidFill>
                  <a:srgbClr val="FF0000"/>
                </a:solidFill>
              </a:rPr>
              <a:t>観光学の中心は観光資源論</a:t>
            </a:r>
            <a:r>
              <a:rPr lang="ja-JP" altLang="en-US" dirty="0" smtClean="0"/>
              <a:t>であったが、</a:t>
            </a:r>
            <a:r>
              <a:rPr lang="ja-JP" altLang="en-US" dirty="0" smtClean="0">
                <a:solidFill>
                  <a:srgbClr val="FF0000"/>
                </a:solidFill>
              </a:rPr>
              <a:t>資源論の行きづまり（日常と非日常の相対化）</a:t>
            </a:r>
            <a:r>
              <a:rPr lang="ja-JP" altLang="en-US" dirty="0" smtClean="0"/>
              <a:t>により</a:t>
            </a:r>
            <a:r>
              <a:rPr lang="ja-JP" altLang="en-US" dirty="0" smtClean="0">
                <a:solidFill>
                  <a:srgbClr val="FF0000"/>
                </a:solidFill>
              </a:rPr>
              <a:t>人流論に収斂</a:t>
            </a:r>
            <a:r>
              <a:rPr lang="ja-JP" altLang="en-US" dirty="0" smtClean="0"/>
              <a:t>されることとなると予想</a:t>
            </a:r>
            <a:endParaRPr lang="en-US" altLang="ja-JP" dirty="0" smtClean="0"/>
          </a:p>
          <a:p>
            <a:r>
              <a:rPr lang="ja-JP" altLang="en-US" dirty="0" smtClean="0"/>
              <a:t>➵➵Ｗｉｋｉｐｅｄｉａを修正！！</a:t>
            </a:r>
            <a:endParaRPr lang="en-US" altLang="ja-JP"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量子コンピュータの出現</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量子コンピュータが出現すれば、膨大なデータ量の処理が瞬時に可能となるところから、地震予知等が格段に制度が上昇する</a:t>
            </a:r>
            <a:endParaRPr kumimoji="1" lang="en-US" altLang="ja-JP" dirty="0" smtClean="0"/>
          </a:p>
          <a:p>
            <a:r>
              <a:rPr lang="ja-JP" altLang="en-US" dirty="0" smtClean="0"/>
              <a:t>オーロラ、ダイヤモンドダスト、蜃気楼等の予測も格段に進展する</a:t>
            </a: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a:bodyPr>
          <a:lstStyle/>
          <a:p>
            <a:r>
              <a:rPr lang="ja-JP" altLang="ja-JP" b="1" dirty="0" smtClean="0"/>
              <a:t>この宇宙の膨張は続き、計算してみると、何と二兆年ほど経つと、遠い銀河や星から出る光の波長が、赤方偏移のため、観測可能な宇宙のサイズ程の長さになり、その姿を見ることはもう</a:t>
            </a:r>
            <a:r>
              <a:rPr lang="ja-JP" altLang="ja-JP" b="1" dirty="0" smtClean="0"/>
              <a:t>無くなる。</a:t>
            </a:r>
            <a:r>
              <a:rPr lang="ja-JP" altLang="ja-JP" b="1" dirty="0" smtClean="0"/>
              <a:t>将に想像を絶する時空</a:t>
            </a:r>
            <a:r>
              <a:rPr lang="ja-JP" altLang="ja-JP" b="1" dirty="0" smtClean="0"/>
              <a:t>の話。計算</a:t>
            </a:r>
            <a:r>
              <a:rPr lang="ja-JP" altLang="ja-JP" b="1" dirty="0" smtClean="0"/>
              <a:t>とは恐ろしいもので、数値を式に放り込めば、きちんと結果が出て</a:t>
            </a:r>
            <a:r>
              <a:rPr lang="ja-JP" altLang="ja-JP" b="1" dirty="0" smtClean="0"/>
              <a:t>来る。</a:t>
            </a:r>
            <a:endParaRPr lang="ja-JP" altLang="ja-JP" dirty="0" smtClean="0"/>
          </a:p>
          <a:p>
            <a:r>
              <a:rPr lang="en-US" altLang="ja-JP" b="1" dirty="0" smtClean="0"/>
              <a:t> </a:t>
            </a:r>
            <a:endParaRPr lang="ja-JP" altLang="ja-JP" dirty="0" smtClean="0"/>
          </a:p>
          <a:p>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p:spPr>
        <p:txBody>
          <a:bodyPr/>
          <a:lstStyle/>
          <a:p>
            <a:pPr algn="r"/>
            <a:r>
              <a:rPr kumimoji="1" lang="ja-JP" altLang="en-US" dirty="0" smtClean="0"/>
              <a:t>宇宙</a:t>
            </a:r>
            <a:endParaRPr kumimoji="1" lang="ja-JP" altLang="en-US" dirty="0"/>
          </a:p>
        </p:txBody>
      </p:sp>
      <p:sp>
        <p:nvSpPr>
          <p:cNvPr id="4" name="サブタイトル 3"/>
          <p:cNvSpPr>
            <a:spLocks noGrp="1"/>
          </p:cNvSpPr>
          <p:nvPr>
            <p:ph type="subTitle" idx="1"/>
          </p:nvPr>
        </p:nvSpPr>
        <p:spPr/>
        <p:txBody>
          <a:bodyPr/>
          <a:lstStyle/>
          <a:p>
            <a:endParaRPr kumimoji="1"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fontScale="90000"/>
          </a:bodyPr>
          <a:lstStyle/>
          <a:p>
            <a:r>
              <a:rPr lang="ja-JP" altLang="en-US" dirty="0" smtClean="0"/>
              <a:t>通常の旅客機が飛ぶ高度の３倍もの高さ</a:t>
            </a:r>
            <a:endParaRPr kumimoji="1" lang="ja-JP" altLang="en-US" dirty="0"/>
          </a:p>
        </p:txBody>
      </p:sp>
      <p:pic>
        <p:nvPicPr>
          <p:cNvPr id="52226" name="Picture 2" descr="http://www.cnn.co.jp/storage/2013/11/06/0b88e04e5ff31c5034e459d12d0f8c85/01capsule-balloon-space2-horizontal-gallery.jpg">
            <a:hlinkClick r:id="rId3"/>
          </p:cNvPr>
          <p:cNvPicPr>
            <a:picLocks noChangeAspect="1" noChangeArrowheads="1"/>
          </p:cNvPicPr>
          <p:nvPr/>
        </p:nvPicPr>
        <p:blipFill>
          <a:blip r:embed="rId4" cstate="print"/>
          <a:srcRect/>
          <a:stretch>
            <a:fillRect/>
          </a:stretch>
        </p:blipFill>
        <p:spPr bwMode="auto">
          <a:xfrm>
            <a:off x="155574" y="1484784"/>
            <a:ext cx="7361208" cy="4608512"/>
          </a:xfrm>
          <a:prstGeom prst="rect">
            <a:avLst/>
          </a:prstGeom>
          <a:noFill/>
        </p:spPr>
      </p:pic>
      <p:pic>
        <p:nvPicPr>
          <p:cNvPr id="52228" name="Picture 4" descr="http://www.cnn.co.jp/cimage/524362/120/68/">
            <a:hlinkClick r:id="rId3"/>
          </p:cNvPr>
          <p:cNvPicPr>
            <a:picLocks noChangeAspect="1" noChangeArrowheads="1"/>
          </p:cNvPicPr>
          <p:nvPr/>
        </p:nvPicPr>
        <p:blipFill>
          <a:blip r:embed="rId5" cstate="print"/>
          <a:srcRect/>
          <a:stretch>
            <a:fillRect/>
          </a:stretch>
        </p:blipFill>
        <p:spPr bwMode="auto">
          <a:xfrm>
            <a:off x="5368323" y="1700808"/>
            <a:ext cx="3812189" cy="2160240"/>
          </a:xfrm>
          <a:prstGeom prst="rect">
            <a:avLst/>
          </a:prstGeom>
          <a:noFill/>
        </p:spPr>
      </p:pic>
      <p:pic>
        <p:nvPicPr>
          <p:cNvPr id="52230" name="Picture 6" descr="http://www.cnn.co.jp/cimage/524360/120/68/">
            <a:hlinkClick r:id="rId6"/>
          </p:cNvPr>
          <p:cNvPicPr>
            <a:picLocks noChangeAspect="1" noChangeArrowheads="1"/>
          </p:cNvPicPr>
          <p:nvPr/>
        </p:nvPicPr>
        <p:blipFill>
          <a:blip r:embed="rId7" cstate="print"/>
          <a:srcRect/>
          <a:stretch>
            <a:fillRect/>
          </a:stretch>
        </p:blipFill>
        <p:spPr bwMode="auto">
          <a:xfrm>
            <a:off x="5436096" y="4581128"/>
            <a:ext cx="3685116" cy="208823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714202"/>
          </a:xfrm>
          <a:ln w="57150">
            <a:solidFill>
              <a:schemeClr val="tx1">
                <a:lumMod val="95000"/>
                <a:lumOff val="5000"/>
              </a:schemeClr>
            </a:solidFill>
          </a:ln>
        </p:spPr>
        <p:txBody>
          <a:bodyPr>
            <a:normAutofit fontScale="90000"/>
          </a:bodyPr>
          <a:lstStyle/>
          <a:p>
            <a:r>
              <a:rPr lang="ja-JP" altLang="en-US" b="1" dirty="0" smtClean="0"/>
              <a:t>宇宙間近、高度３０キロの気球の旅　米企業が発表</a:t>
            </a:r>
            <a:r>
              <a:rPr lang="en-US" altLang="ja-JP" b="1" dirty="0" smtClean="0"/>
              <a:t/>
            </a:r>
            <a:br>
              <a:rPr lang="en-US" altLang="ja-JP" b="1" dirty="0" smtClean="0"/>
            </a:br>
            <a:r>
              <a:rPr lang="en-US" altLang="ja-JP" sz="2700" dirty="0" smtClean="0"/>
              <a:t>http://www.cnn.co.jp/travel/35039519.html?ref=app</a:t>
            </a:r>
            <a:endParaRPr kumimoji="1" lang="ja-JP" altLang="en-US" sz="2700" dirty="0"/>
          </a:p>
        </p:txBody>
      </p:sp>
      <p:sp>
        <p:nvSpPr>
          <p:cNvPr id="6" name="正方形/長方形 5"/>
          <p:cNvSpPr/>
          <p:nvPr/>
        </p:nvSpPr>
        <p:spPr>
          <a:xfrm>
            <a:off x="395536" y="1916832"/>
            <a:ext cx="8532440" cy="4401205"/>
          </a:xfrm>
          <a:prstGeom prst="rect">
            <a:avLst/>
          </a:prstGeom>
        </p:spPr>
        <p:txBody>
          <a:bodyPr wrap="square">
            <a:spAutoFit/>
          </a:bodyPr>
          <a:lstStyle/>
          <a:p>
            <a:r>
              <a:rPr lang="ja-JP" altLang="en-US" sz="2800" dirty="0" smtClean="0"/>
              <a:t>米宇宙旅行会社</a:t>
            </a:r>
            <a:r>
              <a:rPr lang="ja-JP" altLang="en-US" sz="2800" dirty="0" smtClean="0">
                <a:solidFill>
                  <a:srgbClr val="FF0000"/>
                </a:solidFill>
              </a:rPr>
              <a:t>ワールド・ビュー・エンタープライジズ</a:t>
            </a:r>
            <a:r>
              <a:rPr lang="ja-JP" altLang="en-US" sz="2800" dirty="0" smtClean="0"/>
              <a:t>が、８人乗りカプセルで行く宇宙旅行を１人７万５０００ドルで販売する計画を発表、初飛行は２０１６年に予定</a:t>
            </a:r>
          </a:p>
          <a:p>
            <a:r>
              <a:rPr lang="ja-JP" altLang="en-US" sz="2800" dirty="0" smtClean="0"/>
              <a:t>米富豪リチャード・ブランソン氏の宇宙旅行会社</a:t>
            </a:r>
            <a:r>
              <a:rPr lang="ja-JP" altLang="en-US" sz="2800" dirty="0" smtClean="0">
                <a:solidFill>
                  <a:srgbClr val="FF0000"/>
                </a:solidFill>
              </a:rPr>
              <a:t>ヴァージン・ギャラクティック</a:t>
            </a:r>
            <a:r>
              <a:rPr lang="ja-JP" altLang="en-US" sz="2800" dirty="0" smtClean="0"/>
              <a:t>は、３日間の訓練と２時間半の宇宙滞在を含む宇宙旅行を２５万ドルで販売しており、それと比べるとワールド・ビューの旅行は割安。</a:t>
            </a:r>
          </a:p>
          <a:p>
            <a:r>
              <a:rPr lang="ja-JP" altLang="en-US" sz="2800" dirty="0" smtClean="0"/>
              <a:t>ワールド・ビューが提供する宇宙旅行は、カプセルを乗せた高高度気球が高度約３０キロまで上昇し、２時間の宇宙滞在の後、地球に戻るというもの</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dirty="0" smtClean="0"/>
              <a:t>ヴァージン・ギャラクティックは宇宙旅行実現に向けて試験飛行</a:t>
            </a:r>
            <a:endParaRPr kumimoji="1" lang="ja-JP" altLang="en-US" dirty="0"/>
          </a:p>
        </p:txBody>
      </p:sp>
      <p:pic>
        <p:nvPicPr>
          <p:cNvPr id="1026" name="Picture 2" descr="http://www.cnn.co.jp/storage/2014/02/12/954543a5b239645301f948b1b53c98a4/virgin-galactic-jet.jpg"/>
          <p:cNvPicPr>
            <a:picLocks noChangeAspect="1" noChangeArrowheads="1"/>
          </p:cNvPicPr>
          <p:nvPr/>
        </p:nvPicPr>
        <p:blipFill>
          <a:blip r:embed="rId3" cstate="print"/>
          <a:srcRect/>
          <a:stretch>
            <a:fillRect/>
          </a:stretch>
        </p:blipFill>
        <p:spPr bwMode="auto">
          <a:xfrm>
            <a:off x="351532" y="1700808"/>
            <a:ext cx="8468940" cy="476377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ja-JP" altLang="en-US" b="1" dirty="0" smtClean="0"/>
              <a:t>宇宙観光旅行、年内に実現へ　</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smtClean="0"/>
              <a:t>ニューヨーク（ＣＮＮＭｏｎｅｙ） 宇宙旅行会社ヴァージン・ギャラクティックは、２０１４年下半期までに宇宙観光飛行を開始したい意向だと表明</a:t>
            </a:r>
          </a:p>
          <a:p>
            <a:r>
              <a:rPr lang="ja-JP" altLang="en-US" dirty="0" smtClean="0"/>
              <a:t>ヴァージン社によると、これまでに受け取った予約金は８０００万ドル（約８２億円）で、６８０席が売れた。１人当たりの旅行代金は２５万ドル（約２６００万円）。試験飛行の開始を予定</a:t>
            </a:r>
          </a:p>
          <a:p>
            <a:r>
              <a:rPr lang="ja-JP" altLang="en-US" dirty="0" smtClean="0"/>
              <a:t>機体は米ニューメキシコ州にある同社の「スペースポート（宇宙港）」から離陸し、乗客は無重力状態を体験できる。</a:t>
            </a:r>
          </a:p>
          <a:p>
            <a:r>
              <a:rPr lang="ja-JP" altLang="en-US" dirty="0" smtClean="0"/>
              <a:t>現在は宇宙観光を管轄する米連邦航空局（ＦＡＡ）から最終的な営業許可が下りるのを待っている段階</a:t>
            </a:r>
          </a:p>
          <a:p>
            <a:r>
              <a:rPr lang="ja-JP" altLang="en-US" dirty="0" smtClean="0"/>
              <a:t>ヴァージン・ギャラクティックは、英国の富豪リチャード・ブランソン氏が設立</a:t>
            </a:r>
          </a:p>
          <a:p>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pPr algn="r"/>
            <a:r>
              <a:rPr kumimoji="1" lang="ja-JP" altLang="en-US" dirty="0" smtClean="0"/>
              <a:t>歴史　文化</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247007"/>
            <a:ext cx="7772400" cy="1470025"/>
          </a:xfrm>
          <a:solidFill>
            <a:srgbClr val="FFFF00"/>
          </a:solidFill>
          <a:ln w="57150">
            <a:solidFill>
              <a:schemeClr val="tx1">
                <a:lumMod val="95000"/>
                <a:lumOff val="5000"/>
              </a:schemeClr>
            </a:solidFill>
          </a:ln>
        </p:spPr>
        <p:txBody>
          <a:bodyPr/>
          <a:lstStyle/>
          <a:p>
            <a:r>
              <a:rPr kumimoji="1" lang="ja-JP" altLang="en-US" dirty="0" smtClean="0"/>
              <a:t>文化と観光</a:t>
            </a: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74032"/>
            <a:ext cx="8229600" cy="1143000"/>
          </a:xfrm>
          <a:solidFill>
            <a:srgbClr val="FFFF00"/>
          </a:solidFill>
        </p:spPr>
        <p:txBody>
          <a:bodyPr/>
          <a:lstStyle/>
          <a:p>
            <a:r>
              <a:rPr lang="ja-JP" altLang="en-US" dirty="0" smtClean="0"/>
              <a:t>昔「十字軍」⇒今「ラテンの侵略」</a:t>
            </a: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ln w="38100">
            <a:solidFill>
              <a:schemeClr val="tx1"/>
            </a:solidFill>
            <a:prstDash val="dashDot"/>
          </a:ln>
        </p:spPr>
        <p:txBody>
          <a:bodyPr/>
          <a:lstStyle/>
          <a:p>
            <a:r>
              <a:rPr lang="ja-JP" altLang="en-US" smtClean="0"/>
              <a:t>自然資源</a:t>
            </a:r>
          </a:p>
        </p:txBody>
      </p:sp>
      <p:sp>
        <p:nvSpPr>
          <p:cNvPr id="26627" name="コンテンツ プレースホルダ 2"/>
          <p:cNvSpPr>
            <a:spLocks noGrp="1"/>
          </p:cNvSpPr>
          <p:nvPr>
            <p:ph idx="1"/>
          </p:nvPr>
        </p:nvSpPr>
        <p:spPr>
          <a:xfrm>
            <a:off x="457200" y="1600200"/>
            <a:ext cx="8229600" cy="5068888"/>
          </a:xfrm>
        </p:spPr>
        <p:txBody>
          <a:bodyPr/>
          <a:lstStyle/>
          <a:p>
            <a:r>
              <a:rPr lang="ja-JP" altLang="en-US" smtClean="0"/>
              <a:t>自然が生みだす差異はバーチャル技術が差異を薄くする</a:t>
            </a:r>
            <a:endParaRPr lang="en-US" altLang="ja-JP" smtClean="0"/>
          </a:p>
          <a:p>
            <a:r>
              <a:rPr lang="ja-JP" altLang="en-US" smtClean="0"/>
              <a:t>風景も認識段階で文化を反映</a:t>
            </a:r>
            <a:endParaRPr lang="en-US" altLang="ja-JP" smtClean="0"/>
          </a:p>
          <a:p>
            <a:r>
              <a:rPr lang="ja-JP" altLang="en-US" smtClean="0">
                <a:solidFill>
                  <a:srgbClr val="FF0000"/>
                </a:solidFill>
              </a:rPr>
              <a:t>意味の風景</a:t>
            </a:r>
            <a:r>
              <a:rPr lang="ja-JP" altLang="en-US" smtClean="0"/>
              <a:t>（和歌の定数名所）→</a:t>
            </a:r>
            <a:r>
              <a:rPr lang="ja-JP" altLang="en-US" smtClean="0">
                <a:solidFill>
                  <a:srgbClr val="FF0000"/>
                </a:solidFill>
              </a:rPr>
              <a:t>視覚の風景</a:t>
            </a:r>
            <a:r>
              <a:rPr lang="ja-JP" altLang="en-US" smtClean="0"/>
              <a:t>（地理学の発達　船からの風景→鉄道からの風景→航空機からの風景）→</a:t>
            </a:r>
            <a:r>
              <a:rPr lang="ja-JP" altLang="en-US" smtClean="0">
                <a:solidFill>
                  <a:srgbClr val="FF0000"/>
                </a:solidFill>
              </a:rPr>
              <a:t>風景の等質化</a:t>
            </a:r>
            <a:r>
              <a:rPr lang="ja-JP" altLang="en-US" smtClean="0"/>
              <a:t>（数値化、環境保全）</a:t>
            </a:r>
            <a:endParaRPr lang="en-US" altLang="ja-JP" smtClean="0"/>
          </a:p>
          <a:p>
            <a:r>
              <a:rPr lang="ja-JP" altLang="en-US" smtClean="0"/>
              <a:t>景色がなじむ　　富士山と新幹線</a:t>
            </a:r>
            <a:endParaRPr lang="en-US" altLang="ja-JP" smtClean="0"/>
          </a:p>
          <a:p>
            <a:pPr>
              <a:buFontTx/>
              <a:buNone/>
            </a:pPr>
            <a:r>
              <a:rPr lang="ja-JP" altLang="en-US" smtClean="0"/>
              <a:t>　　　　　　　　　　</a:t>
            </a:r>
            <a:r>
              <a:rPr lang="ja-JP" altLang="en-US" smtClean="0">
                <a:solidFill>
                  <a:srgbClr val="FF0000"/>
                </a:solidFill>
              </a:rPr>
              <a:t>では加賀観音は？</a:t>
            </a:r>
            <a:endParaRPr lang="en-US" altLang="ja-JP" smtClean="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normAutofit fontScale="90000"/>
          </a:bodyPr>
          <a:lstStyle/>
          <a:p>
            <a:r>
              <a:rPr lang="ja-JP" altLang="ja-JP" dirty="0" smtClean="0"/>
              <a:t>梅棹忠夫『梅棹忠夫著作集第</a:t>
            </a:r>
            <a:r>
              <a:rPr lang="en-US" altLang="ja-JP" dirty="0" smtClean="0"/>
              <a:t>21</a:t>
            </a:r>
            <a:r>
              <a:rPr lang="ja-JP" altLang="ja-JP" dirty="0" smtClean="0"/>
              <a:t>号』</a:t>
            </a:r>
            <a:r>
              <a:rPr lang="en-US" altLang="ja-JP" dirty="0" smtClean="0"/>
              <a:t/>
            </a:r>
            <a:br>
              <a:rPr lang="en-US" altLang="ja-JP" dirty="0" smtClean="0"/>
            </a:br>
            <a:r>
              <a:rPr lang="ja-JP" altLang="ja-JP" sz="3600" dirty="0" smtClean="0"/>
              <a:t>中央公論社、</a:t>
            </a:r>
            <a:r>
              <a:rPr lang="en-US" altLang="ja-JP" sz="3600" dirty="0" smtClean="0"/>
              <a:t>1993</a:t>
            </a:r>
            <a:r>
              <a:rPr lang="ja-JP" altLang="ja-JP" sz="3600" dirty="0" smtClean="0"/>
              <a:t>年　</a:t>
            </a:r>
            <a:r>
              <a:rPr lang="en-US" altLang="ja-JP" sz="3600" dirty="0" smtClean="0"/>
              <a:t>p.243</a:t>
            </a:r>
            <a:endParaRPr kumimoji="1" lang="ja-JP" altLang="en-US" sz="3600" dirty="0"/>
          </a:p>
        </p:txBody>
      </p:sp>
      <p:sp>
        <p:nvSpPr>
          <p:cNvPr id="3" name="コンテンツ プレースホルダ 2"/>
          <p:cNvSpPr>
            <a:spLocks noGrp="1"/>
          </p:cNvSpPr>
          <p:nvPr>
            <p:ph idx="1"/>
          </p:nvPr>
        </p:nvSpPr>
        <p:spPr/>
        <p:txBody>
          <a:bodyPr>
            <a:normAutofit fontScale="92500" lnSpcReduction="10000"/>
          </a:bodyPr>
          <a:lstStyle/>
          <a:p>
            <a:r>
              <a:rPr lang="ja-JP" altLang="ja-JP" b="1" dirty="0" smtClean="0"/>
              <a:t>「文化を立てようとすれば、観光は遠慮してもらわなければならんという、あい反する面がしばしばでてきます。」</a:t>
            </a:r>
          </a:p>
          <a:p>
            <a:r>
              <a:rPr lang="en-US" altLang="ja-JP" dirty="0" smtClean="0"/>
              <a:t>p.103</a:t>
            </a:r>
            <a:r>
              <a:rPr lang="ja-JP" altLang="ja-JP" dirty="0" smtClean="0"/>
              <a:t>「その『文化観光都市』とはいったいどういうこと意味か。もともと、文化と観光とは相反する概念である。文化というものは、はじめから見世物ではないし、観光化するということは、たいていの場合、文化の崩壊である。そんな矛盾する概念をふたつくっつけて、どのような都市をつくろうというのか」</a:t>
            </a:r>
          </a:p>
          <a:p>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ln w="57150"/>
        </p:spPr>
        <p:style>
          <a:lnRef idx="2">
            <a:schemeClr val="dk1"/>
          </a:lnRef>
          <a:fillRef idx="1">
            <a:schemeClr val="lt1"/>
          </a:fillRef>
          <a:effectRef idx="0">
            <a:schemeClr val="dk1"/>
          </a:effectRef>
          <a:fontRef idx="minor">
            <a:schemeClr val="dk1"/>
          </a:fontRef>
        </p:style>
        <p:txBody>
          <a:bodyPr/>
          <a:lstStyle/>
          <a:p>
            <a:r>
              <a:rPr lang="ja-JP" altLang="en-US" sz="4000"/>
              <a:t>京都は城下町　</a:t>
            </a:r>
          </a:p>
        </p:txBody>
      </p:sp>
      <p:sp>
        <p:nvSpPr>
          <p:cNvPr id="67587" name="Rectangle 3"/>
          <p:cNvSpPr>
            <a:spLocks noGrp="1" noChangeArrowheads="1"/>
          </p:cNvSpPr>
          <p:nvPr>
            <p:ph type="body" idx="1"/>
          </p:nvPr>
        </p:nvSpPr>
        <p:spPr/>
        <p:txBody>
          <a:bodyPr>
            <a:normAutofit/>
          </a:bodyPr>
          <a:lstStyle/>
          <a:p>
            <a:r>
              <a:rPr lang="ja-JP" altLang="en-US" dirty="0"/>
              <a:t>日本の「伝統文化」の集積地＝古都･京都というイメージは、近代日本の天皇制と関わって創り上げられた側面を強く持って</a:t>
            </a:r>
            <a:r>
              <a:rPr lang="ja-JP" altLang="en-US" dirty="0" smtClean="0"/>
              <a:t>いる</a:t>
            </a:r>
            <a:r>
              <a:rPr lang="en-US" altLang="ja-JP" dirty="0" smtClean="0">
                <a:solidFill>
                  <a:srgbClr val="FF0000"/>
                </a:solidFill>
              </a:rPr>
              <a:t>(p.138)</a:t>
            </a:r>
            <a:endParaRPr lang="ja-JP" altLang="en-US" dirty="0">
              <a:solidFill>
                <a:srgbClr val="FF0000"/>
              </a:solidFill>
            </a:endParaRPr>
          </a:p>
          <a:p>
            <a:r>
              <a:rPr lang="en-US" altLang="ja-JP" dirty="0"/>
              <a:t>1895</a:t>
            </a:r>
            <a:r>
              <a:rPr lang="ja-JP" altLang="en-US" dirty="0"/>
              <a:t>年平安遷都</a:t>
            </a:r>
            <a:r>
              <a:rPr lang="en-US" altLang="ja-JP" dirty="0"/>
              <a:t>1100</a:t>
            </a:r>
            <a:r>
              <a:rPr lang="ja-JP" altLang="en-US" dirty="0"/>
              <a:t>年祭、第</a:t>
            </a:r>
            <a:r>
              <a:rPr lang="en-US" altLang="ja-JP" dirty="0"/>
              <a:t>4</a:t>
            </a:r>
            <a:r>
              <a:rPr lang="ja-JP" altLang="en-US" dirty="0"/>
              <a:t>回内国博覧会、「平安神宮」が創建、京都の三大祭とされる「時代祭」</a:t>
            </a:r>
          </a:p>
          <a:p>
            <a:r>
              <a:rPr lang="ja-JP" altLang="en-US" dirty="0" smtClean="0"/>
              <a:t>小京都→小金沢→萩・津和野・大聖寺</a:t>
            </a:r>
            <a:r>
              <a:rPr lang="en-US" altLang="ja-JP" dirty="0" smtClean="0">
                <a:solidFill>
                  <a:srgbClr val="FF0000"/>
                </a:solidFill>
              </a:rPr>
              <a:t>(p.196)</a:t>
            </a:r>
            <a:endParaRPr lang="ja-JP" altLang="en-US"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a:solidFill>
              <a:schemeClr val="tx1"/>
            </a:solidFill>
          </a:ln>
        </p:spPr>
        <p:txBody>
          <a:bodyPr/>
          <a:lstStyle/>
          <a:p>
            <a:r>
              <a:rPr lang="ja-JP" altLang="en-US" sz="4000"/>
              <a:t>日本交通公社「観光資源評価台帳」</a:t>
            </a:r>
          </a:p>
        </p:txBody>
      </p:sp>
      <p:graphicFrame>
        <p:nvGraphicFramePr>
          <p:cNvPr id="68674" name="Group 66"/>
          <p:cNvGraphicFramePr>
            <a:graphicFrameLocks noGrp="1"/>
          </p:cNvGraphicFramePr>
          <p:nvPr>
            <p:ph idx="1"/>
          </p:nvPr>
        </p:nvGraphicFramePr>
        <p:xfrm>
          <a:off x="457200" y="1600200"/>
          <a:ext cx="8435975" cy="4604386"/>
        </p:xfrm>
        <a:graphic>
          <a:graphicData uri="http://schemas.openxmlformats.org/drawingml/2006/table">
            <a:tbl>
              <a:tblPr/>
              <a:tblGrid>
                <a:gridCol w="1674813"/>
                <a:gridCol w="2967037"/>
                <a:gridCol w="3794125"/>
              </a:tblGrid>
              <a:tr h="1036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4000" b="0" i="0" u="none" strike="noStrike" cap="none" normalizeH="0" baseline="0" smtClean="0">
                        <a:ln>
                          <a:noFill/>
                        </a:ln>
                        <a:solidFill>
                          <a:schemeClr val="tx1"/>
                        </a:solidFill>
                        <a:effectLst/>
                        <a:latin typeface="ＭＳ 明朝" pitchFamily="17" charset="-128"/>
                        <a:ea typeface="ＭＳ 明朝" pitchFamily="1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4000" b="0" i="0" u="none" strike="noStrike" cap="none" normalizeH="0" baseline="0" smtClean="0">
                          <a:ln>
                            <a:noFill/>
                          </a:ln>
                          <a:solidFill>
                            <a:schemeClr val="tx1"/>
                          </a:solidFill>
                          <a:effectLst/>
                          <a:latin typeface="ＭＳ 明朝" pitchFamily="17" charset="-128"/>
                          <a:ea typeface="ＭＳ 明朝" pitchFamily="17" charset="-128"/>
                          <a:cs typeface="ＭＳ Ｐゴシック" charset="-128"/>
                        </a:rPr>
                        <a:t>特Ａ級</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4000" b="0" i="0" u="none" strike="noStrike" cap="none" normalizeH="0" baseline="0" smtClean="0">
                          <a:ln>
                            <a:noFill/>
                          </a:ln>
                          <a:solidFill>
                            <a:schemeClr val="tx1"/>
                          </a:solidFill>
                          <a:effectLst/>
                          <a:latin typeface="ＭＳ 明朝" pitchFamily="17" charset="-128"/>
                          <a:ea typeface="ＭＳ 明朝" pitchFamily="17" charset="-128"/>
                          <a:cs typeface="ＭＳ Ｐゴシック" charset="-128"/>
                        </a:rPr>
                        <a:t>Ａ級</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303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smtClean="0">
                          <a:ln>
                            <a:noFill/>
                          </a:ln>
                          <a:solidFill>
                            <a:schemeClr val="tx1"/>
                          </a:solidFill>
                          <a:effectLst/>
                          <a:latin typeface="ＭＳ 明朝" pitchFamily="17" charset="-128"/>
                          <a:ea typeface="ＭＳ 明朝" pitchFamily="17" charset="-128"/>
                          <a:cs typeface="ＭＳ Ｐゴシック" charset="-128"/>
                        </a:rPr>
                        <a:t>建造物</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3600" b="0" i="0" u="none" strike="noStrike" cap="none" normalizeH="0" baseline="0" smtClean="0">
                        <a:ln>
                          <a:noFill/>
                        </a:ln>
                        <a:solidFill>
                          <a:schemeClr val="tx1"/>
                        </a:solidFill>
                        <a:effectLst/>
                        <a:latin typeface="ＭＳ 明朝" pitchFamily="17" charset="-128"/>
                        <a:ea typeface="ＭＳ 明朝" pitchFamily="1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smtClean="0">
                          <a:ln>
                            <a:noFill/>
                          </a:ln>
                          <a:solidFill>
                            <a:schemeClr val="tx1"/>
                          </a:solidFill>
                          <a:effectLst/>
                          <a:latin typeface="ＭＳ 明朝" pitchFamily="17" charset="-128"/>
                          <a:ea typeface="ＭＳ 明朝" pitchFamily="17" charset="-128"/>
                          <a:cs typeface="ＭＳ Ｐゴシック" charset="-128"/>
                        </a:rPr>
                        <a:t>桂離宮、修学院離宮、京都御所</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smtClean="0">
                          <a:ln>
                            <a:noFill/>
                          </a:ln>
                          <a:solidFill>
                            <a:schemeClr val="tx1"/>
                          </a:solidFill>
                          <a:effectLst/>
                          <a:latin typeface="ＭＳ 明朝" pitchFamily="17" charset="-128"/>
                          <a:ea typeface="ＭＳ 明朝" pitchFamily="17" charset="-128"/>
                          <a:cs typeface="ＭＳ Ｐゴシック" charset="-128"/>
                        </a:rPr>
                        <a:t>庭園･公園</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smtClean="0">
                          <a:ln>
                            <a:noFill/>
                          </a:ln>
                          <a:solidFill>
                            <a:schemeClr val="tx1"/>
                          </a:solidFill>
                          <a:effectLst/>
                          <a:latin typeface="ＭＳ 明朝" pitchFamily="17" charset="-128"/>
                          <a:ea typeface="ＭＳ 明朝" pitchFamily="17" charset="-128"/>
                          <a:cs typeface="ＭＳ Ｐゴシック" charset="-128"/>
                        </a:rPr>
                        <a:t>修学院離宮庭園、桂離宮庭園</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smtClean="0">
                          <a:ln>
                            <a:noFill/>
                          </a:ln>
                          <a:solidFill>
                            <a:schemeClr val="tx1"/>
                          </a:solidFill>
                          <a:effectLst/>
                          <a:latin typeface="ＭＳ 明朝" pitchFamily="17" charset="-128"/>
                          <a:ea typeface="ＭＳ 明朝" pitchFamily="17" charset="-128"/>
                          <a:cs typeface="ＭＳ Ｐゴシック" charset="-128"/>
                        </a:rPr>
                        <a:t>京都御所内庭園、苔寺庭園等</a:t>
                      </a:r>
                      <a:r>
                        <a:rPr kumimoji="1" lang="en-US" altLang="ja-JP" sz="3600" b="0" i="0" u="none" strike="noStrike" cap="none" normalizeH="0" baseline="0" smtClean="0">
                          <a:ln>
                            <a:noFill/>
                          </a:ln>
                          <a:solidFill>
                            <a:schemeClr val="tx1"/>
                          </a:solidFill>
                          <a:effectLst/>
                          <a:latin typeface="ＭＳ 明朝" pitchFamily="17" charset="-128"/>
                          <a:ea typeface="ＭＳ 明朝" pitchFamily="17" charset="-128"/>
                          <a:cs typeface="ＭＳ Ｐゴシック" charset="-128"/>
                        </a:rPr>
                        <a:t>20</a:t>
                      </a:r>
                      <a:r>
                        <a:rPr kumimoji="1" lang="ja-JP" altLang="en-US" sz="3600" b="0" i="0" u="none" strike="noStrike" cap="none" normalizeH="0" baseline="0" smtClean="0">
                          <a:ln>
                            <a:noFill/>
                          </a:ln>
                          <a:solidFill>
                            <a:schemeClr val="tx1"/>
                          </a:solidFill>
                          <a:effectLst/>
                          <a:latin typeface="ＭＳ 明朝" pitchFamily="17" charset="-128"/>
                          <a:ea typeface="ＭＳ 明朝" pitchFamily="17" charset="-128"/>
                          <a:cs typeface="ＭＳ Ｐゴシック" charset="-128"/>
                        </a:rPr>
                        <a:t>庭園</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ln>
            <a:solidFill>
              <a:schemeClr val="tx1"/>
            </a:solidFill>
          </a:ln>
        </p:spPr>
        <p:txBody>
          <a:bodyPr/>
          <a:lstStyle/>
          <a:p>
            <a:r>
              <a:rPr lang="ja-JP" altLang="en-US" sz="4000"/>
              <a:t>重要文化財、皇室文化財、世界遺産</a:t>
            </a:r>
          </a:p>
        </p:txBody>
      </p:sp>
      <p:sp>
        <p:nvSpPr>
          <p:cNvPr id="70659" name="Rectangle 3"/>
          <p:cNvSpPr>
            <a:spLocks noGrp="1" noChangeArrowheads="1"/>
          </p:cNvSpPr>
          <p:nvPr>
            <p:ph type="body" idx="1"/>
          </p:nvPr>
        </p:nvSpPr>
        <p:spPr/>
        <p:txBody>
          <a:bodyPr/>
          <a:lstStyle/>
          <a:p>
            <a:pPr>
              <a:lnSpc>
                <a:spcPct val="90000"/>
              </a:lnSpc>
            </a:pPr>
            <a:r>
              <a:rPr lang="ja-JP" altLang="en-US" sz="2800"/>
              <a:t>皇室文化財は宮内庁管理で文化財保護法の対象としない行政慣行</a:t>
            </a:r>
          </a:p>
          <a:p>
            <a:pPr>
              <a:lnSpc>
                <a:spcPct val="90000"/>
              </a:lnSpc>
            </a:pPr>
            <a:r>
              <a:rPr lang="ja-JP" altLang="en-US" sz="2800"/>
              <a:t>例外は正倉院の建物で、「古都奈良の文化財」の世界遺産登録を期に</a:t>
            </a:r>
            <a:r>
              <a:rPr lang="en-US" altLang="ja-JP" sz="2800"/>
              <a:t>1997</a:t>
            </a:r>
            <a:r>
              <a:rPr lang="ja-JP" altLang="en-US" sz="2800"/>
              <a:t>年（平成</a:t>
            </a:r>
            <a:r>
              <a:rPr lang="en-US" altLang="ja-JP" sz="2800"/>
              <a:t>9</a:t>
            </a:r>
            <a:r>
              <a:rPr lang="ja-JP" altLang="en-US" sz="2800"/>
              <a:t>年）に「正倉院正倉 </a:t>
            </a:r>
            <a:r>
              <a:rPr lang="en-US" altLang="ja-JP" sz="2800"/>
              <a:t>1</a:t>
            </a:r>
            <a:r>
              <a:rPr lang="ja-JP" altLang="en-US" sz="2800"/>
              <a:t>棟」として国宝に指定されている。これは世界遺産登録の前提条件として登録物件が所在国の法律により文化財として保護を受けていることが求められるため、例外的措置として指定→政治化</a:t>
            </a:r>
          </a:p>
          <a:p>
            <a:pPr>
              <a:lnSpc>
                <a:spcPct val="90000"/>
              </a:lnSpc>
            </a:pPr>
            <a:r>
              <a:rPr lang="ja-JP" altLang="en-US" sz="2800"/>
              <a:t>世界遺産の政治化　岩手と山形　欧米中心の世界遺産</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ln>
            <a:solidFill>
              <a:schemeClr val="tx1"/>
            </a:solidFill>
          </a:ln>
        </p:spPr>
        <p:txBody>
          <a:bodyPr/>
          <a:lstStyle/>
          <a:p>
            <a:r>
              <a:rPr lang="ja-JP" altLang="en-US">
                <a:solidFill>
                  <a:schemeClr val="tx1"/>
                </a:solidFill>
              </a:rPr>
              <a:t>作られた</a:t>
            </a:r>
            <a:r>
              <a:rPr lang="ja-JP" altLang="en-US"/>
              <a:t>桂離宮神話</a:t>
            </a:r>
          </a:p>
        </p:txBody>
      </p:sp>
      <p:sp>
        <p:nvSpPr>
          <p:cNvPr id="66563" name="Rectangle 3"/>
          <p:cNvSpPr>
            <a:spLocks noGrp="1" noChangeArrowheads="1"/>
          </p:cNvSpPr>
          <p:nvPr>
            <p:ph type="body" idx="1"/>
          </p:nvPr>
        </p:nvSpPr>
        <p:spPr/>
        <p:txBody>
          <a:bodyPr/>
          <a:lstStyle/>
          <a:p>
            <a:r>
              <a:rPr lang="ja-JP" altLang="en-US"/>
              <a:t>桂離宮は装飾主義の建築物</a:t>
            </a:r>
            <a:r>
              <a:rPr lang="en-US" altLang="ja-JP"/>
              <a:t>(1977</a:t>
            </a:r>
            <a:r>
              <a:rPr lang="ja-JP" altLang="en-US"/>
              <a:t>年内藤昌</a:t>
            </a:r>
            <a:r>
              <a:rPr lang="en-US" altLang="ja-JP"/>
              <a:t>)</a:t>
            </a:r>
          </a:p>
          <a:p>
            <a:r>
              <a:rPr lang="ja-JP" altLang="en-US"/>
              <a:t>江戸時代</a:t>
            </a:r>
            <a:r>
              <a:rPr lang="en-US" altLang="ja-JP"/>
              <a:t>(</a:t>
            </a:r>
            <a:r>
              <a:rPr lang="ja-JP" altLang="en-US"/>
              <a:t>一宮家の別荘）→離宮→平安京遷都千百年祭 </a:t>
            </a:r>
            <a:r>
              <a:rPr lang="en-US" altLang="ja-JP"/>
              <a:t>(1895</a:t>
            </a:r>
            <a:r>
              <a:rPr lang="ja-JP" altLang="en-US"/>
              <a:t>年</a:t>
            </a:r>
            <a:r>
              <a:rPr lang="en-US" altLang="ja-JP"/>
              <a:t>)</a:t>
            </a:r>
            <a:r>
              <a:rPr lang="ja-JP" altLang="en-US"/>
              <a:t>以降案内書で取り上げられる</a:t>
            </a:r>
          </a:p>
          <a:p>
            <a:r>
              <a:rPr lang="ja-JP" altLang="en-US"/>
              <a:t>昭和初期モダニズム勃興→ブルーノ・タウトの「発見」ということで「簡素美」</a:t>
            </a:r>
          </a:p>
          <a:p>
            <a:r>
              <a:rPr lang="ja-JP" altLang="en-US"/>
              <a:t>聖徳太子・法隆寺伝説</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ln>
            <a:solidFill>
              <a:schemeClr val="tx1"/>
            </a:solidFill>
          </a:ln>
        </p:spPr>
        <p:txBody>
          <a:bodyPr/>
          <a:lstStyle/>
          <a:p>
            <a:r>
              <a:rPr lang="ja-JP" altLang="en-US" sz="4000"/>
              <a:t>　伝統の意味</a:t>
            </a:r>
          </a:p>
        </p:txBody>
      </p:sp>
      <p:sp>
        <p:nvSpPr>
          <p:cNvPr id="67587" name="Rectangle 3"/>
          <p:cNvSpPr>
            <a:spLocks noGrp="1" noChangeArrowheads="1"/>
          </p:cNvSpPr>
          <p:nvPr>
            <p:ph type="body" idx="1"/>
          </p:nvPr>
        </p:nvSpPr>
        <p:spPr/>
        <p:txBody>
          <a:bodyPr/>
          <a:lstStyle/>
          <a:p>
            <a:r>
              <a:rPr lang="ja-JP" altLang="en-US"/>
              <a:t>日本の「伝統文化」の集積地＝古都･京都というイメージは、近代日本の天皇制と関わって創り上げられた側面を強く持っている</a:t>
            </a:r>
          </a:p>
          <a:p>
            <a:r>
              <a:rPr lang="en-US" altLang="ja-JP"/>
              <a:t>1895</a:t>
            </a:r>
            <a:r>
              <a:rPr lang="ja-JP" altLang="en-US"/>
              <a:t>年平安遷都</a:t>
            </a:r>
            <a:r>
              <a:rPr lang="en-US" altLang="ja-JP"/>
              <a:t>1100</a:t>
            </a:r>
            <a:r>
              <a:rPr lang="ja-JP" altLang="en-US"/>
              <a:t>年祭、第</a:t>
            </a:r>
            <a:r>
              <a:rPr lang="en-US" altLang="ja-JP"/>
              <a:t>4</a:t>
            </a:r>
            <a:r>
              <a:rPr lang="ja-JP" altLang="en-US"/>
              <a:t>回内国博覧会、「平安神宮」が創建、京都の三大祭とされる「時代祭」</a:t>
            </a:r>
          </a:p>
          <a:p>
            <a:r>
              <a:rPr lang="ja-JP" altLang="en-US"/>
              <a:t>初詣、神前結婚</a:t>
            </a:r>
          </a:p>
          <a:p>
            <a:pPr>
              <a:buFontTx/>
              <a:buNone/>
            </a:pPr>
            <a:endParaRPr lang="en-US" altLang="ja-JP"/>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8229600" cy="1498600"/>
          </a:xfrm>
          <a:ln>
            <a:solidFill>
              <a:schemeClr val="tx1"/>
            </a:solidFill>
          </a:ln>
        </p:spPr>
        <p:txBody>
          <a:bodyPr/>
          <a:lstStyle/>
          <a:p>
            <a:r>
              <a:rPr lang="ja-JP" altLang="en-US" sz="4000"/>
              <a:t>アレックス・カー</a:t>
            </a:r>
            <a:r>
              <a:rPr lang="en-US" altLang="ja-JP" sz="4000"/>
              <a:t>(2002)</a:t>
            </a:r>
            <a:r>
              <a:rPr lang="ja-JP" altLang="en-US" sz="4000"/>
              <a:t>：</a:t>
            </a:r>
            <a:r>
              <a:rPr lang="en-US" altLang="ja-JP" sz="4000"/>
              <a:t>『</a:t>
            </a:r>
            <a:r>
              <a:rPr lang="ja-JP" altLang="en-US" sz="4000"/>
              <a:t>犬と鬼</a:t>
            </a:r>
            <a:r>
              <a:rPr lang="en-US" altLang="ja-JP" sz="4000"/>
              <a:t>――</a:t>
            </a:r>
            <a:r>
              <a:rPr lang="ja-JP" altLang="en-US" sz="4000"/>
              <a:t>知られざる日本の肖像</a:t>
            </a:r>
            <a:r>
              <a:rPr lang="en-US" altLang="ja-JP" sz="4000"/>
              <a:t>――』</a:t>
            </a:r>
            <a:r>
              <a:rPr lang="ja-JP" altLang="en-US" sz="4000"/>
              <a:t>講談社</a:t>
            </a:r>
          </a:p>
        </p:txBody>
      </p:sp>
      <p:sp>
        <p:nvSpPr>
          <p:cNvPr id="74755" name="Rectangle 3"/>
          <p:cNvSpPr>
            <a:spLocks noGrp="1" noChangeArrowheads="1"/>
          </p:cNvSpPr>
          <p:nvPr>
            <p:ph type="body" idx="1"/>
          </p:nvPr>
        </p:nvSpPr>
        <p:spPr>
          <a:xfrm>
            <a:off x="457200" y="1998663"/>
            <a:ext cx="8229600" cy="4525962"/>
          </a:xfrm>
        </p:spPr>
        <p:txBody>
          <a:bodyPr/>
          <a:lstStyle/>
          <a:p>
            <a:endParaRPr lang="en-US" altLang="ja-JP"/>
          </a:p>
          <a:p>
            <a:r>
              <a:rPr lang="ja-JP" altLang="en-US"/>
              <a:t>観光業の位置づけ　京都の破壊</a:t>
            </a:r>
          </a:p>
          <a:p>
            <a:r>
              <a:rPr lang="ja-JP" altLang="en-US"/>
              <a:t>土木国家批判</a:t>
            </a:r>
          </a:p>
          <a:p>
            <a:r>
              <a:rPr lang="ja-JP" altLang="en-US"/>
              <a:t>地震災害</a:t>
            </a:r>
          </a:p>
          <a:p>
            <a:pPr>
              <a:buFontTx/>
              <a:buNone/>
            </a:pPr>
            <a:r>
              <a:rPr lang="ja-JP" altLang="en-US"/>
              <a:t>　　　　　←塩野七生の中部イタリア地震報告</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lang="ja-JP" altLang="en-US" dirty="0" smtClean="0"/>
              <a:t>レコードと</a:t>
            </a:r>
            <a:r>
              <a:rPr lang="en-US" altLang="ja-JP" dirty="0" smtClean="0"/>
              <a:t>NHK</a:t>
            </a:r>
            <a:r>
              <a:rPr lang="ja-JP" altLang="en-US" dirty="0" smtClean="0"/>
              <a:t>が生み出した民謡　　</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NHK</a:t>
            </a:r>
            <a:r>
              <a:rPr lang="ja-JP" altLang="en-US" dirty="0" smtClean="0"/>
              <a:t>とレコードの普及による産物</a:t>
            </a:r>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電線が</a:t>
            </a:r>
            <a:r>
              <a:rPr lang="ja-JP" altLang="en-US" dirty="0" smtClean="0"/>
              <a:t>作り出した神輿</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祭礼は山車が中心</a:t>
            </a:r>
            <a:endParaRPr kumimoji="1" lang="en-US" altLang="ja-JP" dirty="0" smtClean="0"/>
          </a:p>
          <a:p>
            <a:r>
              <a:rPr lang="ja-JP" altLang="en-US" dirty="0" smtClean="0"/>
              <a:t>電線</a:t>
            </a:r>
            <a:r>
              <a:rPr lang="ja-JP" altLang="en-US" dirty="0" smtClean="0"/>
              <a:t>の普及で山車が障害になり、神輿が主流となる</a:t>
            </a:r>
            <a:endParaRPr lang="en-US" altLang="ja-JP" dirty="0" smtClean="0"/>
          </a:p>
          <a:p>
            <a:endParaRPr kumimoji="1"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インカの民族衣装は何時から？</a:t>
            </a:r>
            <a:endParaRPr kumimoji="1" lang="ja-JP" altLang="en-US" dirty="0"/>
          </a:p>
        </p:txBody>
      </p:sp>
      <p:pic>
        <p:nvPicPr>
          <p:cNvPr id="80898" name="Picture 2" descr="クスコ 1070202"/>
          <p:cNvPicPr>
            <a:picLocks noChangeAspect="1" noChangeArrowheads="1"/>
          </p:cNvPicPr>
          <p:nvPr/>
        </p:nvPicPr>
        <p:blipFill>
          <a:blip r:embed="rId3" cstate="print"/>
          <a:srcRect/>
          <a:stretch>
            <a:fillRect/>
          </a:stretch>
        </p:blipFill>
        <p:spPr bwMode="auto">
          <a:xfrm>
            <a:off x="782439" y="1671154"/>
            <a:ext cx="6957913" cy="442214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57200" y="44450"/>
            <a:ext cx="8229600" cy="1143000"/>
          </a:xfrm>
          <a:ln w="38100">
            <a:solidFill>
              <a:schemeClr val="tx1"/>
            </a:solidFill>
            <a:prstDash val="dashDot"/>
          </a:ln>
        </p:spPr>
        <p:txBody>
          <a:bodyPr/>
          <a:lstStyle/>
          <a:p>
            <a:r>
              <a:rPr lang="ja-JP" altLang="en-US" smtClean="0"/>
              <a:t>文化資源</a:t>
            </a:r>
          </a:p>
        </p:txBody>
      </p:sp>
      <p:sp>
        <p:nvSpPr>
          <p:cNvPr id="27651" name="コンテンツ プレースホルダ 2"/>
          <p:cNvSpPr>
            <a:spLocks noGrp="1"/>
          </p:cNvSpPr>
          <p:nvPr>
            <p:ph idx="1"/>
          </p:nvPr>
        </p:nvSpPr>
        <p:spPr>
          <a:xfrm>
            <a:off x="457200" y="1268413"/>
            <a:ext cx="8229600" cy="5068887"/>
          </a:xfrm>
        </p:spPr>
        <p:txBody>
          <a:bodyPr>
            <a:normAutofit lnSpcReduction="10000"/>
          </a:bodyPr>
          <a:lstStyle/>
          <a:p>
            <a:r>
              <a:rPr lang="ja-JP" altLang="en-US" smtClean="0"/>
              <a:t>歴史が生みだす差異は偽者を出現させる。規制があるところ必ず規制逃れがあり差異を産む。賭博、薬物、暴力、風俗</a:t>
            </a:r>
            <a:endParaRPr lang="en-US" altLang="ja-JP" smtClean="0"/>
          </a:p>
          <a:p>
            <a:r>
              <a:rPr lang="ja-JP" altLang="en-US" smtClean="0"/>
              <a:t>人為的に制度が生みだす差異が危ういのは人為的であるから当然であり、観光資源が無政府性を有する所以</a:t>
            </a:r>
            <a:endParaRPr lang="en-US" altLang="ja-JP" smtClean="0"/>
          </a:p>
          <a:p>
            <a:r>
              <a:rPr lang="ja-JP" altLang="en-US" smtClean="0">
                <a:solidFill>
                  <a:srgbClr val="FF0000"/>
                </a:solidFill>
              </a:rPr>
              <a:t>一年でつくりだす差異は一年で模倣可能</a:t>
            </a:r>
            <a:endParaRPr lang="en-US" altLang="ja-JP" smtClean="0">
              <a:solidFill>
                <a:srgbClr val="FF0000"/>
              </a:solidFill>
            </a:endParaRPr>
          </a:p>
          <a:p>
            <a:pPr>
              <a:buFontTx/>
              <a:buNone/>
            </a:pPr>
            <a:r>
              <a:rPr lang="ja-JP" altLang="en-US" smtClean="0"/>
              <a:t>ゆるキャラ、Ｂ級グルメ　　ではレディカガは？</a:t>
            </a:r>
            <a:endParaRPr lang="en-US" altLang="ja-JP" smtClean="0"/>
          </a:p>
          <a:p>
            <a:r>
              <a:rPr lang="ja-JP" altLang="en-US" smtClean="0">
                <a:solidFill>
                  <a:srgbClr val="FF0000"/>
                </a:solidFill>
              </a:rPr>
              <a:t>伝統は実は後でつくりだすもの</a:t>
            </a:r>
            <a:endParaRPr lang="en-US" altLang="ja-JP" smtClean="0">
              <a:solidFill>
                <a:srgbClr val="FF0000"/>
              </a:solidFill>
            </a:endParaRPr>
          </a:p>
          <a:p>
            <a:pPr>
              <a:buFontTx/>
              <a:buNone/>
            </a:pPr>
            <a:r>
              <a:rPr lang="ja-JP" altLang="en-US" smtClean="0"/>
              <a:t>　吉野の桜、国風文化→加賀の坂網鴨猟</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9570" name="Picture 2" descr="広場で目にした派手なデモ行進">
            <a:hlinkClick r:id="rId3"/>
          </p:cNvPr>
          <p:cNvPicPr>
            <a:picLocks noChangeAspect="1" noChangeArrowheads="1"/>
          </p:cNvPicPr>
          <p:nvPr/>
        </p:nvPicPr>
        <p:blipFill>
          <a:blip r:embed="rId4" cstate="print"/>
          <a:srcRect/>
          <a:stretch>
            <a:fillRect/>
          </a:stretch>
        </p:blipFill>
        <p:spPr bwMode="auto">
          <a:xfrm>
            <a:off x="624408" y="666328"/>
            <a:ext cx="7620000" cy="5715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和柄のアロハシャツ</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ja-JP" altLang="ja-JP" dirty="0" smtClean="0"/>
              <a:t>起源については諸説あるが、日本の和服から派生したという説が有力である。</a:t>
            </a:r>
          </a:p>
          <a:p>
            <a:r>
              <a:rPr lang="ja-JP" altLang="ja-JP" dirty="0" smtClean="0"/>
              <a:t>19世紀終盤から20世紀初頭、農業に従事していた日本移民は、パラカ（ヨーロッパの船員たちが着ていた開襟シャツ）が日本の木綿絣に似ていることから好んで愛用しており、持参品であった</a:t>
            </a:r>
            <a:r>
              <a:rPr lang="ja-JP" altLang="ja-JP" b="1" dirty="0" smtClean="0"/>
              <a:t>着物</a:t>
            </a:r>
            <a:r>
              <a:rPr lang="ja-JP" altLang="ja-JP" dirty="0" smtClean="0"/>
              <a:t>を再利用する際にパラカ風に仕立てたのが起源と言われている。他には、</a:t>
            </a:r>
            <a:r>
              <a:rPr lang="ja-JP" altLang="ja-JP" b="1" dirty="0" smtClean="0"/>
              <a:t>日本の着物の美しさに惹かれた現地の人が「着物をシャツにしてくれ」と頼んだのが起源</a:t>
            </a:r>
            <a:r>
              <a:rPr lang="ja-JP" altLang="ja-JP" dirty="0" smtClean="0"/>
              <a:t>という説もある。</a:t>
            </a:r>
          </a:p>
          <a:p>
            <a:r>
              <a:rPr lang="ja-JP" altLang="ja-JP" dirty="0" smtClean="0"/>
              <a:t>『</a:t>
            </a:r>
            <a:r>
              <a:rPr lang="ja-JP" altLang="ja-JP" dirty="0" smtClean="0">
                <a:solidFill>
                  <a:srgbClr val="FF0000"/>
                </a:solidFill>
              </a:rPr>
              <a:t>1930年代初頭</a:t>
            </a:r>
            <a:r>
              <a:rPr lang="ja-JP" altLang="ja-JP" dirty="0" smtClean="0"/>
              <a:t>には、アロハシャツとは「派手な</a:t>
            </a:r>
            <a:r>
              <a:rPr lang="ja-JP" altLang="ja-JP" dirty="0" smtClean="0">
                <a:solidFill>
                  <a:srgbClr val="FF0000"/>
                </a:solidFill>
              </a:rPr>
              <a:t>和柄</a:t>
            </a:r>
            <a:r>
              <a:rPr lang="ja-JP" altLang="ja-JP" dirty="0" smtClean="0"/>
              <a:t>の開襟シャツ」を意味していた』とあるように、この頃にはアロハシャツと言う呼称が定着していたようである。</a:t>
            </a:r>
          </a:p>
          <a:p>
            <a:endParaRPr kumimoji="1" lang="ja-JP"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lang="ja-JP" altLang="en-US" dirty="0" smtClean="0"/>
              <a:t>ハリウッド製フラ</a:t>
            </a:r>
            <a:r>
              <a:rPr kumimoji="1" lang="ja-JP" altLang="en-US" dirty="0" smtClean="0"/>
              <a:t>ダンス</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55000" lnSpcReduction="20000"/>
          </a:bodyPr>
          <a:lstStyle/>
          <a:p>
            <a:r>
              <a:rPr lang="ja-JP" altLang="ja-JP" dirty="0" smtClean="0"/>
              <a:t>フラの起源については諸説ある。ある伝説によれば、女神ラカ（英語版）がモロカイ島の聖地カアナにフラを生んだという。モロカイ島では毎年5月にフラの誕生を祝い、「踊りの中心」を意味するカフラピコという祭りが開かれている。別の伝説では、ヒイアカ（英語版）が姉の火山の女神ペレの荒い気性をなだめるために踊ったのが始まりだという。</a:t>
            </a:r>
          </a:p>
          <a:p>
            <a:r>
              <a:rPr lang="ja-JP" altLang="ja-JP" dirty="0" smtClean="0"/>
              <a:t>どちらにしろ、古代のハワイは無文字社会であった為、フラの正確な起源は解らない。ただ、ハワイ人がマルケサス諸島やタヒチから渡って来たことは確かであり、フラもまたこれらの土地からポリネシア人が持ってきた歌舞音曲がハワイにおいて発展したものと考えるのが自然である。</a:t>
            </a:r>
          </a:p>
          <a:p>
            <a:r>
              <a:rPr lang="ja-JP" altLang="ja-JP" dirty="0" smtClean="0"/>
              <a:t>ハワイが西洋と接触する1778年以前からのフラは宗教儀式と緊密に結びついたものであり、</a:t>
            </a:r>
            <a:r>
              <a:rPr lang="ja-JP" altLang="ja-JP" b="1" dirty="0" smtClean="0"/>
              <a:t>パフ</a:t>
            </a:r>
            <a:r>
              <a:rPr lang="ja-JP" altLang="ja-JP" dirty="0" smtClean="0"/>
              <a:t>と呼ばれるサメ皮の太鼓の伴奏で行われるダンスは、神に捧げられる最も神聖なものである。</a:t>
            </a:r>
          </a:p>
          <a:p>
            <a:r>
              <a:rPr lang="ja-JP" altLang="ja-JP" dirty="0" smtClean="0"/>
              <a:t>1820年にハワイにやってきたプロテスタントのアメリカ人宣教師たちは、フラを異教の踊りとして断罪し、禁止している。ハワイのダンスは、伝統芸術を奨励したカラカウア王の時代に復活した。このとき詩歌や衣装を新たに組み合わせて作られたのがフラクイと呼ばれる新しい形式である。フラクイでは神聖なパフは避けられ、代わりに伝統的な楽器であるイプ（ヒョウタン）が結びつけられた。しかしながらフラの儀式的・祈祷的側面は20世紀に入るまで守られており、フラの練習と実演は、女神ラカに捧げるものであった。</a:t>
            </a:r>
          </a:p>
          <a:p>
            <a:r>
              <a:rPr lang="ja-JP" altLang="ja-JP" dirty="0" smtClean="0"/>
              <a:t>その後フラは観光やハリウッド映画の影響で大きな変貌を遂げたが、1970年代以降、ハワイでは再び古代のハワイ文化の有り様への関心が高まっており（ハワイアン・ルネッサンス）、その一環としてフラ・カヒコに真摯に取り組む者が増えた。</a:t>
            </a:r>
          </a:p>
          <a:p>
            <a:endParaRPr kumimoji="1" lang="ja-JP"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a:solidFill>
            <a:srgbClr val="FFFF00"/>
          </a:solidFill>
          <a:ln>
            <a:solidFill>
              <a:schemeClr val="accent1"/>
            </a:solidFill>
          </a:ln>
        </p:spPr>
        <p:txBody>
          <a:bodyPr/>
          <a:lstStyle/>
          <a:p>
            <a:r>
              <a:rPr lang="ja-JP" altLang="en-US" dirty="0" smtClean="0"/>
              <a:t>輸入商品・葛飾北斎</a:t>
            </a:r>
            <a:endParaRPr kumimoji="1" lang="ja-JP" altLang="en-US" dirty="0"/>
          </a:p>
        </p:txBody>
      </p:sp>
      <p:sp>
        <p:nvSpPr>
          <p:cNvPr id="3" name="コンテンツ プレースホルダ 2"/>
          <p:cNvSpPr>
            <a:spLocks noGrp="1"/>
          </p:cNvSpPr>
          <p:nvPr>
            <p:ph idx="1"/>
          </p:nvPr>
        </p:nvSpPr>
        <p:spPr>
          <a:xfrm>
            <a:off x="323528" y="1600200"/>
            <a:ext cx="8820472" cy="5257800"/>
          </a:xfrm>
        </p:spPr>
        <p:txBody>
          <a:bodyPr>
            <a:normAutofit/>
          </a:bodyPr>
          <a:lstStyle/>
          <a:p>
            <a:r>
              <a:rPr lang="ja-JP" altLang="en-US" dirty="0" smtClean="0"/>
              <a:t>葛飾北斎は何故「日本を代表する芸術家」扱いされるのか</a:t>
            </a:r>
            <a:endParaRPr lang="en-US" altLang="ja-JP" dirty="0" smtClean="0"/>
          </a:p>
          <a:p>
            <a:r>
              <a:rPr kumimoji="1" lang="ja-JP" altLang="en-US" dirty="0" smtClean="0"/>
              <a:t>自然にそうなったのではなく、民衆の生活を描くものとして思想に合致するイメージを見出した当時のフランスの前衛的批評家たちの戦略</a:t>
            </a:r>
            <a:endParaRPr kumimoji="1" lang="en-US" altLang="ja-JP" dirty="0" smtClean="0"/>
          </a:p>
          <a:p>
            <a:r>
              <a:rPr lang="ja-JP" altLang="en-US" dirty="0" smtClean="0"/>
              <a:t>西洋であれほど人気が出なければ、たくさんいた浮世絵師の比較的有名な一人にすぎなかった</a:t>
            </a:r>
            <a:endParaRPr lang="en-US" altLang="ja-JP" dirty="0" smtClean="0"/>
          </a:p>
          <a:p>
            <a:r>
              <a:rPr kumimoji="1" lang="ja-JP" altLang="en-US" dirty="0" smtClean="0"/>
              <a:t>クールＪａｐａｎ戦略も日本人芸術家の知名度を上げる工夫があってもよい</a:t>
            </a:r>
            <a:endParaRPr kumimoji="1" lang="ja-JP"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95000"/>
                <a:lumOff val="5000"/>
              </a:schemeClr>
            </a:solidFill>
          </a:ln>
        </p:spPr>
        <p:txBody>
          <a:bodyPr/>
          <a:lstStyle/>
          <a:p>
            <a:r>
              <a:rPr kumimoji="1" lang="ja-JP" altLang="en-US" dirty="0" smtClean="0"/>
              <a:t>「伝統」は後で作られる</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kumimoji="1" lang="ja-JP" altLang="en-US" dirty="0" smtClean="0"/>
              <a:t>歴史とは、後世つくるもの　　生存していた人の数だけ存在するもののなかから、後世、取捨選択して評価している</a:t>
            </a:r>
            <a:endParaRPr kumimoji="1" lang="en-US" altLang="ja-JP" dirty="0" smtClean="0"/>
          </a:p>
          <a:p>
            <a:r>
              <a:rPr lang="ja-JP" altLang="en-US" dirty="0" smtClean="0"/>
              <a:t>「士農工商」「鎖国」「鎌倉幕府」「大正デモクラシー」等の歴史用語も後世つくられたもの、概念そのものから見直しされている。源頼朝、西郷隆盛肖像画も本人ではない</a:t>
            </a:r>
            <a:endParaRPr lang="en-US" altLang="ja-JP" dirty="0" smtClean="0"/>
          </a:p>
          <a:p>
            <a:r>
              <a:rPr kumimoji="1" lang="ja-JP" altLang="en-US" dirty="0" smtClean="0"/>
              <a:t>教科書で教えられる「産業革命」に至っては、産業革命不在説が学界の主流、産業観光も見直し？</a:t>
            </a:r>
            <a:endParaRPr kumimoji="1"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fontScale="90000"/>
          </a:bodyPr>
          <a:lstStyle/>
          <a:p>
            <a:r>
              <a:rPr kumimoji="1" lang="en-US" altLang="ja-JP" dirty="0" smtClean="0"/>
              <a:t>『</a:t>
            </a:r>
            <a:r>
              <a:rPr kumimoji="1" lang="ja-JP" altLang="en-US" dirty="0" smtClean="0"/>
              <a:t>一揆の原理</a:t>
            </a:r>
            <a:r>
              <a:rPr kumimoji="1" lang="en-US" altLang="ja-JP" dirty="0" smtClean="0"/>
              <a:t>』</a:t>
            </a:r>
            <a:br>
              <a:rPr kumimoji="1" lang="en-US" altLang="ja-JP" dirty="0" smtClean="0"/>
            </a:br>
            <a:r>
              <a:rPr kumimoji="1" lang="ja-JP" altLang="en-US" dirty="0" smtClean="0"/>
              <a:t>呉座勇一　洋泉社</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竹槍で戦う一揆が登場するのは明治になってから</a:t>
            </a:r>
            <a:endParaRPr kumimoji="1" lang="en-US" altLang="ja-JP" dirty="0" smtClean="0"/>
          </a:p>
          <a:p>
            <a:r>
              <a:rPr lang="ja-JP" altLang="en-US" smtClean="0"/>
              <a:t>秀吉の刀狩は刀・脇差の没収に力点、弓矢や鉄砲に関心なし。武装解除ではなく身分統制が眼目</a:t>
            </a:r>
            <a:endParaRPr kumimoji="1" lang="ja-JP"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62064"/>
            <a:ext cx="8229600" cy="1143000"/>
          </a:xfrm>
          <a:solidFill>
            <a:schemeClr val="accent2">
              <a:lumMod val="60000"/>
              <a:lumOff val="40000"/>
            </a:schemeClr>
          </a:solidFill>
          <a:ln w="57150">
            <a:solidFill>
              <a:schemeClr val="tx1">
                <a:lumMod val="95000"/>
                <a:lumOff val="5000"/>
              </a:schemeClr>
            </a:solidFill>
          </a:ln>
        </p:spPr>
        <p:txBody>
          <a:bodyPr>
            <a:normAutofit fontScale="90000"/>
          </a:bodyPr>
          <a:lstStyle/>
          <a:p>
            <a:r>
              <a:rPr lang="ja-JP" altLang="en-US" dirty="0" smtClean="0"/>
              <a:t>作り出される伝統例①</a:t>
            </a:r>
            <a:r>
              <a:rPr lang="en-US" altLang="ja-JP" dirty="0" smtClean="0"/>
              <a:t/>
            </a:r>
            <a:br>
              <a:rPr lang="en-US" altLang="ja-JP" dirty="0" smtClean="0"/>
            </a:br>
            <a:r>
              <a:rPr kumimoji="1" lang="ja-JP" altLang="en-US" dirty="0" smtClean="0"/>
              <a:t>古九谷の謎（ＤＶＤ）</a:t>
            </a:r>
            <a:endParaRPr kumimoji="1" lang="ja-JP"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24944"/>
            <a:ext cx="8229600" cy="1143000"/>
          </a:xfrm>
          <a:solidFill>
            <a:schemeClr val="accent2">
              <a:lumMod val="60000"/>
              <a:lumOff val="40000"/>
            </a:schemeClr>
          </a:solidFill>
          <a:ln w="57150">
            <a:solidFill>
              <a:schemeClr val="tx1"/>
            </a:solidFill>
          </a:ln>
        </p:spPr>
        <p:txBody>
          <a:bodyPr>
            <a:normAutofit fontScale="90000"/>
          </a:bodyPr>
          <a:lstStyle/>
          <a:p>
            <a:r>
              <a:rPr kumimoji="1" lang="ja-JP" altLang="en-US" dirty="0" smtClean="0"/>
              <a:t>作り出される伝統例②</a:t>
            </a:r>
            <a:r>
              <a:rPr kumimoji="1" lang="en-US" altLang="ja-JP" dirty="0" smtClean="0"/>
              <a:t/>
            </a:r>
            <a:br>
              <a:rPr kumimoji="1" lang="en-US" altLang="ja-JP" dirty="0" smtClean="0"/>
            </a:br>
            <a:r>
              <a:rPr kumimoji="1" lang="ja-JP" altLang="en-US" dirty="0" smtClean="0"/>
              <a:t>加賀山中節物語</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457200" y="44450"/>
            <a:ext cx="8229600" cy="1143000"/>
          </a:xfrm>
          <a:solidFill>
            <a:srgbClr val="FFFFCC"/>
          </a:solidFill>
          <a:ln w="57150">
            <a:solidFill>
              <a:schemeClr val="tx1"/>
            </a:solidFill>
          </a:ln>
        </p:spPr>
        <p:txBody>
          <a:bodyPr/>
          <a:lstStyle/>
          <a:p>
            <a:r>
              <a:rPr lang="ja-JP" altLang="en-US" smtClean="0"/>
              <a:t>範疇化</a:t>
            </a:r>
          </a:p>
        </p:txBody>
      </p:sp>
      <p:sp>
        <p:nvSpPr>
          <p:cNvPr id="28675" name="コンテンツ プレースホルダ 2"/>
          <p:cNvSpPr>
            <a:spLocks noGrp="1"/>
          </p:cNvSpPr>
          <p:nvPr>
            <p:ph idx="1"/>
          </p:nvPr>
        </p:nvSpPr>
        <p:spPr>
          <a:xfrm>
            <a:off x="457200" y="1268413"/>
            <a:ext cx="8229600" cy="5329237"/>
          </a:xfrm>
        </p:spPr>
        <p:txBody>
          <a:bodyPr/>
          <a:lstStyle/>
          <a:p>
            <a:r>
              <a:rPr lang="ja-JP" altLang="en-US" smtClean="0"/>
              <a:t>　</a:t>
            </a:r>
            <a:r>
              <a:rPr lang="ja-JP" altLang="en-US" smtClean="0">
                <a:solidFill>
                  <a:srgbClr val="FF0000"/>
                </a:solidFill>
              </a:rPr>
              <a:t>醜いアヒルの子の定理</a:t>
            </a:r>
            <a:r>
              <a:rPr lang="en-US" altLang="ja-JP" smtClean="0">
                <a:solidFill>
                  <a:srgbClr val="FF0000"/>
                </a:solidFill>
              </a:rPr>
              <a:t> </a:t>
            </a:r>
            <a:r>
              <a:rPr lang="ja-JP" altLang="en-US" smtClean="0"/>
              <a:t>により、認識対象からある特徴を選び出すだけでは、対象を複数のクラスに分けることは不可能であることが証明された。従って、特徴に重要性を負荷することがパターン選択の本質であり、人間は価値判断によって、認識工学では特徴の重み付けによって、行ってきた</a:t>
            </a:r>
            <a:endParaRPr lang="en-US" altLang="ja-JP" smtClean="0"/>
          </a:p>
          <a:p>
            <a:r>
              <a:rPr lang="ja-JP" altLang="en-US" smtClean="0"/>
              <a:t>観光学における観光資源の分類は、この範疇化を如何なる基準で行うかを論議</a:t>
            </a:r>
            <a:endParaRPr lang="en-US" altLang="ja-JP" smtClean="0"/>
          </a:p>
          <a:p>
            <a:r>
              <a:rPr lang="ja-JP" altLang="en-US" smtClean="0">
                <a:solidFill>
                  <a:srgbClr val="FF0000"/>
                </a:solidFill>
              </a:rPr>
              <a:t>坂網猟法は有形文化財か無形文化財か？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492500" y="333375"/>
            <a:ext cx="2054225" cy="677863"/>
          </a:xfrm>
          <a:prstGeom prst="rect">
            <a:avLst/>
          </a:prstGeom>
          <a:noFill/>
          <a:ln w="9525">
            <a:noFill/>
            <a:miter lim="800000"/>
            <a:headEnd/>
            <a:tailEnd/>
          </a:ln>
        </p:spPr>
        <p:txBody>
          <a:bodyPr/>
          <a:lstStyle/>
          <a:p>
            <a:pPr marL="342900" indent="-342900" algn="dist">
              <a:spcBef>
                <a:spcPct val="20000"/>
              </a:spcBef>
            </a:pPr>
            <a:r>
              <a:rPr lang="ja-JP" altLang="en-US" sz="3200">
                <a:ea typeface="HGP創英角ﾎﾟｯﾌﾟ体" pitchFamily="50" charset="-128"/>
              </a:rPr>
              <a:t>坂網猟</a:t>
            </a:r>
          </a:p>
        </p:txBody>
      </p:sp>
      <p:pic>
        <p:nvPicPr>
          <p:cNvPr id="29699" name="Picture 3" descr="坂網猟"/>
          <p:cNvPicPr>
            <a:picLocks noChangeAspect="1" noChangeArrowheads="1"/>
          </p:cNvPicPr>
          <p:nvPr/>
        </p:nvPicPr>
        <p:blipFill>
          <a:blip r:embed="rId3" cstate="print"/>
          <a:srcRect/>
          <a:stretch>
            <a:fillRect/>
          </a:stretch>
        </p:blipFill>
        <p:spPr bwMode="auto">
          <a:xfrm>
            <a:off x="827088" y="1052513"/>
            <a:ext cx="3629025" cy="5461000"/>
          </a:xfrm>
          <a:prstGeom prst="rect">
            <a:avLst/>
          </a:prstGeom>
          <a:noFill/>
          <a:ln w="9525">
            <a:noFill/>
            <a:miter lim="800000"/>
            <a:headEnd/>
            <a:tailEnd/>
          </a:ln>
        </p:spPr>
      </p:pic>
      <p:pic>
        <p:nvPicPr>
          <p:cNvPr id="29700" name="Picture 4" descr="さかあみりょうほうとようぐ坂網猟法と用具"/>
          <p:cNvPicPr>
            <a:picLocks noChangeAspect="1" noChangeArrowheads="1"/>
          </p:cNvPicPr>
          <p:nvPr/>
        </p:nvPicPr>
        <p:blipFill>
          <a:blip r:embed="rId4" cstate="print"/>
          <a:srcRect/>
          <a:stretch>
            <a:fillRect/>
          </a:stretch>
        </p:blipFill>
        <p:spPr bwMode="auto">
          <a:xfrm>
            <a:off x="4643438" y="1052513"/>
            <a:ext cx="3868737"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自然と文化</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kumimoji="1" lang="ja-JP" altLang="en-US" dirty="0" smtClean="0"/>
              <a:t>自然は</a:t>
            </a:r>
            <a:r>
              <a:rPr lang="ja-JP" altLang="en-US" dirty="0" smtClean="0"/>
              <a:t>人の</a:t>
            </a:r>
            <a:r>
              <a:rPr kumimoji="1" lang="ja-JP" altLang="en-US" dirty="0" smtClean="0"/>
              <a:t>手で作り出せないから価値があり、文化は歴史が生み出すから、人為操作ができず価値があると認識されている。文化財保護行政、自然保護行政が存立するゆえんである。</a:t>
            </a:r>
            <a:endParaRPr kumimoji="1" lang="en-US" altLang="ja-JP" dirty="0" smtClean="0"/>
          </a:p>
          <a:p>
            <a:r>
              <a:rPr lang="ja-JP" altLang="en-US" dirty="0" smtClean="0"/>
              <a:t>しかしながら、人の興味の対象となる文化観光資源、自然観光資源は、後からその意味合いを創出することができ、極めて脆弱なものでもあるが、ビジネスチャンスを生み出す源ともなる</a:t>
            </a: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116632"/>
            <a:ext cx="8229600" cy="1143000"/>
          </a:xfrm>
          <a:ln>
            <a:solidFill>
              <a:schemeClr val="accent1"/>
            </a:solidFill>
          </a:ln>
        </p:spPr>
        <p:txBody>
          <a:bodyPr>
            <a:normAutofit/>
          </a:bodyPr>
          <a:lstStyle/>
          <a:p>
            <a:r>
              <a:rPr lang="ja-JP" altLang="en-US" dirty="0" smtClean="0"/>
              <a:t>規制と人流ビジネスの関係</a:t>
            </a:r>
            <a:endParaRPr kumimoji="1" lang="ja-JP" altLang="en-US" dirty="0"/>
          </a:p>
        </p:txBody>
      </p:sp>
      <p:sp>
        <p:nvSpPr>
          <p:cNvPr id="5" name="正方形/長方形 4"/>
          <p:cNvSpPr/>
          <p:nvPr/>
        </p:nvSpPr>
        <p:spPr>
          <a:xfrm>
            <a:off x="4860032" y="1772816"/>
            <a:ext cx="2880320" cy="2160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lumMod val="95000"/>
                    <a:lumOff val="5000"/>
                  </a:schemeClr>
                </a:solidFill>
              </a:rPr>
              <a:t>非規制国・地域</a:t>
            </a:r>
            <a:endParaRPr lang="ja-JP" altLang="en-US" sz="3200" dirty="0">
              <a:solidFill>
                <a:schemeClr val="tx1">
                  <a:lumMod val="95000"/>
                  <a:lumOff val="5000"/>
                </a:schemeClr>
              </a:solidFill>
            </a:endParaRPr>
          </a:p>
        </p:txBody>
      </p:sp>
      <p:sp>
        <p:nvSpPr>
          <p:cNvPr id="6" name="正方形/長方形 5"/>
          <p:cNvSpPr/>
          <p:nvPr/>
        </p:nvSpPr>
        <p:spPr>
          <a:xfrm>
            <a:off x="179512" y="3234680"/>
            <a:ext cx="2282552" cy="1778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95000"/>
                    <a:lumOff val="5000"/>
                  </a:schemeClr>
                </a:solidFill>
              </a:rPr>
              <a:t>規制国</a:t>
            </a:r>
            <a:endParaRPr kumimoji="1" lang="en-US" altLang="ja-JP" sz="3600" dirty="0" smtClean="0">
              <a:solidFill>
                <a:schemeClr val="tx1">
                  <a:lumMod val="95000"/>
                  <a:lumOff val="5000"/>
                </a:schemeClr>
              </a:solidFill>
            </a:endParaRPr>
          </a:p>
          <a:p>
            <a:pPr algn="ctr"/>
            <a:r>
              <a:rPr lang="ja-JP" altLang="en-US" sz="3600" dirty="0" smtClean="0">
                <a:solidFill>
                  <a:schemeClr val="tx1">
                    <a:lumMod val="95000"/>
                    <a:lumOff val="5000"/>
                  </a:schemeClr>
                </a:solidFill>
              </a:rPr>
              <a:t>地域</a:t>
            </a:r>
            <a:endParaRPr kumimoji="1" lang="ja-JP" altLang="en-US" sz="3600" dirty="0">
              <a:solidFill>
                <a:schemeClr val="tx1">
                  <a:lumMod val="95000"/>
                  <a:lumOff val="5000"/>
                </a:schemeClr>
              </a:solidFill>
            </a:endParaRPr>
          </a:p>
        </p:txBody>
      </p:sp>
      <p:sp>
        <p:nvSpPr>
          <p:cNvPr id="7" name="正方形/長方形 6"/>
          <p:cNvSpPr/>
          <p:nvPr/>
        </p:nvSpPr>
        <p:spPr>
          <a:xfrm>
            <a:off x="4932040" y="4437112"/>
            <a:ext cx="2952328" cy="2160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lumMod val="95000"/>
                    <a:lumOff val="5000"/>
                  </a:schemeClr>
                </a:solidFill>
              </a:rPr>
              <a:t>非規制国・地域</a:t>
            </a:r>
            <a:endParaRPr lang="ja-JP" altLang="en-US" sz="3200" dirty="0">
              <a:solidFill>
                <a:schemeClr val="tx1">
                  <a:lumMod val="95000"/>
                  <a:lumOff val="5000"/>
                </a:schemeClr>
              </a:solidFill>
            </a:endParaRPr>
          </a:p>
        </p:txBody>
      </p:sp>
      <p:sp>
        <p:nvSpPr>
          <p:cNvPr id="8" name="下カーブ矢印 7"/>
          <p:cNvSpPr/>
          <p:nvPr/>
        </p:nvSpPr>
        <p:spPr>
          <a:xfrm>
            <a:off x="2195736" y="1988840"/>
            <a:ext cx="2592288"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円/楕円 8"/>
          <p:cNvSpPr/>
          <p:nvPr/>
        </p:nvSpPr>
        <p:spPr>
          <a:xfrm>
            <a:off x="4355976" y="2708920"/>
            <a:ext cx="144016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カジノ</a:t>
            </a:r>
            <a:endParaRPr kumimoji="1"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風俗等</a:t>
            </a:r>
            <a:endParaRPr kumimoji="1" lang="ja-JP" altLang="en-US" dirty="0">
              <a:solidFill>
                <a:schemeClr val="tx1">
                  <a:lumMod val="95000"/>
                  <a:lumOff val="5000"/>
                </a:schemeClr>
              </a:solidFill>
            </a:endParaRPr>
          </a:p>
        </p:txBody>
      </p:sp>
      <p:sp>
        <p:nvSpPr>
          <p:cNvPr id="10" name="円/楕円 9"/>
          <p:cNvSpPr/>
          <p:nvPr/>
        </p:nvSpPr>
        <p:spPr>
          <a:xfrm>
            <a:off x="4427984" y="4437112"/>
            <a:ext cx="1368152"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カジノ</a:t>
            </a:r>
            <a:endParaRPr kumimoji="1"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風俗等</a:t>
            </a:r>
            <a:endParaRPr kumimoji="1" lang="ja-JP" altLang="en-US" dirty="0">
              <a:solidFill>
                <a:schemeClr val="tx1">
                  <a:lumMod val="95000"/>
                  <a:lumOff val="5000"/>
                </a:schemeClr>
              </a:solidFill>
            </a:endParaRPr>
          </a:p>
        </p:txBody>
      </p:sp>
      <p:sp>
        <p:nvSpPr>
          <p:cNvPr id="11" name="下カーブ矢印 10"/>
          <p:cNvSpPr/>
          <p:nvPr/>
        </p:nvSpPr>
        <p:spPr>
          <a:xfrm flipV="1">
            <a:off x="2195736" y="5229200"/>
            <a:ext cx="2592288" cy="7920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円/楕円 11"/>
          <p:cNvSpPr/>
          <p:nvPr/>
        </p:nvSpPr>
        <p:spPr>
          <a:xfrm>
            <a:off x="1979712" y="3522712"/>
            <a:ext cx="1368152" cy="914400"/>
          </a:xfrm>
          <a:prstGeom prst="ellipse">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闇事業</a:t>
            </a:r>
            <a:endParaRPr kumimoji="1" lang="ja-JP" altLang="en-US" dirty="0">
              <a:solidFill>
                <a:schemeClr val="tx1">
                  <a:lumMod val="95000"/>
                  <a:lumOff val="5000"/>
                </a:schemeClr>
              </a:solidFill>
            </a:endParaRPr>
          </a:p>
        </p:txBody>
      </p:sp>
      <p:sp>
        <p:nvSpPr>
          <p:cNvPr id="13" name="三方向矢印 12"/>
          <p:cNvSpPr/>
          <p:nvPr/>
        </p:nvSpPr>
        <p:spPr>
          <a:xfrm rot="16200000">
            <a:off x="3508452" y="3412428"/>
            <a:ext cx="1216152" cy="1249296"/>
          </a:xfrm>
          <a:prstGeom prst="leftRightUpArrow">
            <a:avLst>
              <a:gd name="adj1" fmla="val 27314"/>
              <a:gd name="adj2" fmla="val 25000"/>
              <a:gd name="adj3" fmla="val 25000"/>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lumMod val="95000"/>
                    <a:lumOff val="5000"/>
                  </a:schemeClr>
                </a:solidFill>
              </a:rPr>
              <a:t>競争関係</a:t>
            </a:r>
            <a:endParaRPr kumimoji="1" lang="ja-JP" altLang="en-US" dirty="0">
              <a:solidFill>
                <a:schemeClr val="tx1">
                  <a:lumMod val="95000"/>
                  <a:lumOff val="5000"/>
                </a:schemeClr>
              </a:solidFill>
            </a:endParaRPr>
          </a:p>
        </p:txBody>
      </p:sp>
      <p:sp>
        <p:nvSpPr>
          <p:cNvPr id="14" name="左カーブ矢印 13"/>
          <p:cNvSpPr/>
          <p:nvPr/>
        </p:nvSpPr>
        <p:spPr>
          <a:xfrm>
            <a:off x="6732240" y="3429000"/>
            <a:ext cx="432048" cy="12961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左カーブ矢印 14"/>
          <p:cNvSpPr/>
          <p:nvPr/>
        </p:nvSpPr>
        <p:spPr>
          <a:xfrm flipH="1" flipV="1">
            <a:off x="6003776" y="3356992"/>
            <a:ext cx="440432" cy="12961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円/楕円 15"/>
          <p:cNvSpPr/>
          <p:nvPr/>
        </p:nvSpPr>
        <p:spPr>
          <a:xfrm>
            <a:off x="4427984" y="5826968"/>
            <a:ext cx="144016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暴力等</a:t>
            </a:r>
            <a:endParaRPr kumimoji="1" lang="ja-JP" altLang="en-US" dirty="0">
              <a:solidFill>
                <a:schemeClr val="tx1">
                  <a:lumMod val="95000"/>
                  <a:lumOff val="5000"/>
                </a:schemeClr>
              </a:solidFill>
            </a:endParaRPr>
          </a:p>
        </p:txBody>
      </p:sp>
      <p:sp>
        <p:nvSpPr>
          <p:cNvPr id="17" name="下カーブ矢印 16"/>
          <p:cNvSpPr/>
          <p:nvPr/>
        </p:nvSpPr>
        <p:spPr>
          <a:xfrm rot="1525968" flipV="1">
            <a:off x="756877" y="5765768"/>
            <a:ext cx="4051505" cy="7920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フローチャート : 和接合 17"/>
          <p:cNvSpPr/>
          <p:nvPr/>
        </p:nvSpPr>
        <p:spPr>
          <a:xfrm>
            <a:off x="971600" y="5733256"/>
            <a:ext cx="1728192" cy="684656"/>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400" b="1" dirty="0" smtClean="0">
                <a:solidFill>
                  <a:schemeClr val="tx1">
                    <a:lumMod val="95000"/>
                    <a:lumOff val="5000"/>
                  </a:schemeClr>
                </a:solidFill>
              </a:rPr>
              <a:t>国外犯</a:t>
            </a:r>
            <a:endParaRPr kumimoji="1" lang="ja-JP" altLang="en-US" sz="2400" b="1" dirty="0">
              <a:solidFill>
                <a:schemeClr val="tx1">
                  <a:lumMod val="95000"/>
                  <a:lumOff val="5000"/>
                </a:schemeClr>
              </a:solidFill>
            </a:endParaRPr>
          </a:p>
        </p:txBody>
      </p:sp>
      <p:sp>
        <p:nvSpPr>
          <p:cNvPr id="19" name="円/楕円 18"/>
          <p:cNvSpPr/>
          <p:nvPr/>
        </p:nvSpPr>
        <p:spPr>
          <a:xfrm>
            <a:off x="4427984" y="1506488"/>
            <a:ext cx="144016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医療行為等</a:t>
            </a:r>
            <a:endParaRPr kumimoji="1" lang="ja-JP" altLang="en-US" dirty="0">
              <a:solidFill>
                <a:schemeClr val="tx1">
                  <a:lumMod val="95000"/>
                  <a:lumOff val="5000"/>
                </a:schemeClr>
              </a:solidFill>
            </a:endParaRPr>
          </a:p>
        </p:txBody>
      </p:sp>
      <p:sp>
        <p:nvSpPr>
          <p:cNvPr id="21" name="正方形/長方形 20"/>
          <p:cNvSpPr/>
          <p:nvPr/>
        </p:nvSpPr>
        <p:spPr>
          <a:xfrm>
            <a:off x="8100392" y="1340768"/>
            <a:ext cx="864096" cy="5445224"/>
          </a:xfrm>
          <a:prstGeom prst="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dirty="0" smtClean="0">
                <a:solidFill>
                  <a:schemeClr val="tx1">
                    <a:lumMod val="95000"/>
                    <a:lumOff val="5000"/>
                  </a:schemeClr>
                </a:solidFill>
              </a:rPr>
              <a:t>（脱法的）</a:t>
            </a:r>
            <a:r>
              <a:rPr lang="ja-JP" altLang="en-US" sz="3600" dirty="0" smtClean="0">
                <a:solidFill>
                  <a:schemeClr val="tx1">
                    <a:lumMod val="95000"/>
                    <a:lumOff val="5000"/>
                  </a:schemeClr>
                </a:solidFill>
              </a:rPr>
              <a:t>便宜置籍国・地域</a:t>
            </a:r>
            <a:endParaRPr kumimoji="1" lang="ja-JP" altLang="en-US" sz="3600" dirty="0">
              <a:solidFill>
                <a:schemeClr val="tx1">
                  <a:lumMod val="95000"/>
                  <a:lumOff val="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w="57150">
            <a:solidFill>
              <a:schemeClr val="tx1">
                <a:lumMod val="95000"/>
                <a:lumOff val="5000"/>
              </a:schemeClr>
            </a:solidFill>
          </a:ln>
        </p:spPr>
        <p:txBody>
          <a:bodyPr>
            <a:normAutofit fontScale="90000"/>
          </a:bodyPr>
          <a:lstStyle/>
          <a:p>
            <a:r>
              <a:rPr kumimoji="1" lang="ja-JP" altLang="en-US" dirty="0" smtClean="0"/>
              <a:t>（買物）特区</a:t>
            </a:r>
            <a:r>
              <a:rPr kumimoji="1" lang="en-US" altLang="ja-JP" dirty="0" smtClean="0"/>
              <a:t/>
            </a:r>
            <a:br>
              <a:rPr kumimoji="1" lang="en-US" altLang="ja-JP" dirty="0" smtClean="0"/>
            </a:br>
            <a:r>
              <a:rPr lang="en-US" altLang="ja-JP" sz="3100" b="1" dirty="0" smtClean="0">
                <a:hlinkClick r:id="rId3"/>
              </a:rPr>
              <a:t>http://jbpress.ismedia.jp/articles/-/39507</a:t>
            </a:r>
            <a:endParaRPr kumimoji="1" lang="ja-JP" altLang="en-US" sz="3100" dirty="0"/>
          </a:p>
        </p:txBody>
      </p:sp>
      <p:sp>
        <p:nvSpPr>
          <p:cNvPr id="3" name="コンテンツ プレースホルダ 2"/>
          <p:cNvSpPr>
            <a:spLocks noGrp="1"/>
          </p:cNvSpPr>
          <p:nvPr>
            <p:ph idx="1"/>
          </p:nvPr>
        </p:nvSpPr>
        <p:spPr>
          <a:xfrm>
            <a:off x="457200" y="1195536"/>
            <a:ext cx="8229600" cy="5257800"/>
          </a:xfrm>
        </p:spPr>
        <p:txBody>
          <a:bodyPr>
            <a:noAutofit/>
          </a:bodyPr>
          <a:lstStyle/>
          <a:p>
            <a:r>
              <a:rPr lang="ja-JP" altLang="en-US" sz="3600" dirty="0" smtClean="0"/>
              <a:t>　釜山市内の百貨店で買った化粧品やブランド品などをここで受け取り、対馬へ向かうのである。それは対馬で使うのではなく、持ち帰るため。だから、帰国する船の出港前にわざわざ開封してスーツケースに詰め直していたのである。</a:t>
            </a:r>
          </a:p>
          <a:p>
            <a:r>
              <a:rPr lang="ja-JP" altLang="en-US" sz="3600" dirty="0" smtClean="0"/>
              <a:t>国の若者が日本の若い人たちのように免税のブランド品などに飽きてしまえば、やはり彼らにとって対馬の魅力は薄れてしまう。</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2091</Words>
  <Application>Microsoft Office PowerPoint</Application>
  <PresentationFormat>画面に合わせる (4:3)</PresentationFormat>
  <Paragraphs>185</Paragraphs>
  <Slides>47</Slides>
  <Notes>41</Notes>
  <HiddenSlides>0</HiddenSlides>
  <MMClips>0</MMClips>
  <ScaleCrop>false</ScaleCrop>
  <HeadingPairs>
    <vt:vector size="4" baseType="variant">
      <vt:variant>
        <vt:lpstr>テーマ</vt:lpstr>
      </vt:variant>
      <vt:variant>
        <vt:i4>1</vt:i4>
      </vt:variant>
      <vt:variant>
        <vt:lpstr>スライド タイトル</vt:lpstr>
      </vt:variant>
      <vt:variant>
        <vt:i4>47</vt:i4>
      </vt:variant>
    </vt:vector>
  </HeadingPairs>
  <TitlesOfParts>
    <vt:vector size="48" baseType="lpstr">
      <vt:lpstr>Office テーマ</vt:lpstr>
      <vt:lpstr>観光資源の創出   ～伝統も自然も後から作り出される～</vt:lpstr>
      <vt:lpstr>観光資源</vt:lpstr>
      <vt:lpstr>自然資源</vt:lpstr>
      <vt:lpstr>文化資源</vt:lpstr>
      <vt:lpstr>範疇化</vt:lpstr>
      <vt:lpstr>スライド 6</vt:lpstr>
      <vt:lpstr>自然と文化</vt:lpstr>
      <vt:lpstr>規制と人流ビジネスの関係</vt:lpstr>
      <vt:lpstr>（買物）特区 http://jbpress.ismedia.jp/articles/-/39507</vt:lpstr>
      <vt:lpstr>交通情報技術の進展による観光資源の増大</vt:lpstr>
      <vt:lpstr>ノルウェーの絶景スポットが本当にシャレになってない…</vt:lpstr>
      <vt:lpstr>鳥を目がけて一斉噴射！これがヤマアリ蟻酸攻撃だ！ https://www.youtube.com/watch?v=PXvL9PwKc7Q&amp;feature=player_embedded http://karapaia.livedoor.biz/archives/52156871.html</vt:lpstr>
      <vt:lpstr>スライド 13</vt:lpstr>
      <vt:lpstr>スライド 14</vt:lpstr>
      <vt:lpstr>レンズ雲　長野県富士見町</vt:lpstr>
      <vt:lpstr>光柱（ライトラピー）</vt:lpstr>
      <vt:lpstr>逆さ霧　上田市</vt:lpstr>
      <vt:lpstr>ダイヤモンドダストhttps://www.youtube.com/watch?v=Aq-BsY_0oz0</vt:lpstr>
      <vt:lpstr>スライド 19</vt:lpstr>
      <vt:lpstr>量子コンピュータの出現</vt:lpstr>
      <vt:lpstr>スライド 21</vt:lpstr>
      <vt:lpstr>宇宙</vt:lpstr>
      <vt:lpstr>通常の旅客機が飛ぶ高度の３倍もの高さ</vt:lpstr>
      <vt:lpstr>宇宙間近、高度３０キロの気球の旅　米企業が発表 http://www.cnn.co.jp/travel/35039519.html?ref=app</vt:lpstr>
      <vt:lpstr>ヴァージン・ギャラクティックは宇宙旅行実現に向けて試験飛行</vt:lpstr>
      <vt:lpstr>宇宙観光旅行、年内に実現へ　</vt:lpstr>
      <vt:lpstr>歴史　文化</vt:lpstr>
      <vt:lpstr>文化と観光</vt:lpstr>
      <vt:lpstr>昔「十字軍」⇒今「ラテンの侵略」</vt:lpstr>
      <vt:lpstr>梅棹忠夫『梅棹忠夫著作集第21号』 中央公論社、1993年　p.243</vt:lpstr>
      <vt:lpstr>京都は城下町　</vt:lpstr>
      <vt:lpstr>日本交通公社「観光資源評価台帳」</vt:lpstr>
      <vt:lpstr>重要文化財、皇室文化財、世界遺産</vt:lpstr>
      <vt:lpstr>作られた桂離宮神話</vt:lpstr>
      <vt:lpstr>　伝統の意味</vt:lpstr>
      <vt:lpstr>アレックス・カー(2002)：『犬と鬼――知られざる日本の肖像――』講談社</vt:lpstr>
      <vt:lpstr>レコードとNHKが生み出した民謡　　</vt:lpstr>
      <vt:lpstr>電線が作り出した神輿</vt:lpstr>
      <vt:lpstr>インカの民族衣装は何時から？</vt:lpstr>
      <vt:lpstr>スライド 40</vt:lpstr>
      <vt:lpstr>和柄のアロハシャツ</vt:lpstr>
      <vt:lpstr>ハリウッド製フラダンス</vt:lpstr>
      <vt:lpstr>輸入商品・葛飾北斎</vt:lpstr>
      <vt:lpstr>「伝統」は後で作られる</vt:lpstr>
      <vt:lpstr>『一揆の原理』 呉座勇一　洋泉社</vt:lpstr>
      <vt:lpstr>作り出される伝統例① 古九谷の謎（ＤＶＤ）</vt:lpstr>
      <vt:lpstr>作り出される伝統例② 加賀山中節物語</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伝統も自然も後で作れる</dc:title>
  <dc:creator>owner</dc:creator>
  <cp:lastModifiedBy>teramae</cp:lastModifiedBy>
  <cp:revision>18</cp:revision>
  <dcterms:created xsi:type="dcterms:W3CDTF">2014-03-13T22:28:35Z</dcterms:created>
  <dcterms:modified xsi:type="dcterms:W3CDTF">2014-06-14T05:51:47Z</dcterms:modified>
</cp:coreProperties>
</file>