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488" r:id="rId2"/>
    <p:sldId id="514" r:id="rId3"/>
    <p:sldId id="513" r:id="rId4"/>
    <p:sldId id="495" r:id="rId5"/>
    <p:sldId id="496" r:id="rId6"/>
    <p:sldId id="532" r:id="rId7"/>
    <p:sldId id="537" r:id="rId8"/>
    <p:sldId id="535" r:id="rId9"/>
    <p:sldId id="536" r:id="rId10"/>
    <p:sldId id="538" r:id="rId11"/>
    <p:sldId id="539" r:id="rId12"/>
    <p:sldId id="492" r:id="rId13"/>
    <p:sldId id="493" r:id="rId14"/>
    <p:sldId id="494" r:id="rId15"/>
    <p:sldId id="376" r:id="rId16"/>
    <p:sldId id="523" r:id="rId17"/>
    <p:sldId id="524" r:id="rId18"/>
    <p:sldId id="525" r:id="rId19"/>
    <p:sldId id="526" r:id="rId20"/>
    <p:sldId id="527" r:id="rId21"/>
    <p:sldId id="499" r:id="rId22"/>
    <p:sldId id="501" r:id="rId23"/>
    <p:sldId id="500" r:id="rId24"/>
    <p:sldId id="502" r:id="rId25"/>
    <p:sldId id="472" r:id="rId26"/>
    <p:sldId id="417" r:id="rId27"/>
    <p:sldId id="444" r:id="rId28"/>
    <p:sldId id="446" r:id="rId29"/>
    <p:sldId id="473" r:id="rId30"/>
    <p:sldId id="418" r:id="rId31"/>
    <p:sldId id="515" r:id="rId32"/>
    <p:sldId id="516" r:id="rId33"/>
    <p:sldId id="517" r:id="rId34"/>
    <p:sldId id="377" r:id="rId35"/>
    <p:sldId id="490" r:id="rId36"/>
    <p:sldId id="507" r:id="rId37"/>
    <p:sldId id="510" r:id="rId38"/>
    <p:sldId id="512" r:id="rId39"/>
    <p:sldId id="428" r:id="rId40"/>
    <p:sldId id="442" r:id="rId41"/>
    <p:sldId id="443" r:id="rId42"/>
    <p:sldId id="438" r:id="rId43"/>
    <p:sldId id="528" r:id="rId44"/>
    <p:sldId id="529" r:id="rId45"/>
    <p:sldId id="518" r:id="rId46"/>
    <p:sldId id="519" r:id="rId47"/>
    <p:sldId id="540" r:id="rId48"/>
    <p:sldId id="541" r:id="rId49"/>
    <p:sldId id="542" r:id="rId50"/>
    <p:sldId id="520" r:id="rId51"/>
    <p:sldId id="521" r:id="rId52"/>
    <p:sldId id="522" r:id="rId53"/>
    <p:sldId id="530" r:id="rId54"/>
    <p:sldId id="419" r:id="rId55"/>
    <p:sldId id="420" r:id="rId56"/>
    <p:sldId id="421" r:id="rId57"/>
    <p:sldId id="407" r:id="rId58"/>
    <p:sldId id="409" r:id="rId59"/>
    <p:sldId id="410" r:id="rId60"/>
    <p:sldId id="411" r:id="rId61"/>
    <p:sldId id="448" r:id="rId62"/>
    <p:sldId id="457" r:id="rId63"/>
    <p:sldId id="461" r:id="rId64"/>
    <p:sldId id="462" r:id="rId65"/>
    <p:sldId id="463" r:id="rId66"/>
    <p:sldId id="464" r:id="rId67"/>
    <p:sldId id="531" r:id="rId6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p:scale>
        <a:sx n="95" d="100"/>
        <a:sy n="95" d="100"/>
      </p:scale>
      <p:origin x="0" y="64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8BFD1-2A97-4010-8DB0-D953DE5D8F29}" type="datetimeFigureOut">
              <a:rPr kumimoji="1" lang="ja-JP" altLang="en-US" smtClean="0"/>
              <a:pPr/>
              <a:t>2014/6/6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F23E4-ACF4-44FB-9C59-2B3D154EE13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5540" name="スライド番号プレースホルダ 3"/>
          <p:cNvSpPr>
            <a:spLocks noGrp="1"/>
          </p:cNvSpPr>
          <p:nvPr>
            <p:ph type="sldNum" sz="quarter" idx="5"/>
          </p:nvPr>
        </p:nvSpPr>
        <p:spPr bwMode="auto">
          <a:noFill/>
          <a:ln>
            <a:miter lim="800000"/>
            <a:headEnd/>
            <a:tailEnd/>
          </a:ln>
        </p:spPr>
        <p:txBody>
          <a:bodyPr/>
          <a:lstStyle/>
          <a:p>
            <a:fld id="{E8267132-AD0F-42C4-B1E9-5D2FD3244B95}" type="slidenum">
              <a:rPr lang="ja-JP" altLang="en-US" smtClean="0"/>
              <a:pPr/>
              <a:t>17</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6564" name="スライド番号プレースホルダ 3"/>
          <p:cNvSpPr>
            <a:spLocks noGrp="1"/>
          </p:cNvSpPr>
          <p:nvPr>
            <p:ph type="sldNum" sz="quarter" idx="5"/>
          </p:nvPr>
        </p:nvSpPr>
        <p:spPr bwMode="auto">
          <a:noFill/>
          <a:ln>
            <a:miter lim="800000"/>
            <a:headEnd/>
            <a:tailEnd/>
          </a:ln>
        </p:spPr>
        <p:txBody>
          <a:bodyPr/>
          <a:lstStyle/>
          <a:p>
            <a:fld id="{627E8D80-F996-48FB-945E-0AFCF1C87980}" type="slidenum">
              <a:rPr lang="ja-JP" altLang="en-US" smtClean="0"/>
              <a:pPr/>
              <a:t>18</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7588" name="スライド番号プレースホルダ 3"/>
          <p:cNvSpPr>
            <a:spLocks noGrp="1"/>
          </p:cNvSpPr>
          <p:nvPr>
            <p:ph type="sldNum" sz="quarter" idx="5"/>
          </p:nvPr>
        </p:nvSpPr>
        <p:spPr bwMode="auto">
          <a:noFill/>
          <a:ln>
            <a:miter lim="800000"/>
            <a:headEnd/>
            <a:tailEnd/>
          </a:ln>
        </p:spPr>
        <p:txBody>
          <a:bodyPr/>
          <a:lstStyle/>
          <a:p>
            <a:fld id="{7FD17769-40AF-4961-9B4C-A6600EB17018}" type="slidenum">
              <a:rPr lang="ja-JP" altLang="en-US" smtClean="0"/>
              <a:pPr/>
              <a:t>19</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20</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27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2</a:t>
            </a:fld>
            <a:endParaRPr lang="en-US" altLang="ja-JP"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39</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40</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41</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42</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43</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3</a:t>
            </a:fld>
            <a:endParaRPr lang="en-US" altLang="ja-JP"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45</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46</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48</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49</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50</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51</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52</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53</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54</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56</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57</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58</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59</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60</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61</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62</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63</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64</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a:t>
            </a:fld>
            <a:endParaRPr kumimoji="1" lang="ja-JP" altLang="en-US"/>
          </a:p>
        </p:txBody>
      </p:sp>
    </p:spTree>
    <p:extLst>
      <p:ext uri="{BB962C8B-B14F-4D97-AF65-F5344CB8AC3E}">
        <p14:creationId xmlns:p14="http://schemas.microsoft.com/office/powerpoint/2010/main" xmlns="" val="1678149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13</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14</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15</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64516" name="スライド番号プレースホルダ 3"/>
          <p:cNvSpPr>
            <a:spLocks noGrp="1"/>
          </p:cNvSpPr>
          <p:nvPr>
            <p:ph type="sldNum" sz="quarter" idx="5"/>
          </p:nvPr>
        </p:nvSpPr>
        <p:spPr bwMode="auto">
          <a:noFill/>
          <a:ln>
            <a:miter lim="800000"/>
            <a:headEnd/>
            <a:tailEnd/>
          </a:ln>
        </p:spPr>
        <p:txBody>
          <a:bodyPr/>
          <a:lstStyle/>
          <a:p>
            <a:fld id="{7E3B4172-96DB-4CE7-9256-6884BD55107F}" type="slidenum">
              <a:rPr lang="ja-JP" altLang="en-US" smtClean="0"/>
              <a:pPr/>
              <a:t>16</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F60DD6-98BA-491B-A6AB-171895622200}" type="datetimeFigureOut">
              <a:rPr kumimoji="1" lang="ja-JP" altLang="en-US" smtClean="0"/>
              <a:pPr/>
              <a:t>2014/6/6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F8777F6-1ED1-45D8-93FD-775C0BF77E0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60DD6-98BA-491B-A6AB-171895622200}" type="datetimeFigureOut">
              <a:rPr kumimoji="1" lang="ja-JP" altLang="en-US" smtClean="0"/>
              <a:pPr/>
              <a:t>2014/6/6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777F6-1ED1-45D8-93FD-775C0BF77E0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file:///C:\Users\teramae\Downloads\AA11362100_16_0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feature=player_embedded&amp;v=d9HZ65opMqA"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125C5DBF-EB0A-4243-B057-6D242C16F877}" type="slidenum">
              <a:rPr lang="en-US" altLang="ja-JP"/>
              <a:pPr/>
              <a:t>1</a:t>
            </a:fld>
            <a:endParaRPr lang="en-US" altLang="ja-JP"/>
          </a:p>
        </p:txBody>
      </p:sp>
      <p:sp>
        <p:nvSpPr>
          <p:cNvPr id="60418" name="Text Box 3074"/>
          <p:cNvSpPr txBox="1">
            <a:spLocks noChangeArrowheads="1"/>
          </p:cNvSpPr>
          <p:nvPr/>
        </p:nvSpPr>
        <p:spPr bwMode="auto">
          <a:xfrm>
            <a:off x="375791" y="2138080"/>
            <a:ext cx="8516689" cy="1938992"/>
          </a:xfrm>
          <a:prstGeom prst="rect">
            <a:avLst/>
          </a:prstGeom>
          <a:solidFill>
            <a:srgbClr val="C00000"/>
          </a:solidFill>
          <a:ln w="57150">
            <a:solidFill>
              <a:schemeClr val="tx1">
                <a:lumMod val="95000"/>
                <a:lumOff val="5000"/>
              </a:schemeClr>
            </a:solidFill>
            <a:miter lim="800000"/>
            <a:headEnd/>
            <a:tailEnd/>
          </a:ln>
          <a:effectLst/>
        </p:spPr>
        <p:txBody>
          <a:bodyPr wrap="square">
            <a:spAutoFit/>
          </a:bodyPr>
          <a:lstStyle/>
          <a:p>
            <a:r>
              <a:rPr lang="ja-JP" altLang="en-US" sz="6000" dirty="0">
                <a:solidFill>
                  <a:schemeClr val="bg1"/>
                </a:solidFill>
              </a:rPr>
              <a:t>学生</a:t>
            </a:r>
            <a:r>
              <a:rPr lang="ja-JP" altLang="en-US" sz="6000" dirty="0" smtClean="0">
                <a:solidFill>
                  <a:schemeClr val="bg1"/>
                </a:solidFill>
              </a:rPr>
              <a:t>・社会人</a:t>
            </a:r>
            <a:r>
              <a:rPr lang="ja-JP" altLang="en-US" sz="6000" dirty="0">
                <a:solidFill>
                  <a:schemeClr val="bg1"/>
                </a:solidFill>
              </a:rPr>
              <a:t>のため</a:t>
            </a:r>
            <a:r>
              <a:rPr lang="ja-JP" altLang="en-US" sz="6000" dirty="0" smtClean="0">
                <a:solidFill>
                  <a:schemeClr val="bg1"/>
                </a:solidFill>
              </a:rPr>
              <a:t>の</a:t>
            </a:r>
            <a:endParaRPr lang="en-US" altLang="ja-JP" sz="6000" dirty="0" smtClean="0">
              <a:solidFill>
                <a:schemeClr val="bg1"/>
              </a:solidFill>
            </a:endParaRPr>
          </a:p>
          <a:p>
            <a:pPr algn="ctr"/>
            <a:r>
              <a:rPr lang="ja-JP" altLang="en-US" sz="6000" dirty="0" smtClean="0">
                <a:solidFill>
                  <a:schemeClr val="bg1"/>
                </a:solidFill>
              </a:rPr>
              <a:t>人流・観光学（実態編</a:t>
            </a:r>
            <a:r>
              <a:rPr lang="ja-JP" altLang="en-US" sz="6000" dirty="0">
                <a:solidFill>
                  <a:schemeClr val="bg1"/>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577483"/>
          </a:xfrm>
        </p:spPr>
        <p:txBody>
          <a:bodyPr>
            <a:normAutofit fontScale="85000" lnSpcReduction="20000"/>
          </a:bodyPr>
          <a:lstStyle/>
          <a:p>
            <a:r>
              <a:rPr lang="ja-JP" altLang="en-US" dirty="0" smtClean="0"/>
              <a:t>従来人材が集まった場所として大学を挙げられた。そこには、自由で文化的な環境、社会的な尊敬、一緒に働いて面白い優秀な同僚などがある。それらは、大学よりも良い給料に加えて、グーグルが提供しているものに他ならない。</a:t>
            </a:r>
          </a:p>
          <a:p>
            <a:r>
              <a:rPr lang="ja-JP" altLang="en-US" dirty="0" smtClean="0"/>
              <a:t>「しかも同時に、グーグルは会社自体が、</a:t>
            </a:r>
            <a:r>
              <a:rPr lang="en-US" altLang="ja-JP" dirty="0" smtClean="0"/>
              <a:t>『</a:t>
            </a:r>
            <a:r>
              <a:rPr lang="ja-JP" altLang="en-US" dirty="0" smtClean="0"/>
              <a:t>自分たちは資本主義的ではない</a:t>
            </a:r>
            <a:r>
              <a:rPr lang="en-US" altLang="ja-JP" dirty="0" smtClean="0"/>
              <a:t>』『</a:t>
            </a:r>
            <a:r>
              <a:rPr lang="ja-JP" altLang="en-US" dirty="0" smtClean="0"/>
              <a:t>利益だけを追究する会社ではない</a:t>
            </a:r>
            <a:r>
              <a:rPr lang="en-US" altLang="ja-JP" dirty="0" smtClean="0"/>
              <a:t>』</a:t>
            </a:r>
            <a:r>
              <a:rPr lang="ja-JP" altLang="en-US" dirty="0" smtClean="0"/>
              <a:t>ということを意図的に標榜する。それが結果として、そこでも</a:t>
            </a:r>
            <a:r>
              <a:rPr lang="en-US" altLang="ja-JP" dirty="0" smtClean="0"/>
              <a:t>『</a:t>
            </a:r>
            <a:r>
              <a:rPr lang="ja-JP" altLang="en-US" dirty="0" smtClean="0"/>
              <a:t>お金でない何かを与えること</a:t>
            </a:r>
            <a:r>
              <a:rPr lang="en-US" altLang="ja-JP" dirty="0" smtClean="0"/>
              <a:t>』</a:t>
            </a:r>
            <a:r>
              <a:rPr lang="ja-JP" altLang="en-US" dirty="0" smtClean="0"/>
              <a:t>によって、グーグルに人が集まってくる。</a:t>
            </a:r>
          </a:p>
          <a:p>
            <a:r>
              <a:rPr lang="ja-JP" altLang="en-US" dirty="0" smtClean="0"/>
              <a:t> 結果的に従業員が、</a:t>
            </a:r>
            <a:r>
              <a:rPr lang="en-US" altLang="ja-JP" dirty="0" smtClean="0"/>
              <a:t>20</a:t>
            </a:r>
            <a:r>
              <a:rPr lang="ja-JP" altLang="en-US" dirty="0" smtClean="0"/>
              <a:t>％は自分の興味のあるプロジェクトをやり、いろんなイノベーションが起き、それが最終的に会社に戻ってきて、資本主義を標榜しないグーグルが、資本主義的にも最も成功した会社になってしまったという逆説なんですね。これが非常に面白い」</a:t>
            </a:r>
          </a:p>
          <a:p>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669360"/>
          </a:xfrm>
        </p:spPr>
        <p:txBody>
          <a:bodyPr>
            <a:normAutofit fontScale="77500" lnSpcReduction="20000"/>
          </a:bodyPr>
          <a:lstStyle/>
          <a:p>
            <a:r>
              <a:rPr lang="ja-JP" altLang="en-US" dirty="0" smtClean="0"/>
              <a:t> では、資本主義的な利潤ではなく、倫理的なものを追求する企業の商品を、消費者も志向する傾向があるのだろうか、そして、それをもたらしているのは何なのか。</a:t>
            </a:r>
          </a:p>
          <a:p>
            <a:r>
              <a:rPr lang="ja-JP" altLang="en-US" dirty="0" smtClean="0"/>
              <a:t>「そのヒントとして</a:t>
            </a:r>
            <a:r>
              <a:rPr lang="en-US" altLang="ja-JP" dirty="0" smtClean="0"/>
              <a:t>1</a:t>
            </a:r>
            <a:r>
              <a:rPr lang="ja-JP" altLang="en-US" dirty="0" smtClean="0"/>
              <a:t>つあるのが、ポスト産業資本主義に入って、お金が段々抽象化している。とはいえ、お金はそもそも昔から抽象的なものだったのですが、それが段々表に表れてきている。お金が抽象化すると、人間がモノを買ったり売ったりといった</a:t>
            </a:r>
            <a:r>
              <a:rPr lang="en-US" altLang="ja-JP" dirty="0" smtClean="0"/>
              <a:t>『</a:t>
            </a:r>
            <a:r>
              <a:rPr lang="ja-JP" altLang="en-US" dirty="0" smtClean="0"/>
              <a:t>交換する活動</a:t>
            </a:r>
            <a:r>
              <a:rPr lang="en-US" altLang="ja-JP" dirty="0" smtClean="0"/>
              <a:t>』</a:t>
            </a:r>
            <a:r>
              <a:rPr lang="ja-JP" altLang="en-US" dirty="0" smtClean="0"/>
              <a:t>が、どんどん抽象的になってしまう。ほとんど交換しているように見えなくなってきている。ここにヒントがあるわけです」</a:t>
            </a:r>
          </a:p>
          <a:p>
            <a:r>
              <a:rPr lang="ja-JP" altLang="en-US" dirty="0" smtClean="0"/>
              <a:t> ヒトを人</a:t>
            </a:r>
            <a:r>
              <a:rPr lang="ja-JP" altLang="en-US" dirty="0" err="1" smtClean="0"/>
              <a:t>たら</a:t>
            </a:r>
            <a:r>
              <a:rPr lang="ja-JP" altLang="en-US" dirty="0" smtClean="0"/>
              <a:t>しめる貨幣の両面が立ち現われる。資本主義の繁栄をもたらすと同時に、交換の場から人間の「顔」を遠ざけた貨幣の力である。</a:t>
            </a:r>
          </a:p>
          <a:p>
            <a:r>
              <a:rPr lang="ja-JP" altLang="en-US" dirty="0" smtClean="0"/>
              <a:t> 現代の交換の場において、どんな企業が選ばれるのか。既存のビジネス書が語らない「交換が持っていた本来の価値」を見直すと、戦略の中心に企業の「顔」の必要性が現れる。それは既存のブランディング論では片付けられぬ話である。</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en-US" altLang="ja-JP" dirty="0" smtClean="0"/>
              <a:t>Google</a:t>
            </a:r>
            <a:r>
              <a:rPr kumimoji="1" lang="ja-JP" altLang="en-US" dirty="0" smtClean="0"/>
              <a:t>検索による使用頻度</a:t>
            </a:r>
            <a:r>
              <a:rPr kumimoji="1" lang="en-US" altLang="ja-JP" dirty="0" smtClean="0"/>
              <a:t/>
            </a:r>
            <a:br>
              <a:rPr kumimoji="1" lang="en-US" altLang="ja-JP" dirty="0" smtClean="0"/>
            </a:br>
            <a:r>
              <a:rPr lang="en-US" altLang="ja-JP" dirty="0" smtClean="0"/>
              <a:t>2014</a:t>
            </a:r>
            <a:r>
              <a:rPr lang="ja-JP" altLang="en-US" dirty="0" smtClean="0"/>
              <a:t>年</a:t>
            </a:r>
            <a:r>
              <a:rPr lang="en-US" altLang="ja-JP" dirty="0" smtClean="0"/>
              <a:t>5</a:t>
            </a:r>
            <a:r>
              <a:rPr lang="ja-JP" altLang="en-US" dirty="0" smtClean="0"/>
              <a:t>月</a:t>
            </a:r>
            <a:r>
              <a:rPr lang="en-US" altLang="ja-JP" dirty="0" smtClean="0"/>
              <a:t>31</a:t>
            </a:r>
            <a:r>
              <a:rPr lang="ja-JP" altLang="en-US" dirty="0" smtClean="0"/>
              <a:t>日</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観光経済が</a:t>
            </a:r>
            <a:r>
              <a:rPr kumimoji="1" lang="en-US" altLang="ja-JP" dirty="0" smtClean="0"/>
              <a:t>3100</a:t>
            </a:r>
            <a:r>
              <a:rPr kumimoji="1" lang="ja-JP" altLang="en-US" dirty="0" smtClean="0"/>
              <a:t>万件と最も多く、</a:t>
            </a:r>
            <a:r>
              <a:rPr lang="ja-JP" altLang="en-US" dirty="0" smtClean="0"/>
              <a:t>観光ビジネスは約</a:t>
            </a:r>
            <a:r>
              <a:rPr lang="en-US" altLang="ja-JP" dirty="0" smtClean="0"/>
              <a:t>58</a:t>
            </a:r>
            <a:r>
              <a:rPr lang="ja-JP" altLang="en-US" dirty="0" smtClean="0"/>
              <a:t>万件、観光事業、観光経営それぞれ約</a:t>
            </a:r>
            <a:r>
              <a:rPr lang="en-US" altLang="ja-JP" dirty="0" smtClean="0"/>
              <a:t>32</a:t>
            </a:r>
            <a:r>
              <a:rPr lang="ja-JP" altLang="en-US" dirty="0" smtClean="0"/>
              <a:t>万件である。</a:t>
            </a:r>
            <a:endParaRPr lang="en-US" altLang="ja-JP" dirty="0" smtClean="0"/>
          </a:p>
          <a:p>
            <a:r>
              <a:rPr lang="ja-JP" altLang="en-US" dirty="0" smtClean="0"/>
              <a:t>観光行動が約</a:t>
            </a:r>
            <a:r>
              <a:rPr lang="en-US" altLang="ja-JP" dirty="0" smtClean="0"/>
              <a:t>1230</a:t>
            </a:r>
            <a:r>
              <a:rPr lang="ja-JP" altLang="en-US" dirty="0" smtClean="0"/>
              <a:t>万件、観光情報が約</a:t>
            </a:r>
            <a:r>
              <a:rPr lang="en-US" altLang="ja-JP" dirty="0" smtClean="0"/>
              <a:t>370</a:t>
            </a:r>
            <a:r>
              <a:rPr lang="ja-JP" altLang="en-US" dirty="0" smtClean="0"/>
              <a:t>万件である・・・原理論関係。</a:t>
            </a:r>
            <a:endParaRPr lang="en-US" altLang="ja-JP" dirty="0" smtClean="0"/>
          </a:p>
          <a:p>
            <a:r>
              <a:rPr lang="ja-JP" altLang="en-US" dirty="0" smtClean="0"/>
              <a:t>観光政策は約</a:t>
            </a:r>
            <a:r>
              <a:rPr lang="en-US" altLang="ja-JP" dirty="0" smtClean="0"/>
              <a:t>31</a:t>
            </a:r>
            <a:r>
              <a:rPr lang="ja-JP" altLang="en-US" dirty="0" smtClean="0"/>
              <a:t>万件と相対的に少なく、観光が権力行為からは距離があることが推測</a:t>
            </a:r>
            <a:endParaRPr lang="en-US" altLang="ja-JP"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4221088"/>
            <a:ext cx="8568952" cy="2378745"/>
          </a:xfrm>
          <a:ln>
            <a:solidFill>
              <a:schemeClr val="tx1">
                <a:lumMod val="95000"/>
                <a:lumOff val="5000"/>
              </a:schemeClr>
            </a:solidFill>
          </a:ln>
        </p:spPr>
        <p:txBody>
          <a:bodyPr>
            <a:normAutofit fontScale="90000"/>
          </a:bodyPr>
          <a:lstStyle/>
          <a:p>
            <a:pPr algn="l"/>
            <a:r>
              <a:rPr kumimoji="1" lang="ja-JP" altLang="en-US" dirty="0" smtClean="0"/>
              <a:t>原理論は、経済にかかわるビジネス論、行政にかかわる政策論の、それぞれもととなる人間にかかわる観光現象を説明するものである</a:t>
            </a:r>
            <a:endParaRPr kumimoji="1" lang="ja-JP" altLang="en-US" dirty="0"/>
          </a:p>
        </p:txBody>
      </p:sp>
      <p:sp>
        <p:nvSpPr>
          <p:cNvPr id="5" name="サブタイトル 4"/>
          <p:cNvSpPr>
            <a:spLocks noGrp="1"/>
          </p:cNvSpPr>
          <p:nvPr>
            <p:ph type="subTitle" idx="1"/>
          </p:nvPr>
        </p:nvSpPr>
        <p:spPr>
          <a:xfrm>
            <a:off x="827584" y="2204864"/>
            <a:ext cx="7344816" cy="1752600"/>
          </a:xfrm>
        </p:spPr>
        <p:txBody>
          <a:bodyPr>
            <a:normAutofit fontScale="92500" lnSpcReduction="10000"/>
          </a:bodyPr>
          <a:lstStyle/>
          <a:p>
            <a:pPr algn="l"/>
            <a:r>
              <a:rPr kumimoji="1" lang="ja-JP" altLang="en-US" dirty="0" smtClean="0">
                <a:solidFill>
                  <a:schemeClr val="tx1"/>
                </a:solidFill>
              </a:rPr>
              <a:t>観光原理を考えると、究極、脳科学として考えざるを得ず、「パターンの差異」を問題とする「情報論」に行き着く。経済学も究極脳科学に行き着く点では同じであろう</a:t>
            </a:r>
            <a:endParaRPr kumimoji="1" lang="ja-JP" altLang="en-US" dirty="0">
              <a:solidFill>
                <a:schemeClr val="tx1"/>
              </a:solidFill>
            </a:endParaRPr>
          </a:p>
        </p:txBody>
      </p:sp>
      <p:sp>
        <p:nvSpPr>
          <p:cNvPr id="6" name="タイトル 3"/>
          <p:cNvSpPr txBox="1">
            <a:spLocks/>
          </p:cNvSpPr>
          <p:nvPr/>
        </p:nvSpPr>
        <p:spPr>
          <a:xfrm>
            <a:off x="685800" y="332656"/>
            <a:ext cx="7772400" cy="1470025"/>
          </a:xfrm>
          <a:prstGeom prst="rect">
            <a:avLst/>
          </a:prstGeom>
          <a:solidFill>
            <a:schemeClr val="bg1"/>
          </a:solidFill>
          <a:ln w="5715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経済</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論と情報論（原理論）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764704"/>
            <a:ext cx="7772400" cy="1470025"/>
          </a:xfrm>
          <a:solidFill>
            <a:schemeClr val="bg1"/>
          </a:solidFill>
          <a:ln w="57150">
            <a:solidFill>
              <a:schemeClr val="tx1">
                <a:lumMod val="95000"/>
                <a:lumOff val="5000"/>
              </a:schemeClr>
            </a:solidFill>
          </a:ln>
        </p:spPr>
        <p:txBody>
          <a:bodyPr/>
          <a:lstStyle/>
          <a:p>
            <a:r>
              <a:rPr kumimoji="1" lang="ja-JP" altLang="en-US" dirty="0" smtClean="0"/>
              <a:t>ビジネス論と政策論（法制度論）</a:t>
            </a:r>
            <a:endParaRPr kumimoji="1" lang="ja-JP" altLang="en-US" dirty="0"/>
          </a:p>
        </p:txBody>
      </p:sp>
      <p:sp>
        <p:nvSpPr>
          <p:cNvPr id="5" name="サブタイトル 4"/>
          <p:cNvSpPr>
            <a:spLocks noGrp="1"/>
          </p:cNvSpPr>
          <p:nvPr>
            <p:ph type="subTitle" idx="1"/>
          </p:nvPr>
        </p:nvSpPr>
        <p:spPr>
          <a:xfrm>
            <a:off x="395536" y="2420888"/>
            <a:ext cx="8280920" cy="2736304"/>
          </a:xfrm>
          <a:ln>
            <a:solidFill>
              <a:schemeClr val="tx1">
                <a:lumMod val="95000"/>
                <a:lumOff val="5000"/>
              </a:schemeClr>
            </a:solidFill>
          </a:ln>
        </p:spPr>
        <p:txBody>
          <a:bodyPr>
            <a:normAutofit/>
          </a:bodyPr>
          <a:lstStyle/>
          <a:p>
            <a:pPr algn="l"/>
            <a:r>
              <a:rPr kumimoji="1" lang="ja-JP" altLang="en-US" dirty="0" smtClean="0">
                <a:solidFill>
                  <a:schemeClr val="tx1"/>
                </a:solidFill>
              </a:rPr>
              <a:t>観光を含む現実社会を律するものは政治であり、政策として実現を目指す。従って、法治国家である限り政策論は法制度論が中心になることに対して、観光経済論は市場を通じて観光行動を見るものである。</a:t>
            </a:r>
            <a:endParaRPr kumimoji="1" lang="en-US" altLang="ja-JP"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a:bodyPr>
          <a:lstStyle/>
          <a:p>
            <a:r>
              <a:rPr lang="ja-JP" altLang="en-US" dirty="0" smtClean="0"/>
              <a:t>マクロ経済、ミクロ経済、経営</a:t>
            </a:r>
            <a:endParaRPr kumimoji="1" lang="ja-JP" altLang="en-US" dirty="0"/>
          </a:p>
        </p:txBody>
      </p:sp>
      <p:sp>
        <p:nvSpPr>
          <p:cNvPr id="3" name="サブタイトル 2"/>
          <p:cNvSpPr>
            <a:spLocks noGrp="1"/>
          </p:cNvSpPr>
          <p:nvPr>
            <p:ph idx="1"/>
          </p:nvPr>
        </p:nvSpPr>
        <p:spPr>
          <a:xfrm>
            <a:off x="0" y="1600200"/>
            <a:ext cx="9144000" cy="5257800"/>
          </a:xfrm>
        </p:spPr>
        <p:txBody>
          <a:bodyPr>
            <a:normAutofit fontScale="62500" lnSpcReduction="20000"/>
          </a:bodyPr>
          <a:lstStyle/>
          <a:p>
            <a:pPr algn="l"/>
            <a:r>
              <a:rPr lang="ja-JP" altLang="ja-JP" sz="4000" dirty="0" smtClean="0">
                <a:solidFill>
                  <a:schemeClr val="tx1">
                    <a:lumMod val="95000"/>
                    <a:lumOff val="5000"/>
                  </a:schemeClr>
                </a:solidFill>
              </a:rPr>
              <a:t>ミクロ経済学、マクロ経済学の二分法により、一国経済全体を扱うものがマクロ経済学、経済を構成する個々の主体を問題にするの</a:t>
            </a:r>
            <a:r>
              <a:rPr lang="ja-JP" altLang="en-US" sz="4000" dirty="0" smtClean="0">
                <a:solidFill>
                  <a:schemeClr val="tx1">
                    <a:lumMod val="95000"/>
                    <a:lumOff val="5000"/>
                  </a:schemeClr>
                </a:solidFill>
              </a:rPr>
              <a:t>が</a:t>
            </a:r>
            <a:r>
              <a:rPr lang="en-US" altLang="ja-JP" sz="4000" dirty="0" err="1" smtClean="0">
                <a:solidFill>
                  <a:schemeClr val="tx1">
                    <a:lumMod val="95000"/>
                    <a:lumOff val="5000"/>
                  </a:schemeClr>
                </a:solidFill>
              </a:rPr>
              <a:t>ミクロ経済学</a:t>
            </a:r>
            <a:r>
              <a:rPr lang="ja-JP" altLang="ja-JP" sz="4000" dirty="0" smtClean="0">
                <a:solidFill>
                  <a:schemeClr val="tx1">
                    <a:lumMod val="95000"/>
                    <a:lumOff val="5000"/>
                  </a:schemeClr>
                </a:solidFill>
              </a:rPr>
              <a:t>と仕分け</a:t>
            </a:r>
            <a:endParaRPr lang="en-US" altLang="ja-JP" sz="4000" dirty="0" smtClean="0">
              <a:solidFill>
                <a:schemeClr val="tx1">
                  <a:lumMod val="95000"/>
                  <a:lumOff val="5000"/>
                </a:schemeClr>
              </a:solidFill>
            </a:endParaRPr>
          </a:p>
          <a:p>
            <a:pPr algn="l"/>
            <a:r>
              <a:rPr lang="ja-JP" altLang="en-US" sz="4000" dirty="0" smtClean="0">
                <a:solidFill>
                  <a:schemeClr val="tx1">
                    <a:lumMod val="95000"/>
                    <a:lumOff val="5000"/>
                  </a:schemeClr>
                </a:solidFill>
              </a:rPr>
              <a:t>しかし</a:t>
            </a:r>
            <a:r>
              <a:rPr lang="ja-JP" altLang="ja-JP" sz="4000" dirty="0" smtClean="0">
                <a:solidFill>
                  <a:schemeClr val="tx1">
                    <a:lumMod val="95000"/>
                    <a:lumOff val="5000"/>
                  </a:schemeClr>
                </a:solidFill>
              </a:rPr>
              <a:t>現代では</a:t>
            </a:r>
            <a:r>
              <a:rPr lang="ja-JP" altLang="en-US" sz="4000" dirty="0" smtClean="0">
                <a:solidFill>
                  <a:schemeClr val="tx1">
                    <a:lumMod val="95000"/>
                    <a:lumOff val="5000"/>
                  </a:schemeClr>
                </a:solidFill>
              </a:rPr>
              <a:t>、</a:t>
            </a:r>
            <a:r>
              <a:rPr lang="ja-JP" altLang="ja-JP" sz="4000" dirty="0" smtClean="0">
                <a:solidFill>
                  <a:schemeClr val="tx1">
                    <a:lumMod val="95000"/>
                    <a:lumOff val="5000"/>
                  </a:schemeClr>
                </a:solidFill>
              </a:rPr>
              <a:t>マクロ経済学もミクロ経済学の応用分野の一つという面が強い</a:t>
            </a:r>
          </a:p>
          <a:p>
            <a:pPr algn="l"/>
            <a:r>
              <a:rPr lang="ja-JP" altLang="ja-JP" sz="4000" dirty="0" smtClean="0">
                <a:solidFill>
                  <a:schemeClr val="tx1">
                    <a:lumMod val="95000"/>
                    <a:lumOff val="5000"/>
                  </a:schemeClr>
                </a:solidFill>
              </a:rPr>
              <a:t>経営学は</a:t>
            </a:r>
            <a:r>
              <a:rPr lang="en-US" altLang="ja-JP" sz="4000" dirty="0" err="1" smtClean="0">
                <a:solidFill>
                  <a:schemeClr val="tx1">
                    <a:lumMod val="95000"/>
                    <a:lumOff val="5000"/>
                  </a:schemeClr>
                </a:solidFill>
              </a:rPr>
              <a:t>組織</a:t>
            </a:r>
            <a:r>
              <a:rPr lang="ja-JP" altLang="ja-JP" sz="4000" dirty="0" smtClean="0">
                <a:solidFill>
                  <a:schemeClr val="tx1">
                    <a:lumMod val="95000"/>
                    <a:lumOff val="5000"/>
                  </a:schemeClr>
                </a:solidFill>
              </a:rPr>
              <a:t>体の運営について</a:t>
            </a:r>
            <a:r>
              <a:rPr lang="en-US" altLang="ja-JP" sz="4000" dirty="0" err="1" smtClean="0">
                <a:solidFill>
                  <a:schemeClr val="tx1">
                    <a:lumMod val="95000"/>
                    <a:lumOff val="5000"/>
                  </a:schemeClr>
                </a:solidFill>
              </a:rPr>
              <a:t>研究</a:t>
            </a:r>
            <a:r>
              <a:rPr lang="ja-JP" altLang="ja-JP" sz="4000" dirty="0" smtClean="0">
                <a:solidFill>
                  <a:schemeClr val="tx1">
                    <a:lumMod val="95000"/>
                    <a:lumOff val="5000"/>
                  </a:schemeClr>
                </a:solidFill>
              </a:rPr>
              <a:t>する</a:t>
            </a:r>
            <a:r>
              <a:rPr lang="en-US" altLang="ja-JP" sz="4000" dirty="0" err="1" smtClean="0">
                <a:solidFill>
                  <a:schemeClr val="tx1">
                    <a:lumMod val="95000"/>
                    <a:lumOff val="5000"/>
                  </a:schemeClr>
                </a:solidFill>
              </a:rPr>
              <a:t>学問</a:t>
            </a:r>
            <a:r>
              <a:rPr lang="ja-JP" altLang="ja-JP" sz="4000" dirty="0" smtClean="0">
                <a:solidFill>
                  <a:schemeClr val="tx1">
                    <a:lumMod val="95000"/>
                    <a:lumOff val="5000"/>
                  </a:schemeClr>
                </a:solidFill>
              </a:rPr>
              <a:t>分野とされ、</a:t>
            </a:r>
            <a:r>
              <a:rPr lang="ja-JP" altLang="en-US" sz="4000" dirty="0" smtClean="0">
                <a:solidFill>
                  <a:schemeClr val="tx1">
                    <a:lumMod val="95000"/>
                    <a:lumOff val="5000"/>
                  </a:schemeClr>
                </a:solidFill>
              </a:rPr>
              <a:t>経済学が</a:t>
            </a:r>
            <a:r>
              <a:rPr lang="ja-JP" altLang="ja-JP" sz="4000" dirty="0" smtClean="0">
                <a:solidFill>
                  <a:schemeClr val="tx1">
                    <a:lumMod val="95000"/>
                    <a:lumOff val="5000"/>
                  </a:schemeClr>
                </a:solidFill>
              </a:rPr>
              <a:t>社会全体を、</a:t>
            </a:r>
            <a:r>
              <a:rPr lang="ja-JP" altLang="en-US" sz="4000" dirty="0" smtClean="0">
                <a:solidFill>
                  <a:schemeClr val="tx1">
                    <a:lumMod val="95000"/>
                    <a:lumOff val="5000"/>
                  </a:schemeClr>
                </a:solidFill>
              </a:rPr>
              <a:t>経営学が</a:t>
            </a:r>
            <a:r>
              <a:rPr lang="ja-JP" altLang="ja-JP" sz="4000" dirty="0" smtClean="0">
                <a:solidFill>
                  <a:schemeClr val="tx1">
                    <a:lumMod val="95000"/>
                    <a:lumOff val="5000"/>
                  </a:schemeClr>
                </a:solidFill>
              </a:rPr>
              <a:t>一組織を見るかの違いであるとされてきた。</a:t>
            </a:r>
            <a:endParaRPr lang="en-US" altLang="ja-JP" sz="4000" dirty="0" smtClean="0">
              <a:solidFill>
                <a:schemeClr val="tx1">
                  <a:lumMod val="95000"/>
                  <a:lumOff val="5000"/>
                </a:schemeClr>
              </a:solidFill>
            </a:endParaRPr>
          </a:p>
          <a:p>
            <a:pPr algn="l"/>
            <a:r>
              <a:rPr lang="en-US" altLang="ja-JP" sz="4000" dirty="0" smtClean="0">
                <a:solidFill>
                  <a:schemeClr val="tx1">
                    <a:lumMod val="95000"/>
                    <a:lumOff val="5000"/>
                  </a:schemeClr>
                </a:solidFill>
              </a:rPr>
              <a:t>1980年</a:t>
            </a:r>
            <a:r>
              <a:rPr lang="ja-JP" altLang="ja-JP" sz="4000" dirty="0" smtClean="0">
                <a:solidFill>
                  <a:schemeClr val="tx1">
                    <a:lumMod val="95000"/>
                    <a:lumOff val="5000"/>
                  </a:schemeClr>
                </a:solidFill>
              </a:rPr>
              <a:t>代以降、経営学分野で経済学理論を基礎とした領域が発達したり、経済学でも企業経済学・組織の経済学などが発達していることから、経済学と経営学の違いは以前ほど明確ではな</a:t>
            </a:r>
            <a:r>
              <a:rPr lang="ja-JP" altLang="en-US" sz="4000" dirty="0" smtClean="0">
                <a:solidFill>
                  <a:schemeClr val="tx1">
                    <a:lumMod val="95000"/>
                    <a:lumOff val="5000"/>
                  </a:schemeClr>
                </a:solidFill>
              </a:rPr>
              <a:t>い</a:t>
            </a:r>
            <a:endParaRPr lang="en-US" altLang="ja-JP" sz="4000" dirty="0" smtClean="0">
              <a:solidFill>
                <a:schemeClr val="tx1">
                  <a:lumMod val="95000"/>
                  <a:lumOff val="5000"/>
                </a:schemeClr>
              </a:solidFill>
            </a:endParaRPr>
          </a:p>
          <a:p>
            <a:pPr algn="l"/>
            <a:r>
              <a:rPr lang="ja-JP" altLang="ja-JP" sz="4000" dirty="0" smtClean="0">
                <a:solidFill>
                  <a:schemeClr val="tx1">
                    <a:lumMod val="95000"/>
                    <a:lumOff val="5000"/>
                  </a:schemeClr>
                </a:solidFill>
              </a:rPr>
              <a:t>観光に関しては、経済学（ミクロ、マクロ）経営学の用語の使われ方はさらに曖昧であり、観光ビジネス論、観光事業論、観光経営論、観光経済論</a:t>
            </a:r>
            <a:r>
              <a:rPr lang="ja-JP" altLang="en-US" sz="4000" dirty="0" smtClean="0">
                <a:solidFill>
                  <a:schemeClr val="tx1">
                    <a:lumMod val="95000"/>
                    <a:lumOff val="5000"/>
                  </a:schemeClr>
                </a:solidFill>
              </a:rPr>
              <a:t>の名称が</a:t>
            </a:r>
            <a:r>
              <a:rPr lang="ja-JP" altLang="ja-JP" sz="4000" dirty="0" smtClean="0">
                <a:solidFill>
                  <a:schemeClr val="tx1">
                    <a:lumMod val="95000"/>
                    <a:lumOff val="5000"/>
                  </a:schemeClr>
                </a:solidFill>
              </a:rPr>
              <a:t>、渾然と使用されている。</a:t>
            </a:r>
          </a:p>
          <a:p>
            <a:pPr algn="l"/>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74638"/>
            <a:ext cx="8229600" cy="1498600"/>
          </a:xfrm>
          <a:solidFill>
            <a:srgbClr val="FFFF00"/>
          </a:solidFill>
          <a:ln w="57150">
            <a:solidFill>
              <a:schemeClr val="tx1"/>
            </a:solidFill>
          </a:ln>
        </p:spPr>
        <p:txBody>
          <a:bodyPr/>
          <a:lstStyle/>
          <a:p>
            <a:r>
              <a:rPr lang="ja-JP" altLang="ja-JP" b="1" dirty="0" smtClean="0"/>
              <a:t>「伝統的経済学」対「神経経済学」</a:t>
            </a:r>
            <a:r>
              <a:rPr lang="en-US" altLang="ja-JP" b="1" dirty="0" smtClean="0"/>
              <a:t/>
            </a:r>
            <a:br>
              <a:rPr lang="en-US" altLang="ja-JP" b="1" dirty="0" smtClean="0"/>
            </a:br>
            <a:r>
              <a:rPr lang="ja-JP" altLang="ja-JP" dirty="0" smtClean="0"/>
              <a:t>（松島斉　東京大学教授）</a:t>
            </a:r>
            <a:endParaRPr lang="ja-JP" altLang="en-US" dirty="0" smtClean="0"/>
          </a:p>
        </p:txBody>
      </p:sp>
      <p:sp>
        <p:nvSpPr>
          <p:cNvPr id="5123" name="コンテンツ プレースホルダ 2"/>
          <p:cNvSpPr>
            <a:spLocks noGrp="1"/>
          </p:cNvSpPr>
          <p:nvPr>
            <p:ph idx="1"/>
          </p:nvPr>
        </p:nvSpPr>
        <p:spPr>
          <a:xfrm>
            <a:off x="457200" y="1916113"/>
            <a:ext cx="8578850" cy="4608512"/>
          </a:xfrm>
        </p:spPr>
        <p:txBody>
          <a:bodyPr/>
          <a:lstStyle/>
          <a:p>
            <a:pPr marL="0" indent="0">
              <a:buFontTx/>
              <a:buNone/>
            </a:pPr>
            <a:r>
              <a:rPr lang="ja-JP" altLang="en-US" smtClean="0"/>
              <a:t>（神経経済学）</a:t>
            </a:r>
            <a:endParaRPr lang="en-US" altLang="ja-JP" smtClean="0"/>
          </a:p>
          <a:p>
            <a:pPr marL="0" indent="0">
              <a:buFontTx/>
              <a:buNone/>
            </a:pPr>
            <a:r>
              <a:rPr lang="ja-JP" altLang="en-US" smtClean="0"/>
              <a:t>　</a:t>
            </a:r>
            <a:r>
              <a:rPr lang="ja-JP" altLang="ja-JP" smtClean="0"/>
              <a:t>機能的磁気共鳴画像装置（</a:t>
            </a:r>
            <a:r>
              <a:rPr lang="en-US" altLang="ja-JP" smtClean="0"/>
              <a:t>fMRI</a:t>
            </a:r>
            <a:r>
              <a:rPr lang="ja-JP" altLang="ja-JP" smtClean="0"/>
              <a:t>）</a:t>
            </a:r>
            <a:r>
              <a:rPr lang="ja-JP" altLang="en-US" smtClean="0"/>
              <a:t>等</a:t>
            </a:r>
            <a:r>
              <a:rPr lang="ja-JP" altLang="ja-JP" smtClean="0"/>
              <a:t>を</a:t>
            </a:r>
            <a:r>
              <a:rPr lang="ja-JP" altLang="en-US" smtClean="0"/>
              <a:t>使用し、</a:t>
            </a:r>
            <a:r>
              <a:rPr lang="ja-JP" altLang="ja-JP" smtClean="0"/>
              <a:t>科学神経的手法で個人の経済活動での心理的・生理的プロセスを解明</a:t>
            </a:r>
            <a:r>
              <a:rPr lang="ja-JP" altLang="en-US" smtClean="0"/>
              <a:t>　</a:t>
            </a:r>
            <a:endParaRPr lang="en-US" altLang="ja-JP" smtClean="0"/>
          </a:p>
          <a:p>
            <a:pPr marL="0" indent="0">
              <a:buFontTx/>
              <a:buNone/>
            </a:pPr>
            <a:r>
              <a:rPr lang="ja-JP" altLang="en-US" smtClean="0">
                <a:solidFill>
                  <a:srgbClr val="FF0000"/>
                </a:solidFill>
              </a:rPr>
              <a:t>　　</a:t>
            </a:r>
            <a:r>
              <a:rPr lang="ja-JP" altLang="ja-JP" smtClean="0">
                <a:solidFill>
                  <a:srgbClr val="FF0000"/>
                </a:solidFill>
              </a:rPr>
              <a:t>快楽という抽象概念を評価基準</a:t>
            </a:r>
            <a:r>
              <a:rPr lang="ja-JP" altLang="ja-JP" smtClean="0"/>
              <a:t>にしようとする　</a:t>
            </a:r>
          </a:p>
          <a:p>
            <a:pPr marL="0" indent="0">
              <a:buFontTx/>
              <a:buNone/>
            </a:pPr>
            <a:r>
              <a:rPr lang="ja-JP" altLang="en-US" smtClean="0"/>
              <a:t>（</a:t>
            </a:r>
            <a:r>
              <a:rPr lang="ja-JP" altLang="ja-JP" smtClean="0"/>
              <a:t>伝統的経済学</a:t>
            </a:r>
            <a:r>
              <a:rPr lang="ja-JP" altLang="en-US" smtClean="0"/>
              <a:t>）</a:t>
            </a:r>
            <a:r>
              <a:rPr lang="ja-JP" altLang="ja-JP" smtClean="0"/>
              <a:t>　</a:t>
            </a:r>
            <a:endParaRPr lang="en-US" altLang="ja-JP" smtClean="0"/>
          </a:p>
          <a:p>
            <a:pPr marL="0" indent="0">
              <a:buFontTx/>
              <a:buNone/>
            </a:pPr>
            <a:r>
              <a:rPr lang="ja-JP" altLang="en-US" smtClean="0"/>
              <a:t>　</a:t>
            </a:r>
            <a:r>
              <a:rPr lang="ja-JP" altLang="ja-JP" smtClean="0"/>
              <a:t>経済活動における</a:t>
            </a:r>
            <a:r>
              <a:rPr lang="ja-JP" altLang="ja-JP" smtClean="0">
                <a:solidFill>
                  <a:srgbClr val="FF0000"/>
                </a:solidFill>
              </a:rPr>
              <a:t>選択パターンを解明</a:t>
            </a:r>
            <a:r>
              <a:rPr lang="ja-JP" altLang="ja-JP" smtClean="0"/>
              <a:t>する学問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 2"/>
          <p:cNvSpPr>
            <a:spLocks noGrp="1"/>
          </p:cNvSpPr>
          <p:nvPr>
            <p:ph idx="1"/>
          </p:nvPr>
        </p:nvSpPr>
        <p:spPr>
          <a:xfrm>
            <a:off x="457200" y="476250"/>
            <a:ext cx="8229600" cy="5649913"/>
          </a:xfrm>
        </p:spPr>
        <p:txBody>
          <a:bodyPr/>
          <a:lstStyle/>
          <a:p>
            <a:pPr>
              <a:defRPr/>
            </a:pPr>
            <a:r>
              <a:rPr lang="ja-JP" altLang="ja-JP" dirty="0" smtClean="0"/>
              <a:t>個人の欲する選択は、高い快楽の達成と一致しない</a:t>
            </a:r>
          </a:p>
          <a:p>
            <a:pPr>
              <a:defRPr/>
            </a:pPr>
            <a:r>
              <a:rPr lang="ja-JP" altLang="ja-JP" dirty="0" smtClean="0">
                <a:solidFill>
                  <a:srgbClr val="FF0000"/>
                </a:solidFill>
              </a:rPr>
              <a:t>選択</a:t>
            </a:r>
            <a:r>
              <a:rPr lang="ja-JP" altLang="ja-JP" dirty="0" smtClean="0"/>
              <a:t>と</a:t>
            </a:r>
            <a:r>
              <a:rPr lang="ja-JP" altLang="ja-JP" dirty="0" smtClean="0">
                <a:solidFill>
                  <a:srgbClr val="FF0000"/>
                </a:solidFill>
              </a:rPr>
              <a:t>快楽</a:t>
            </a:r>
            <a:r>
              <a:rPr lang="ja-JP" altLang="ja-JP" dirty="0" smtClean="0"/>
              <a:t>は関連する</a:t>
            </a:r>
            <a:r>
              <a:rPr lang="ja-JP" altLang="ja-JP" dirty="0" smtClean="0">
                <a:solidFill>
                  <a:srgbClr val="FF0000"/>
                </a:solidFill>
              </a:rPr>
              <a:t>脳の部位が異なる</a:t>
            </a:r>
            <a:r>
              <a:rPr lang="ja-JP" altLang="ja-JP" dirty="0" smtClean="0"/>
              <a:t>ため、区別して取り扱う必要がある</a:t>
            </a:r>
          </a:p>
          <a:p>
            <a:pPr>
              <a:defRPr/>
            </a:pPr>
            <a:r>
              <a:rPr lang="ja-JP" altLang="ja-JP" dirty="0" smtClean="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smtClean="0"/>
          </a:p>
          <a:p>
            <a:pPr marL="0" indent="0">
              <a:buFontTx/>
              <a:buNone/>
              <a:defRPr/>
            </a:pPr>
            <a:r>
              <a:rPr lang="ja-JP" altLang="en-US" dirty="0" smtClean="0"/>
              <a:t>➡観光行動論は神経経済学に収斂される？</a:t>
            </a:r>
            <a:endParaRPr lang="ja-JP" altLang="ja-JP" dirty="0" smtClean="0"/>
          </a:p>
          <a:p>
            <a:pPr>
              <a:defRPr/>
            </a:pPr>
            <a:endParaRPr lang="ja-JP"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コンテンツ プレースホルダ 2"/>
          <p:cNvSpPr>
            <a:spLocks noGrp="1"/>
          </p:cNvSpPr>
          <p:nvPr>
            <p:ph idx="1"/>
          </p:nvPr>
        </p:nvSpPr>
        <p:spPr>
          <a:xfrm>
            <a:off x="457200" y="188913"/>
            <a:ext cx="8435975" cy="6335712"/>
          </a:xfrm>
        </p:spPr>
        <p:txBody>
          <a:bodyPr>
            <a:normAutofit lnSpcReduction="10000"/>
          </a:bodyPr>
          <a:lstStyle/>
          <a:p>
            <a:r>
              <a:rPr lang="ja-JP" altLang="ja-JP" smtClean="0"/>
              <a:t>主流派経済学でいう個人の選択の自由は、一方で他人の利害と衝突する危険をはらむ。そこで各人の</a:t>
            </a:r>
            <a:r>
              <a:rPr lang="ja-JP" altLang="ja-JP" smtClean="0">
                <a:solidFill>
                  <a:srgbClr val="FF0000"/>
                </a:solidFill>
              </a:rPr>
              <a:t>選択の範囲を制度で規定</a:t>
            </a:r>
            <a:r>
              <a:rPr lang="ja-JP" altLang="ja-JP" smtClean="0"/>
              <a:t>する必要が出てくる。つまり主流派経済学では制度という概念が極めて重要で、高い厚生経済を実現する</a:t>
            </a:r>
            <a:r>
              <a:rPr lang="ja-JP" altLang="ja-JP" smtClean="0">
                <a:solidFill>
                  <a:srgbClr val="FF0000"/>
                </a:solidFill>
              </a:rPr>
              <a:t>政策提言は制度設計</a:t>
            </a:r>
            <a:r>
              <a:rPr lang="ja-JP" altLang="ja-JP" smtClean="0"/>
              <a:t>としてなされる。</a:t>
            </a:r>
          </a:p>
          <a:p>
            <a:r>
              <a:rPr lang="ja-JP" altLang="ja-JP" smtClean="0"/>
              <a:t>神経経済学は選択の自由を考慮しないので、制度設計の理念も排除し個人の心理的・生理的プロセスの中に直接的問題解決の所在を求める。このため神経経済学の政策提言は、能のデータから快楽の指標を割り出し、適切な快楽水準を達成する選択をするように、いわば「</a:t>
            </a:r>
            <a:r>
              <a:rPr lang="ja-JP" altLang="ja-JP" smtClean="0">
                <a:solidFill>
                  <a:srgbClr val="FF0000"/>
                </a:solidFill>
              </a:rPr>
              <a:t>セラピスト</a:t>
            </a:r>
            <a:r>
              <a:rPr lang="ja-JP" altLang="ja-JP" smtClean="0"/>
              <a:t>」として本人を説得する形をとる。</a:t>
            </a:r>
          </a:p>
          <a:p>
            <a:endParaRPr lang="ja-JP" altLang="en-US" smtClean="0"/>
          </a:p>
          <a:p>
            <a:endParaRPr lang="ja-JP"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274638"/>
            <a:ext cx="8964613" cy="1143000"/>
          </a:xfrm>
          <a:ln w="57150">
            <a:solidFill>
              <a:schemeClr val="tx1">
                <a:lumMod val="95000"/>
                <a:lumOff val="5000"/>
              </a:schemeClr>
            </a:solidFill>
          </a:ln>
        </p:spPr>
        <p:txBody>
          <a:bodyPr/>
          <a:lstStyle/>
          <a:p>
            <a:pPr>
              <a:defRPr/>
            </a:pPr>
            <a:r>
              <a:rPr lang="ja-JP" altLang="ja-JP" b="1" dirty="0" smtClean="0"/>
              <a:t>（「観光政策論」対「非観光政策論」）</a:t>
            </a:r>
            <a:endParaRPr lang="ja-JP" altLang="en-US" dirty="0"/>
          </a:p>
        </p:txBody>
      </p:sp>
      <p:sp>
        <p:nvSpPr>
          <p:cNvPr id="8195" name="コンテンツ プレースホルダ 2"/>
          <p:cNvSpPr>
            <a:spLocks noGrp="1"/>
          </p:cNvSpPr>
          <p:nvPr>
            <p:ph idx="1"/>
          </p:nvPr>
        </p:nvSpPr>
        <p:spPr>
          <a:xfrm>
            <a:off x="457200" y="1887538"/>
            <a:ext cx="8229600" cy="4421187"/>
          </a:xfrm>
        </p:spPr>
        <p:txBody>
          <a:bodyPr/>
          <a:lstStyle/>
          <a:p>
            <a:r>
              <a:rPr lang="ja-JP" altLang="ja-JP" smtClean="0"/>
              <a:t>観光学</a:t>
            </a:r>
            <a:r>
              <a:rPr lang="ja-JP" altLang="en-US" smtClean="0"/>
              <a:t>（観光政策論を除く）</a:t>
            </a:r>
            <a:r>
              <a:rPr lang="ja-JP" altLang="ja-JP" smtClean="0"/>
              <a:t>は、経済学と比較すれば、制度設計から解放されている点で、対立はない。</a:t>
            </a:r>
          </a:p>
          <a:p>
            <a:r>
              <a:rPr lang="ja-JP" altLang="ja-JP" smtClean="0"/>
              <a:t>快楽水準の達成が前面に出てくる。</a:t>
            </a:r>
            <a:r>
              <a:rPr lang="ja-JP" altLang="en-US" smtClean="0"/>
              <a:t>「</a:t>
            </a:r>
            <a:r>
              <a:rPr lang="ja-JP" altLang="ja-JP" smtClean="0"/>
              <a:t>刺激</a:t>
            </a:r>
            <a:r>
              <a:rPr lang="ja-JP" altLang="en-US" smtClean="0"/>
              <a:t>」</a:t>
            </a:r>
            <a:r>
              <a:rPr lang="ja-JP" altLang="ja-JP" smtClean="0"/>
              <a:t>がキーワード</a:t>
            </a:r>
          </a:p>
          <a:p>
            <a:r>
              <a:rPr lang="ja-JP" altLang="ja-JP" smtClean="0"/>
              <a:t>観光</a:t>
            </a:r>
            <a:r>
              <a:rPr lang="ja-JP" altLang="en-US" smtClean="0"/>
              <a:t>学（観光政策論を除く）</a:t>
            </a:r>
            <a:r>
              <a:rPr lang="ja-JP" altLang="ja-JP" smtClean="0"/>
              <a:t>はセラピスト</a:t>
            </a:r>
            <a:r>
              <a:rPr lang="ja-JP" altLang="en-US" smtClean="0"/>
              <a:t>であるが、観光政策論は制度設計</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2</a:t>
            </a:fld>
            <a:endParaRPr lang="en-US" altLang="ja-JP" smtClean="0">
              <a:latin typeface="Arial" pitchFamily="34" charset="0"/>
            </a:endParaRPr>
          </a:p>
        </p:txBody>
      </p:sp>
      <p:sp>
        <p:nvSpPr>
          <p:cNvPr id="13315" name="Rectangle 2"/>
          <p:cNvSpPr>
            <a:spLocks noGrp="1" noChangeArrowheads="1"/>
          </p:cNvSpPr>
          <p:nvPr>
            <p:ph type="ctrTitle"/>
          </p:nvPr>
        </p:nvSpPr>
        <p:spPr>
          <a:xfrm>
            <a:off x="34925" y="979438"/>
            <a:ext cx="9036050" cy="1441450"/>
          </a:xfrm>
          <a:solidFill>
            <a:schemeClr val="accent6">
              <a:lumMod val="60000"/>
              <a:lumOff val="40000"/>
            </a:schemeClr>
          </a:solidFill>
          <a:ln w="38100">
            <a:solidFill>
              <a:schemeClr val="tx1"/>
            </a:solidFill>
          </a:ln>
        </p:spPr>
        <p:txBody>
          <a:bodyPr/>
          <a:lstStyle/>
          <a:p>
            <a:r>
              <a:rPr lang="ja-JP" altLang="en-US" sz="4000" dirty="0" smtClean="0"/>
              <a:t>「観光」とは？</a:t>
            </a:r>
          </a:p>
        </p:txBody>
      </p:sp>
      <p:sp>
        <p:nvSpPr>
          <p:cNvPr id="13317" name="Oval 4"/>
          <p:cNvSpPr>
            <a:spLocks noChangeArrowheads="1"/>
          </p:cNvSpPr>
          <p:nvPr/>
        </p:nvSpPr>
        <p:spPr bwMode="auto">
          <a:xfrm>
            <a:off x="1692274" y="3212976"/>
            <a:ext cx="2231653" cy="1081087"/>
          </a:xfrm>
          <a:prstGeom prst="ellipse">
            <a:avLst/>
          </a:prstGeom>
          <a:noFill/>
          <a:ln w="57150">
            <a:solidFill>
              <a:schemeClr val="tx2"/>
            </a:solidFill>
            <a:round/>
            <a:headEnd/>
            <a:tailEnd/>
          </a:ln>
        </p:spPr>
        <p:txBody>
          <a:bodyPr wrap="none" anchor="ctr"/>
          <a:lstStyle/>
          <a:p>
            <a:pPr algn="ctr"/>
            <a:r>
              <a:rPr lang="ja-JP" altLang="en-US" sz="2400" b="1" dirty="0">
                <a:solidFill>
                  <a:schemeClr val="tx1">
                    <a:lumMod val="95000"/>
                    <a:lumOff val="5000"/>
                  </a:schemeClr>
                </a:solidFill>
              </a:rPr>
              <a:t>日常生活圏</a:t>
            </a:r>
          </a:p>
        </p:txBody>
      </p:sp>
      <p:sp>
        <p:nvSpPr>
          <p:cNvPr id="13318" name="Oval 5"/>
          <p:cNvSpPr>
            <a:spLocks noChangeArrowheads="1"/>
          </p:cNvSpPr>
          <p:nvPr/>
        </p:nvSpPr>
        <p:spPr bwMode="auto">
          <a:xfrm>
            <a:off x="5220072" y="3212976"/>
            <a:ext cx="2644154" cy="1081087"/>
          </a:xfrm>
          <a:prstGeom prst="ellipse">
            <a:avLst/>
          </a:prstGeom>
          <a:noFill/>
          <a:ln w="38100">
            <a:solidFill>
              <a:schemeClr val="tx2"/>
            </a:solidFill>
            <a:round/>
            <a:headEnd/>
            <a:tailEnd/>
          </a:ln>
        </p:spPr>
        <p:txBody>
          <a:bodyPr wrap="none" anchor="ctr"/>
          <a:lstStyle/>
          <a:p>
            <a:pPr algn="ctr"/>
            <a:r>
              <a:rPr lang="ja-JP" altLang="en-US" sz="2800" dirty="0">
                <a:solidFill>
                  <a:schemeClr val="tx1">
                    <a:lumMod val="95000"/>
                    <a:lumOff val="5000"/>
                  </a:schemeClr>
                </a:solidFill>
              </a:rPr>
              <a:t>非日常生活圏</a:t>
            </a:r>
          </a:p>
        </p:txBody>
      </p:sp>
      <p:sp>
        <p:nvSpPr>
          <p:cNvPr id="13319" name="AutoShape 6"/>
          <p:cNvSpPr>
            <a:spLocks noChangeArrowheads="1"/>
          </p:cNvSpPr>
          <p:nvPr/>
        </p:nvSpPr>
        <p:spPr bwMode="auto">
          <a:xfrm flipV="1">
            <a:off x="3357563" y="4077072"/>
            <a:ext cx="2654300" cy="647700"/>
          </a:xfrm>
          <a:prstGeom prst="curvedDownArrow">
            <a:avLst>
              <a:gd name="adj1" fmla="val 81961"/>
              <a:gd name="adj2" fmla="val 163922"/>
              <a:gd name="adj3" fmla="val 33333"/>
            </a:avLst>
          </a:prstGeom>
          <a:no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4049713" y="3501008"/>
            <a:ext cx="1098550" cy="641350"/>
          </a:xfrm>
          <a:prstGeom prst="rect">
            <a:avLst/>
          </a:prstGeom>
          <a:noFill/>
          <a:ln w="9525">
            <a:noFill/>
            <a:miter lim="800000"/>
            <a:headEnd/>
            <a:tailEnd/>
          </a:ln>
        </p:spPr>
        <p:txBody>
          <a:bodyPr wrap="none">
            <a:spAutoFit/>
          </a:bodyPr>
          <a:lstStyle/>
          <a:p>
            <a:r>
              <a:rPr lang="ja-JP" altLang="en-US" sz="3600" dirty="0">
                <a:solidFill>
                  <a:schemeClr val="tx2"/>
                </a:solidFill>
              </a:rPr>
              <a:t>移動</a:t>
            </a:r>
          </a:p>
        </p:txBody>
      </p:sp>
      <p:sp>
        <p:nvSpPr>
          <p:cNvPr id="13321" name="Text Box 8"/>
          <p:cNvSpPr txBox="1">
            <a:spLocks noChangeArrowheads="1"/>
          </p:cNvSpPr>
          <p:nvPr/>
        </p:nvSpPr>
        <p:spPr bwMode="auto">
          <a:xfrm>
            <a:off x="470139" y="2780928"/>
            <a:ext cx="861774" cy="3024336"/>
          </a:xfrm>
          <a:prstGeom prst="rect">
            <a:avLst/>
          </a:prstGeom>
          <a:noFill/>
          <a:ln w="9525">
            <a:solidFill>
              <a:schemeClr val="tx1"/>
            </a:solidFill>
            <a:prstDash val="dash"/>
            <a:miter lim="800000"/>
            <a:headEnd/>
            <a:tailEnd/>
          </a:ln>
        </p:spPr>
        <p:txBody>
          <a:bodyPr vert="eaVert" wrap="square">
            <a:spAutoFit/>
          </a:bodyPr>
          <a:lstStyle/>
          <a:p>
            <a:r>
              <a:rPr lang="ja-JP" altLang="en-US" sz="4400" dirty="0"/>
              <a:t>定住が前提</a:t>
            </a:r>
          </a:p>
        </p:txBody>
      </p:sp>
      <p:sp>
        <p:nvSpPr>
          <p:cNvPr id="13322" name="AutoShape 10"/>
          <p:cNvSpPr>
            <a:spLocks noChangeArrowheads="1"/>
          </p:cNvSpPr>
          <p:nvPr/>
        </p:nvSpPr>
        <p:spPr bwMode="auto">
          <a:xfrm>
            <a:off x="1979712" y="4869160"/>
            <a:ext cx="3672631"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3200" dirty="0">
                <a:solidFill>
                  <a:schemeClr val="tx1">
                    <a:lumMod val="95000"/>
                    <a:lumOff val="5000"/>
                  </a:schemeClr>
                </a:solidFill>
              </a:rPr>
              <a:t>一日交通圏の拡大</a:t>
            </a:r>
          </a:p>
        </p:txBody>
      </p:sp>
      <p:sp>
        <p:nvSpPr>
          <p:cNvPr id="13323" name="Oval 12"/>
          <p:cNvSpPr>
            <a:spLocks noChangeArrowheads="1"/>
          </p:cNvSpPr>
          <p:nvPr/>
        </p:nvSpPr>
        <p:spPr bwMode="auto">
          <a:xfrm>
            <a:off x="6011863" y="4393282"/>
            <a:ext cx="1081087" cy="1123950"/>
          </a:xfrm>
          <a:prstGeom prst="ellipse">
            <a:avLst/>
          </a:prstGeom>
          <a:solidFill>
            <a:schemeClr val="bg1"/>
          </a:solidFill>
          <a:ln w="9525">
            <a:solidFill>
              <a:schemeClr val="tx1"/>
            </a:solidFill>
            <a:round/>
            <a:headEnd/>
            <a:tailEnd/>
          </a:ln>
        </p:spPr>
        <p:txBody>
          <a:bodyPr wrap="none" anchor="ctr"/>
          <a:lstStyle/>
          <a:p>
            <a:r>
              <a:rPr lang="ja-JP" altLang="en-US">
                <a:solidFill>
                  <a:schemeClr val="accent2"/>
                </a:solidFill>
              </a:rPr>
              <a:t>旅行</a:t>
            </a:r>
          </a:p>
        </p:txBody>
      </p:sp>
      <p:sp>
        <p:nvSpPr>
          <p:cNvPr id="13324" name="AutoShape 13"/>
          <p:cNvSpPr>
            <a:spLocks noChangeArrowheads="1"/>
          </p:cNvSpPr>
          <p:nvPr/>
        </p:nvSpPr>
        <p:spPr bwMode="auto">
          <a:xfrm>
            <a:off x="7453312" y="2492896"/>
            <a:ext cx="1690687" cy="3096418"/>
          </a:xfrm>
          <a:prstGeom prst="downArrow">
            <a:avLst>
              <a:gd name="adj1" fmla="val 50000"/>
              <a:gd name="adj2" fmla="val 75046"/>
            </a:avLst>
          </a:prstGeom>
          <a:noFill/>
          <a:ln w="9525">
            <a:solidFill>
              <a:schemeClr val="tx1"/>
            </a:solidFill>
            <a:miter lim="800000"/>
            <a:headEnd/>
            <a:tailEnd/>
          </a:ln>
        </p:spPr>
        <p:txBody>
          <a:bodyPr vert="eaVert" wrap="none" anchor="ctr"/>
          <a:lstStyle/>
          <a:p>
            <a:r>
              <a:rPr lang="ja-JP" altLang="en-US" sz="3200" dirty="0"/>
              <a:t>余暇時間の拡大</a:t>
            </a:r>
          </a:p>
        </p:txBody>
      </p:sp>
      <p:sp>
        <p:nvSpPr>
          <p:cNvPr id="13325" name="Oval 14"/>
          <p:cNvSpPr>
            <a:spLocks noChangeArrowheads="1"/>
          </p:cNvSpPr>
          <p:nvPr/>
        </p:nvSpPr>
        <p:spPr bwMode="auto">
          <a:xfrm>
            <a:off x="6012160" y="5445224"/>
            <a:ext cx="2879973" cy="1296889"/>
          </a:xfrm>
          <a:prstGeom prst="ellipse">
            <a:avLst/>
          </a:prstGeom>
          <a:solidFill>
            <a:schemeClr val="bg1"/>
          </a:solidFill>
          <a:ln w="9525">
            <a:solidFill>
              <a:schemeClr val="tx1"/>
            </a:solidFill>
            <a:round/>
            <a:headEnd/>
            <a:tailEnd/>
          </a:ln>
        </p:spPr>
        <p:txBody>
          <a:bodyPr wrap="none" anchor="ctr"/>
          <a:lstStyle/>
          <a:p>
            <a:r>
              <a:rPr lang="ja-JP" altLang="en-US" sz="3200" dirty="0"/>
              <a:t>観光資源の</a:t>
            </a:r>
          </a:p>
          <a:p>
            <a:r>
              <a:rPr lang="ja-JP" altLang="en-US" sz="3200" dirty="0"/>
              <a:t>均一化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8"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9" name="Text Box 7"/>
          <p:cNvSpPr txBox="1">
            <a:spLocks noChangeArrowheads="1"/>
          </p:cNvSpPr>
          <p:nvPr/>
        </p:nvSpPr>
        <p:spPr bwMode="auto">
          <a:xfrm>
            <a:off x="251520" y="332656"/>
            <a:ext cx="3168352" cy="1008112"/>
          </a:xfrm>
          <a:prstGeom prst="rect">
            <a:avLst/>
          </a:prstGeom>
          <a:noFill/>
          <a:ln w="15240">
            <a:solidFill>
              <a:schemeClr val="tx1">
                <a:lumMod val="95000"/>
                <a:lumOff val="5000"/>
              </a:schemeClr>
            </a:solidFill>
            <a:miter lim="800000"/>
            <a:headEnd/>
            <a:tailEnd/>
          </a:ln>
        </p:spPr>
        <p:txBody>
          <a:bodyPr vert="horz" wrap="square" lIns="74295" tIns="8890" rIns="74295" bIns="889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lumMod val="95000"/>
                    <a:lumOff val="5000"/>
                  </a:schemeClr>
                </a:solidFill>
                <a:effectLst/>
                <a:latin typeface="Century" pitchFamily="18" charset="0"/>
                <a:ea typeface="ＭＳ 明朝" pitchFamily="17" charset="-128"/>
                <a:cs typeface="ＭＳ Ｐゴシック" pitchFamily="50" charset="-128"/>
              </a:rPr>
              <a:t>伝統的経済学の</a:t>
            </a:r>
            <a:endParaRPr kumimoji="1" lang="ja-JP" altLang="en-US" sz="3200" b="1" i="0" u="none" strike="noStrike" cap="none" normalizeH="0" baseline="0" dirty="0" smtClean="0">
              <a:ln>
                <a:noFill/>
              </a:ln>
              <a:solidFill>
                <a:schemeClr val="tx1">
                  <a:lumMod val="95000"/>
                  <a:lumOff val="5000"/>
                </a:schemeClr>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lumMod val="95000"/>
                    <a:lumOff val="5000"/>
                  </a:schemeClr>
                </a:solidFill>
                <a:effectLst/>
                <a:latin typeface="Century" pitchFamily="18" charset="0"/>
                <a:ea typeface="ＭＳ 明朝" pitchFamily="17" charset="-128"/>
                <a:cs typeface="ＭＳ Ｐゴシック" pitchFamily="50" charset="-128"/>
              </a:rPr>
              <a:t>パラダイム</a:t>
            </a:r>
            <a:r>
              <a:rPr kumimoji="1" lang="ja-JP" altLang="en-US" sz="3200" b="1" i="0" u="none" strike="noStrike" cap="none" normalizeH="0" baseline="0" dirty="0" smtClean="0">
                <a:ln>
                  <a:noFill/>
                </a:ln>
                <a:solidFill>
                  <a:schemeClr val="tx1">
                    <a:lumMod val="95000"/>
                    <a:lumOff val="5000"/>
                  </a:schemeClr>
                </a:solidFill>
                <a:effectLst/>
                <a:latin typeface="Times New Roman" pitchFamily="18" charset="0"/>
                <a:ea typeface="ＭＳ 明朝" pitchFamily="17" charset="-128"/>
                <a:cs typeface="ＭＳ Ｐゴシック" pitchFamily="50" charset="-128"/>
              </a:rPr>
              <a:t>	</a:t>
            </a:r>
            <a:endParaRPr kumimoji="1" lang="ja-JP" altLang="en-US" sz="3200" b="0" i="0" u="none" strike="noStrike" cap="none" normalizeH="0" baseline="0" dirty="0" smtClean="0">
              <a:ln>
                <a:noFill/>
              </a:ln>
              <a:solidFill>
                <a:schemeClr val="tx1">
                  <a:lumMod val="95000"/>
                  <a:lumOff val="5000"/>
                </a:schemeClr>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0" name="Text Box 8"/>
          <p:cNvSpPr txBox="1">
            <a:spLocks noChangeArrowheads="1"/>
          </p:cNvSpPr>
          <p:nvPr/>
        </p:nvSpPr>
        <p:spPr bwMode="auto">
          <a:xfrm>
            <a:off x="5292080" y="332656"/>
            <a:ext cx="2736304" cy="1008112"/>
          </a:xfrm>
          <a:prstGeom prst="rect">
            <a:avLst/>
          </a:prstGeom>
          <a:noFill/>
          <a:ln w="15240">
            <a:solidFill>
              <a:schemeClr val="tx1">
                <a:lumMod val="95000"/>
                <a:lumOff val="5000"/>
              </a:schemeClr>
            </a:solidFill>
            <a:miter lim="800000"/>
            <a:headEnd/>
            <a:tailEnd/>
          </a:ln>
        </p:spPr>
        <p:txBody>
          <a:bodyPr vert="horz" wrap="square" lIns="74295" tIns="8890" rIns="74295" bIns="889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lumMod val="95000"/>
                    <a:lumOff val="5000"/>
                  </a:schemeClr>
                </a:solidFill>
                <a:effectLst/>
                <a:latin typeface="Century" pitchFamily="18" charset="0"/>
                <a:ea typeface="ＭＳ 明朝" pitchFamily="17" charset="-128"/>
                <a:cs typeface="ＭＳ Ｐゴシック" pitchFamily="50" charset="-128"/>
              </a:rPr>
              <a:t>神経経済学の</a:t>
            </a:r>
            <a:endParaRPr kumimoji="1" lang="ja-JP" altLang="en-US" sz="3200" b="1" i="0" u="none" strike="noStrike" cap="none" normalizeH="0" baseline="0" dirty="0" smtClean="0">
              <a:ln>
                <a:noFill/>
              </a:ln>
              <a:solidFill>
                <a:schemeClr val="tx1">
                  <a:lumMod val="95000"/>
                  <a:lumOff val="5000"/>
                </a:schemeClr>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lumMod val="95000"/>
                    <a:lumOff val="5000"/>
                  </a:schemeClr>
                </a:solidFill>
                <a:effectLst/>
                <a:latin typeface="Century" pitchFamily="18" charset="0"/>
                <a:ea typeface="ＭＳ 明朝" pitchFamily="17" charset="-128"/>
                <a:cs typeface="ＭＳ Ｐゴシック" pitchFamily="50" charset="-128"/>
              </a:rPr>
              <a:t>パラダイム</a:t>
            </a:r>
            <a:r>
              <a:rPr kumimoji="1" lang="ja-JP" altLang="en-US" sz="3200" b="1" i="0" u="none" strike="noStrike" cap="none" normalizeH="0" baseline="0" dirty="0" smtClean="0">
                <a:ln>
                  <a:noFill/>
                </a:ln>
                <a:solidFill>
                  <a:srgbClr val="666699"/>
                </a:solidFill>
                <a:effectLst/>
                <a:latin typeface="Times New Roman" pitchFamily="18" charset="0"/>
                <a:ea typeface="ＭＳ 明朝" pitchFamily="17" charset="-128"/>
                <a:cs typeface="ＭＳ Ｐゴシック" pitchFamily="50" charset="-128"/>
              </a:rPr>
              <a:t>	</a:t>
            </a:r>
            <a:endParaRPr kumimoji="1" lang="ja-JP" altLang="en-US" sz="32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1" name="Text Box 9"/>
          <p:cNvSpPr txBox="1">
            <a:spLocks noChangeArrowheads="1"/>
          </p:cNvSpPr>
          <p:nvPr/>
        </p:nvSpPr>
        <p:spPr bwMode="auto">
          <a:xfrm>
            <a:off x="35496" y="3573016"/>
            <a:ext cx="2628627" cy="864096"/>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rgbClr val="0000FF"/>
                </a:solidFill>
                <a:effectLst/>
                <a:latin typeface="Century" pitchFamily="18" charset="0"/>
                <a:ea typeface="ＭＳ 明朝" pitchFamily="17" charset="-128"/>
                <a:cs typeface="ＭＳ Ｐゴシック" pitchFamily="50" charset="-128"/>
              </a:rPr>
              <a:t>選択の自由</a:t>
            </a:r>
            <a:r>
              <a:rPr kumimoji="1" lang="ja-JP" altLang="en-US" sz="1000" b="1" i="0" u="none" strike="noStrike" cap="none" normalizeH="0" baseline="0" dirty="0" smtClean="0">
                <a:ln>
                  <a:noFill/>
                </a:ln>
                <a:solidFill>
                  <a:srgbClr val="0000FF"/>
                </a:solidFill>
                <a:effectLst/>
                <a:latin typeface="Times New Roman" pitchFamily="18" charset="0"/>
                <a:ea typeface="ＭＳ 明朝" pitchFamily="17" charset="-128"/>
                <a:cs typeface="ＭＳ Ｐゴシック" pitchFamily="50" charset="-128"/>
              </a:rPr>
              <a:t>	</a:t>
            </a:r>
            <a:endPar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2" name="Text Box 10"/>
          <p:cNvSpPr txBox="1">
            <a:spLocks noChangeArrowheads="1"/>
          </p:cNvSpPr>
          <p:nvPr/>
        </p:nvSpPr>
        <p:spPr bwMode="auto">
          <a:xfrm>
            <a:off x="216024" y="5280819"/>
            <a:ext cx="2483768" cy="812477"/>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smtClean="0">
                <a:ln>
                  <a:noFill/>
                </a:ln>
                <a:solidFill>
                  <a:srgbClr val="800080"/>
                </a:solidFill>
                <a:effectLst/>
                <a:latin typeface="Century" pitchFamily="18" charset="0"/>
                <a:ea typeface="ＭＳ 明朝" pitchFamily="17" charset="-128"/>
                <a:cs typeface="ＭＳ Ｐゴシック" pitchFamily="50" charset="-128"/>
              </a:rPr>
              <a:t>制度設計</a:t>
            </a:r>
            <a:r>
              <a:rPr kumimoji="1" lang="ja-JP" altLang="en-US" sz="1000" b="1" i="0" u="none" strike="noStrike" cap="none" normalizeH="0" baseline="0" dirty="0" smtClean="0">
                <a:ln>
                  <a:noFill/>
                </a:ln>
                <a:solidFill>
                  <a:srgbClr val="800080"/>
                </a:solidFill>
                <a:effectLst/>
                <a:latin typeface="Times New Roman" pitchFamily="18" charset="0"/>
                <a:ea typeface="ＭＳ 明朝" pitchFamily="17" charset="-128"/>
                <a:cs typeface="ＭＳ Ｐゴシック" pitchFamily="50" charset="-128"/>
              </a:rPr>
              <a:t>	</a:t>
            </a:r>
            <a:endPar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3" name="Text Box 11"/>
          <p:cNvSpPr txBox="1">
            <a:spLocks noChangeArrowheads="1"/>
          </p:cNvSpPr>
          <p:nvPr/>
        </p:nvSpPr>
        <p:spPr bwMode="auto">
          <a:xfrm>
            <a:off x="5652120" y="1904405"/>
            <a:ext cx="3203847" cy="948531"/>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rgbClr val="FF0000"/>
                </a:solidFill>
                <a:effectLst/>
                <a:latin typeface="Century" pitchFamily="18" charset="0"/>
                <a:ea typeface="ＭＳ 明朝" pitchFamily="17" charset="-128"/>
                <a:cs typeface="ＭＳ Ｐゴシック" pitchFamily="50" charset="-128"/>
              </a:rPr>
              <a:t>心理的，生理的</a:t>
            </a:r>
            <a:endParaRPr kumimoji="1" lang="ja-JP" altLang="en-US" sz="3200" b="1" i="0" u="none" strike="noStrike" cap="none" normalizeH="0" baseline="0" dirty="0" smtClean="0">
              <a:ln>
                <a:noFill/>
              </a:ln>
              <a:solidFill>
                <a:srgbClr val="FF0000"/>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rgbClr val="FF0000"/>
                </a:solidFill>
                <a:effectLst/>
                <a:latin typeface="Century" pitchFamily="18" charset="0"/>
                <a:ea typeface="ＭＳ 明朝" pitchFamily="17" charset="-128"/>
                <a:cs typeface="ＭＳ Ｐゴシック" pitchFamily="50" charset="-128"/>
              </a:rPr>
              <a:t>プロセスの解明</a:t>
            </a:r>
            <a:endParaRPr kumimoji="1" lang="ja-JP" altLang="en-US" sz="3200" b="1" i="0" u="none" strike="noStrike" cap="none" normalizeH="0" baseline="0" dirty="0" smtClean="0">
              <a:ln>
                <a:noFill/>
              </a:ln>
              <a:solidFill>
                <a:srgbClr val="FF0000"/>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4" name="Text Box 12"/>
          <p:cNvSpPr txBox="1">
            <a:spLocks noChangeArrowheads="1"/>
          </p:cNvSpPr>
          <p:nvPr/>
        </p:nvSpPr>
        <p:spPr bwMode="auto">
          <a:xfrm>
            <a:off x="5616625" y="5387752"/>
            <a:ext cx="3527375" cy="705544"/>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rgbClr val="800080"/>
                </a:solidFill>
                <a:effectLst/>
                <a:latin typeface="Century" pitchFamily="18" charset="0"/>
                <a:ea typeface="ＭＳ 明朝" pitchFamily="17" charset="-128"/>
                <a:cs typeface="ＭＳ Ｐゴシック" pitchFamily="50" charset="-128"/>
              </a:rPr>
              <a:t>パターナリズム</a:t>
            </a:r>
            <a:r>
              <a:rPr kumimoji="1" lang="ja-JP" altLang="en-US" sz="3600" b="1" i="0" u="none" strike="noStrike" cap="none" normalizeH="0" baseline="0" dirty="0" smtClean="0">
                <a:ln>
                  <a:noFill/>
                </a:ln>
                <a:solidFill>
                  <a:srgbClr val="800080"/>
                </a:solidFill>
                <a:effectLst/>
                <a:latin typeface="Times New Roman" pitchFamily="18" charset="0"/>
                <a:ea typeface="ＭＳ 明朝" pitchFamily="17" charset="-128"/>
                <a:cs typeface="ＭＳ Ｐゴシック" pitchFamily="50" charset="-128"/>
              </a:rPr>
              <a:t>	</a:t>
            </a:r>
            <a:endParaRPr kumimoji="1" lang="ja-JP" altLang="en-US" sz="36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2" name="Group 13"/>
          <p:cNvGrpSpPr>
            <a:grpSpLocks/>
          </p:cNvGrpSpPr>
          <p:nvPr/>
        </p:nvGrpSpPr>
        <p:grpSpPr bwMode="auto">
          <a:xfrm>
            <a:off x="2627784" y="1567607"/>
            <a:ext cx="2952328" cy="1645369"/>
            <a:chOff x="3323" y="2038"/>
            <a:chExt cx="2149" cy="579"/>
          </a:xfrm>
        </p:grpSpPr>
        <p:sp>
          <p:nvSpPr>
            <p:cNvPr id="3086" name="AutoShape 14"/>
            <p:cNvSpPr>
              <a:spLocks noChangeArrowheads="1"/>
            </p:cNvSpPr>
            <p:nvPr/>
          </p:nvSpPr>
          <p:spPr bwMode="auto">
            <a:xfrm rot="5400000">
              <a:off x="4108" y="1253"/>
              <a:ext cx="579" cy="2149"/>
            </a:xfrm>
            <a:prstGeom prst="upDownArrow">
              <a:avLst>
                <a:gd name="adj1" fmla="val 50000"/>
                <a:gd name="adj2" fmla="val 74231"/>
              </a:avLst>
            </a:prstGeom>
            <a:solidFill>
              <a:srgbClr val="FFFFFF"/>
            </a:solidFill>
            <a:ln w="6350">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p>
          </p:txBody>
        </p:sp>
        <p:sp>
          <p:nvSpPr>
            <p:cNvPr id="3087" name="Text Box 15"/>
            <p:cNvSpPr txBox="1">
              <a:spLocks noChangeArrowheads="1"/>
            </p:cNvSpPr>
            <p:nvPr/>
          </p:nvSpPr>
          <p:spPr bwMode="auto">
            <a:xfrm>
              <a:off x="3726" y="2169"/>
              <a:ext cx="1694" cy="397"/>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rgbClr val="FF0000"/>
                  </a:solidFill>
                  <a:effectLst/>
                  <a:latin typeface="Century" pitchFamily="18" charset="0"/>
                  <a:ea typeface="ＭＳ 明朝" pitchFamily="17" charset="-128"/>
                  <a:cs typeface="ＭＳ Ｐゴシック" pitchFamily="50" charset="-128"/>
                </a:rPr>
                <a:t>研究のターゲット</a:t>
              </a:r>
              <a:r>
                <a:rPr kumimoji="1" lang="ja-JP" altLang="en-US" sz="900" b="1" i="0" u="none" strike="noStrike" cap="none" normalizeH="0" baseline="0" dirty="0" smtClean="0">
                  <a:ln>
                    <a:noFill/>
                  </a:ln>
                  <a:solidFill>
                    <a:srgbClr val="FF0000"/>
                  </a:solidFill>
                  <a:effectLst/>
                  <a:latin typeface="Times New Roman" pitchFamily="18" charset="0"/>
                  <a:ea typeface="ＭＳ 明朝" pitchFamily="17" charset="-128"/>
                  <a:cs typeface="ＭＳ Ｐゴシック" pitchFamily="50" charset="-128"/>
                </a:rPr>
                <a:t>	</a:t>
              </a:r>
              <a:endPar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3" name="Group 16"/>
          <p:cNvGrpSpPr>
            <a:grpSpLocks/>
          </p:cNvGrpSpPr>
          <p:nvPr/>
        </p:nvGrpSpPr>
        <p:grpSpPr bwMode="auto">
          <a:xfrm>
            <a:off x="2627919" y="3400599"/>
            <a:ext cx="2811785" cy="1180529"/>
            <a:chOff x="3210" y="2038"/>
            <a:chExt cx="2149" cy="579"/>
          </a:xfrm>
        </p:grpSpPr>
        <p:sp>
          <p:nvSpPr>
            <p:cNvPr id="3089" name="AutoShape 17"/>
            <p:cNvSpPr>
              <a:spLocks noChangeArrowheads="1"/>
            </p:cNvSpPr>
            <p:nvPr/>
          </p:nvSpPr>
          <p:spPr bwMode="auto">
            <a:xfrm rot="5400000">
              <a:off x="3995" y="1253"/>
              <a:ext cx="579" cy="2149"/>
            </a:xfrm>
            <a:prstGeom prst="upDownArrow">
              <a:avLst>
                <a:gd name="adj1" fmla="val 50000"/>
                <a:gd name="adj2" fmla="val 74231"/>
              </a:avLst>
            </a:prstGeom>
            <a:solidFill>
              <a:srgbClr val="FFFFFF"/>
            </a:solidFill>
            <a:ln w="6350">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p>
          </p:txBody>
        </p:sp>
        <p:sp>
          <p:nvSpPr>
            <p:cNvPr id="3090" name="Text Box 18"/>
            <p:cNvSpPr txBox="1">
              <a:spLocks noChangeArrowheads="1"/>
            </p:cNvSpPr>
            <p:nvPr/>
          </p:nvSpPr>
          <p:spPr bwMode="auto">
            <a:xfrm>
              <a:off x="3595" y="2185"/>
              <a:ext cx="1694" cy="397"/>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rgbClr val="0000FF"/>
                  </a:solidFill>
                  <a:effectLst/>
                  <a:latin typeface="Century" pitchFamily="18" charset="0"/>
                  <a:ea typeface="ＭＳ 明朝" pitchFamily="17" charset="-128"/>
                  <a:cs typeface="ＭＳ Ｐゴシック" pitchFamily="50" charset="-128"/>
                </a:rPr>
                <a:t>経済厚生</a:t>
              </a:r>
              <a:r>
                <a:rPr kumimoji="1" lang="ja-JP" altLang="en-US" sz="900" b="1" i="0" u="none" strike="noStrike" cap="none" normalizeH="0" baseline="0" dirty="0" smtClean="0">
                  <a:ln>
                    <a:noFill/>
                  </a:ln>
                  <a:solidFill>
                    <a:srgbClr val="0000FF"/>
                  </a:solidFill>
                  <a:effectLst/>
                  <a:latin typeface="Times New Roman" pitchFamily="18" charset="0"/>
                  <a:ea typeface="ＭＳ 明朝" pitchFamily="17" charset="-128"/>
                  <a:cs typeface="ＭＳ Ｐゴシック" pitchFamily="50" charset="-128"/>
                </a:rPr>
                <a:t>	</a:t>
              </a:r>
              <a:endPar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4" name="Group 19"/>
          <p:cNvGrpSpPr>
            <a:grpSpLocks/>
          </p:cNvGrpSpPr>
          <p:nvPr/>
        </p:nvGrpSpPr>
        <p:grpSpPr bwMode="auto">
          <a:xfrm>
            <a:off x="2627784" y="4652418"/>
            <a:ext cx="3096344" cy="1970385"/>
            <a:chOff x="3475" y="1982"/>
            <a:chExt cx="2149" cy="579"/>
          </a:xfrm>
        </p:grpSpPr>
        <p:sp>
          <p:nvSpPr>
            <p:cNvPr id="3092" name="AutoShape 20"/>
            <p:cNvSpPr>
              <a:spLocks noChangeArrowheads="1"/>
            </p:cNvSpPr>
            <p:nvPr/>
          </p:nvSpPr>
          <p:spPr bwMode="auto">
            <a:xfrm rot="5400000">
              <a:off x="4260" y="1197"/>
              <a:ext cx="579" cy="2149"/>
            </a:xfrm>
            <a:prstGeom prst="upDownArrow">
              <a:avLst>
                <a:gd name="adj1" fmla="val 50000"/>
                <a:gd name="adj2" fmla="val 74231"/>
              </a:avLst>
            </a:prstGeom>
            <a:solidFill>
              <a:srgbClr val="FFFFFF"/>
            </a:solidFill>
            <a:ln w="6350">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p>
          </p:txBody>
        </p:sp>
        <p:sp>
          <p:nvSpPr>
            <p:cNvPr id="3093" name="Text Box 21"/>
            <p:cNvSpPr txBox="1">
              <a:spLocks noChangeArrowheads="1"/>
            </p:cNvSpPr>
            <p:nvPr/>
          </p:nvSpPr>
          <p:spPr bwMode="auto">
            <a:xfrm>
              <a:off x="3825" y="2151"/>
              <a:ext cx="1694" cy="220"/>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rgbClr val="800080"/>
                  </a:solidFill>
                  <a:effectLst/>
                  <a:latin typeface="Century" pitchFamily="18" charset="0"/>
                  <a:ea typeface="ＭＳ 明朝" pitchFamily="17" charset="-128"/>
                  <a:cs typeface="ＭＳ Ｐゴシック" pitchFamily="50" charset="-128"/>
                </a:rPr>
                <a:t>政策提言</a:t>
              </a:r>
              <a:r>
                <a:rPr kumimoji="1" lang="ja-JP" altLang="en-US" sz="900" b="1" i="0" u="none" strike="noStrike" cap="none" normalizeH="0" baseline="0" dirty="0" smtClean="0">
                  <a:ln>
                    <a:noFill/>
                  </a:ln>
                  <a:solidFill>
                    <a:srgbClr val="800080"/>
                  </a:solidFill>
                  <a:effectLst/>
                  <a:latin typeface="Times New Roman" pitchFamily="18" charset="0"/>
                  <a:ea typeface="ＭＳ 明朝" pitchFamily="17" charset="-128"/>
                  <a:cs typeface="ＭＳ Ｐゴシック" pitchFamily="50" charset="-128"/>
                </a:rPr>
                <a:t>	</a:t>
              </a:r>
              <a:endPar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3094" name="Text Box 22"/>
          <p:cNvSpPr txBox="1">
            <a:spLocks noChangeArrowheads="1"/>
          </p:cNvSpPr>
          <p:nvPr/>
        </p:nvSpPr>
        <p:spPr bwMode="auto">
          <a:xfrm>
            <a:off x="5652120" y="3573016"/>
            <a:ext cx="2612306" cy="864096"/>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rgbClr val="0000FF"/>
                </a:solidFill>
                <a:effectLst/>
                <a:latin typeface="Century" pitchFamily="18" charset="0"/>
                <a:ea typeface="ＭＳ 明朝" pitchFamily="17" charset="-128"/>
                <a:cs typeface="ＭＳ Ｐゴシック" pitchFamily="50" charset="-128"/>
              </a:rPr>
              <a:t>快楽の達成</a:t>
            </a:r>
            <a:endParaRPr kumimoji="1" lang="ja-JP" altLang="en-US" sz="3600" b="1" i="0" u="none" strike="noStrike" cap="none" normalizeH="0" baseline="0" dirty="0" smtClean="0">
              <a:ln>
                <a:noFill/>
              </a:ln>
              <a:solidFill>
                <a:srgbClr val="0000FF"/>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1"/>
          <p:cNvSpPr txBox="1">
            <a:spLocks noChangeArrowheads="1"/>
          </p:cNvSpPr>
          <p:nvPr/>
        </p:nvSpPr>
        <p:spPr bwMode="auto">
          <a:xfrm>
            <a:off x="107504" y="1925216"/>
            <a:ext cx="2808312" cy="948531"/>
          </a:xfrm>
          <a:prstGeom prst="rect">
            <a:avLst/>
          </a:prstGeom>
          <a:noFill/>
          <a:ln w="15240">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rgbClr val="FF0000"/>
                </a:solidFill>
                <a:effectLst/>
                <a:latin typeface="Century" pitchFamily="18" charset="0"/>
                <a:ea typeface="ＭＳ 明朝" pitchFamily="17" charset="-128"/>
                <a:cs typeface="ＭＳ Ｐゴシック" pitchFamily="50" charset="-128"/>
              </a:rPr>
              <a:t>選択パターンの解明</a:t>
            </a:r>
            <a:endParaRPr kumimoji="1" lang="ja-JP" altLang="en-US" sz="3200" b="1" i="0" u="none" strike="noStrike" cap="none" normalizeH="0" baseline="0" dirty="0" smtClean="0">
              <a:ln>
                <a:noFill/>
              </a:ln>
              <a:solidFill>
                <a:srgbClr val="FF0000"/>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観光の経済効果</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国連観光機関の統計方針</a:t>
            </a:r>
            <a:endParaRPr lang="en-US" altLang="ja-JP" dirty="0" smtClean="0"/>
          </a:p>
          <a:p>
            <a:r>
              <a:rPr kumimoji="1" lang="ja-JP" altLang="en-US" dirty="0" smtClean="0"/>
              <a:t>観光の経済的直接</a:t>
            </a:r>
            <a:r>
              <a:rPr lang="ja-JP" altLang="en-US" dirty="0" smtClean="0"/>
              <a:t>効果</a:t>
            </a:r>
            <a:r>
              <a:rPr kumimoji="1" lang="ja-JP" altLang="en-US" dirty="0" smtClean="0"/>
              <a:t>・間接効果</a:t>
            </a:r>
            <a:endParaRPr kumimoji="1" lang="en-US" altLang="ja-JP" dirty="0" smtClean="0"/>
          </a:p>
          <a:p>
            <a:r>
              <a:rPr lang="ja-JP" altLang="en-US" dirty="0" smtClean="0"/>
              <a:t>人が動くこと・動かないことにまつわる経済行為</a:t>
            </a:r>
            <a:endParaRPr lang="en-US" altLang="ja-JP" dirty="0" smtClean="0"/>
          </a:p>
          <a:p>
            <a:r>
              <a:rPr lang="ja-JP" altLang="en-US" dirty="0" smtClean="0"/>
              <a:t>英国は年内に国内総生産（ＧＤＰ ）の計算方法を変更し、薬物取引や売春といった違法行為を算出対象に加えると、ブルームバーグが報道している（租税と同じく実質主義）。</a:t>
            </a:r>
          </a:p>
          <a:p>
            <a:endParaRPr kumimoji="1" lang="ja-JP"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kumimoji="1" lang="ja-JP" altLang="en-US" dirty="0" smtClean="0"/>
              <a:t>心と規制が生み出す観光資源</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観光政策論で「心と規制が生み出す観光資源」を講義</a:t>
            </a:r>
            <a:endParaRPr kumimoji="1" lang="en-US" altLang="ja-JP" dirty="0" smtClean="0"/>
          </a:p>
          <a:p>
            <a:r>
              <a:rPr lang="ja-JP" altLang="en-US" dirty="0" smtClean="0"/>
              <a:t>規制があるから「規制逃れ」が商品化する。</a:t>
            </a:r>
            <a:endParaRPr lang="en-US" altLang="ja-JP" dirty="0" smtClean="0"/>
          </a:p>
          <a:p>
            <a:r>
              <a:rPr kumimoji="1" lang="ja-JP" altLang="en-US" dirty="0" smtClean="0"/>
              <a:t>観光政策論では積極的に評価できないものの、規制にこだわらない観光経済論は評価すべきものかもしれない</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a:bodyPr>
          <a:lstStyle/>
          <a:p>
            <a:r>
              <a:rPr lang="ja-JP" altLang="en-US" dirty="0" smtClean="0"/>
              <a:t> イタリア、英国両国は、麻薬など違法薬物や売春の売上額を国内総生産（ＧＤＰ）の統計作業に初めて加算する方針</a:t>
            </a:r>
          </a:p>
          <a:p>
            <a:r>
              <a:rPr lang="ja-JP" altLang="en-US" dirty="0" smtClean="0"/>
              <a:t>英国国家統計局によると、麻薬の取引額や売春の代金の総額は年間１００億ポンド（約１兆７１００億円）。ＧＤＰでの比率は推定０．７％相当</a:t>
            </a:r>
          </a:p>
          <a:p>
            <a:r>
              <a:rPr lang="ja-JP" altLang="en-US" dirty="0" smtClean="0"/>
              <a:t>今回の方針変更はＥＵ加盟国内で多い経済統計の手法に合致させることが主な狙い。例えばオランダでは一部の薬物販売が合法化され、この販売額が政府の統計に含まれているとしている。</a:t>
            </a:r>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188640"/>
            <a:ext cx="8435280" cy="6408712"/>
          </a:xfrm>
        </p:spPr>
        <p:txBody>
          <a:bodyPr>
            <a:normAutofit fontScale="92500"/>
          </a:bodyPr>
          <a:lstStyle/>
          <a:p>
            <a:r>
              <a:rPr lang="ja-JP" altLang="en-US" dirty="0" smtClean="0"/>
              <a:t>英国では多くの麻薬や売春は違法となっている。このためＧＰＤへ取り込む数字は警察の押収品や他のデータを参考にした推定数値となっている。</a:t>
            </a:r>
          </a:p>
          <a:p>
            <a:r>
              <a:rPr lang="ja-JP" altLang="en-US" dirty="0" smtClean="0"/>
              <a:t>イタリア政府も先週、同様の措置を発表済み</a:t>
            </a:r>
          </a:p>
          <a:p>
            <a:r>
              <a:rPr lang="ja-JP" altLang="en-US" dirty="0" smtClean="0"/>
              <a:t>欧州諸国で違法なビジネス活動の取引額を算定しているのはこの他、エストニア、オーストリア、スロベニア、フィンランド、ノルウェーなど。</a:t>
            </a:r>
          </a:p>
          <a:p>
            <a:r>
              <a:rPr lang="ja-JP" altLang="en-US" dirty="0" smtClean="0"/>
              <a:t>米国では政府機関の経済分析局が、西部ネバダ州のＧＤＰ統計作業のため同州での売春業界の取引額をまとめている。同局は現在、ワシントン、コロラド両州のためマリフアナ絡みの統計数字を作成しているという。両州ではマリフアナを小売業や農業と同じ項目にくみ入れているという。</a:t>
            </a:r>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a:solidFill>
            <a:srgbClr val="FFFF00"/>
          </a:solidFill>
          <a:ln w="57150">
            <a:solidFill>
              <a:schemeClr val="tx1">
                <a:lumMod val="95000"/>
                <a:lumOff val="5000"/>
              </a:schemeClr>
            </a:solidFill>
          </a:ln>
        </p:spPr>
        <p:txBody>
          <a:bodyPr/>
          <a:lstStyle/>
          <a:p>
            <a:r>
              <a:rPr lang="ja-JP" altLang="en-US" dirty="0" smtClean="0"/>
              <a:t>観光を論じる意味</a:t>
            </a:r>
            <a:endParaRPr kumimoji="1" lang="ja-JP" altLang="en-US" dirty="0"/>
          </a:p>
        </p:txBody>
      </p:sp>
      <p:sp>
        <p:nvSpPr>
          <p:cNvPr id="3" name="コンテンツ プレースホルダ 2"/>
          <p:cNvSpPr>
            <a:spLocks noGrp="1"/>
          </p:cNvSpPr>
          <p:nvPr>
            <p:ph idx="1"/>
          </p:nvPr>
        </p:nvSpPr>
        <p:spPr>
          <a:xfrm>
            <a:off x="323528" y="1412776"/>
            <a:ext cx="8640960" cy="5445224"/>
          </a:xfrm>
        </p:spPr>
        <p:txBody>
          <a:bodyPr>
            <a:normAutofit fontScale="92500" lnSpcReduction="10000"/>
          </a:bodyPr>
          <a:lstStyle/>
          <a:p>
            <a:r>
              <a:rPr lang="ja-JP" altLang="en-US" dirty="0" smtClean="0"/>
              <a:t>海外旅行では消費者行動が大きく日常と異なる</a:t>
            </a:r>
            <a:endParaRPr lang="en-US" altLang="ja-JP" dirty="0" smtClean="0"/>
          </a:p>
          <a:p>
            <a:r>
              <a:rPr kumimoji="1" lang="ja-JP" altLang="en-US" dirty="0" smtClean="0"/>
              <a:t>日本人もかつては海外旅行で大きな買い物をした（パリのルイヴィトンでの行動）</a:t>
            </a:r>
            <a:endParaRPr kumimoji="1" lang="en-US" altLang="ja-JP" dirty="0" smtClean="0"/>
          </a:p>
          <a:p>
            <a:r>
              <a:rPr lang="ja-JP" altLang="en-US" dirty="0" smtClean="0"/>
              <a:t>現在は中国、東南アジアの来訪者にかつての日本人と同じ行動パターンが見られる</a:t>
            </a:r>
            <a:endParaRPr lang="en-US" altLang="ja-JP" dirty="0" smtClean="0"/>
          </a:p>
          <a:p>
            <a:r>
              <a:rPr lang="ja-JP" altLang="en-US" dirty="0" smtClean="0"/>
              <a:t>現在日本でインバウンドが重要視されているのもこのことによる。</a:t>
            </a:r>
            <a:endParaRPr lang="en-US" altLang="ja-JP" dirty="0" smtClean="0"/>
          </a:p>
          <a:p>
            <a:r>
              <a:rPr kumimoji="1" lang="ja-JP" altLang="en-US" dirty="0" smtClean="0"/>
              <a:t>欧州人、そして現在の日本人は海外旅行において、東南アジア人ほど買い物行動に普段との生活との差異がみられなくなっている。論じる意味が薄れてきている（神奈川県民が東京都内で消費することを特別の意味で論じないことと同様）。</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観光行動は移動・非移動行動</a:t>
            </a:r>
            <a:endParaRPr kumimoji="1" lang="ja-JP" altLang="en-US" dirty="0"/>
          </a:p>
        </p:txBody>
      </p:sp>
      <p:sp>
        <p:nvSpPr>
          <p:cNvPr id="3" name="コンテンツ プレースホルダ 2"/>
          <p:cNvSpPr>
            <a:spLocks noGrp="1"/>
          </p:cNvSpPr>
          <p:nvPr>
            <p:ph idx="1"/>
          </p:nvPr>
        </p:nvSpPr>
        <p:spPr>
          <a:ln>
            <a:solidFill>
              <a:schemeClr val="tx1">
                <a:lumMod val="95000"/>
                <a:lumOff val="5000"/>
              </a:schemeClr>
            </a:solidFill>
          </a:ln>
        </p:spPr>
        <p:txBody>
          <a:bodyPr>
            <a:normAutofit/>
          </a:bodyPr>
          <a:lstStyle/>
          <a:p>
            <a:r>
              <a:rPr kumimoji="1" lang="ja-JP" altLang="en-US" dirty="0" smtClean="0"/>
              <a:t>定住社会では、戻ってくる（ツアーの語源）</a:t>
            </a:r>
            <a:endParaRPr kumimoji="1" lang="en-US" altLang="ja-JP" dirty="0" smtClean="0"/>
          </a:p>
          <a:p>
            <a:r>
              <a:rPr lang="ja-JP" altLang="en-US" dirty="0" smtClean="0"/>
              <a:t>しかし人類は定住が前提ではなかったから、観光行動は定住社会になって発生？</a:t>
            </a:r>
            <a:endParaRPr lang="en-US" altLang="ja-JP" dirty="0" smtClean="0"/>
          </a:p>
          <a:p>
            <a:r>
              <a:rPr kumimoji="1" lang="ja-JP" altLang="en-US" dirty="0" smtClean="0"/>
              <a:t>定住場所が複数所在するパターンは実在（高緯度地域と低緯度地域を交代で住む等）</a:t>
            </a:r>
            <a:endParaRPr kumimoji="1" lang="en-US" altLang="ja-JP" dirty="0" smtClean="0"/>
          </a:p>
          <a:p>
            <a:r>
              <a:rPr lang="ja-JP" altLang="en-US" dirty="0" smtClean="0"/>
              <a:t>現在でも節税のため制度的</a:t>
            </a:r>
            <a:r>
              <a:rPr lang="ja-JP" altLang="en-US" dirty="0" smtClean="0">
                <a:solidFill>
                  <a:srgbClr val="FF0000"/>
                </a:solidFill>
              </a:rPr>
              <a:t>差異</a:t>
            </a:r>
            <a:r>
              <a:rPr lang="ja-JP" altLang="en-US" dirty="0" smtClean="0"/>
              <a:t>を活用しての複数地域居住は実行されている</a:t>
            </a:r>
            <a:endParaRPr lang="en-US" altLang="ja-JP"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229600" cy="1143000"/>
          </a:xfrm>
          <a:solidFill>
            <a:srgbClr val="FFFF00"/>
          </a:solidFill>
          <a:ln w="38100">
            <a:solidFill>
              <a:schemeClr val="tx1"/>
            </a:solidFill>
          </a:ln>
        </p:spPr>
        <p:txBody>
          <a:bodyPr/>
          <a:lstStyle/>
          <a:p>
            <a:r>
              <a:rPr kumimoji="1" lang="ja-JP" altLang="en-US" dirty="0" smtClean="0"/>
              <a:t>避暑からロングステイ</a:t>
            </a:r>
            <a:endParaRPr kumimoji="1" lang="ja-JP" altLang="en-US" dirty="0"/>
          </a:p>
        </p:txBody>
      </p:sp>
      <p:sp>
        <p:nvSpPr>
          <p:cNvPr id="3" name="コンテンツ プレースホルダ 2"/>
          <p:cNvSpPr>
            <a:spLocks noGrp="1"/>
          </p:cNvSpPr>
          <p:nvPr>
            <p:ph idx="1"/>
          </p:nvPr>
        </p:nvSpPr>
        <p:spPr>
          <a:xfrm>
            <a:off x="251520" y="1600200"/>
            <a:ext cx="8435280" cy="4525963"/>
          </a:xfrm>
        </p:spPr>
        <p:txBody>
          <a:bodyPr>
            <a:normAutofit/>
          </a:bodyPr>
          <a:lstStyle/>
          <a:p>
            <a:r>
              <a:rPr kumimoji="1" lang="ja-JP" altLang="en-US" dirty="0" smtClean="0"/>
              <a:t>定住社会においても長期間定住地を離脱して別の場所で居住する行動がみられる</a:t>
            </a:r>
            <a:endParaRPr kumimoji="1" lang="en-US" altLang="ja-JP" dirty="0" smtClean="0"/>
          </a:p>
          <a:p>
            <a:r>
              <a:rPr lang="ja-JP" altLang="en-US" dirty="0" smtClean="0"/>
              <a:t>気候の差を前提として避暑、避寒、転地療養、</a:t>
            </a:r>
            <a:endParaRPr lang="en-US" altLang="ja-JP" dirty="0" smtClean="0"/>
          </a:p>
          <a:p>
            <a:r>
              <a:rPr lang="ja-JP" altLang="en-US" dirty="0" smtClean="0"/>
              <a:t>遣隋使時代から、文化の差を前提として留学・研修（修行）</a:t>
            </a:r>
            <a:endParaRPr lang="en-US" altLang="ja-JP" dirty="0" smtClean="0"/>
          </a:p>
          <a:p>
            <a:r>
              <a:rPr kumimoji="1" lang="ja-JP" altLang="en-US" dirty="0" smtClean="0"/>
              <a:t>長寿社会においては、退職者概念の発生と相まって、ロングステイ行動がみられ、ビジネスとして捉えられているが、言葉が新しいだけ</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a:solidFill>
            <a:srgbClr val="FFFF00"/>
          </a:solidFill>
          <a:ln w="57150">
            <a:solidFill>
              <a:schemeClr val="tx1">
                <a:lumMod val="95000"/>
                <a:lumOff val="5000"/>
              </a:schemeClr>
            </a:solidFill>
          </a:ln>
        </p:spPr>
        <p:txBody>
          <a:bodyPr>
            <a:normAutofit/>
          </a:bodyPr>
          <a:lstStyle/>
          <a:p>
            <a:r>
              <a:rPr kumimoji="1" lang="ja-JP" altLang="en-US" dirty="0" smtClean="0"/>
              <a:t>留学生</a:t>
            </a:r>
            <a:endParaRPr kumimoji="1" lang="ja-JP" altLang="en-US" dirty="0"/>
          </a:p>
        </p:txBody>
      </p:sp>
      <p:sp>
        <p:nvSpPr>
          <p:cNvPr id="3" name="コンテンツ プレースホルダ 2"/>
          <p:cNvSpPr>
            <a:spLocks noGrp="1"/>
          </p:cNvSpPr>
          <p:nvPr>
            <p:ph idx="1"/>
          </p:nvPr>
        </p:nvSpPr>
        <p:spPr>
          <a:xfrm>
            <a:off x="133672" y="1600200"/>
            <a:ext cx="8686800" cy="4525963"/>
          </a:xfrm>
        </p:spPr>
        <p:txBody>
          <a:bodyPr>
            <a:normAutofit fontScale="92500" lnSpcReduction="10000"/>
          </a:bodyPr>
          <a:lstStyle/>
          <a:p>
            <a:r>
              <a:rPr lang="en-US" altLang="ja-JP" dirty="0" smtClean="0"/>
              <a:t>1986</a:t>
            </a:r>
            <a:r>
              <a:rPr lang="ja-JP" altLang="en-US" dirty="0" smtClean="0"/>
              <a:t>年　日本人留学生数</a:t>
            </a:r>
            <a:r>
              <a:rPr lang="en-US" altLang="ja-JP" dirty="0" smtClean="0"/>
              <a:t>14.</a:t>
            </a:r>
            <a:r>
              <a:rPr lang="ja-JP" altLang="en-US" dirty="0" smtClean="0"/>
              <a:t>千人外国人日本留学生</a:t>
            </a:r>
            <a:r>
              <a:rPr lang="en-US" altLang="ja-JP" dirty="0" smtClean="0"/>
              <a:t>18.6 </a:t>
            </a:r>
            <a:r>
              <a:rPr lang="ja-JP" altLang="en-US" dirty="0" smtClean="0"/>
              <a:t>千人</a:t>
            </a:r>
            <a:endParaRPr lang="en-US" altLang="ja-JP" dirty="0" smtClean="0"/>
          </a:p>
          <a:p>
            <a:r>
              <a:rPr lang="en-US" altLang="ja-JP" dirty="0" smtClean="0"/>
              <a:t>2000</a:t>
            </a:r>
            <a:r>
              <a:rPr lang="ja-JP" altLang="en-US" dirty="0" smtClean="0"/>
              <a:t>年　日本人留学生数</a:t>
            </a:r>
            <a:r>
              <a:rPr lang="en-US" altLang="ja-JP" dirty="0" smtClean="0"/>
              <a:t>58.1 </a:t>
            </a:r>
            <a:r>
              <a:rPr lang="ja-JP" altLang="en-US" dirty="0" smtClean="0"/>
              <a:t>千人外国人日本留学生</a:t>
            </a:r>
            <a:r>
              <a:rPr lang="en-US" altLang="ja-JP" dirty="0" smtClean="0"/>
              <a:t>141.8</a:t>
            </a:r>
            <a:r>
              <a:rPr lang="ja-JP" altLang="en-US" dirty="0" smtClean="0"/>
              <a:t>千人</a:t>
            </a:r>
            <a:endParaRPr lang="en-US" altLang="ja-JP" dirty="0" smtClean="0"/>
          </a:p>
          <a:p>
            <a:r>
              <a:rPr lang="en-US" altLang="ja-JP" dirty="0" smtClean="0"/>
              <a:t> </a:t>
            </a:r>
            <a:r>
              <a:rPr lang="ja-JP" altLang="en-US" dirty="0" smtClean="0"/>
              <a:t>日本人留学生数最高はバブル前後八万前後</a:t>
            </a:r>
            <a:endParaRPr lang="en-US" altLang="ja-JP" dirty="0" smtClean="0"/>
          </a:p>
          <a:p>
            <a:r>
              <a:rPr lang="ja-JP" altLang="en-US" dirty="0" smtClean="0"/>
              <a:t> 結論 周りが豊かになり、訪日が増加。日本人に関してはさほど変化がない。</a:t>
            </a:r>
            <a:r>
              <a:rPr lang="ja-JP" altLang="en-US" dirty="0" smtClean="0">
                <a:solidFill>
                  <a:srgbClr val="FF0000"/>
                </a:solidFill>
              </a:rPr>
              <a:t>バブル時代日本人留学生が異常に増加した</a:t>
            </a:r>
            <a:r>
              <a:rPr lang="ja-JP" altLang="en-US" dirty="0" smtClean="0"/>
              <a:t>。出国はバブル時代に比べて現在も健闘。観光だけではない。 外国人留学生が増加した理由も周りが豊かになった結果 </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a:bodyPr>
          <a:lstStyle/>
          <a:p>
            <a:r>
              <a:rPr lang="ja-JP" altLang="en-US" b="1" dirty="0" smtClean="0"/>
              <a:t>若者の海外旅行離れって本当？</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観光庁は若者に海外旅行を促す取り組みを進めている</a:t>
            </a:r>
            <a:endParaRPr lang="en-US" altLang="ja-JP" dirty="0" smtClean="0"/>
          </a:p>
          <a:p>
            <a:r>
              <a:rPr lang="ja-JP" altLang="en-US" b="1" dirty="0" smtClean="0">
                <a:solidFill>
                  <a:srgbClr val="FF0000"/>
                </a:solidFill>
              </a:rPr>
              <a:t>若者は海外旅行をしなくなった</a:t>
            </a:r>
            <a:r>
              <a:rPr lang="en-US" altLang="ja-JP" b="1" dirty="0" smtClean="0">
                <a:solidFill>
                  <a:srgbClr val="FF0000"/>
                </a:solidFill>
              </a:rPr>
              <a:t>…</a:t>
            </a:r>
            <a:r>
              <a:rPr lang="ja-JP" altLang="en-US" b="1" dirty="0" smtClean="0">
                <a:solidFill>
                  <a:srgbClr val="FF0000"/>
                </a:solidFill>
              </a:rPr>
              <a:t>わけではない！</a:t>
            </a:r>
          </a:p>
          <a:p>
            <a:r>
              <a:rPr lang="en-US" altLang="ja-JP" dirty="0" smtClean="0"/>
              <a:t>1996</a:t>
            </a:r>
            <a:r>
              <a:rPr lang="ja-JP" altLang="en-US" dirty="0" smtClean="0"/>
              <a:t>年に</a:t>
            </a:r>
            <a:r>
              <a:rPr lang="en-US" altLang="ja-JP" dirty="0" smtClean="0"/>
              <a:t>200</a:t>
            </a:r>
            <a:r>
              <a:rPr lang="ja-JP" altLang="en-US" dirty="0" smtClean="0"/>
              <a:t>万人を超えた若者（</a:t>
            </a:r>
            <a:r>
              <a:rPr lang="en-US" altLang="ja-JP" dirty="0" smtClean="0"/>
              <a:t>20-24</a:t>
            </a:r>
            <a:r>
              <a:rPr lang="ja-JP" altLang="en-US" dirty="0" smtClean="0"/>
              <a:t>）の海外旅行者数が、</a:t>
            </a:r>
            <a:r>
              <a:rPr lang="en-US" altLang="ja-JP" dirty="0" smtClean="0"/>
              <a:t>2010</a:t>
            </a:r>
            <a:r>
              <a:rPr lang="ja-JP" altLang="en-US" dirty="0" smtClean="0"/>
              <a:t>年には</a:t>
            </a:r>
            <a:r>
              <a:rPr lang="en-US" altLang="ja-JP" dirty="0" smtClean="0"/>
              <a:t>110</a:t>
            </a:r>
            <a:r>
              <a:rPr lang="ja-JP" altLang="en-US" dirty="0" smtClean="0"/>
              <a:t>万人に。一方で海外に行く若者の比率に大きな変化はなく、若者の海外旅行離れではなく、日本の若者が減っているのが原因</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3</a:t>
            </a:fld>
            <a:endParaRPr lang="en-US" altLang="ja-JP" smtClean="0">
              <a:latin typeface="Arial" pitchFamily="34" charset="0"/>
            </a:endParaRPr>
          </a:p>
        </p:txBody>
      </p:sp>
      <p:sp>
        <p:nvSpPr>
          <p:cNvPr id="13315" name="Rectangle 2"/>
          <p:cNvSpPr>
            <a:spLocks noGrp="1" noChangeArrowheads="1"/>
          </p:cNvSpPr>
          <p:nvPr>
            <p:ph type="ctrTitle"/>
          </p:nvPr>
        </p:nvSpPr>
        <p:spPr>
          <a:xfrm>
            <a:off x="0" y="187325"/>
            <a:ext cx="9252520" cy="1369467"/>
          </a:xfrm>
          <a:solidFill>
            <a:srgbClr val="FFFFCC"/>
          </a:solidFill>
          <a:ln w="38100">
            <a:solidFill>
              <a:schemeClr val="tx1"/>
            </a:solidFill>
          </a:ln>
        </p:spPr>
        <p:txBody>
          <a:bodyPr/>
          <a:lstStyle/>
          <a:p>
            <a:r>
              <a:rPr lang="ja-JP" altLang="en-US" sz="4000" dirty="0" smtClean="0"/>
              <a:t>「非日常生活圏」から「日常圏」への接近</a:t>
            </a:r>
          </a:p>
        </p:txBody>
      </p:sp>
      <p:sp>
        <p:nvSpPr>
          <p:cNvPr id="13317" name="Oval 4"/>
          <p:cNvSpPr>
            <a:spLocks noChangeArrowheads="1"/>
          </p:cNvSpPr>
          <p:nvPr/>
        </p:nvSpPr>
        <p:spPr bwMode="auto">
          <a:xfrm>
            <a:off x="899592" y="2420888"/>
            <a:ext cx="2664295"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日常生活圏</a:t>
            </a:r>
          </a:p>
        </p:txBody>
      </p:sp>
      <p:sp>
        <p:nvSpPr>
          <p:cNvPr id="13318" name="Oval 5"/>
          <p:cNvSpPr>
            <a:spLocks noChangeArrowheads="1"/>
          </p:cNvSpPr>
          <p:nvPr/>
        </p:nvSpPr>
        <p:spPr bwMode="auto">
          <a:xfrm>
            <a:off x="5148064" y="2420888"/>
            <a:ext cx="2880320" cy="1081087"/>
          </a:xfrm>
          <a:prstGeom prst="ellipse">
            <a:avLst/>
          </a:prstGeom>
          <a:noFill/>
          <a:ln w="38100">
            <a:solidFill>
              <a:schemeClr val="tx2"/>
            </a:solidFill>
            <a:round/>
            <a:headEnd/>
            <a:tailEnd/>
          </a:ln>
        </p:spPr>
        <p:txBody>
          <a:bodyPr wrap="none" anchor="ctr"/>
          <a:lstStyle/>
          <a:p>
            <a:pPr algn="ctr"/>
            <a:r>
              <a:rPr lang="ja-JP" altLang="en-US" sz="3200" dirty="0">
                <a:solidFill>
                  <a:schemeClr val="tx2"/>
                </a:solidFill>
              </a:rPr>
              <a:t>非日常生活圏</a:t>
            </a:r>
          </a:p>
        </p:txBody>
      </p:sp>
      <p:sp>
        <p:nvSpPr>
          <p:cNvPr id="13319" name="AutoShape 6"/>
          <p:cNvSpPr>
            <a:spLocks noChangeArrowheads="1"/>
          </p:cNvSpPr>
          <p:nvPr/>
        </p:nvSpPr>
        <p:spPr bwMode="auto">
          <a:xfrm flipH="1" flipV="1">
            <a:off x="2843808" y="3213348"/>
            <a:ext cx="2808312" cy="647700"/>
          </a:xfrm>
          <a:prstGeom prst="curvedDownArrow">
            <a:avLst>
              <a:gd name="adj1" fmla="val 81961"/>
              <a:gd name="adj2" fmla="val 163922"/>
              <a:gd name="adj3" fmla="val 33333"/>
            </a:avLst>
          </a:prstGeom>
          <a:solidFill>
            <a:schemeClr val="accent6">
              <a:lumMod val="20000"/>
              <a:lumOff val="80000"/>
            </a:schemeClr>
          </a:solid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3851920" y="2996952"/>
            <a:ext cx="1098550" cy="641350"/>
          </a:xfrm>
          <a:prstGeom prst="rect">
            <a:avLst/>
          </a:prstGeom>
          <a:noFill/>
          <a:ln w="9525">
            <a:noFill/>
            <a:miter lim="800000"/>
            <a:headEnd/>
            <a:tailEnd/>
          </a:ln>
        </p:spPr>
        <p:txBody>
          <a:bodyPr wrap="none">
            <a:spAutoFit/>
          </a:bodyPr>
          <a:lstStyle/>
          <a:p>
            <a:r>
              <a:rPr lang="ja-JP" altLang="en-US" sz="3600" dirty="0">
                <a:solidFill>
                  <a:srgbClr val="FF0000"/>
                </a:solidFill>
              </a:rPr>
              <a:t>移動</a:t>
            </a:r>
          </a:p>
        </p:txBody>
      </p:sp>
      <p:sp>
        <p:nvSpPr>
          <p:cNvPr id="13322" name="AutoShape 10"/>
          <p:cNvSpPr>
            <a:spLocks noChangeArrowheads="1"/>
          </p:cNvSpPr>
          <p:nvPr/>
        </p:nvSpPr>
        <p:spPr bwMode="auto">
          <a:xfrm flipH="1">
            <a:off x="2484636" y="3717032"/>
            <a:ext cx="3887564"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3600" dirty="0" smtClean="0"/>
              <a:t>移動の容易化</a:t>
            </a:r>
            <a:endParaRPr lang="ja-JP" altLang="en-US" sz="3600" dirty="0"/>
          </a:p>
        </p:txBody>
      </p:sp>
      <p:sp>
        <p:nvSpPr>
          <p:cNvPr id="14" name="Text Box 7"/>
          <p:cNvSpPr txBox="1">
            <a:spLocks noChangeArrowheads="1"/>
          </p:cNvSpPr>
          <p:nvPr/>
        </p:nvSpPr>
        <p:spPr bwMode="auto">
          <a:xfrm>
            <a:off x="5637019" y="1772816"/>
            <a:ext cx="2031325" cy="646331"/>
          </a:xfrm>
          <a:prstGeom prst="rect">
            <a:avLst/>
          </a:prstGeom>
          <a:noFill/>
          <a:ln w="9525">
            <a:noFill/>
            <a:miter lim="800000"/>
            <a:headEnd/>
            <a:tailEnd/>
          </a:ln>
        </p:spPr>
        <p:txBody>
          <a:bodyPr wrap="none">
            <a:spAutoFit/>
          </a:bodyPr>
          <a:lstStyle/>
          <a:p>
            <a:r>
              <a:rPr lang="ja-JP" altLang="en-US" sz="3600" dirty="0" smtClean="0">
                <a:solidFill>
                  <a:srgbClr val="FF0000"/>
                </a:solidFill>
              </a:rPr>
              <a:t>提供行動</a:t>
            </a:r>
            <a:endParaRPr lang="ja-JP" altLang="en-US" sz="3600" dirty="0">
              <a:solidFill>
                <a:srgbClr val="FF0000"/>
              </a:solidFill>
            </a:endParaRPr>
          </a:p>
        </p:txBody>
      </p:sp>
      <p:sp>
        <p:nvSpPr>
          <p:cNvPr id="15" name="Text Box 7"/>
          <p:cNvSpPr txBox="1">
            <a:spLocks noChangeArrowheads="1"/>
          </p:cNvSpPr>
          <p:nvPr/>
        </p:nvSpPr>
        <p:spPr bwMode="auto">
          <a:xfrm>
            <a:off x="1043608" y="1772816"/>
            <a:ext cx="2031325" cy="646331"/>
          </a:xfrm>
          <a:prstGeom prst="rect">
            <a:avLst/>
          </a:prstGeom>
          <a:noFill/>
          <a:ln w="9525">
            <a:noFill/>
            <a:miter lim="800000"/>
            <a:headEnd/>
            <a:tailEnd/>
          </a:ln>
        </p:spPr>
        <p:txBody>
          <a:bodyPr wrap="none">
            <a:spAutoFit/>
          </a:bodyPr>
          <a:lstStyle/>
          <a:p>
            <a:r>
              <a:rPr lang="ja-JP" altLang="en-US" sz="3600" dirty="0" smtClean="0">
                <a:solidFill>
                  <a:srgbClr val="FF0000"/>
                </a:solidFill>
              </a:rPr>
              <a:t>待機行動</a:t>
            </a:r>
            <a:endParaRPr lang="ja-JP" altLang="en-US" sz="3600" dirty="0">
              <a:solidFill>
                <a:srgbClr val="FF0000"/>
              </a:solidFill>
            </a:endParaRPr>
          </a:p>
        </p:txBody>
      </p:sp>
      <p:sp>
        <p:nvSpPr>
          <p:cNvPr id="16" name="Oval 4"/>
          <p:cNvSpPr>
            <a:spLocks noChangeArrowheads="1"/>
          </p:cNvSpPr>
          <p:nvPr/>
        </p:nvSpPr>
        <p:spPr bwMode="auto">
          <a:xfrm>
            <a:off x="3059832" y="4939754"/>
            <a:ext cx="3096344" cy="1081534"/>
          </a:xfrm>
          <a:prstGeom prst="ellipse">
            <a:avLst/>
          </a:prstGeom>
          <a:noFill/>
          <a:ln w="57150">
            <a:solidFill>
              <a:schemeClr val="tx2"/>
            </a:solidFill>
            <a:round/>
            <a:headEnd/>
            <a:tailEnd/>
          </a:ln>
        </p:spPr>
        <p:txBody>
          <a:bodyPr wrap="none" anchor="ctr"/>
          <a:lstStyle/>
          <a:p>
            <a:pPr algn="ctr"/>
            <a:r>
              <a:rPr lang="ja-JP" altLang="en-US" sz="3200" dirty="0" smtClean="0">
                <a:solidFill>
                  <a:schemeClr val="tx2"/>
                </a:solidFill>
              </a:rPr>
              <a:t>便宜置籍空間</a:t>
            </a:r>
            <a:endParaRPr lang="ja-JP" altLang="en-US" sz="3200" dirty="0">
              <a:solidFill>
                <a:schemeClr val="tx2"/>
              </a:solidFill>
            </a:endParaRPr>
          </a:p>
        </p:txBody>
      </p:sp>
      <p:sp>
        <p:nvSpPr>
          <p:cNvPr id="17" name="角丸四角形 16"/>
          <p:cNvSpPr/>
          <p:nvPr/>
        </p:nvSpPr>
        <p:spPr>
          <a:xfrm>
            <a:off x="6516216" y="4005064"/>
            <a:ext cx="20162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空飛ぶ</a:t>
            </a:r>
            <a:endParaRPr kumimoji="1" lang="en-US" altLang="ja-JP" sz="28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眼科病院</a:t>
            </a:r>
            <a:endParaRPr kumimoji="1" lang="ja-JP" altLang="en-US" sz="2800" dirty="0">
              <a:solidFill>
                <a:schemeClr val="tx1">
                  <a:lumMod val="95000"/>
                  <a:lumOff val="5000"/>
                </a:schemeClr>
              </a:solidFill>
            </a:endParaRPr>
          </a:p>
        </p:txBody>
      </p:sp>
      <p:sp>
        <p:nvSpPr>
          <p:cNvPr id="18" name="角丸四角形 17"/>
          <p:cNvSpPr/>
          <p:nvPr/>
        </p:nvSpPr>
        <p:spPr>
          <a:xfrm>
            <a:off x="395536" y="4026768"/>
            <a:ext cx="20162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accent3">
                    <a:lumMod val="75000"/>
                  </a:schemeClr>
                </a:solidFill>
              </a:rPr>
              <a:t>出張パーティー屋</a:t>
            </a:r>
            <a:endParaRPr kumimoji="1" lang="ja-JP" altLang="en-US" sz="2800" b="1" dirty="0">
              <a:solidFill>
                <a:schemeClr val="accent3">
                  <a:lumMod val="75000"/>
                </a:schemeClr>
              </a:solidFill>
            </a:endParaRPr>
          </a:p>
        </p:txBody>
      </p:sp>
      <p:sp>
        <p:nvSpPr>
          <p:cNvPr id="19" name="角丸四角形 18"/>
          <p:cNvSpPr/>
          <p:nvPr/>
        </p:nvSpPr>
        <p:spPr>
          <a:xfrm>
            <a:off x="3059832"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カジノ船</a:t>
            </a:r>
            <a:endParaRPr kumimoji="1" lang="ja-JP" altLang="en-US" dirty="0">
              <a:solidFill>
                <a:schemeClr val="tx1">
                  <a:lumMod val="95000"/>
                  <a:lumOff val="5000"/>
                </a:schemeClr>
              </a:solidFill>
            </a:endParaRPr>
          </a:p>
        </p:txBody>
      </p:sp>
      <p:sp>
        <p:nvSpPr>
          <p:cNvPr id="20" name="角丸四角形 19"/>
          <p:cNvSpPr/>
          <p:nvPr/>
        </p:nvSpPr>
        <p:spPr>
          <a:xfrm>
            <a:off x="4788024"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特別区</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941168"/>
            <a:ext cx="8892480" cy="1143000"/>
          </a:xfrm>
        </p:spPr>
        <p:txBody>
          <a:bodyPr>
            <a:normAutofit fontScale="90000"/>
          </a:bodyPr>
          <a:lstStyle/>
          <a:p>
            <a:r>
              <a:rPr kumimoji="1" lang="ja-JP" altLang="en-US" dirty="0" smtClean="0"/>
              <a:t>①、②、③の消費者行動に差異がなければ経済論として論じる意味はない</a:t>
            </a:r>
            <a:endParaRPr kumimoji="1" lang="ja-JP" altLang="en-US" dirty="0"/>
          </a:p>
        </p:txBody>
      </p:sp>
      <p:sp>
        <p:nvSpPr>
          <p:cNvPr id="3" name="コンテンツ プレースホルダ 2"/>
          <p:cNvSpPr>
            <a:spLocks noGrp="1"/>
          </p:cNvSpPr>
          <p:nvPr>
            <p:ph idx="1"/>
          </p:nvPr>
        </p:nvSpPr>
        <p:spPr>
          <a:xfrm>
            <a:off x="0" y="476672"/>
            <a:ext cx="9144000" cy="3744416"/>
          </a:xfrm>
          <a:ln w="28575">
            <a:solidFill>
              <a:schemeClr val="tx1">
                <a:lumMod val="95000"/>
                <a:lumOff val="5000"/>
              </a:schemeClr>
            </a:solidFill>
          </a:ln>
        </p:spPr>
        <p:txBody>
          <a:bodyPr/>
          <a:lstStyle/>
          <a:p>
            <a:pPr>
              <a:buNone/>
            </a:pPr>
            <a:r>
              <a:rPr lang="ja-JP" altLang="en-US" dirty="0" smtClean="0"/>
              <a:t>①通勤、通学は定住地域内の行動と認識されている（自宅に戻る）</a:t>
            </a:r>
            <a:endParaRPr lang="en-US" altLang="ja-JP" dirty="0" smtClean="0"/>
          </a:p>
          <a:p>
            <a:pPr>
              <a:buNone/>
            </a:pPr>
            <a:r>
              <a:rPr lang="ja-JP" altLang="en-US" dirty="0" smtClean="0"/>
              <a:t>②出張、合宿は定住地域外の行動（宿所を利用）</a:t>
            </a:r>
            <a:endParaRPr lang="en-US" altLang="ja-JP" dirty="0" smtClean="0"/>
          </a:p>
          <a:p>
            <a:pPr>
              <a:buNone/>
            </a:pPr>
            <a:r>
              <a:rPr lang="ja-JP" altLang="en-US" dirty="0" smtClean="0"/>
              <a:t>②趣味活動として定住地域を離脱する</a:t>
            </a:r>
            <a:endParaRPr lang="en-US" altLang="ja-JP" dirty="0" smtClean="0"/>
          </a:p>
          <a:p>
            <a:pPr>
              <a:buNone/>
            </a:pPr>
            <a:r>
              <a:rPr lang="ja-JP" altLang="en-US" dirty="0" smtClean="0"/>
              <a:t>③単身赴任、留学は定住地域の変更（住居を移す）</a:t>
            </a:r>
          </a:p>
          <a:p>
            <a:pPr>
              <a:buNone/>
            </a:pPr>
            <a:r>
              <a:rPr kumimoji="1" lang="ja-JP" altLang="en-US" dirty="0" smtClean="0"/>
              <a:t>③ロングステイも定住地域の変更</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r>
              <a:rPr kumimoji="1" lang="ja-JP" altLang="en-US" dirty="0" smtClean="0"/>
              <a:t>旅行と観光と人流</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観光</a:t>
            </a:r>
            <a:r>
              <a:rPr kumimoji="1" lang="ja-JP" altLang="en-US" dirty="0" smtClean="0"/>
              <a:t>の定義が不完全（不可能）であることから、「旅行」の経済効果を推計</a:t>
            </a:r>
            <a:endParaRPr kumimoji="1" lang="en-US" altLang="ja-JP" dirty="0" smtClean="0"/>
          </a:p>
          <a:p>
            <a:r>
              <a:rPr lang="ja-JP" altLang="en-US" dirty="0" smtClean="0"/>
              <a:t>旅行は「ヒトの移動」であるが、通勤・通学等は除外</a:t>
            </a:r>
            <a:endParaRPr lang="en-US" altLang="ja-JP" dirty="0" smtClean="0"/>
          </a:p>
          <a:p>
            <a:r>
              <a:rPr kumimoji="1" lang="ja-JP" altLang="en-US" dirty="0" smtClean="0"/>
              <a:t>高齢化社会においては日常・非日常は相対化する</a:t>
            </a:r>
            <a:endParaRPr kumimoji="1" lang="en-US" altLang="ja-JP" dirty="0" smtClean="0"/>
          </a:p>
          <a:p>
            <a:r>
              <a:rPr lang="ja-JP" altLang="en-US" dirty="0" smtClean="0"/>
              <a:t>ヒトの移動にまつわり発生する経済効果として考えれば、その効果は更に大きなものと推定される</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r>
              <a:rPr kumimoji="1" lang="ja-JP" altLang="en-US" dirty="0" smtClean="0"/>
              <a:t>住と職　</a:t>
            </a:r>
            <a:r>
              <a:rPr lang="ja-JP" altLang="ja-JP" dirty="0" smtClean="0"/>
              <a:t>通勤の発生</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郊外鉄道の整備とモータリゼーションが住（</a:t>
            </a:r>
            <a:r>
              <a:rPr lang="ja-JP" altLang="ja-JP" dirty="0" smtClean="0"/>
              <a:t>住む場</a:t>
            </a:r>
            <a:r>
              <a:rPr lang="ja-JP" altLang="en-US" dirty="0" smtClean="0"/>
              <a:t>）</a:t>
            </a:r>
            <a:r>
              <a:rPr kumimoji="1" lang="ja-JP" altLang="en-US" dirty="0" smtClean="0"/>
              <a:t>と職（</a:t>
            </a:r>
            <a:r>
              <a:rPr lang="ja-JP" altLang="ja-JP" dirty="0" smtClean="0"/>
              <a:t>働く場</a:t>
            </a:r>
            <a:r>
              <a:rPr lang="ja-JP" altLang="en-US" dirty="0" smtClean="0"/>
              <a:t>）</a:t>
            </a:r>
            <a:r>
              <a:rPr kumimoji="1" lang="ja-JP" altLang="en-US" dirty="0" smtClean="0"/>
              <a:t>の分離（通勤の発生）をもたらした。</a:t>
            </a:r>
            <a:r>
              <a:rPr lang="ja-JP" altLang="ja-JP" dirty="0" smtClean="0"/>
              <a:t>　</a:t>
            </a:r>
            <a:endParaRPr lang="en-US" altLang="ja-JP" dirty="0" smtClean="0"/>
          </a:p>
          <a:p>
            <a:r>
              <a:rPr lang="ja-JP" altLang="en-US" dirty="0" smtClean="0"/>
              <a:t>「通勤混雑」と「シャッター通り」問題を引き起こした</a:t>
            </a:r>
            <a:endParaRPr lang="ja-JP" altLang="ja-JP" dirty="0" smtClean="0"/>
          </a:p>
          <a:p>
            <a:r>
              <a:rPr lang="ja-JP" altLang="ja-JP" dirty="0" smtClean="0"/>
              <a:t>高齢化社会を迎え住と職の分離が行政コストの増大をもたらし　</a:t>
            </a:r>
            <a:r>
              <a:rPr lang="ja-JP" altLang="en-US" dirty="0" smtClean="0"/>
              <a:t>「</a:t>
            </a:r>
            <a:r>
              <a:rPr lang="ja-JP" altLang="ja-JP" dirty="0" smtClean="0"/>
              <a:t>コンパクトシティ</a:t>
            </a:r>
            <a:r>
              <a:rPr lang="ja-JP" altLang="en-US" dirty="0" smtClean="0"/>
              <a:t>」が提唱されるようになった</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r>
              <a:rPr kumimoji="1" lang="ja-JP" altLang="en-US" dirty="0" smtClean="0"/>
              <a:t>交流人口の拡大に着目</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人口減少時代を迎え、「交流人口」の増大に目が向き始めた</a:t>
            </a:r>
            <a:endParaRPr kumimoji="1" lang="en-US" altLang="ja-JP" dirty="0" smtClean="0"/>
          </a:p>
          <a:p>
            <a:r>
              <a:rPr lang="ja-JP" altLang="en-US" dirty="0" smtClean="0"/>
              <a:t>その延長に「観光」に注目が集まる</a:t>
            </a:r>
            <a:endParaRPr lang="en-US" altLang="ja-JP" dirty="0" smtClean="0"/>
          </a:p>
          <a:p>
            <a:r>
              <a:rPr lang="ja-JP" altLang="ja-JP" dirty="0" smtClean="0"/>
              <a:t>物流は経済原則</a:t>
            </a:r>
            <a:r>
              <a:rPr lang="ja-JP" altLang="en-US" dirty="0" smtClean="0"/>
              <a:t>に従い、</a:t>
            </a:r>
            <a:r>
              <a:rPr lang="ja-JP" altLang="ja-JP" dirty="0" smtClean="0"/>
              <a:t>国際化に</a:t>
            </a:r>
            <a:r>
              <a:rPr lang="ja-JP" altLang="en-US" dirty="0" smtClean="0"/>
              <a:t>も</a:t>
            </a:r>
            <a:r>
              <a:rPr lang="ja-JP" altLang="ja-JP" dirty="0" smtClean="0"/>
              <a:t>なじむ</a:t>
            </a:r>
          </a:p>
          <a:p>
            <a:r>
              <a:rPr lang="ja-JP" altLang="ja-JP" dirty="0" smtClean="0"/>
              <a:t>人流は社会制度</a:t>
            </a:r>
            <a:r>
              <a:rPr lang="ja-JP" altLang="en-US" dirty="0" smtClean="0"/>
              <a:t>等のバリアーが高く、</a:t>
            </a:r>
            <a:r>
              <a:rPr lang="ja-JP" altLang="ja-JP" dirty="0" smtClean="0"/>
              <a:t>政治的　失敗例が多い</a:t>
            </a:r>
            <a:r>
              <a:rPr lang="ja-JP" altLang="en-US" dirty="0" smtClean="0"/>
              <a:t>（例</a:t>
            </a:r>
            <a:r>
              <a:rPr lang="ja-JP" altLang="ja-JP" dirty="0" smtClean="0"/>
              <a:t>　強制移住</a:t>
            </a:r>
            <a:r>
              <a:rPr lang="ja-JP" altLang="en-US" dirty="0" smtClean="0"/>
              <a:t>、</a:t>
            </a:r>
            <a:r>
              <a:rPr lang="ja-JP" altLang="ja-JP" dirty="0" smtClean="0"/>
              <a:t>海外引揚</a:t>
            </a:r>
            <a:r>
              <a:rPr lang="ja-JP" altLang="en-US" dirty="0" smtClean="0"/>
              <a:t>、</a:t>
            </a:r>
            <a:r>
              <a:rPr lang="ja-JP" altLang="ja-JP" dirty="0" smtClean="0"/>
              <a:t>　移民</a:t>
            </a:r>
            <a:r>
              <a:rPr lang="ja-JP" altLang="en-US" dirty="0" smtClean="0"/>
              <a:t>、外国人労働者）</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1131" t="26651" r="40079" b="2617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松本教授</a:t>
            </a:r>
            <a:r>
              <a:rPr kumimoji="1" lang="en-US" altLang="ja-JP" dirty="0" smtClean="0"/>
              <a:t/>
            </a:r>
            <a:br>
              <a:rPr kumimoji="1" lang="en-US" altLang="ja-JP" dirty="0" smtClean="0"/>
            </a:br>
            <a:r>
              <a:rPr kumimoji="1" lang="ja-JP" altLang="en-US" dirty="0" smtClean="0"/>
              <a:t>大きく</a:t>
            </a:r>
            <a:r>
              <a:rPr lang="ja-JP" altLang="en-US" dirty="0" smtClean="0"/>
              <a:t>見せかけ過ぎの観光経済</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立 教 大 学 観 光 学 部 紀 要 第 </a:t>
            </a:r>
            <a:r>
              <a:rPr lang="en-US" altLang="ja-JP" dirty="0" smtClean="0"/>
              <a:t>16 </a:t>
            </a:r>
            <a:r>
              <a:rPr lang="ja-JP" altLang="en-US" dirty="0" smtClean="0"/>
              <a:t>号 </a:t>
            </a:r>
            <a:r>
              <a:rPr lang="en-US" altLang="ja-JP" dirty="0" smtClean="0"/>
              <a:t>2014</a:t>
            </a:r>
            <a:r>
              <a:rPr lang="ja-JP" altLang="en-US" dirty="0" smtClean="0"/>
              <a:t>年 </a:t>
            </a:r>
            <a:r>
              <a:rPr lang="en-US" altLang="ja-JP" dirty="0" smtClean="0"/>
              <a:t>3 </a:t>
            </a:r>
            <a:r>
              <a:rPr lang="ja-JP" altLang="en-US" dirty="0" smtClean="0"/>
              <a:t>月 立教大学観光</a:t>
            </a:r>
            <a:r>
              <a:rPr lang="en-US" altLang="ja-JP" i="1" dirty="0" err="1" smtClean="0"/>
              <a:t>Rikkyo</a:t>
            </a:r>
            <a:r>
              <a:rPr lang="en-US" altLang="ja-JP" i="1" dirty="0" smtClean="0"/>
              <a:t> University Bulletin of Studies in Tourism No.16 March 2014Rikkyo University </a:t>
            </a:r>
            <a:r>
              <a:rPr lang="ja-JP" altLang="en-US" i="1" dirty="0" smtClean="0"/>
              <a:t>＊立教大学観光学部・教授</a:t>
            </a:r>
            <a:r>
              <a:rPr lang="en-US" altLang="ja-JP" dirty="0" smtClean="0"/>
              <a:t>pp. 14-22.</a:t>
            </a:r>
            <a:endParaRPr kumimoji="1" lang="en-US" altLang="ja-JP" dirty="0" smtClean="0"/>
          </a:p>
          <a:p>
            <a:r>
              <a:rPr lang="en-US" altLang="ja-JP" dirty="0" smtClean="0">
                <a:hlinkClick r:id="rId2" action="ppaction://hlinkfile"/>
              </a:rPr>
              <a:t>file:///C:/</a:t>
            </a:r>
            <a:r>
              <a:rPr lang="en-US" altLang="ja-JP" dirty="0" smtClean="0">
                <a:hlinkClick r:id="rId2" action="ppaction://hlinkfile"/>
              </a:rPr>
              <a:t>Users/teramae/Downloads/AA11362100_16_05.pdf</a:t>
            </a:r>
            <a:endParaRPr lang="en-US" altLang="ja-JP" dirty="0" smtClean="0"/>
          </a:p>
          <a:p>
            <a:r>
              <a:rPr lang="ja-JP" altLang="en-US" dirty="0" smtClean="0">
                <a:solidFill>
                  <a:srgbClr val="FF0000"/>
                </a:solidFill>
              </a:rPr>
              <a:t>観光行動</a:t>
            </a:r>
            <a:r>
              <a:rPr lang="ja-JP" altLang="en-US" dirty="0" smtClean="0">
                <a:solidFill>
                  <a:srgbClr val="FF0000"/>
                </a:solidFill>
              </a:rPr>
              <a:t>は消費者行動であり、最終消費財。</a:t>
            </a:r>
            <a:endParaRPr lang="en-US" altLang="ja-JP" dirty="0" smtClean="0">
              <a:solidFill>
                <a:srgbClr val="FF0000"/>
              </a:solidFill>
            </a:endParaRPr>
          </a:p>
          <a:p>
            <a:r>
              <a:rPr lang="ja-JP" altLang="en-US" dirty="0" smtClean="0">
                <a:solidFill>
                  <a:srgbClr val="FF0000"/>
                </a:solidFill>
              </a:rPr>
              <a:t>従って中間財である業務旅行等を算入すると数字が大きくなってしまう。一方付加価値計算であるから徒歩での移動は算入されない。</a:t>
            </a:r>
            <a:endParaRPr lang="en-US" altLang="ja-JP" dirty="0" smtClean="0">
              <a:solidFill>
                <a:srgbClr val="FF0000"/>
              </a:solidFill>
            </a:endParaRPr>
          </a:p>
          <a:p>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en-US" altLang="ja-JP" dirty="0" smtClean="0"/>
              <a:t> </a:t>
            </a:r>
            <a:r>
              <a:rPr lang="ja-JP" altLang="en-US" dirty="0" smtClean="0"/>
              <a:t>観光の経済波及効果</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観光の経済波及効果の表記方法については，実に大きい問題がある．結論から述べると，観光産業は，日本では </a:t>
            </a:r>
            <a:r>
              <a:rPr lang="en-US" altLang="ja-JP" dirty="0" smtClean="0"/>
              <a:t>2 </a:t>
            </a:r>
            <a:r>
              <a:rPr lang="ja-JP" altLang="en-US" dirty="0" smtClean="0"/>
              <a:t>～ </a:t>
            </a:r>
            <a:r>
              <a:rPr lang="en-US" altLang="ja-JP" dirty="0" smtClean="0"/>
              <a:t>3</a:t>
            </a:r>
            <a:r>
              <a:rPr lang="ja-JP" altLang="en-US" dirty="0" smtClean="0"/>
              <a:t>％，世界合計では </a:t>
            </a:r>
            <a:r>
              <a:rPr lang="en-US" altLang="ja-JP" dirty="0" smtClean="0"/>
              <a:t>4</a:t>
            </a:r>
            <a:r>
              <a:rPr lang="ja-JP" altLang="en-US" dirty="0" smtClean="0"/>
              <a:t>％ぐらいのシェアーを占める産業なのであるが，「経済波及効果込み」というひと言を入れて，</a:t>
            </a:r>
            <a:r>
              <a:rPr lang="en-US" altLang="ja-JP" dirty="0" smtClean="0"/>
              <a:t>2 </a:t>
            </a:r>
            <a:r>
              <a:rPr lang="ja-JP" altLang="en-US" dirty="0" smtClean="0"/>
              <a:t>～ </a:t>
            </a:r>
            <a:r>
              <a:rPr lang="en-US" altLang="ja-JP" dirty="0" smtClean="0"/>
              <a:t>3 </a:t>
            </a:r>
            <a:r>
              <a:rPr lang="ja-JP" altLang="en-US" dirty="0" smtClean="0"/>
              <a:t>倍ぐらいの大きさに膨らませて表記するという習慣がこの分野には存在していて，大きい誤解を招いている</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dirty="0" smtClean="0"/>
              <a:t>アメリカ観光産業の対ＧＤＰ割合</a:t>
            </a:r>
            <a:endParaRPr kumimoji="1" lang="ja-JP" altLang="en-US" dirty="0"/>
          </a:p>
        </p:txBody>
      </p:sp>
      <p:sp>
        <p:nvSpPr>
          <p:cNvPr id="3" name="コンテンツ プレースホルダ 2"/>
          <p:cNvSpPr>
            <a:spLocks noGrp="1"/>
          </p:cNvSpPr>
          <p:nvPr>
            <p:ph idx="1"/>
          </p:nvPr>
        </p:nvSpPr>
        <p:spPr>
          <a:xfrm>
            <a:off x="457200" y="1600201"/>
            <a:ext cx="8229600" cy="2692895"/>
          </a:xfrm>
        </p:spPr>
        <p:txBody>
          <a:bodyPr>
            <a:normAutofit/>
          </a:bodyPr>
          <a:lstStyle/>
          <a:p>
            <a:r>
              <a:rPr lang="ja-JP" altLang="en-US" dirty="0" smtClean="0"/>
              <a:t>アメリカ商務省経済分析局は</a:t>
            </a:r>
            <a:r>
              <a:rPr lang="en-US" altLang="ja-JP" dirty="0" smtClean="0"/>
              <a:t>Tourism </a:t>
            </a:r>
            <a:r>
              <a:rPr lang="ja-JP" altLang="en-US" dirty="0" smtClean="0"/>
              <a:t>が経済に占める大きさをかなり詳細な形で公表</a:t>
            </a:r>
          </a:p>
          <a:p>
            <a:r>
              <a:rPr lang="ja-JP" altLang="en-US" dirty="0" smtClean="0"/>
              <a:t>最新版は </a:t>
            </a:r>
            <a:r>
              <a:rPr lang="en-US" altLang="ja-JP" dirty="0" smtClean="0"/>
              <a:t>2013</a:t>
            </a:r>
            <a:r>
              <a:rPr lang="ja-JP" altLang="en-US" dirty="0" smtClean="0"/>
              <a:t>である．観光産業がアメリカ経済（アメリカの </a:t>
            </a:r>
            <a:r>
              <a:rPr lang="en-US" altLang="ja-JP" dirty="0" smtClean="0"/>
              <a:t>GDP</a:t>
            </a:r>
            <a:r>
              <a:rPr lang="ja-JP" altLang="en-US" dirty="0" smtClean="0"/>
              <a:t>）に占める割合は次表のとおりである</a:t>
            </a:r>
            <a:endParaRPr kumimoji="1" lang="ja-JP" altLang="en-US" dirty="0"/>
          </a:p>
        </p:txBody>
      </p:sp>
      <p:pic>
        <p:nvPicPr>
          <p:cNvPr id="4" name="Picture 2"/>
          <p:cNvPicPr>
            <a:picLocks noChangeAspect="1" noChangeArrowheads="1"/>
          </p:cNvPicPr>
          <p:nvPr/>
        </p:nvPicPr>
        <p:blipFill>
          <a:blip r:embed="rId2" cstate="print"/>
          <a:srcRect l="9128" t="12422" r="10071" b="53125"/>
          <a:stretch>
            <a:fillRect/>
          </a:stretch>
        </p:blipFill>
        <p:spPr bwMode="auto">
          <a:xfrm>
            <a:off x="611560" y="4437112"/>
            <a:ext cx="7956376" cy="19073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en-US" altLang="ja-JP" dirty="0" smtClean="0"/>
              <a:t>UNWTO</a:t>
            </a:r>
            <a:r>
              <a:rPr kumimoji="1" lang="ja-JP" altLang="en-US" dirty="0" err="1" smtClean="0"/>
              <a:t>、</a:t>
            </a:r>
            <a:r>
              <a:rPr kumimoji="1" lang="en-US" altLang="ja-JP" dirty="0" smtClean="0"/>
              <a:t>WTTC</a:t>
            </a:r>
            <a:r>
              <a:rPr kumimoji="1" lang="ja-JP" altLang="en-US" dirty="0" smtClean="0"/>
              <a:t>の数字</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UNWTO </a:t>
            </a:r>
            <a:r>
              <a:rPr lang="ja-JP" altLang="en-US" dirty="0" smtClean="0"/>
              <a:t>の発行するレポート（それを引用している </a:t>
            </a:r>
            <a:r>
              <a:rPr lang="en-US" altLang="ja-JP" dirty="0" smtClean="0"/>
              <a:t>JNTO </a:t>
            </a:r>
            <a:r>
              <a:rPr lang="ja-JP" altLang="en-US" dirty="0" smtClean="0"/>
              <a:t>の国際観光白書等も）を見ると，全世界では，観光産業の</a:t>
            </a:r>
            <a:r>
              <a:rPr lang="en-US" altLang="ja-JP" dirty="0" smtClean="0"/>
              <a:t>GDP </a:t>
            </a:r>
            <a:r>
              <a:rPr lang="ja-JP" altLang="en-US" dirty="0" smtClean="0"/>
              <a:t>は産業全体の </a:t>
            </a:r>
            <a:r>
              <a:rPr lang="en-US" altLang="ja-JP" dirty="0" smtClean="0"/>
              <a:t>8,9</a:t>
            </a:r>
            <a:r>
              <a:rPr lang="ja-JP" altLang="en-US" dirty="0" smtClean="0"/>
              <a:t>％ぐらいを占めるかのような表現が使われている．</a:t>
            </a:r>
            <a:endParaRPr lang="en-US" altLang="ja-JP" dirty="0" smtClean="0"/>
          </a:p>
          <a:p>
            <a:r>
              <a:rPr lang="ja-JP" altLang="en-US" dirty="0" smtClean="0"/>
              <a:t>これも波及効果を含めて膨らませた数字なのであるが，学生などの観光学初学者の多くが勘違いするところとなっている</a:t>
            </a:r>
            <a:endParaRPr lang="en-US" altLang="ja-JP" dirty="0" smtClean="0"/>
          </a:p>
          <a:p>
            <a:r>
              <a:rPr lang="ja-JP" altLang="en-US" dirty="0" smtClean="0"/>
              <a:t>国際観光の分野では，</a:t>
            </a:r>
            <a:r>
              <a:rPr lang="en-US" altLang="ja-JP" dirty="0" smtClean="0"/>
              <a:t>WTTC</a:t>
            </a:r>
            <a:r>
              <a:rPr lang="ja-JP" altLang="en-US" dirty="0" smtClean="0"/>
              <a:t>（</a:t>
            </a:r>
            <a:r>
              <a:rPr lang="en-US" altLang="ja-JP" dirty="0" smtClean="0"/>
              <a:t>World Travel &amp; Tourism Council</a:t>
            </a:r>
            <a:r>
              <a:rPr lang="ja-JP" altLang="en-US" dirty="0" smtClean="0"/>
              <a:t>）という名称の旅行業の経営者団体（</a:t>
            </a:r>
            <a:r>
              <a:rPr lang="en-US" altLang="ja-JP" dirty="0" smtClean="0"/>
              <a:t>forum</a:t>
            </a:r>
            <a:r>
              <a:rPr lang="ja-JP" altLang="en-US" dirty="0" smtClean="0"/>
              <a:t>）の影響力がかなり大きいように思われる．</a:t>
            </a:r>
            <a:r>
              <a:rPr lang="en-US" altLang="ja-JP" dirty="0" smtClean="0"/>
              <a:t>WTTC </a:t>
            </a:r>
            <a:r>
              <a:rPr lang="ja-JP" altLang="en-US" dirty="0" smtClean="0"/>
              <a:t>は，経営者団体であるとともに世界規模の観光コンサルでもあって，</a:t>
            </a:r>
            <a:r>
              <a:rPr lang="en-US" altLang="ja-JP" dirty="0" smtClean="0"/>
              <a:t>UNWTO</a:t>
            </a:r>
            <a:r>
              <a:rPr lang="ja-JP" altLang="en-US" dirty="0" smtClean="0"/>
              <a:t>などの仕事も請け負っている．この </a:t>
            </a:r>
            <a:r>
              <a:rPr lang="en-US" altLang="ja-JP" dirty="0" smtClean="0"/>
              <a:t>WTTC </a:t>
            </a:r>
            <a:r>
              <a:rPr lang="ja-JP" altLang="en-US" dirty="0" smtClean="0"/>
              <a:t>は，観光産業に関して，一貫して過大気味の表現を積極的に用いてきた．</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r>
              <a:rPr kumimoji="1" lang="ja-JP" altLang="en-US" dirty="0" smtClean="0"/>
              <a:t>人流の時間的、空間的側面</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人流は、時代を超えて人口の減少・増大として</a:t>
            </a:r>
            <a:r>
              <a:rPr lang="ja-JP" altLang="en-US" dirty="0" smtClean="0"/>
              <a:t>現れる側面と同時代のヒトの場所的移動として現れる側面とが</a:t>
            </a:r>
            <a:r>
              <a:rPr kumimoji="1" lang="ja-JP" altLang="en-US" dirty="0" smtClean="0"/>
              <a:t>ある。</a:t>
            </a:r>
            <a:endParaRPr kumimoji="1" lang="en-US" altLang="ja-JP" dirty="0" smtClean="0"/>
          </a:p>
          <a:p>
            <a:r>
              <a:rPr lang="ja-JP" altLang="en-US" dirty="0" smtClean="0"/>
              <a:t>時間的側面は</a:t>
            </a:r>
            <a:r>
              <a:rPr lang="ja-JP" altLang="en-US" dirty="0" smtClean="0">
                <a:solidFill>
                  <a:srgbClr val="FF0000"/>
                </a:solidFill>
              </a:rPr>
              <a:t>人口増大、人口減少</a:t>
            </a:r>
            <a:r>
              <a:rPr lang="ja-JP" altLang="en-US" dirty="0" smtClean="0"/>
              <a:t>として捉えられ、空間的側面は</a:t>
            </a:r>
            <a:r>
              <a:rPr lang="ja-JP" altLang="en-US" dirty="0" smtClean="0">
                <a:solidFill>
                  <a:srgbClr val="FF0000"/>
                </a:solidFill>
              </a:rPr>
              <a:t>人口移動</a:t>
            </a:r>
            <a:r>
              <a:rPr lang="ja-JP" altLang="en-US" dirty="0" smtClean="0"/>
              <a:t>として捉えられる</a:t>
            </a:r>
            <a:endParaRPr lang="en-US" altLang="ja-JP" dirty="0" smtClean="0"/>
          </a:p>
          <a:p>
            <a:r>
              <a:rPr kumimoji="1" lang="ja-JP" altLang="en-US" dirty="0" smtClean="0"/>
              <a:t>制度的バリア（国境制度等）が存在しなければ、</a:t>
            </a:r>
            <a:r>
              <a:rPr kumimoji="1" lang="ja-JP" altLang="en-US" dirty="0" smtClean="0">
                <a:solidFill>
                  <a:srgbClr val="FF0000"/>
                </a:solidFill>
              </a:rPr>
              <a:t>人流は自然調和的</a:t>
            </a:r>
            <a:r>
              <a:rPr lang="ja-JP" altLang="en-US" dirty="0" smtClean="0">
                <a:solidFill>
                  <a:srgbClr val="FF0000"/>
                </a:solidFill>
              </a:rPr>
              <a:t>に終息する</a:t>
            </a:r>
            <a:r>
              <a:rPr lang="ja-JP" altLang="en-US" dirty="0" smtClean="0"/>
              <a:t>？</a:t>
            </a:r>
            <a:endParaRPr kumimoji="1" lang="en-US" altLang="ja-JP"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340768"/>
            <a:ext cx="9144000" cy="5445224"/>
          </a:xfrm>
        </p:spPr>
        <p:txBody>
          <a:bodyPr>
            <a:normAutofit lnSpcReduction="10000"/>
          </a:bodyPr>
          <a:lstStyle/>
          <a:p>
            <a:pPr>
              <a:buNone/>
            </a:pPr>
            <a:r>
              <a:rPr lang="ja-JP" altLang="en-US" dirty="0" smtClean="0"/>
              <a:t>①</a:t>
            </a:r>
            <a:r>
              <a:rPr lang="ja-JP" altLang="en-US" dirty="0" smtClean="0">
                <a:solidFill>
                  <a:srgbClr val="FF0000"/>
                </a:solidFill>
              </a:rPr>
              <a:t>商業資本主義</a:t>
            </a:r>
            <a:r>
              <a:rPr lang="ja-JP" altLang="en-US" dirty="0" smtClean="0"/>
              <a:t>   </a:t>
            </a:r>
            <a:endParaRPr lang="en-US" altLang="ja-JP" dirty="0" smtClean="0"/>
          </a:p>
          <a:p>
            <a:pPr>
              <a:buNone/>
            </a:pPr>
            <a:r>
              <a:rPr lang="ja-JP" altLang="en-US" dirty="0" smtClean="0"/>
              <a:t>　　　地理的違いで利潤を得る    </a:t>
            </a:r>
            <a:endParaRPr lang="en-US" altLang="ja-JP" dirty="0" smtClean="0"/>
          </a:p>
          <a:p>
            <a:pPr>
              <a:buNone/>
            </a:pPr>
            <a:r>
              <a:rPr lang="ja-JP" altLang="en-US" dirty="0" smtClean="0"/>
              <a:t>　　　インドで胡椒を買い、ロンドンで高く売る</a:t>
            </a:r>
            <a:endParaRPr lang="en-US" altLang="ja-JP" dirty="0" smtClean="0"/>
          </a:p>
          <a:p>
            <a:pPr>
              <a:buNone/>
            </a:pPr>
            <a:r>
              <a:rPr lang="ja-JP" altLang="en-US" dirty="0" smtClean="0"/>
              <a:t>②</a:t>
            </a:r>
            <a:r>
              <a:rPr lang="ja-JP" altLang="en-US" dirty="0" smtClean="0">
                <a:solidFill>
                  <a:srgbClr val="FF0000"/>
                </a:solidFill>
              </a:rPr>
              <a:t>産業資本主義　</a:t>
            </a:r>
            <a:endParaRPr lang="en-US" altLang="ja-JP" dirty="0" smtClean="0">
              <a:solidFill>
                <a:srgbClr val="FF0000"/>
              </a:solidFill>
            </a:endParaRPr>
          </a:p>
          <a:p>
            <a:pPr>
              <a:buNone/>
            </a:pPr>
            <a:r>
              <a:rPr lang="ja-JP" altLang="en-US" dirty="0" smtClean="0">
                <a:solidFill>
                  <a:srgbClr val="FF0000"/>
                </a:solidFill>
              </a:rPr>
              <a:t>　　</a:t>
            </a:r>
            <a:r>
              <a:rPr lang="ja-JP" altLang="en-US" dirty="0" smtClean="0">
                <a:solidFill>
                  <a:schemeClr val="tx1">
                    <a:lumMod val="95000"/>
                    <a:lumOff val="5000"/>
                  </a:schemeClr>
                </a:solidFill>
              </a:rPr>
              <a:t>農村や海外にいる</a:t>
            </a:r>
            <a:r>
              <a:rPr lang="ja-JP" altLang="en-US" dirty="0" smtClean="0"/>
              <a:t>労働者の低賃金と商品価格の違い</a:t>
            </a:r>
            <a:r>
              <a:rPr lang="en-US" altLang="ja-JP" dirty="0" smtClean="0"/>
              <a:t>｡</a:t>
            </a:r>
            <a:r>
              <a:rPr lang="ja-JP" altLang="en-US" dirty="0" smtClean="0"/>
              <a:t>都会に若者を送り尽くすと、高度成長は止む　　　（⇔国民国家形成により移民規制強化）</a:t>
            </a:r>
            <a:endParaRPr lang="en-US" altLang="ja-JP" dirty="0" smtClean="0"/>
          </a:p>
          <a:p>
            <a:pPr>
              <a:buNone/>
            </a:pPr>
            <a:r>
              <a:rPr lang="ja-JP" altLang="en-US" dirty="0" smtClean="0">
                <a:solidFill>
                  <a:srgbClr val="FF0000"/>
                </a:solidFill>
              </a:rPr>
              <a:t>③　ポスト産業資本主義　</a:t>
            </a:r>
            <a:endParaRPr lang="en-US" altLang="ja-JP" dirty="0" smtClean="0">
              <a:solidFill>
                <a:srgbClr val="FF0000"/>
              </a:solidFill>
            </a:endParaRPr>
          </a:p>
          <a:p>
            <a:pPr>
              <a:buNone/>
            </a:pPr>
            <a:r>
              <a:rPr lang="ja-JP" altLang="en-US" dirty="0" smtClean="0">
                <a:solidFill>
                  <a:srgbClr val="FF0000"/>
                </a:solidFill>
              </a:rPr>
              <a:t>　　　</a:t>
            </a:r>
            <a:r>
              <a:rPr lang="ja-JP" altLang="en-US" dirty="0" smtClean="0">
                <a:solidFill>
                  <a:schemeClr val="tx1">
                    <a:lumMod val="95000"/>
                    <a:lumOff val="5000"/>
                  </a:schemeClr>
                </a:solidFill>
              </a:rPr>
              <a:t>利潤は「意図的」違いを作って得られる。</a:t>
            </a:r>
            <a:endParaRPr lang="en-US" altLang="ja-JP" dirty="0" smtClean="0">
              <a:solidFill>
                <a:schemeClr val="tx1">
                  <a:lumMod val="95000"/>
                  <a:lumOff val="5000"/>
                </a:schemeClr>
              </a:solidFill>
            </a:endParaRPr>
          </a:p>
          <a:p>
            <a:pPr>
              <a:buNone/>
            </a:pPr>
            <a:r>
              <a:rPr lang="ja-JP" altLang="en-US" dirty="0" smtClean="0">
                <a:solidFill>
                  <a:schemeClr val="tx1">
                    <a:lumMod val="95000"/>
                    <a:lumOff val="5000"/>
                  </a:schemeClr>
                </a:solidFill>
              </a:rPr>
              <a:t>　　　創造的な人間のみに許されたこと</a:t>
            </a:r>
            <a:endParaRPr kumimoji="1" lang="ja-JP" altLang="en-US" dirty="0">
              <a:solidFill>
                <a:schemeClr val="tx1">
                  <a:lumMod val="95000"/>
                  <a:lumOff val="5000"/>
                </a:schemeClr>
              </a:solidFill>
            </a:endParaRPr>
          </a:p>
        </p:txBody>
      </p:sp>
      <p:sp>
        <p:nvSpPr>
          <p:cNvPr id="4" name="タイトル 1"/>
          <p:cNvSpPr>
            <a:spLocks noGrp="1"/>
          </p:cNvSpPr>
          <p:nvPr>
            <p:ph type="title"/>
          </p:nvPr>
        </p:nvSpPr>
        <p:spPr>
          <a:xfrm>
            <a:off x="457200" y="116632"/>
            <a:ext cx="8229600" cy="1143000"/>
          </a:xfrm>
          <a:solidFill>
            <a:srgbClr val="FFFF00"/>
          </a:solidFill>
          <a:ln>
            <a:solidFill>
              <a:schemeClr val="tx1">
                <a:lumMod val="95000"/>
                <a:lumOff val="5000"/>
              </a:schemeClr>
            </a:solidFill>
          </a:ln>
        </p:spPr>
        <p:txBody>
          <a:bodyPr>
            <a:normAutofit/>
          </a:bodyPr>
          <a:lstStyle/>
          <a:p>
            <a:r>
              <a:rPr lang="ja-JP" altLang="en-US" dirty="0" smtClean="0">
                <a:solidFill>
                  <a:schemeClr val="tx1">
                    <a:lumMod val="95000"/>
                    <a:lumOff val="5000"/>
                  </a:schemeClr>
                </a:solidFill>
              </a:rPr>
              <a:t>ポスト産業資本主義の利潤</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w="57150">
            <a:solidFill>
              <a:schemeClr val="tx1">
                <a:lumMod val="95000"/>
                <a:lumOff val="5000"/>
              </a:schemeClr>
            </a:solidFill>
          </a:ln>
        </p:spPr>
        <p:txBody>
          <a:bodyPr/>
          <a:lstStyle/>
          <a:p>
            <a:r>
              <a:rPr kumimoji="1" lang="ja-JP" altLang="en-US" dirty="0" smtClean="0"/>
              <a:t>地球の定員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環境負荷の観点から、百億人？</a:t>
            </a:r>
            <a:endParaRPr kumimoji="1" lang="en-US" altLang="ja-JP" dirty="0" smtClean="0"/>
          </a:p>
          <a:p>
            <a:r>
              <a:rPr lang="ja-JP" altLang="en-US" dirty="0" smtClean="0"/>
              <a:t>持続可能性の概念が発生</a:t>
            </a:r>
            <a:endParaRPr lang="en-US" altLang="ja-JP" dirty="0" smtClean="0"/>
          </a:p>
          <a:p>
            <a:r>
              <a:rPr kumimoji="1" lang="ja-JP" altLang="en-US" dirty="0" smtClean="0"/>
              <a:t>地球温暖化は科学的根拠</a:t>
            </a:r>
            <a:r>
              <a:rPr lang="ja-JP" altLang="en-US" dirty="0" smtClean="0"/>
              <a:t>が不明確</a:t>
            </a:r>
            <a:endParaRPr kumimoji="1" lang="en-US" altLang="ja-JP" dirty="0" smtClean="0"/>
          </a:p>
          <a:p>
            <a:r>
              <a:rPr lang="ja-JP" altLang="en-US" dirty="0" smtClean="0"/>
              <a:t>テラフォーミング</a:t>
            </a:r>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w="57150">
            <a:solidFill>
              <a:schemeClr val="tx1"/>
            </a:solidFill>
          </a:ln>
        </p:spPr>
        <p:txBody>
          <a:bodyPr/>
          <a:lstStyle/>
          <a:p>
            <a:r>
              <a:rPr lang="ja-JP" altLang="en-US" dirty="0" smtClean="0"/>
              <a:t>閑話休題　テラフォーミング</a:t>
            </a:r>
            <a:endParaRPr kumimoji="1" lang="ja-JP" altLang="en-US" dirty="0"/>
          </a:p>
        </p:txBody>
      </p:sp>
      <p:sp>
        <p:nvSpPr>
          <p:cNvPr id="3" name="コンテンツ プレースホルダ 2"/>
          <p:cNvSpPr>
            <a:spLocks noGrp="1"/>
          </p:cNvSpPr>
          <p:nvPr>
            <p:ph idx="1"/>
          </p:nvPr>
        </p:nvSpPr>
        <p:spPr/>
        <p:txBody>
          <a:bodyPr/>
          <a:lstStyle/>
          <a:p>
            <a:r>
              <a:rPr lang="ja-JP" altLang="ja-JP" b="1" dirty="0" smtClean="0"/>
              <a:t>テラフォーミング</a:t>
            </a:r>
            <a:r>
              <a:rPr lang="ja-JP" altLang="ja-JP" dirty="0" smtClean="0"/>
              <a:t>（英: terraforming）とは、人為的に惑星の環境を変化させ、人類の住める星に改造すること。「</a:t>
            </a:r>
            <a:r>
              <a:rPr lang="ja-JP" altLang="ja-JP" b="1" dirty="0" smtClean="0"/>
              <a:t>地球化</a:t>
            </a:r>
            <a:r>
              <a:rPr lang="ja-JP" altLang="ja-JP" dirty="0" smtClean="0"/>
              <a:t>」、「</a:t>
            </a:r>
            <a:r>
              <a:rPr lang="ja-JP" altLang="ja-JP" b="1" dirty="0" smtClean="0"/>
              <a:t>惑星改造</a:t>
            </a:r>
            <a:r>
              <a:rPr lang="ja-JP" altLang="ja-JP" dirty="0" smtClean="0"/>
              <a:t>」、「</a:t>
            </a:r>
            <a:r>
              <a:rPr lang="ja-JP" altLang="ja-JP" b="1" dirty="0" smtClean="0"/>
              <a:t>惑星地球化計画</a:t>
            </a:r>
            <a:r>
              <a:rPr lang="ja-JP" altLang="ja-JP" dirty="0" smtClean="0"/>
              <a:t>」とも言われる。</a:t>
            </a:r>
          </a:p>
          <a:p>
            <a:r>
              <a:rPr lang="ja-JP" altLang="ja-JP" dirty="0" smtClean="0"/>
              <a:t>アメリカのSF作家、ジャック・ウィリアムスンがCollision Orbit（コリジョン・オービット）シリーズで用いた造語が語源であるとされる。</a:t>
            </a:r>
            <a:endParaRPr lang="en-US" altLang="ja-JP" dirty="0" smtClean="0"/>
          </a:p>
          <a:p>
            <a:r>
              <a:rPr lang="ja-JP" altLang="en-US" dirty="0" smtClean="0"/>
              <a:t>ＮＨＫスペシャル</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a:solidFill>
              <a:schemeClr val="tx1"/>
            </a:solidFill>
          </a:ln>
        </p:spPr>
        <p:txBody>
          <a:bodyPr/>
          <a:lstStyle/>
          <a:p>
            <a:r>
              <a:rPr lang="ja-JP" altLang="en-US"/>
              <a:t>出世者数と死亡者数</a:t>
            </a:r>
          </a:p>
        </p:txBody>
      </p:sp>
      <p:sp>
        <p:nvSpPr>
          <p:cNvPr id="20483" name="Rectangle 3"/>
          <p:cNvSpPr>
            <a:spLocks noGrp="1" noChangeArrowheads="1"/>
          </p:cNvSpPr>
          <p:nvPr>
            <p:ph type="body" idx="1"/>
          </p:nvPr>
        </p:nvSpPr>
        <p:spPr/>
        <p:txBody>
          <a:bodyPr/>
          <a:lstStyle/>
          <a:p>
            <a:pPr>
              <a:lnSpc>
                <a:spcPct val="90000"/>
              </a:lnSpc>
            </a:pPr>
            <a:r>
              <a:rPr lang="ja-JP" altLang="en-US" sz="2800"/>
              <a:t>今後の四半世紀における人口減少の主たる要因は、高齢者</a:t>
            </a:r>
            <a:r>
              <a:rPr lang="en-US" altLang="ja-JP" sz="2800"/>
              <a:t>(</a:t>
            </a:r>
            <a:r>
              <a:rPr lang="ja-JP" altLang="en-US" sz="2800"/>
              <a:t>大正・昭和の埋めよ増やせよ世代</a:t>
            </a:r>
            <a:r>
              <a:rPr lang="en-US" altLang="ja-JP" sz="2800"/>
              <a:t>)</a:t>
            </a:r>
            <a:r>
              <a:rPr lang="ja-JP" altLang="en-US" sz="2800"/>
              <a:t>の急増による死亡者数の急増にある。</a:t>
            </a:r>
          </a:p>
          <a:p>
            <a:pPr>
              <a:lnSpc>
                <a:spcPct val="90000"/>
              </a:lnSpc>
            </a:pPr>
            <a:r>
              <a:rPr lang="ja-JP" altLang="en-US" sz="2800"/>
              <a:t>今後の出世者数の減少の主たる要因は、出生率の低下ではなく、出産年齢女性人口</a:t>
            </a:r>
            <a:r>
              <a:rPr lang="en-US" altLang="ja-JP" sz="2800"/>
              <a:t>(25</a:t>
            </a:r>
            <a:r>
              <a:rPr lang="ja-JP" altLang="en-US" sz="2800"/>
              <a:t>歳～</a:t>
            </a:r>
            <a:r>
              <a:rPr lang="en-US" altLang="ja-JP" sz="2800"/>
              <a:t>39</a:t>
            </a:r>
            <a:r>
              <a:rPr lang="ja-JP" altLang="en-US" sz="2800"/>
              <a:t>歳</a:t>
            </a:r>
            <a:r>
              <a:rPr lang="en-US" altLang="ja-JP" sz="2800"/>
              <a:t>)</a:t>
            </a:r>
            <a:r>
              <a:rPr lang="ja-JP" altLang="en-US" sz="2800"/>
              <a:t>の減少</a:t>
            </a:r>
            <a:r>
              <a:rPr lang="en-US" altLang="ja-JP" sz="2800"/>
              <a:t>(2000</a:t>
            </a:r>
            <a:r>
              <a:rPr lang="ja-JP" altLang="en-US" sz="2800"/>
              <a:t>年</a:t>
            </a:r>
            <a:r>
              <a:rPr lang="en-US" altLang="ja-JP" sz="2800"/>
              <a:t>1300</a:t>
            </a:r>
            <a:r>
              <a:rPr lang="ja-JP" altLang="en-US" sz="2800"/>
              <a:t>万人が</a:t>
            </a:r>
            <a:r>
              <a:rPr lang="en-US" altLang="ja-JP" sz="2800"/>
              <a:t>2030</a:t>
            </a:r>
            <a:r>
              <a:rPr lang="ja-JP" altLang="en-US" sz="2800"/>
              <a:t>年には</a:t>
            </a:r>
            <a:r>
              <a:rPr lang="en-US" altLang="ja-JP" sz="2800"/>
              <a:t>800</a:t>
            </a:r>
            <a:r>
              <a:rPr lang="ja-JP" altLang="en-US" sz="2800"/>
              <a:t>万人</a:t>
            </a:r>
            <a:r>
              <a:rPr lang="en-US" altLang="ja-JP" sz="2800"/>
              <a:t>)</a:t>
            </a:r>
            <a:r>
              <a:rPr lang="ja-JP" altLang="en-US" sz="2800"/>
              <a:t>にある。従って今後の少子高齢化と人口の減少はもはや避けることはできない</a:t>
            </a:r>
          </a:p>
          <a:p>
            <a:pPr>
              <a:lnSpc>
                <a:spcPct val="90000"/>
              </a:lnSpc>
            </a:pPr>
            <a:r>
              <a:rPr lang="ja-JP" altLang="en-US" sz="2800"/>
              <a:t>スペイン、イタリアも出生率低下はストップした。日本も</a:t>
            </a:r>
            <a:r>
              <a:rPr lang="en-US" altLang="ja-JP" sz="2800"/>
              <a:t>5</a:t>
            </a:r>
            <a:r>
              <a:rPr lang="ja-JP" altLang="en-US" sz="2800"/>
              <a:t>年～</a:t>
            </a:r>
            <a:r>
              <a:rPr lang="en-US" altLang="ja-JP" sz="2800"/>
              <a:t>10</a:t>
            </a:r>
            <a:r>
              <a:rPr lang="ja-JP" altLang="en-US" sz="2800"/>
              <a:t>年以内にストップする</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tourism.jp/wp/wp-content/uploads/2013/07/number-close-up_childbearing-age_01.jpg"/>
          <p:cNvPicPr>
            <a:picLocks noChangeAspect="1" noChangeArrowheads="1"/>
          </p:cNvPicPr>
          <p:nvPr/>
        </p:nvPicPr>
        <p:blipFill>
          <a:blip r:embed="rId3" cstate="print"/>
          <a:srcRect/>
          <a:stretch>
            <a:fillRect/>
          </a:stretch>
        </p:blipFill>
        <p:spPr bwMode="auto">
          <a:xfrm>
            <a:off x="329528" y="-47511"/>
            <a:ext cx="8346928" cy="684344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84253" y="188640"/>
            <a:ext cx="8677989"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r>
              <a:rPr kumimoji="1" lang="en-US" altLang="ja-JP" dirty="0" smtClean="0"/>
              <a:t>1986</a:t>
            </a:r>
            <a:r>
              <a:rPr kumimoji="1" lang="ja-JP" altLang="en-US" dirty="0" smtClean="0"/>
              <a:t>年から</a:t>
            </a:r>
            <a:r>
              <a:rPr kumimoji="1" lang="en-US" altLang="ja-JP" dirty="0" smtClean="0"/>
              <a:t>2012</a:t>
            </a:r>
            <a:r>
              <a:rPr kumimoji="1" lang="ja-JP" altLang="en-US" dirty="0" smtClean="0"/>
              <a:t>年の変化</a:t>
            </a:r>
            <a:endParaRPr kumimoji="1" lang="ja-JP" altLang="en-US" dirty="0"/>
          </a:p>
        </p:txBody>
      </p:sp>
      <p:sp>
        <p:nvSpPr>
          <p:cNvPr id="3" name="コンテンツ プレースホルダ 2"/>
          <p:cNvSpPr>
            <a:spLocks noGrp="1"/>
          </p:cNvSpPr>
          <p:nvPr>
            <p:ph idx="1"/>
          </p:nvPr>
        </p:nvSpPr>
        <p:spPr>
          <a:xfrm>
            <a:off x="457200" y="2248273"/>
            <a:ext cx="8229600" cy="3773015"/>
          </a:xfrm>
        </p:spPr>
        <p:txBody>
          <a:bodyPr>
            <a:normAutofit lnSpcReduction="10000"/>
          </a:bodyPr>
          <a:lstStyle/>
          <a:p>
            <a:pPr>
              <a:buNone/>
            </a:pPr>
            <a:r>
              <a:rPr lang="ja-JP" altLang="en-US" dirty="0" smtClean="0"/>
              <a:t>対外純資産　　　　　　　</a:t>
            </a:r>
            <a:r>
              <a:rPr lang="en-US" altLang="ja-JP" dirty="0" smtClean="0"/>
              <a:t>28.9</a:t>
            </a:r>
            <a:r>
              <a:rPr lang="ja-JP" altLang="en-US" dirty="0" smtClean="0"/>
              <a:t>兆円→</a:t>
            </a:r>
            <a:r>
              <a:rPr lang="en-US" altLang="ja-JP" dirty="0" smtClean="0"/>
              <a:t>296.3</a:t>
            </a:r>
            <a:r>
              <a:rPr lang="ja-JP" altLang="en-US" dirty="0" smtClean="0"/>
              <a:t>兆円</a:t>
            </a:r>
            <a:r>
              <a:rPr lang="en-US" altLang="ja-JP" dirty="0" smtClean="0"/>
              <a:t> </a:t>
            </a:r>
          </a:p>
          <a:p>
            <a:pPr>
              <a:buNone/>
            </a:pPr>
            <a:r>
              <a:rPr lang="ja-JP" altLang="en-US" dirty="0" smtClean="0"/>
              <a:t>地価 公示価格指数　　</a:t>
            </a:r>
            <a:r>
              <a:rPr lang="en-US" altLang="ja-JP" dirty="0" smtClean="0"/>
              <a:t>102.6</a:t>
            </a:r>
            <a:r>
              <a:rPr lang="ja-JP" altLang="en-US" dirty="0" smtClean="0"/>
              <a:t>→</a:t>
            </a:r>
            <a:r>
              <a:rPr lang="en-US" altLang="ja-JP" dirty="0" smtClean="0"/>
              <a:t>80.4</a:t>
            </a:r>
          </a:p>
          <a:p>
            <a:pPr>
              <a:buNone/>
            </a:pPr>
            <a:r>
              <a:rPr lang="ja-JP" altLang="en-US" dirty="0" smtClean="0"/>
              <a:t>　　　　　　　　　　　　　　　ピーク</a:t>
            </a:r>
            <a:r>
              <a:rPr lang="en-US" altLang="ja-JP" dirty="0" smtClean="0"/>
              <a:t>91</a:t>
            </a:r>
            <a:r>
              <a:rPr lang="ja-JP" altLang="en-US" dirty="0" smtClean="0"/>
              <a:t>年</a:t>
            </a:r>
            <a:r>
              <a:rPr lang="en-US" altLang="ja-JP" dirty="0" smtClean="0"/>
              <a:t>189 </a:t>
            </a:r>
          </a:p>
          <a:p>
            <a:pPr>
              <a:buNone/>
            </a:pPr>
            <a:r>
              <a:rPr lang="ja-JP" altLang="en-US" dirty="0" smtClean="0"/>
              <a:t>住宅着工件数　　　　　</a:t>
            </a:r>
            <a:r>
              <a:rPr lang="en-US" altLang="ja-JP" dirty="0" smtClean="0"/>
              <a:t>140</a:t>
            </a:r>
            <a:r>
              <a:rPr lang="ja-JP" altLang="en-US" dirty="0" smtClean="0"/>
              <a:t>万件→</a:t>
            </a:r>
            <a:r>
              <a:rPr lang="en-US" altLang="ja-JP" dirty="0" smtClean="0"/>
              <a:t>90</a:t>
            </a:r>
            <a:r>
              <a:rPr lang="ja-JP" altLang="en-US" dirty="0" smtClean="0"/>
              <a:t>万件</a:t>
            </a:r>
            <a:endParaRPr lang="en-US" altLang="ja-JP" dirty="0" smtClean="0"/>
          </a:p>
          <a:p>
            <a:pPr>
              <a:buNone/>
            </a:pPr>
            <a:r>
              <a:rPr lang="ja-JP" altLang="en-US" dirty="0" smtClean="0"/>
              <a:t>　　　　　　　　　　　　　　　ピーク</a:t>
            </a:r>
            <a:r>
              <a:rPr lang="en-US" altLang="ja-JP" dirty="0" smtClean="0"/>
              <a:t>87</a:t>
            </a:r>
            <a:r>
              <a:rPr lang="ja-JP" altLang="en-US" dirty="0" smtClean="0"/>
              <a:t>年</a:t>
            </a:r>
            <a:r>
              <a:rPr lang="en-US" altLang="ja-JP" dirty="0" smtClean="0"/>
              <a:t>173</a:t>
            </a:r>
            <a:r>
              <a:rPr lang="ja-JP" altLang="en-US" dirty="0" smtClean="0"/>
              <a:t>万件</a:t>
            </a:r>
            <a:endParaRPr lang="en-US" altLang="ja-JP" dirty="0" smtClean="0"/>
          </a:p>
          <a:p>
            <a:pPr>
              <a:buNone/>
            </a:pPr>
            <a:r>
              <a:rPr lang="ja-JP" altLang="en-US" dirty="0" smtClean="0"/>
              <a:t>海外生産比率 　　　</a:t>
            </a:r>
            <a:r>
              <a:rPr lang="en-US" altLang="ja-JP" dirty="0" smtClean="0"/>
              <a:t> </a:t>
            </a:r>
            <a:r>
              <a:rPr lang="ja-JP" altLang="en-US" dirty="0" smtClean="0"/>
              <a:t>　　</a:t>
            </a:r>
            <a:r>
              <a:rPr lang="en-US" altLang="ja-JP" dirty="0" smtClean="0"/>
              <a:t>2.6 </a:t>
            </a:r>
            <a:r>
              <a:rPr lang="ja-JP" altLang="en-US" dirty="0" smtClean="0"/>
              <a:t>→</a:t>
            </a:r>
            <a:r>
              <a:rPr lang="en-US" altLang="ja-JP" dirty="0" smtClean="0"/>
              <a:t>17.7 </a:t>
            </a:r>
          </a:p>
          <a:p>
            <a:pPr>
              <a:buNone/>
            </a:pPr>
            <a:r>
              <a:rPr lang="ja-JP" altLang="en-US" dirty="0" smtClean="0"/>
              <a:t> </a:t>
            </a:r>
            <a:endParaRPr lang="en-US" altLang="ja-JP"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620688"/>
            <a:ext cx="8229600" cy="5184576"/>
          </a:xfrm>
        </p:spPr>
        <p:txBody>
          <a:bodyPr/>
          <a:lstStyle/>
          <a:p>
            <a:pPr>
              <a:buNone/>
            </a:pPr>
            <a:r>
              <a:rPr lang="ja-JP" altLang="en-US" dirty="0" smtClean="0"/>
              <a:t>株式配当 　　　　　　</a:t>
            </a:r>
            <a:r>
              <a:rPr lang="en-US" altLang="ja-JP" dirty="0" smtClean="0"/>
              <a:t>2.9</a:t>
            </a:r>
            <a:r>
              <a:rPr lang="ja-JP" altLang="en-US" dirty="0" smtClean="0"/>
              <a:t>兆円→</a:t>
            </a:r>
            <a:r>
              <a:rPr lang="en-US" altLang="ja-JP" dirty="0" smtClean="0"/>
              <a:t>14</a:t>
            </a:r>
            <a:r>
              <a:rPr lang="ja-JP" altLang="en-US" dirty="0" smtClean="0"/>
              <a:t>兆円 </a:t>
            </a:r>
            <a:endParaRPr lang="en-US" altLang="ja-JP" dirty="0" smtClean="0"/>
          </a:p>
          <a:p>
            <a:pPr>
              <a:buNone/>
            </a:pPr>
            <a:r>
              <a:rPr lang="ja-JP" altLang="en-US" dirty="0" smtClean="0"/>
              <a:t>倒産件数 　　　　　　</a:t>
            </a:r>
            <a:r>
              <a:rPr lang="en-US" altLang="ja-JP" dirty="0" smtClean="0"/>
              <a:t>16,886</a:t>
            </a:r>
            <a:r>
              <a:rPr lang="ja-JP" altLang="en-US" dirty="0" smtClean="0"/>
              <a:t>→</a:t>
            </a:r>
            <a:r>
              <a:rPr lang="en-US" altLang="ja-JP" dirty="0" smtClean="0"/>
              <a:t> 11,719</a:t>
            </a:r>
            <a:r>
              <a:rPr lang="ja-JP" altLang="en-US" dirty="0" smtClean="0"/>
              <a:t>　</a:t>
            </a:r>
            <a:endParaRPr lang="en-US" altLang="ja-JP" dirty="0" smtClean="0"/>
          </a:p>
          <a:p>
            <a:pPr>
              <a:buNone/>
            </a:pPr>
            <a:r>
              <a:rPr lang="ja-JP" altLang="en-US" dirty="0" smtClean="0"/>
              <a:t>　　　　　　　　　　　</a:t>
            </a:r>
            <a:r>
              <a:rPr lang="en-US" altLang="ja-JP" dirty="0" smtClean="0"/>
              <a:t> </a:t>
            </a:r>
            <a:r>
              <a:rPr lang="ja-JP" altLang="en-US" dirty="0" smtClean="0"/>
              <a:t>ピーク </a:t>
            </a:r>
            <a:r>
              <a:rPr lang="en-US" altLang="ja-JP" dirty="0" smtClean="0"/>
              <a:t>2001</a:t>
            </a:r>
            <a:r>
              <a:rPr lang="ja-JP" altLang="en-US" dirty="0" smtClean="0"/>
              <a:t>年 </a:t>
            </a:r>
            <a:r>
              <a:rPr lang="en-US" altLang="ja-JP" dirty="0" smtClean="0"/>
              <a:t>19,565 </a:t>
            </a:r>
          </a:p>
          <a:p>
            <a:pPr>
              <a:buNone/>
            </a:pPr>
            <a:r>
              <a:rPr lang="ja-JP" altLang="en-US" dirty="0" smtClean="0"/>
              <a:t>労働分配率 　　　　　</a:t>
            </a:r>
            <a:r>
              <a:rPr lang="en-US" altLang="ja-JP" dirty="0" smtClean="0"/>
              <a:t> 67.2 </a:t>
            </a:r>
            <a:r>
              <a:rPr lang="ja-JP" altLang="en-US" dirty="0" smtClean="0"/>
              <a:t>→</a:t>
            </a:r>
            <a:r>
              <a:rPr lang="en-US" altLang="ja-JP" dirty="0" smtClean="0"/>
              <a:t>70.0 </a:t>
            </a:r>
          </a:p>
          <a:p>
            <a:pPr>
              <a:buNone/>
            </a:pPr>
            <a:r>
              <a:rPr lang="ja-JP" altLang="en-US" dirty="0" smtClean="0"/>
              <a:t>　　　　　　　　　　　　ピーク </a:t>
            </a:r>
            <a:r>
              <a:rPr lang="en-US" altLang="ja-JP" dirty="0" smtClean="0"/>
              <a:t>1998</a:t>
            </a:r>
            <a:r>
              <a:rPr lang="ja-JP" altLang="en-US" dirty="0" smtClean="0"/>
              <a:t>年 </a:t>
            </a:r>
            <a:r>
              <a:rPr lang="en-US" altLang="ja-JP" dirty="0" smtClean="0"/>
              <a:t>73.9 </a:t>
            </a:r>
          </a:p>
          <a:p>
            <a:pPr>
              <a:buNone/>
            </a:pPr>
            <a:r>
              <a:rPr lang="ja-JP" altLang="en-US" dirty="0" smtClean="0"/>
              <a:t>非正規雇用 </a:t>
            </a:r>
            <a:endParaRPr lang="en-US" altLang="ja-JP" dirty="0" smtClean="0"/>
          </a:p>
          <a:p>
            <a:pPr>
              <a:buNone/>
            </a:pPr>
            <a:r>
              <a:rPr lang="ja-JP" altLang="en-US" dirty="0" smtClean="0"/>
              <a:t>　　　</a:t>
            </a:r>
            <a:r>
              <a:rPr lang="en-US" altLang="ja-JP" dirty="0" smtClean="0"/>
              <a:t>15〜24</a:t>
            </a:r>
            <a:r>
              <a:rPr lang="ja-JP" altLang="en-US" dirty="0" smtClean="0"/>
              <a:t>歳 （</a:t>
            </a:r>
            <a:r>
              <a:rPr lang="en-US" altLang="ja-JP" dirty="0" smtClean="0"/>
              <a:t>88</a:t>
            </a:r>
            <a:r>
              <a:rPr lang="ja-JP" altLang="en-US" dirty="0" smtClean="0"/>
              <a:t>年）</a:t>
            </a:r>
            <a:r>
              <a:rPr lang="en-US" altLang="ja-JP" dirty="0" smtClean="0"/>
              <a:t>17.2</a:t>
            </a:r>
            <a:r>
              <a:rPr lang="ja-JP" altLang="en-US" dirty="0" smtClean="0"/>
              <a:t>→</a:t>
            </a:r>
            <a:r>
              <a:rPr lang="en-US" altLang="ja-JP" dirty="0" smtClean="0"/>
              <a:t>47.3</a:t>
            </a:r>
            <a:r>
              <a:rPr lang="ja-JP" altLang="en-US" dirty="0" smtClean="0"/>
              <a:t>（</a:t>
            </a:r>
            <a:r>
              <a:rPr lang="en-US" altLang="ja-JP" dirty="0" smtClean="0"/>
              <a:t>12</a:t>
            </a:r>
            <a:r>
              <a:rPr lang="ja-JP" altLang="en-US" dirty="0" smtClean="0"/>
              <a:t>年）</a:t>
            </a:r>
            <a:endParaRPr lang="en-US" altLang="ja-JP" dirty="0" smtClean="0"/>
          </a:p>
          <a:p>
            <a:pPr>
              <a:buNone/>
            </a:pPr>
            <a:r>
              <a:rPr lang="ja-JP" altLang="en-US" dirty="0" smtClean="0"/>
              <a:t>　　　</a:t>
            </a:r>
            <a:r>
              <a:rPr lang="en-US" altLang="ja-JP" dirty="0" smtClean="0"/>
              <a:t>55〜64 </a:t>
            </a:r>
            <a:r>
              <a:rPr lang="ja-JP" altLang="en-US" dirty="0" smtClean="0"/>
              <a:t>歳（</a:t>
            </a:r>
            <a:r>
              <a:rPr lang="en-US" altLang="ja-JP" dirty="0" smtClean="0"/>
              <a:t>88</a:t>
            </a:r>
            <a:r>
              <a:rPr lang="ja-JP" altLang="en-US" dirty="0" smtClean="0"/>
              <a:t>年）</a:t>
            </a:r>
            <a:r>
              <a:rPr lang="en-US" altLang="ja-JP" dirty="0" smtClean="0"/>
              <a:t>27.3</a:t>
            </a:r>
            <a:r>
              <a:rPr lang="ja-JP" altLang="en-US" dirty="0" smtClean="0"/>
              <a:t>→</a:t>
            </a:r>
            <a:r>
              <a:rPr lang="en-US" altLang="ja-JP" dirty="0" smtClean="0"/>
              <a:t>46.2</a:t>
            </a:r>
            <a:r>
              <a:rPr lang="ja-JP" altLang="en-US" dirty="0" smtClean="0"/>
              <a:t>（</a:t>
            </a:r>
            <a:r>
              <a:rPr lang="en-US" altLang="ja-JP" dirty="0" smtClean="0"/>
              <a:t>12</a:t>
            </a:r>
            <a:r>
              <a:rPr lang="ja-JP" altLang="en-US" dirty="0" smtClean="0"/>
              <a:t>年）</a:t>
            </a:r>
            <a:endParaRPr lang="en-US" altLang="ja-JP" dirty="0" smtClean="0"/>
          </a:p>
          <a:p>
            <a:pPr>
              <a:buNone/>
            </a:pP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tx1">
                <a:lumMod val="95000"/>
                <a:lumOff val="5000"/>
              </a:schemeClr>
            </a:solidFill>
          </a:ln>
        </p:spPr>
        <p:txBody>
          <a:bodyPr>
            <a:normAutofit fontScale="90000"/>
          </a:bodyPr>
          <a:lstStyle/>
          <a:p>
            <a:r>
              <a:rPr lang="ja-JP" altLang="en-US" dirty="0" smtClean="0"/>
              <a:t>遊ぶ人（お金と時間）を作らないと</a:t>
            </a:r>
            <a:r>
              <a:rPr lang="en-US" altLang="ja-JP" dirty="0" smtClean="0"/>
              <a:t/>
            </a:r>
            <a:br>
              <a:rPr lang="en-US" altLang="ja-JP" dirty="0" smtClean="0"/>
            </a:br>
            <a:r>
              <a:rPr lang="ja-JP" altLang="en-US" dirty="0" smtClean="0"/>
              <a:t>観光は栄えない</a:t>
            </a:r>
            <a:endParaRPr kumimoji="1" lang="ja-JP" altLang="en-US" dirty="0"/>
          </a:p>
        </p:txBody>
      </p:sp>
      <p:sp>
        <p:nvSpPr>
          <p:cNvPr id="4" name="サブタイトル 3"/>
          <p:cNvSpPr>
            <a:spLocks noGrp="1"/>
          </p:cNvSpPr>
          <p:nvPr>
            <p:ph type="subTitle" idx="1"/>
          </p:nvPr>
        </p:nvSpPr>
        <p:spPr>
          <a:xfrm>
            <a:off x="1371600" y="4124672"/>
            <a:ext cx="6400800" cy="1752600"/>
          </a:xfrm>
        </p:spPr>
        <p:txBody>
          <a:bodyPr>
            <a:normAutofit/>
          </a:bodyPr>
          <a:lstStyle/>
          <a:p>
            <a:r>
              <a:rPr kumimoji="1" lang="ja-JP" altLang="en-US" dirty="0" smtClean="0"/>
              <a:t>今の観光政策は</a:t>
            </a:r>
            <a:endParaRPr kumimoji="1" lang="en-US" altLang="ja-JP" dirty="0" smtClean="0"/>
          </a:p>
          <a:p>
            <a:r>
              <a:rPr kumimoji="1" lang="ja-JP" altLang="en-US" dirty="0" smtClean="0"/>
              <a:t>遊ぶところを作ることばかり</a:t>
            </a:r>
            <a:endParaRPr kumimoji="1" lang="en-US" altLang="ja-JP" dirty="0" smtClean="0"/>
          </a:p>
          <a:p>
            <a:r>
              <a:rPr lang="ja-JP" altLang="en-US" dirty="0" smtClean="0"/>
              <a:t>時間は高齢者増加で、政策いらず</a:t>
            </a:r>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4624"/>
            <a:ext cx="8229600" cy="1143000"/>
          </a:xfrm>
          <a:ln>
            <a:solidFill>
              <a:schemeClr val="tx1"/>
            </a:solidFill>
          </a:ln>
        </p:spPr>
        <p:txBody>
          <a:bodyPr/>
          <a:lstStyle/>
          <a:p>
            <a:r>
              <a:rPr lang="ja-JP" altLang="en-US" dirty="0"/>
              <a:t>投資から</a:t>
            </a:r>
            <a:r>
              <a:rPr lang="ja-JP" altLang="en-US" dirty="0">
                <a:solidFill>
                  <a:srgbClr val="FF0000"/>
                </a:solidFill>
              </a:rPr>
              <a:t>消費</a:t>
            </a:r>
            <a:r>
              <a:rPr lang="ja-JP" altLang="en-US" dirty="0"/>
              <a:t>の時代</a:t>
            </a:r>
          </a:p>
        </p:txBody>
      </p:sp>
      <p:sp>
        <p:nvSpPr>
          <p:cNvPr id="3075" name="Rectangle 3"/>
          <p:cNvSpPr>
            <a:spLocks noGrp="1" noChangeArrowheads="1"/>
          </p:cNvSpPr>
          <p:nvPr>
            <p:ph type="body" idx="1"/>
          </p:nvPr>
        </p:nvSpPr>
        <p:spPr>
          <a:xfrm>
            <a:off x="0" y="1196752"/>
            <a:ext cx="9144000" cy="5661248"/>
          </a:xfrm>
        </p:spPr>
        <p:txBody>
          <a:bodyPr>
            <a:noAutofit/>
          </a:bodyPr>
          <a:lstStyle/>
          <a:p>
            <a:pPr>
              <a:lnSpc>
                <a:spcPct val="90000"/>
              </a:lnSpc>
            </a:pPr>
            <a:r>
              <a:rPr lang="ja-JP" altLang="en-US" sz="3600" dirty="0"/>
              <a:t>人口高齢化による貯蓄率低下によって</a:t>
            </a:r>
            <a:r>
              <a:rPr lang="ja-JP" altLang="en-US" sz="3600" dirty="0" smtClean="0"/>
              <a:t>、投資</a:t>
            </a:r>
            <a:r>
              <a:rPr lang="ja-JP" altLang="en-US" sz="3600" dirty="0"/>
              <a:t>主導の経済から消費主導の経済へと</a:t>
            </a:r>
            <a:r>
              <a:rPr lang="ja-JP" altLang="en-US" sz="3600" dirty="0" smtClean="0"/>
              <a:t>変質</a:t>
            </a:r>
            <a:endParaRPr lang="ja-JP" altLang="en-US" sz="3600" dirty="0"/>
          </a:p>
          <a:p>
            <a:pPr>
              <a:lnSpc>
                <a:spcPct val="90000"/>
              </a:lnSpc>
              <a:buFontTx/>
              <a:buNone/>
            </a:pPr>
            <a:r>
              <a:rPr lang="ja-JP" altLang="en-US" sz="3600" dirty="0"/>
              <a:t>　国民貯蓄率は労働力率の関数</a:t>
            </a:r>
          </a:p>
          <a:p>
            <a:pPr>
              <a:lnSpc>
                <a:spcPct val="90000"/>
              </a:lnSpc>
              <a:buFontTx/>
              <a:buNone/>
            </a:pPr>
            <a:r>
              <a:rPr lang="ja-JP" altLang="en-US" sz="3600" dirty="0"/>
              <a:t>　　労働人口が増加すれば貯蓄率増加</a:t>
            </a:r>
          </a:p>
          <a:p>
            <a:pPr>
              <a:lnSpc>
                <a:spcPct val="90000"/>
              </a:lnSpc>
              <a:buFontTx/>
              <a:buNone/>
            </a:pPr>
            <a:r>
              <a:rPr lang="ja-JP" altLang="en-US" sz="3600" dirty="0"/>
              <a:t>　　労働人口が低下すれば貯蓄率低下</a:t>
            </a:r>
          </a:p>
          <a:p>
            <a:pPr>
              <a:lnSpc>
                <a:spcPct val="90000"/>
              </a:lnSpc>
              <a:buFontTx/>
              <a:buNone/>
            </a:pPr>
            <a:r>
              <a:rPr lang="ja-JP" altLang="en-US" sz="3600" dirty="0"/>
              <a:t>　所得に対する貯蓄は</a:t>
            </a:r>
            <a:r>
              <a:rPr lang="en-US" altLang="ja-JP" sz="3600" dirty="0"/>
              <a:t>2030</a:t>
            </a:r>
            <a:r>
              <a:rPr lang="ja-JP" altLang="en-US" sz="3600" dirty="0"/>
              <a:t>年には３．５％　英国並みになる</a:t>
            </a:r>
          </a:p>
          <a:p>
            <a:pPr>
              <a:lnSpc>
                <a:spcPct val="90000"/>
              </a:lnSpc>
            </a:pPr>
            <a:r>
              <a:rPr lang="ja-JP" altLang="en-US" sz="3600" dirty="0"/>
              <a:t>設備投資や公共投資を軸とした経済運営から、</a:t>
            </a:r>
            <a:r>
              <a:rPr lang="ja-JP" altLang="en-US" sz="3600" dirty="0">
                <a:solidFill>
                  <a:srgbClr val="FF0000"/>
                </a:solidFill>
              </a:rPr>
              <a:t>堅実な消費</a:t>
            </a:r>
            <a:r>
              <a:rPr lang="en-US" altLang="ja-JP" sz="3600" dirty="0">
                <a:solidFill>
                  <a:srgbClr val="FF0000"/>
                </a:solidFill>
              </a:rPr>
              <a:t>(</a:t>
            </a:r>
            <a:r>
              <a:rPr lang="ja-JP" altLang="en-US" sz="3600" dirty="0">
                <a:solidFill>
                  <a:srgbClr val="FF0000"/>
                </a:solidFill>
              </a:rPr>
              <a:t>ＧＤＰの６％</a:t>
            </a:r>
            <a:r>
              <a:rPr lang="en-US" altLang="ja-JP" sz="3600" dirty="0">
                <a:solidFill>
                  <a:srgbClr val="FF0000"/>
                </a:solidFill>
              </a:rPr>
              <a:t>)</a:t>
            </a:r>
            <a:r>
              <a:rPr lang="ja-JP" altLang="en-US" sz="3600" dirty="0">
                <a:solidFill>
                  <a:srgbClr val="FF0000"/>
                </a:solidFill>
              </a:rPr>
              <a:t>を確保</a:t>
            </a:r>
            <a:r>
              <a:rPr lang="ja-JP" altLang="en-US" sz="3600" dirty="0"/>
              <a:t>する方向へと政策転換</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274638"/>
            <a:ext cx="8642350" cy="1143000"/>
          </a:xfrm>
          <a:ln>
            <a:solidFill>
              <a:schemeClr val="tx1"/>
            </a:solidFill>
          </a:ln>
        </p:spPr>
        <p:txBody>
          <a:bodyPr/>
          <a:lstStyle/>
          <a:p>
            <a:r>
              <a:rPr lang="ja-JP" altLang="en-US" sz="3600"/>
              <a:t>労働生産性の上昇に対する賃金追随率</a:t>
            </a:r>
          </a:p>
        </p:txBody>
      </p:sp>
      <p:sp>
        <p:nvSpPr>
          <p:cNvPr id="4099" name="Rectangle 3"/>
          <p:cNvSpPr>
            <a:spLocks noGrp="1" noChangeArrowheads="1"/>
          </p:cNvSpPr>
          <p:nvPr>
            <p:ph type="body" idx="1"/>
          </p:nvPr>
        </p:nvSpPr>
        <p:spPr/>
        <p:txBody>
          <a:bodyPr/>
          <a:lstStyle/>
          <a:p>
            <a:r>
              <a:rPr lang="ja-JP" altLang="en-US" dirty="0"/>
              <a:t>日本は</a:t>
            </a:r>
            <a:r>
              <a:rPr lang="ja-JP" altLang="en-US" dirty="0" smtClean="0"/>
              <a:t>先進国中、賃金</a:t>
            </a:r>
            <a:r>
              <a:rPr lang="ja-JP" altLang="en-US" dirty="0"/>
              <a:t>追随率が最低レベル</a:t>
            </a:r>
          </a:p>
          <a:p>
            <a:r>
              <a:rPr lang="ja-JP" altLang="en-US" dirty="0"/>
              <a:t>投資に関連した産業のウェイト低下し、消費財産業が重要となる</a:t>
            </a:r>
          </a:p>
          <a:p>
            <a:r>
              <a:rPr lang="ja-JP" altLang="en-US" dirty="0">
                <a:solidFill>
                  <a:srgbClr val="FF0000"/>
                </a:solidFill>
              </a:rPr>
              <a:t>消費主導の経済では、賃金水準が適正であることが、これまで以上に重要となる</a:t>
            </a:r>
          </a:p>
          <a:p>
            <a:r>
              <a:rPr lang="ja-JP" altLang="en-US" dirty="0"/>
              <a:t>賃金上昇の抑制によって、企業利益の確保を図ることは、経済を一層縮小</a:t>
            </a:r>
            <a:r>
              <a:rPr lang="ja-JP" altLang="en-US" dirty="0" smtClean="0"/>
              <a:t>させる</a:t>
            </a:r>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82750"/>
            <a:ext cx="8229600" cy="4450506"/>
          </a:xfrm>
          <a:solidFill>
            <a:srgbClr val="FFFF00"/>
          </a:solidFill>
        </p:spPr>
        <p:txBody>
          <a:bodyPr>
            <a:normAutofit fontScale="90000"/>
          </a:bodyPr>
          <a:lstStyle/>
          <a:p>
            <a:r>
              <a:rPr lang="ja-JP" altLang="en-US" b="1" dirty="0" smtClean="0"/>
              <a:t>グーグルの逆説</a:t>
            </a:r>
            <a:r>
              <a:rPr lang="en-US" altLang="ja-JP" b="1" dirty="0" smtClean="0"/>
              <a:t/>
            </a:r>
            <a:br>
              <a:rPr lang="en-US" altLang="ja-JP" b="1" dirty="0" smtClean="0"/>
            </a:br>
            <a:r>
              <a:rPr lang="ja-JP" altLang="en-US" b="1" dirty="0" smtClean="0"/>
              <a:t/>
            </a:r>
            <a:br>
              <a:rPr lang="ja-JP" altLang="en-US" b="1" dirty="0" smtClean="0"/>
            </a:br>
            <a:r>
              <a:rPr lang="ja-JP" altLang="en-US" dirty="0" smtClean="0"/>
              <a:t>本当に企業が欲しい人というのは、「お金で買えないもの」しか欲しくない</a:t>
            </a:r>
            <a:r>
              <a:rPr lang="en-US" altLang="ja-JP" dirty="0" smtClean="0"/>
              <a:t/>
            </a:r>
            <a:br>
              <a:rPr lang="en-US" altLang="ja-JP" dirty="0" smtClean="0"/>
            </a:br>
            <a:r>
              <a:rPr lang="en-US" altLang="ja-JP" dirty="0" smtClean="0"/>
              <a:t/>
            </a:r>
            <a:br>
              <a:rPr lang="en-US" altLang="ja-JP" dirty="0" smtClean="0"/>
            </a:br>
            <a:r>
              <a:rPr lang="ja-JP" altLang="en-US" b="1" dirty="0" smtClean="0"/>
              <a:t>資本主義的でないものを追求し</a:t>
            </a:r>
            <a:r>
              <a:rPr lang="en-US" altLang="ja-JP" b="1" dirty="0" smtClean="0"/>
              <a:t/>
            </a:r>
            <a:br>
              <a:rPr lang="en-US" altLang="ja-JP" b="1" dirty="0" smtClean="0"/>
            </a:br>
            <a:r>
              <a:rPr lang="ja-JP" altLang="en-US" b="1" dirty="0" smtClean="0"/>
              <a:t>利益を上げる</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1371600" y="3886200"/>
            <a:ext cx="6400800" cy="2495128"/>
          </a:xfrm>
        </p:spPr>
        <p:txBody>
          <a:bodyPr/>
          <a:lstStyle/>
          <a:p>
            <a:r>
              <a:rPr lang="en-US" altLang="ja-JP" dirty="0" smtClean="0">
                <a:solidFill>
                  <a:schemeClr val="tx1">
                    <a:lumMod val="85000"/>
                    <a:lumOff val="15000"/>
                  </a:schemeClr>
                </a:solidFill>
              </a:rPr>
              <a:t>『</a:t>
            </a:r>
            <a:r>
              <a:rPr lang="ja-JP" altLang="ja-JP" dirty="0" smtClean="0">
                <a:solidFill>
                  <a:schemeClr val="tx1">
                    <a:lumMod val="85000"/>
                    <a:lumOff val="15000"/>
                  </a:schemeClr>
                </a:solidFill>
              </a:rPr>
              <a:t>グローバル化２．０</a:t>
            </a:r>
            <a:r>
              <a:rPr lang="en-US" altLang="ja-JP" dirty="0" smtClean="0">
                <a:solidFill>
                  <a:schemeClr val="tx1">
                    <a:lumMod val="85000"/>
                    <a:lumOff val="15000"/>
                  </a:schemeClr>
                </a:solidFill>
              </a:rPr>
              <a:t>』</a:t>
            </a:r>
          </a:p>
          <a:p>
            <a:r>
              <a:rPr lang="ja-JP" altLang="ja-JP" dirty="0" smtClean="0">
                <a:solidFill>
                  <a:schemeClr val="tx1">
                    <a:lumMod val="85000"/>
                    <a:lumOff val="15000"/>
                  </a:schemeClr>
                </a:solidFill>
              </a:rPr>
              <a:t>　遠藤乾　中央公論２０１３年３月号</a:t>
            </a:r>
            <a:endParaRPr kumimoji="1" lang="ja-JP" altLang="en-US" dirty="0">
              <a:solidFill>
                <a:schemeClr val="tx1">
                  <a:lumMod val="85000"/>
                  <a:lumOff val="15000"/>
                </a:schemeClr>
              </a:solidFill>
            </a:endParaRPr>
          </a:p>
        </p:txBody>
      </p:sp>
      <p:sp>
        <p:nvSpPr>
          <p:cNvPr id="6" name="タイトル 1"/>
          <p:cNvSpPr>
            <a:spLocks noGrp="1"/>
          </p:cNvSpPr>
          <p:nvPr>
            <p:ph type="ctrTitle"/>
          </p:nvPr>
        </p:nvSpPr>
        <p:spPr>
          <a:xfrm>
            <a:off x="685800" y="2130425"/>
            <a:ext cx="7846640" cy="1470025"/>
          </a:xfrm>
          <a:solidFill>
            <a:schemeClr val="accent1">
              <a:lumMod val="20000"/>
              <a:lumOff val="80000"/>
            </a:schemeClr>
          </a:solidFill>
          <a:ln w="57150">
            <a:solidFill>
              <a:schemeClr val="tx1">
                <a:lumMod val="85000"/>
                <a:lumOff val="15000"/>
              </a:schemeClr>
            </a:solidFill>
          </a:ln>
        </p:spPr>
        <p:txBody>
          <a:bodyPr>
            <a:normAutofit/>
          </a:bodyPr>
          <a:lstStyle/>
          <a:p>
            <a:r>
              <a:rPr kumimoji="1" lang="ja-JP" altLang="en-US" dirty="0" smtClean="0"/>
              <a:t>グローバル化</a:t>
            </a:r>
            <a:endParaRPr kumimoji="1" lang="ja-JP"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a:solidFill>
              <a:schemeClr val="tx1">
                <a:lumMod val="95000"/>
                <a:lumOff val="5000"/>
              </a:schemeClr>
            </a:solidFill>
          </a:ln>
        </p:spPr>
        <p:txBody>
          <a:bodyPr/>
          <a:lstStyle/>
          <a:p>
            <a:r>
              <a:rPr lang="ja-JP" altLang="ja-JP" dirty="0" smtClean="0"/>
              <a:t>グローバル化指標</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チュ－リッヒ工科大学経済研究所によればグローバル化が言われるほど深く広い世界をカバーして</a:t>
            </a:r>
            <a:r>
              <a:rPr lang="ja-JP" altLang="en-US" dirty="0" smtClean="0"/>
              <a:t>いない</a:t>
            </a:r>
            <a:endParaRPr lang="ja-JP" altLang="ja-JP" dirty="0" smtClean="0"/>
          </a:p>
          <a:p>
            <a:r>
              <a:rPr lang="ja-JP" altLang="ja-JP" dirty="0" smtClean="0"/>
              <a:t>国際電話は２％、ネット上の海外ニュースも１</a:t>
            </a:r>
            <a:r>
              <a:rPr lang="ja-JP" altLang="en-US" dirty="0" smtClean="0"/>
              <a:t>～</a:t>
            </a:r>
            <a:r>
              <a:rPr lang="ja-JP" altLang="ja-JP" dirty="0" smtClean="0"/>
              <a:t>２％、留学生２％　</a:t>
            </a:r>
            <a:endParaRPr lang="en-US" altLang="ja-JP" dirty="0" smtClean="0"/>
          </a:p>
          <a:p>
            <a:r>
              <a:rPr lang="ja-JP" altLang="ja-JP" dirty="0" smtClean="0"/>
              <a:t>貿易量は世界ＧＤＰの３０％を占めるといわれるが、その多くが</a:t>
            </a:r>
            <a:r>
              <a:rPr lang="en-US" altLang="ja-JP" dirty="0" smtClean="0"/>
              <a:t>2</a:t>
            </a:r>
            <a:r>
              <a:rPr lang="ja-JP" altLang="ja-JP" dirty="0" smtClean="0"/>
              <a:t>度ないし</a:t>
            </a:r>
            <a:r>
              <a:rPr lang="en-US" altLang="ja-JP" dirty="0" smtClean="0"/>
              <a:t>3</a:t>
            </a:r>
            <a:r>
              <a:rPr lang="ja-JP" altLang="ja-JP" dirty="0" smtClean="0"/>
              <a:t>度カウントされたもので実態は２０％程度</a:t>
            </a:r>
          </a:p>
          <a:p>
            <a:endParaRPr kumimoji="1" lang="ja-JP"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a:solidFill>
              <a:schemeClr val="tx1">
                <a:lumMod val="95000"/>
                <a:lumOff val="5000"/>
              </a:schemeClr>
            </a:solidFill>
          </a:ln>
        </p:spPr>
        <p:txBody>
          <a:bodyPr/>
          <a:lstStyle/>
          <a:p>
            <a:r>
              <a:rPr lang="ja-JP" altLang="ja-JP" dirty="0" smtClean="0">
                <a:solidFill>
                  <a:srgbClr val="FF0000"/>
                </a:solidFill>
              </a:rPr>
              <a:t>ハーモナイズ・アップの原則</a:t>
            </a:r>
            <a:endParaRPr kumimoji="1" lang="ja-JP" altLang="en-US" dirty="0"/>
          </a:p>
        </p:txBody>
      </p:sp>
      <p:sp>
        <p:nvSpPr>
          <p:cNvPr id="3" name="コンテンツ プレースホルダ 2"/>
          <p:cNvSpPr>
            <a:spLocks noGrp="1"/>
          </p:cNvSpPr>
          <p:nvPr>
            <p:ph idx="1"/>
          </p:nvPr>
        </p:nvSpPr>
        <p:spPr>
          <a:xfrm>
            <a:off x="179512" y="1600200"/>
            <a:ext cx="8964488" cy="5069160"/>
          </a:xfrm>
        </p:spPr>
        <p:txBody>
          <a:bodyPr>
            <a:normAutofit fontScale="85000" lnSpcReduction="10000"/>
          </a:bodyPr>
          <a:lstStyle/>
          <a:p>
            <a:r>
              <a:rPr lang="ja-JP" altLang="ja-JP" dirty="0" smtClean="0"/>
              <a:t>デンマークは　</a:t>
            </a:r>
            <a:r>
              <a:rPr lang="ja-JP" altLang="ja-JP" dirty="0" smtClean="0">
                <a:solidFill>
                  <a:srgbClr val="FF0000"/>
                </a:solidFill>
              </a:rPr>
              <a:t>貿易自由化</a:t>
            </a:r>
            <a:r>
              <a:rPr lang="ja-JP" altLang="ja-JP" dirty="0" smtClean="0"/>
              <a:t>と</a:t>
            </a:r>
            <a:r>
              <a:rPr lang="ja-JP" altLang="ja-JP" dirty="0" smtClean="0">
                <a:solidFill>
                  <a:srgbClr val="FF0000"/>
                </a:solidFill>
              </a:rPr>
              <a:t>一国の規制</a:t>
            </a:r>
            <a:r>
              <a:rPr lang="ja-JP" altLang="ja-JP" dirty="0" smtClean="0"/>
              <a:t>が衝突した場合前者が優先</a:t>
            </a:r>
            <a:endParaRPr lang="en-US" altLang="ja-JP" dirty="0" smtClean="0"/>
          </a:p>
          <a:p>
            <a:r>
              <a:rPr lang="ja-JP" altLang="ja-JP" dirty="0" smtClean="0"/>
              <a:t>しかし環境や安全という領域における</a:t>
            </a:r>
            <a:r>
              <a:rPr lang="ja-JP" altLang="ja-JP" dirty="0" smtClean="0">
                <a:solidFill>
                  <a:srgbClr val="FF0000"/>
                </a:solidFill>
              </a:rPr>
              <a:t>良質な規制</a:t>
            </a:r>
            <a:r>
              <a:rPr lang="ja-JP" altLang="ja-JP" dirty="0" smtClean="0"/>
              <a:t>がある国で存在する場合、その良質な規制に合わせて規制を改善することはあっても、</a:t>
            </a:r>
            <a:r>
              <a:rPr lang="ja-JP" altLang="ja-JP" dirty="0" smtClean="0">
                <a:solidFill>
                  <a:srgbClr val="FF0000"/>
                </a:solidFill>
              </a:rPr>
              <a:t>劣悪な規制</a:t>
            </a:r>
            <a:r>
              <a:rPr lang="ja-JP" altLang="ja-JP" dirty="0" smtClean="0"/>
              <a:t>に合わせて規制緩和することはない</a:t>
            </a:r>
            <a:endParaRPr lang="en-US" altLang="ja-JP" dirty="0" smtClean="0"/>
          </a:p>
          <a:p>
            <a:r>
              <a:rPr lang="ja-JP" altLang="en-US" dirty="0" smtClean="0"/>
              <a:t>さ</a:t>
            </a:r>
            <a:r>
              <a:rPr lang="ja-JP" altLang="ja-JP" dirty="0" smtClean="0"/>
              <a:t>まざまなヒトやモノやサービスが国境を横断するのを許す　</a:t>
            </a:r>
            <a:endParaRPr lang="en-US" altLang="ja-JP" dirty="0" smtClean="0"/>
          </a:p>
          <a:p>
            <a:r>
              <a:rPr lang="ja-JP" altLang="ja-JP" dirty="0" smtClean="0"/>
              <a:t>児童に有害なもの　国境を越えた自由流通が始まればなおさらである　規制されなければならない　</a:t>
            </a:r>
            <a:endParaRPr lang="en-US" altLang="ja-JP" dirty="0" smtClean="0"/>
          </a:p>
          <a:p>
            <a:r>
              <a:rPr lang="ja-JP" altLang="ja-JP" sz="5200" dirty="0" smtClean="0">
                <a:solidFill>
                  <a:srgbClr val="FF0000"/>
                </a:solidFill>
              </a:rPr>
              <a:t>規制緩和が再規制を伴うのである</a:t>
            </a:r>
          </a:p>
          <a:p>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2130425"/>
            <a:ext cx="7772400" cy="1470025"/>
          </a:xfrm>
          <a:solidFill>
            <a:srgbClr val="FFFF00"/>
          </a:solidFill>
          <a:ln w="38100">
            <a:solidFill>
              <a:schemeClr val="tx1">
                <a:lumMod val="95000"/>
                <a:lumOff val="5000"/>
              </a:schemeClr>
            </a:solidFill>
          </a:ln>
        </p:spPr>
        <p:txBody>
          <a:bodyPr/>
          <a:lstStyle/>
          <a:p>
            <a:pPr algn="l"/>
            <a:r>
              <a:rPr kumimoji="1" lang="ja-JP" altLang="en-US" dirty="0" smtClean="0"/>
              <a:t>日本経済（円）は強いのか？</a:t>
            </a:r>
            <a:endParaRPr kumimoji="1" lang="ja-JP" altLang="en-US" dirty="0"/>
          </a:p>
        </p:txBody>
      </p:sp>
      <p:sp>
        <p:nvSpPr>
          <p:cNvPr id="5" name="サブタイトル 4"/>
          <p:cNvSpPr>
            <a:spLocks noGrp="1"/>
          </p:cNvSpPr>
          <p:nvPr>
            <p:ph type="subTitle" idx="1"/>
          </p:nvPr>
        </p:nvSpPr>
        <p:spPr>
          <a:xfrm>
            <a:off x="179512" y="4196680"/>
            <a:ext cx="6400800" cy="1752600"/>
          </a:xfrm>
        </p:spPr>
        <p:txBody>
          <a:bodyPr/>
          <a:lstStyle/>
          <a:p>
            <a:pPr algn="l"/>
            <a:r>
              <a:rPr kumimoji="1" lang="ja-JP" altLang="en-US" dirty="0" smtClean="0">
                <a:solidFill>
                  <a:schemeClr val="tx1">
                    <a:lumMod val="95000"/>
                    <a:lumOff val="5000"/>
                  </a:schemeClr>
                </a:solidFill>
              </a:rPr>
              <a:t>円高・円安論（為替）</a:t>
            </a:r>
            <a:endParaRPr kumimoji="1"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資源小国・貿易立国論は本当か</a:t>
            </a:r>
            <a:endParaRPr lang="en-US" altLang="ja-JP" dirty="0" smtClean="0">
              <a:solidFill>
                <a:schemeClr val="tx1">
                  <a:lumMod val="95000"/>
                  <a:lumOff val="5000"/>
                </a:schemeClr>
              </a:solidFill>
            </a:endParaRPr>
          </a:p>
          <a:p>
            <a:pPr algn="l"/>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「知財黒字」初の１兆円超</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en-US" dirty="0" smtClean="0"/>
              <a:t>日本企業が特許や著作権などの知的財産を使って海外でどれぐらい稼いだかを示す </a:t>
            </a:r>
            <a:r>
              <a:rPr lang="en-US" altLang="ja-JP" dirty="0" smtClean="0"/>
              <a:t> </a:t>
            </a:r>
            <a:r>
              <a:rPr lang="ja-JP" altLang="en-US" dirty="0" smtClean="0"/>
              <a:t>「知財収支」の黒字額が</a:t>
            </a:r>
            <a:r>
              <a:rPr lang="en-US" altLang="ja-JP" dirty="0" smtClean="0"/>
              <a:t>2013</a:t>
            </a:r>
            <a:r>
              <a:rPr lang="ja-JP" altLang="en-US" dirty="0" smtClean="0"/>
              <a:t>年度に初めて１兆円を超える見通し</a:t>
            </a:r>
            <a:endParaRPr lang="en-US" altLang="ja-JP" dirty="0" smtClean="0"/>
          </a:p>
          <a:p>
            <a:r>
              <a:rPr lang="ja-JP" altLang="en-US" dirty="0" smtClean="0"/>
              <a:t>円安や海外生産の拡大で、日本本社が海外子会社に特許を貸して受け取る収入が急増</a:t>
            </a:r>
            <a:endParaRPr lang="en-US" altLang="ja-JP" dirty="0" smtClean="0"/>
          </a:p>
          <a:p>
            <a:r>
              <a:rPr lang="ja-JP" altLang="en-US" dirty="0" smtClean="0"/>
              <a:t>著作権からの収入も伸びている</a:t>
            </a:r>
            <a:endParaRPr lang="en-US" altLang="ja-JP" dirty="0" smtClean="0"/>
          </a:p>
          <a:p>
            <a:r>
              <a:rPr lang="ja-JP" altLang="en-US" dirty="0" smtClean="0"/>
              <a:t>輸出の伸び悩みやエネルギー輸入の拡大による大幅な貿易赤字の一部を穴埋めしている。 </a:t>
            </a:r>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Autofit/>
          </a:bodyPr>
          <a:lstStyle/>
          <a:p>
            <a:r>
              <a:rPr lang="ja-JP" altLang="en-US" sz="2400" dirty="0" smtClean="0"/>
              <a:t>自動車メーカーは車のデザインや生産システムを子会社に貸す対価としてライセンス料を受け取る。自動車業界では出荷額の５～</a:t>
            </a:r>
            <a:r>
              <a:rPr lang="en-US" altLang="ja-JP" sz="2400" dirty="0" smtClean="0"/>
              <a:t>10</a:t>
            </a:r>
            <a:r>
              <a:rPr lang="ja-JP" altLang="en-US" sz="2400" dirty="0" smtClean="0"/>
              <a:t>％とする例が多いようだ。本社はライセンス料をドルで受け取ることが多く、円安が進み円建ての受取額が膨らんだ面もある。</a:t>
            </a:r>
          </a:p>
          <a:p>
            <a:r>
              <a:rPr lang="ja-JP" altLang="en-US" sz="2400" dirty="0" smtClean="0"/>
              <a:t>著作権や商標権の収入も増えている。受取額は昨年４月から今年１月に</a:t>
            </a:r>
            <a:r>
              <a:rPr lang="en-US" altLang="ja-JP" sz="2400" dirty="0" smtClean="0"/>
              <a:t>1600</a:t>
            </a:r>
            <a:r>
              <a:rPr lang="ja-JP" altLang="en-US" sz="2400" dirty="0" smtClean="0"/>
              <a:t>億円と前年同期比で４割多い。サンリオは人気キャラクター「ハローキティ」を衣服や玩具のデザインに使う権利を貸している。</a:t>
            </a:r>
          </a:p>
          <a:p>
            <a:r>
              <a:rPr lang="ja-JP" altLang="en-US" sz="2400" dirty="0" smtClean="0">
                <a:solidFill>
                  <a:srgbClr val="FF0000"/>
                </a:solidFill>
              </a:rPr>
              <a:t>ただ著作権収支は</a:t>
            </a:r>
            <a:r>
              <a:rPr lang="en-US" altLang="ja-JP" sz="2400" dirty="0" smtClean="0">
                <a:solidFill>
                  <a:srgbClr val="FF0000"/>
                </a:solidFill>
              </a:rPr>
              <a:t>5800</a:t>
            </a:r>
            <a:r>
              <a:rPr lang="ja-JP" altLang="en-US" sz="2400" dirty="0" smtClean="0">
                <a:solidFill>
                  <a:srgbClr val="FF0000"/>
                </a:solidFill>
              </a:rPr>
              <a:t>億円の赤字</a:t>
            </a:r>
            <a:r>
              <a:rPr lang="ja-JP" altLang="en-US" sz="2400" dirty="0" smtClean="0"/>
              <a:t>。パソコンのソフトウエアを米国に依存しているのが主因。海外映画や音楽のＤＶＤの流入も影響する。</a:t>
            </a:r>
          </a:p>
          <a:p>
            <a:r>
              <a:rPr lang="ja-JP" altLang="en-US" sz="2400" dirty="0" smtClean="0"/>
              <a:t>知財で黒字を稼ぐ「知財立国」に転換するには、著作権や商標権を子会社だけでなく海外の取引先に貸して得る収入を一段と増やす必要がある。市場拡大が見込める新興国での知的財産権の保護も課題</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ikkei.com/content/pic/20140322/96958A9C889DE4EAE4EAE3E3E7E2E0E0E2E1E0E2E3E69C9CE3E2E2E2-DSXDZO6868117022032014NN1001-PN1-8.jpg"/>
          <p:cNvPicPr>
            <a:picLocks noChangeAspect="1" noChangeArrowheads="1"/>
          </p:cNvPicPr>
          <p:nvPr/>
        </p:nvPicPr>
        <p:blipFill>
          <a:blip r:embed="rId3" cstate="print"/>
          <a:srcRect/>
          <a:stretch>
            <a:fillRect/>
          </a:stretch>
        </p:blipFill>
        <p:spPr bwMode="auto">
          <a:xfrm>
            <a:off x="606574" y="210482"/>
            <a:ext cx="7709842" cy="651693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円安・円高</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a:bodyPr>
          <a:lstStyle/>
          <a:p>
            <a:r>
              <a:rPr kumimoji="1" lang="ja-JP" altLang="en-US" dirty="0" smtClean="0"/>
              <a:t>円安だと、日本の輸出製品の国際競争力がつき（米ドル評価）国内の雇用が増える</a:t>
            </a:r>
            <a:endParaRPr kumimoji="1" lang="en-US" altLang="ja-JP" dirty="0" smtClean="0"/>
          </a:p>
          <a:p>
            <a:r>
              <a:rPr lang="ja-JP" altLang="en-US" dirty="0" smtClean="0"/>
              <a:t>円安だと、原油の値段が上昇し、電力料金が上がる</a:t>
            </a:r>
            <a:endParaRPr lang="en-US" altLang="ja-JP" dirty="0" smtClean="0"/>
          </a:p>
          <a:p>
            <a:r>
              <a:rPr kumimoji="1" lang="ja-JP" altLang="en-US" dirty="0" smtClean="0">
                <a:solidFill>
                  <a:srgbClr val="FF0000"/>
                </a:solidFill>
              </a:rPr>
              <a:t>円高だと、海外旅行が安くなるが、円安だと海外旅行が高くなる（日本の旅行会社にメリット）。</a:t>
            </a:r>
            <a:endParaRPr kumimoji="1" lang="en-US" altLang="ja-JP" dirty="0" smtClean="0">
              <a:solidFill>
                <a:srgbClr val="FF0000"/>
              </a:solidFill>
            </a:endParaRPr>
          </a:p>
          <a:p>
            <a:r>
              <a:rPr lang="ja-JP" altLang="en-US" dirty="0" smtClean="0">
                <a:solidFill>
                  <a:srgbClr val="FF0000"/>
                </a:solidFill>
              </a:rPr>
              <a:t>円安だと、外国人旅行者は増えるが、円高だと減少する（日本の観光地にメリット）</a:t>
            </a:r>
            <a:endParaRPr lang="en-US" altLang="ja-JP" dirty="0" smtClean="0">
              <a:solidFill>
                <a:srgbClr val="FF0000"/>
              </a:solidFill>
            </a:endParaRPr>
          </a:p>
          <a:p>
            <a:r>
              <a:rPr lang="ja-JP" altLang="en-US" dirty="0" smtClean="0">
                <a:solidFill>
                  <a:srgbClr val="FF0000"/>
                </a:solidFill>
              </a:rPr>
              <a:t>観光経済を論じる意味合いが問われる問題</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282154"/>
          </a:xfrm>
          <a:solidFill>
            <a:srgbClr val="FFFF00"/>
          </a:solidFill>
          <a:ln w="38100">
            <a:solidFill>
              <a:schemeClr val="tx1"/>
            </a:solidFill>
          </a:ln>
        </p:spPr>
        <p:txBody>
          <a:bodyPr>
            <a:normAutofit fontScale="90000"/>
          </a:bodyPr>
          <a:lstStyle/>
          <a:p>
            <a:r>
              <a:rPr lang="ja-JP" altLang="en-US" b="1" dirty="0" smtClean="0"/>
              <a:t>「円安でも海外生産比率拡大」</a:t>
            </a:r>
            <a:r>
              <a:rPr lang="en-US" altLang="ja-JP" b="1" dirty="0" smtClean="0"/>
              <a:t/>
            </a:r>
            <a:br>
              <a:rPr lang="en-US" altLang="ja-JP" b="1" dirty="0" smtClean="0"/>
            </a:br>
            <a:r>
              <a:rPr lang="ja-JP" altLang="en-US" b="1" dirty="0" smtClean="0"/>
              <a:t>内閣府調査</a:t>
            </a:r>
            <a:endParaRPr kumimoji="1" lang="ja-JP" altLang="en-US" dirty="0"/>
          </a:p>
        </p:txBody>
      </p:sp>
      <p:sp>
        <p:nvSpPr>
          <p:cNvPr id="3" name="コンテンツ プレースホルダ 2"/>
          <p:cNvSpPr>
            <a:spLocks noGrp="1"/>
          </p:cNvSpPr>
          <p:nvPr>
            <p:ph idx="1"/>
          </p:nvPr>
        </p:nvSpPr>
        <p:spPr>
          <a:xfrm>
            <a:off x="457200" y="1340768"/>
            <a:ext cx="8229600" cy="5501208"/>
          </a:xfrm>
        </p:spPr>
        <p:txBody>
          <a:bodyPr>
            <a:normAutofit fontScale="92500" lnSpcReduction="20000"/>
          </a:bodyPr>
          <a:lstStyle/>
          <a:p>
            <a:r>
              <a:rPr lang="ja-JP" altLang="en-US" dirty="0" smtClean="0"/>
              <a:t>国内の製造業が海外で生産している比率は、平成２４年度は２０．６％と、調査開始来、初めて２０％を超え</a:t>
            </a:r>
            <a:endParaRPr lang="en-US" altLang="ja-JP" dirty="0" smtClean="0"/>
          </a:p>
          <a:p>
            <a:r>
              <a:rPr lang="ja-JP" altLang="en-US" dirty="0" smtClean="0"/>
              <a:t>今年度は２１．６％に、５年後の平成３０年度には２５．５％と、今後も海外生産の比率を高める見通し</a:t>
            </a:r>
            <a:endParaRPr lang="en-US" altLang="ja-JP" dirty="0" smtClean="0"/>
          </a:p>
          <a:p>
            <a:r>
              <a:rPr lang="ja-JP" altLang="en-US" dirty="0" smtClean="0"/>
              <a:t>海外生産理由は、「現地の需要が旺盛、または今後の拡大が見込まれる」５０．８％「労働力コストが低い」１９．１％、「現地のニーズに応じた対応が可能」１４．４％</a:t>
            </a:r>
            <a:endParaRPr lang="en-US" altLang="ja-JP" dirty="0" smtClean="0"/>
          </a:p>
          <a:p>
            <a:r>
              <a:rPr lang="ja-JP" altLang="en-US" dirty="0" smtClean="0"/>
              <a:t>１年後の為替レート、平均で１ドル＝１０５円程度と予想、円安傾向が続いても、市場の拡大が見込まれる海外での生産比率を今後も高めることが浮き彫り</a:t>
            </a:r>
            <a:endParaRPr kumimoji="1"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nikkei.com/content/pic/20140304/96958A9C93819591E2E1E2E3EA8DE2E1E2E1E0E2E3E69F9FEAE2E2E2-DSXBZO6770712004032014I00002-PN1-10.jpg">
            <a:hlinkClick r:id="rId3"/>
          </p:cNvPr>
          <p:cNvPicPr/>
          <p:nvPr/>
        </p:nvPicPr>
        <p:blipFill>
          <a:blip r:embed="rId4" cstate="print"/>
          <a:srcRect/>
          <a:stretch>
            <a:fillRect/>
          </a:stretch>
        </p:blipFill>
        <p:spPr bwMode="auto">
          <a:xfrm>
            <a:off x="971600" y="260648"/>
            <a:ext cx="6912768" cy="6264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hotakasugi-jp.com/wp-content/uploads/2013/05/slooProImg_20130529150122.jpg"/>
          <p:cNvPicPr>
            <a:picLocks noChangeAspect="1" noChangeArrowheads="1"/>
          </p:cNvPicPr>
          <p:nvPr/>
        </p:nvPicPr>
        <p:blipFill>
          <a:blip r:embed="rId3" cstate="print"/>
          <a:srcRect/>
          <a:stretch>
            <a:fillRect/>
          </a:stretch>
        </p:blipFill>
        <p:spPr bwMode="auto">
          <a:xfrm>
            <a:off x="89193" y="1196752"/>
            <a:ext cx="8947303" cy="4680520"/>
          </a:xfrm>
          <a:prstGeom prst="rect">
            <a:avLst/>
          </a:prstGeom>
          <a:noFill/>
        </p:spPr>
      </p:pic>
      <p:sp>
        <p:nvSpPr>
          <p:cNvPr id="4" name="タイトル 3"/>
          <p:cNvSpPr txBox="1">
            <a:spLocks/>
          </p:cNvSpPr>
          <p:nvPr/>
        </p:nvSpPr>
        <p:spPr>
          <a:xfrm>
            <a:off x="457200" y="5301208"/>
            <a:ext cx="8229600" cy="15841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tx1"/>
                </a:solidFill>
                <a:effectLst/>
                <a:uLnTx/>
                <a:uFillTx/>
                <a:latin typeface="+mj-lt"/>
                <a:ea typeface="+mj-ea"/>
                <a:cs typeface="+mj-cs"/>
              </a:rPr>
              <a:t>映画のプロモーションビデオ</a:t>
            </a:r>
            <a:endParaRPr kumimoji="1" lang="en-US" altLang="ja-JP" sz="32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altLang="ja-JP" dirty="0" smtClean="0">
                <a:hlinkClick r:id="rId4"/>
              </a:rPr>
              <a:t>https://www.youtube.com/watch?feature=player_embedded&amp;v=d9HZ65opMqA</a:t>
            </a:r>
            <a:endParaRPr kumimoji="1" lang="ja-JP" alt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タイトル 1"/>
          <p:cNvSpPr txBox="1">
            <a:spLocks/>
          </p:cNvSpPr>
          <p:nvPr/>
        </p:nvSpPr>
        <p:spPr>
          <a:xfrm>
            <a:off x="0" y="58614"/>
            <a:ext cx="9180512" cy="1066130"/>
          </a:xfrm>
          <a:prstGeom prst="rect">
            <a:avLst/>
          </a:prstGeom>
          <a:ln w="3810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000" b="0" i="0" u="none" strike="noStrike" kern="1200" cap="none" spc="0" normalizeH="0" baseline="0" noProof="0" dirty="0" smtClean="0">
                <a:ln>
                  <a:noFill/>
                </a:ln>
                <a:solidFill>
                  <a:schemeClr val="tx1"/>
                </a:solidFill>
                <a:effectLst/>
                <a:uLnTx/>
                <a:uFillTx/>
                <a:latin typeface="+mj-lt"/>
                <a:ea typeface="+mj-ea"/>
                <a:cs typeface="+mj-cs"/>
              </a:rPr>
              <a:t>The Internship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a:bodyPr>
          <a:lstStyle/>
          <a:p>
            <a:r>
              <a:rPr lang="ja-JP" altLang="ja-JP" dirty="0" smtClean="0"/>
              <a:t>円安が進んで外貨を円に替えると有利になったほか、海外から利益を戻しやすくする税制改正も後押しした。</a:t>
            </a:r>
          </a:p>
          <a:p>
            <a:r>
              <a:rPr lang="en-US" altLang="ja-JP" dirty="0" smtClean="0"/>
              <a:t>09</a:t>
            </a:r>
            <a:r>
              <a:rPr lang="ja-JP" altLang="ja-JP" dirty="0" smtClean="0"/>
              <a:t>年度に外国子会社からの配当は</a:t>
            </a:r>
            <a:r>
              <a:rPr lang="en-US" altLang="ja-JP" dirty="0" smtClean="0"/>
              <a:t>95</a:t>
            </a:r>
            <a:r>
              <a:rPr lang="ja-JP" altLang="ja-JP" dirty="0" smtClean="0"/>
              <a:t>％が非課税となり、</a:t>
            </a:r>
            <a:r>
              <a:rPr lang="en-US" altLang="ja-JP" dirty="0" smtClean="0"/>
              <a:t>10</a:t>
            </a:r>
            <a:r>
              <a:rPr lang="ja-JP" altLang="ja-JP" dirty="0" smtClean="0"/>
              <a:t>年度には外国の孫会社からの配当にも対象を広げた。</a:t>
            </a:r>
          </a:p>
          <a:p>
            <a:r>
              <a:rPr lang="ja-JP" altLang="ja-JP" dirty="0" smtClean="0"/>
              <a:t>　国内に戻したお金の使い道として多いのが株主配当だ。上場企業の</a:t>
            </a:r>
            <a:r>
              <a:rPr lang="en-US" altLang="ja-JP" dirty="0" smtClean="0"/>
              <a:t>14</a:t>
            </a:r>
            <a:r>
              <a:rPr lang="ja-JP" altLang="ja-JP" dirty="0" smtClean="0"/>
              <a:t>年３月期の配当額は前期比</a:t>
            </a:r>
            <a:r>
              <a:rPr lang="en-US" altLang="ja-JP" dirty="0" smtClean="0"/>
              <a:t>15</a:t>
            </a:r>
            <a:r>
              <a:rPr lang="ja-JP" altLang="ja-JP" dirty="0" smtClean="0"/>
              <a:t>％増の約</a:t>
            </a:r>
            <a:r>
              <a:rPr lang="en-US" altLang="ja-JP" dirty="0" smtClean="0"/>
              <a:t>6.9</a:t>
            </a:r>
            <a:r>
              <a:rPr lang="ja-JP" altLang="ja-JP" dirty="0" smtClean="0"/>
              <a:t>兆円と過去最高の見通し</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ourism.jp/wp/wp-content/uploads/2013/06/number-close-up_sales_01.jpg"/>
          <p:cNvPicPr>
            <a:picLocks noChangeAspect="1" noChangeArrowheads="1"/>
          </p:cNvPicPr>
          <p:nvPr/>
        </p:nvPicPr>
        <p:blipFill>
          <a:blip r:embed="rId3" cstate="print"/>
          <a:srcRect/>
          <a:stretch>
            <a:fillRect/>
          </a:stretch>
        </p:blipFill>
        <p:spPr bwMode="auto">
          <a:xfrm>
            <a:off x="35496" y="332657"/>
            <a:ext cx="9021884" cy="648072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ja-JP" b="1" dirty="0" smtClean="0"/>
              <a:t>赤字＝損という「重商主義の誤謬」</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いずれにしても、当時の大蔵省は表に出ずに、</a:t>
            </a:r>
            <a:r>
              <a:rPr lang="en-US" altLang="ja-JP" dirty="0" smtClean="0"/>
              <a:t>IS</a:t>
            </a:r>
            <a:r>
              <a:rPr lang="ja-JP" altLang="ja-JP" dirty="0" smtClean="0"/>
              <a:t>バランス論はおかしいといっていた。しかし、さすがに、経済学者からみれば、その論法はあまりにお粗末なので、経済学者で言う人はいなかったと思う。</a:t>
            </a:r>
          </a:p>
          <a:p>
            <a:r>
              <a:rPr lang="ja-JP" altLang="ja-JP" dirty="0" smtClean="0"/>
              <a:t>貿易黒字といっても、財貨を輸出して代金をもらっているだけ。国内で消費すべきものを輸出して、消費機会が失われてハッピーなのだろうか。消費してハッピーなので、代金をもらってハッピーなはずない。貿易収支または経常収支の黒字を「得」なこと、赤字を「損」なことと考えるのは経済学にとって初歩的な誤りで、それを「</a:t>
            </a:r>
            <a:r>
              <a:rPr lang="ja-JP" altLang="ja-JP" b="1" dirty="0" smtClean="0"/>
              <a:t>重商主義の誤謬</a:t>
            </a:r>
            <a:r>
              <a:rPr lang="ja-JP" altLang="ja-JP" dirty="0" smtClean="0"/>
              <a:t>」という。貿易収支の黒字は輸出のほうが輸入より多いことで、別に国にとって得でも損でもない。カナダのように経常収支が</a:t>
            </a:r>
            <a:r>
              <a:rPr lang="en-US" altLang="ja-JP" dirty="0" smtClean="0"/>
              <a:t>100</a:t>
            </a:r>
            <a:r>
              <a:rPr lang="ja-JP" altLang="ja-JP" dirty="0" smtClean="0"/>
              <a:t>年以上もほとんどの年において赤字でも、立派に発展してきた国もある。アイルランド、オーストラリア、デンマークなどの経常収支は第</a:t>
            </a:r>
            <a:r>
              <a:rPr lang="en-US" altLang="ja-JP" dirty="0" smtClean="0"/>
              <a:t>2</a:t>
            </a:r>
            <a:r>
              <a:rPr lang="ja-JP" altLang="ja-JP" dirty="0" smtClean="0"/>
              <a:t>次世界大戦以降、だいたい赤字であるが、それらの国が「損」をしてきたわけでない。</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r>
              <a:rPr lang="ja-JP" altLang="en-US" dirty="0" smtClean="0"/>
              <a:t>貿易収支の赤字は大幅に拡大</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昨年は（サービス収支を含めて）過去最大の</a:t>
            </a:r>
            <a:r>
              <a:rPr lang="en-US" altLang="ja-JP" dirty="0" smtClean="0"/>
              <a:t>12.2</a:t>
            </a:r>
            <a:r>
              <a:rPr lang="ja-JP" altLang="en-US" dirty="0" smtClean="0"/>
              <a:t>兆円</a:t>
            </a:r>
            <a:endParaRPr lang="en-US" altLang="ja-JP" dirty="0" smtClean="0"/>
          </a:p>
          <a:p>
            <a:r>
              <a:rPr lang="ja-JP" altLang="en-US" dirty="0" smtClean="0"/>
              <a:t>これに所得収支（海外からの配当・金利）などを加えた経常収支の黒字も</a:t>
            </a:r>
            <a:r>
              <a:rPr lang="en-US" altLang="ja-JP" dirty="0" smtClean="0"/>
              <a:t>3.3</a:t>
            </a:r>
            <a:r>
              <a:rPr lang="ja-JP" altLang="en-US" dirty="0" smtClean="0"/>
              <a:t>兆円と、比較可能な</a:t>
            </a:r>
            <a:r>
              <a:rPr lang="en-US" altLang="ja-JP" dirty="0" smtClean="0"/>
              <a:t>1985</a:t>
            </a:r>
            <a:r>
              <a:rPr lang="ja-JP" altLang="en-US" dirty="0" smtClean="0"/>
              <a:t>年以降で最低</a:t>
            </a:r>
            <a:endParaRPr lang="en-US" altLang="ja-JP" dirty="0" smtClean="0"/>
          </a:p>
          <a:p>
            <a:r>
              <a:rPr lang="ja-JP" altLang="en-US" dirty="0" smtClean="0"/>
              <a:t>浜田理論によれば円安で貿易黒字になるはずだが、何が間違っていたのか？</a:t>
            </a:r>
            <a:br>
              <a:rPr lang="ja-JP" altLang="en-US" dirty="0" smtClean="0"/>
            </a:br>
            <a:r>
              <a:rPr lang="ja-JP" altLang="en-US" dirty="0" smtClean="0"/>
              <a:t/>
            </a:r>
            <a:br>
              <a:rPr lang="ja-JP" altLang="en-US" dirty="0" smtClean="0"/>
            </a:br>
            <a:r>
              <a:rPr lang="ja-JP" altLang="en-US" dirty="0" smtClean="0"/>
              <a:t>　</a:t>
            </a:r>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第一の原因</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円安にもかかわらず</a:t>
            </a:r>
            <a:r>
              <a:rPr lang="ja-JP" altLang="en-US" dirty="0" smtClean="0">
                <a:solidFill>
                  <a:srgbClr val="FF0000"/>
                </a:solidFill>
              </a:rPr>
              <a:t>輸出量が減</a:t>
            </a:r>
            <a:r>
              <a:rPr lang="ja-JP" altLang="en-US" dirty="0" smtClean="0"/>
              <a:t>ったこと</a:t>
            </a:r>
            <a:endParaRPr lang="en-US" altLang="ja-JP" dirty="0" smtClean="0"/>
          </a:p>
          <a:p>
            <a:r>
              <a:rPr lang="en-US" altLang="ja-JP" dirty="0" smtClean="0"/>
              <a:t>2013</a:t>
            </a:r>
            <a:r>
              <a:rPr lang="ja-JP" altLang="en-US" dirty="0" smtClean="0"/>
              <a:t>年の輸出量は前年に比べて</a:t>
            </a:r>
            <a:r>
              <a:rPr lang="en-US" altLang="ja-JP" dirty="0" smtClean="0"/>
              <a:t>1.8</a:t>
            </a:r>
            <a:r>
              <a:rPr lang="ja-JP" altLang="en-US" dirty="0" smtClean="0"/>
              <a:t>％減少</a:t>
            </a:r>
            <a:endParaRPr lang="en-US" altLang="ja-JP" dirty="0" smtClean="0"/>
          </a:p>
          <a:p>
            <a:r>
              <a:rPr lang="ja-JP" altLang="en-US" dirty="0" smtClean="0"/>
              <a:t>特に</a:t>
            </a:r>
            <a:r>
              <a:rPr lang="ja-JP" altLang="en-US" dirty="0" smtClean="0">
                <a:solidFill>
                  <a:srgbClr val="FF0000"/>
                </a:solidFill>
              </a:rPr>
              <a:t>電機製品の減少が大きく</a:t>
            </a:r>
            <a:r>
              <a:rPr lang="ja-JP" altLang="en-US" dirty="0" smtClean="0"/>
              <a:t>、この部門は純輸入に転じた。</a:t>
            </a:r>
            <a:endParaRPr lang="en-US" altLang="ja-JP" dirty="0" smtClean="0"/>
          </a:p>
          <a:p>
            <a:r>
              <a:rPr lang="ja-JP" altLang="en-US" dirty="0" smtClean="0"/>
              <a:t>半導体の輸出量も大きく減少した。この分野では日本メーカーにもう</a:t>
            </a:r>
            <a:r>
              <a:rPr lang="ja-JP" altLang="en-US" dirty="0" smtClean="0">
                <a:solidFill>
                  <a:srgbClr val="FF0000"/>
                </a:solidFill>
              </a:rPr>
              <a:t>競争優位がない</a:t>
            </a:r>
            <a:r>
              <a:rPr lang="ja-JP" altLang="en-US" dirty="0" smtClean="0"/>
              <a:t>ので、円安になっても売る物がないのだ。</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tx1">
                <a:lumMod val="95000"/>
                <a:lumOff val="5000"/>
              </a:schemeClr>
            </a:solidFill>
          </a:ln>
        </p:spPr>
        <p:txBody>
          <a:bodyPr/>
          <a:lstStyle/>
          <a:p>
            <a:r>
              <a:rPr lang="ja-JP" altLang="en-US" dirty="0" smtClean="0"/>
              <a:t>第二の原因</a:t>
            </a:r>
            <a:endParaRPr kumimoji="1" lang="ja-JP" altLang="en-US" dirty="0"/>
          </a:p>
        </p:txBody>
      </p:sp>
      <p:sp>
        <p:nvSpPr>
          <p:cNvPr id="3" name="コンテンツ プレースホルダ 2"/>
          <p:cNvSpPr>
            <a:spLocks noGrp="1"/>
          </p:cNvSpPr>
          <p:nvPr>
            <p:ph idx="1"/>
          </p:nvPr>
        </p:nvSpPr>
        <p:spPr>
          <a:xfrm>
            <a:off x="457200" y="1484784"/>
            <a:ext cx="8229600" cy="5184576"/>
          </a:xfrm>
        </p:spPr>
        <p:txBody>
          <a:bodyPr>
            <a:normAutofit fontScale="92500" lnSpcReduction="20000"/>
          </a:bodyPr>
          <a:lstStyle/>
          <a:p>
            <a:r>
              <a:rPr lang="ja-JP" altLang="en-US" dirty="0" smtClean="0"/>
              <a:t>輸入量が増加。この最大の原因は、原発停止で</a:t>
            </a:r>
            <a:r>
              <a:rPr lang="en-US" altLang="ja-JP" dirty="0" smtClean="0">
                <a:solidFill>
                  <a:srgbClr val="FF0000"/>
                </a:solidFill>
              </a:rPr>
              <a:t>LNG</a:t>
            </a:r>
            <a:r>
              <a:rPr lang="ja-JP" altLang="en-US" dirty="0" smtClean="0">
                <a:solidFill>
                  <a:srgbClr val="FF0000"/>
                </a:solidFill>
              </a:rPr>
              <a:t>輸入量</a:t>
            </a:r>
            <a:r>
              <a:rPr lang="ja-JP" altLang="en-US" dirty="0" smtClean="0"/>
              <a:t>が</a:t>
            </a:r>
            <a:r>
              <a:rPr lang="en-US" altLang="ja-JP" dirty="0" smtClean="0"/>
              <a:t>3.6</a:t>
            </a:r>
            <a:r>
              <a:rPr lang="ja-JP" altLang="en-US" dirty="0" smtClean="0"/>
              <a:t>兆円も増加、これが貿易赤字の</a:t>
            </a:r>
            <a:r>
              <a:rPr lang="en-US" altLang="ja-JP" dirty="0" smtClean="0"/>
              <a:t>1/3</a:t>
            </a:r>
            <a:r>
              <a:rPr lang="ja-JP" altLang="en-US" dirty="0" smtClean="0"/>
              <a:t>に相当する。このうち</a:t>
            </a:r>
            <a:r>
              <a:rPr lang="en-US" altLang="ja-JP" dirty="0" smtClean="0"/>
              <a:t>LNG</a:t>
            </a:r>
            <a:r>
              <a:rPr lang="ja-JP" altLang="en-US" dirty="0" smtClean="0"/>
              <a:t>価格の上昇やドル高の影響を除いたネットの影響は</a:t>
            </a:r>
            <a:r>
              <a:rPr lang="en-US" altLang="ja-JP" dirty="0" smtClean="0">
                <a:solidFill>
                  <a:srgbClr val="FF0000"/>
                </a:solidFill>
              </a:rPr>
              <a:t>2.5</a:t>
            </a:r>
            <a:r>
              <a:rPr lang="ja-JP" altLang="en-US" dirty="0" smtClean="0">
                <a:solidFill>
                  <a:srgbClr val="FF0000"/>
                </a:solidFill>
              </a:rPr>
              <a:t>兆円</a:t>
            </a:r>
            <a:r>
              <a:rPr lang="ja-JP" altLang="en-US" dirty="0" smtClean="0"/>
              <a:t>（経産省調べ）。</a:t>
            </a:r>
            <a:r>
              <a:rPr lang="ja-JP" altLang="en-US" dirty="0" smtClean="0">
                <a:solidFill>
                  <a:srgbClr val="FF0000"/>
                </a:solidFill>
              </a:rPr>
              <a:t>原発停止で、</a:t>
            </a:r>
            <a:r>
              <a:rPr lang="en-US" altLang="ja-JP" dirty="0" smtClean="0">
                <a:solidFill>
                  <a:srgbClr val="FF0000"/>
                </a:solidFill>
              </a:rPr>
              <a:t>GDP</a:t>
            </a:r>
            <a:r>
              <a:rPr lang="ja-JP" altLang="en-US" dirty="0" smtClean="0">
                <a:solidFill>
                  <a:srgbClr val="FF0000"/>
                </a:solidFill>
              </a:rPr>
              <a:t>の</a:t>
            </a:r>
            <a:r>
              <a:rPr lang="en-US" altLang="ja-JP" dirty="0" smtClean="0">
                <a:solidFill>
                  <a:srgbClr val="FF0000"/>
                </a:solidFill>
              </a:rPr>
              <a:t>0.5</a:t>
            </a:r>
            <a:r>
              <a:rPr lang="ja-JP" altLang="en-US" dirty="0" smtClean="0">
                <a:solidFill>
                  <a:srgbClr val="FF0000"/>
                </a:solidFill>
              </a:rPr>
              <a:t>％が産油国に流出</a:t>
            </a:r>
            <a:endParaRPr lang="en-US" altLang="ja-JP" dirty="0" smtClean="0"/>
          </a:p>
          <a:p>
            <a:r>
              <a:rPr lang="ja-JP" altLang="en-US" dirty="0" smtClean="0"/>
              <a:t>製品別にみると、通信機の輸入がここ</a:t>
            </a:r>
            <a:r>
              <a:rPr lang="en-US" altLang="ja-JP" dirty="0" smtClean="0"/>
              <a:t>3</a:t>
            </a:r>
            <a:r>
              <a:rPr lang="ja-JP" altLang="en-US" dirty="0" smtClean="0"/>
              <a:t>年で</a:t>
            </a:r>
            <a:r>
              <a:rPr lang="en-US" altLang="ja-JP" dirty="0" smtClean="0"/>
              <a:t>2.4</a:t>
            </a:r>
            <a:r>
              <a:rPr lang="ja-JP" altLang="en-US" dirty="0" smtClean="0"/>
              <a:t>倍に増え、大幅な貿易赤字になった。これは携帯電話がスマートフォンになる変化に日本メーカーがついていけず、</a:t>
            </a:r>
            <a:r>
              <a:rPr lang="ja-JP" altLang="en-US" b="1" dirty="0" smtClean="0">
                <a:solidFill>
                  <a:srgbClr val="FF0000"/>
                </a:solidFill>
              </a:rPr>
              <a:t>スマホのほとんどが輸入品</a:t>
            </a:r>
            <a:r>
              <a:rPr lang="ja-JP" altLang="en-US" dirty="0" smtClean="0"/>
              <a:t>。この世界市場はアップルやサムスンなどの寡占状態になっており、</a:t>
            </a:r>
            <a:r>
              <a:rPr lang="ja-JP" altLang="en-US" dirty="0" smtClean="0">
                <a:solidFill>
                  <a:srgbClr val="FF0000"/>
                </a:solidFill>
              </a:rPr>
              <a:t>日本メーカーが挽回することは絶望的</a:t>
            </a:r>
            <a:r>
              <a:rPr lang="ja-JP" altLang="en-US" dirty="0" smtClean="0"/>
              <a:t>である。</a:t>
            </a:r>
            <a:endParaRPr kumimoji="1" lang="ja-JP"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第三の原因</a:t>
            </a:r>
            <a:endParaRPr kumimoji="1" lang="ja-JP" altLang="en-US" dirty="0"/>
          </a:p>
        </p:txBody>
      </p:sp>
      <p:sp>
        <p:nvSpPr>
          <p:cNvPr id="3" name="コンテンツ プレースホルダ 2"/>
          <p:cNvSpPr>
            <a:spLocks noGrp="1"/>
          </p:cNvSpPr>
          <p:nvPr>
            <p:ph idx="1"/>
          </p:nvPr>
        </p:nvSpPr>
        <p:spPr>
          <a:xfrm>
            <a:off x="323528" y="1600200"/>
            <a:ext cx="8568952" cy="5257800"/>
          </a:xfrm>
        </p:spPr>
        <p:txBody>
          <a:bodyPr>
            <a:normAutofit/>
          </a:bodyPr>
          <a:lstStyle/>
          <a:p>
            <a:r>
              <a:rPr lang="ja-JP" altLang="en-US" sz="3600" b="1" dirty="0" smtClean="0">
                <a:solidFill>
                  <a:srgbClr val="FF0000"/>
                </a:solidFill>
              </a:rPr>
              <a:t>海外生産の増加</a:t>
            </a:r>
            <a:r>
              <a:rPr lang="ja-JP" altLang="en-US" sz="3600" dirty="0" smtClean="0"/>
              <a:t>。自動車・電機などの輸出産業は、最近の円高の中で海外生産にシフトしており、繊維や雑貨などはほとんど海外生産。</a:t>
            </a:r>
            <a:endParaRPr lang="en-US" altLang="ja-JP" sz="3600" dirty="0" smtClean="0"/>
          </a:p>
          <a:p>
            <a:r>
              <a:rPr lang="ja-JP" altLang="en-US" sz="3600" dirty="0" smtClean="0"/>
              <a:t>ユニクロの衣類や</a:t>
            </a:r>
            <a:r>
              <a:rPr lang="en-US" altLang="ja-JP" sz="3600" dirty="0" smtClean="0"/>
              <a:t>100</a:t>
            </a:r>
            <a:r>
              <a:rPr lang="ja-JP" altLang="en-US" sz="3600" dirty="0" smtClean="0"/>
              <a:t>円ショップの商品などはアジアで生産して輸入しているので、</a:t>
            </a:r>
            <a:r>
              <a:rPr lang="ja-JP" altLang="en-US" sz="3600" dirty="0" smtClean="0">
                <a:solidFill>
                  <a:srgbClr val="FF0000"/>
                </a:solidFill>
              </a:rPr>
              <a:t>円安になるとコストが上がり、流通業の業績は悪化する。</a:t>
            </a:r>
            <a:endParaRPr kumimoji="1" lang="ja-JP" altLang="en-US" sz="3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「人流」も「物流」にならうか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経済のグローバル化と円高基調の元、日本の海運会社は、コストのドル化に努めた。収入が国際運賃相場がドル建てであることから、支出も同じ割合でドル建てになれば、為替変動の影響を最小限で抑えられるからである。</a:t>
            </a:r>
            <a:endParaRPr kumimoji="1" lang="en-US" altLang="ja-JP" dirty="0" smtClean="0"/>
          </a:p>
          <a:p>
            <a:r>
              <a:rPr lang="ja-JP" altLang="en-US" dirty="0" smtClean="0"/>
              <a:t>コストのドル化は、人件費（外国人船員）、間接経費（海外への事務発注）、金融のドル建てに努めてきた</a:t>
            </a:r>
            <a:endParaRPr lang="en-US" altLang="ja-JP" dirty="0" smtClean="0"/>
          </a:p>
          <a:p>
            <a:r>
              <a:rPr kumimoji="1" lang="ja-JP" altLang="en-US" dirty="0" smtClean="0"/>
              <a:t>人流の場合、国内事業の割合が高いことに加え、外国人労働者問題も、船員法のように特別スキームが立てられないこと等がある</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374848" y="1052736"/>
            <a:ext cx="8229600" cy="2376264"/>
          </a:xfrm>
          <a:solidFill>
            <a:srgbClr val="FFFF00"/>
          </a:solidFill>
          <a:ln>
            <a:solidFill>
              <a:schemeClr val="accent1"/>
            </a:solidFill>
          </a:ln>
        </p:spPr>
        <p:txBody>
          <a:bodyPr>
            <a:normAutofit/>
          </a:bodyPr>
          <a:lstStyle/>
          <a:p>
            <a:pPr lvl="0"/>
            <a:r>
              <a:rPr lang="ja-JP" altLang="en-US" dirty="0" smtClean="0">
                <a:latin typeface="Century" pitchFamily="18" charset="0"/>
                <a:ea typeface="ＭＳ 明朝" pitchFamily="17" charset="-128"/>
                <a:cs typeface="Times New Roman" pitchFamily="18" charset="0"/>
              </a:rPr>
              <a:t>誰も考えたことのない理論や技術を研究・開発することを重視　</a:t>
            </a:r>
            <a:r>
              <a:rPr lang="en-US" altLang="ja-JP" dirty="0" smtClean="0">
                <a:latin typeface="Century" pitchFamily="18" charset="0"/>
                <a:ea typeface="ＭＳ 明朝" pitchFamily="17" charset="-128"/>
                <a:cs typeface="Times New Roman" pitchFamily="18" charset="0"/>
              </a:rPr>
              <a:t/>
            </a:r>
            <a:br>
              <a:rPr lang="en-US" altLang="ja-JP" dirty="0" smtClean="0">
                <a:latin typeface="Century" pitchFamily="18" charset="0"/>
                <a:ea typeface="ＭＳ 明朝" pitchFamily="17" charset="-128"/>
                <a:cs typeface="Times New Roman" pitchFamily="18" charset="0"/>
              </a:rPr>
            </a:br>
            <a:r>
              <a:rPr lang="ja-JP" altLang="en-US" dirty="0" smtClean="0">
                <a:latin typeface="Century" pitchFamily="18" charset="0"/>
                <a:ea typeface="ＭＳ 明朝" pitchFamily="17" charset="-128"/>
                <a:cs typeface="Times New Roman" pitchFamily="18" charset="0"/>
              </a:rPr>
              <a:t>「</a:t>
            </a:r>
            <a:r>
              <a:rPr lang="en-US" altLang="ja-JP" dirty="0" smtClean="0">
                <a:solidFill>
                  <a:srgbClr val="FF0000"/>
                </a:solidFill>
                <a:latin typeface="Century" pitchFamily="18" charset="0"/>
                <a:ea typeface="ＭＳ 明朝" pitchFamily="17" charset="-128"/>
                <a:cs typeface="Times New Roman" pitchFamily="18" charset="0"/>
              </a:rPr>
              <a:t>20</a:t>
            </a:r>
            <a:r>
              <a:rPr lang="ja-JP" altLang="en-US" dirty="0" smtClean="0">
                <a:solidFill>
                  <a:srgbClr val="FF0000"/>
                </a:solidFill>
                <a:latin typeface="Century" pitchFamily="18" charset="0"/>
                <a:ea typeface="ＭＳ 明朝" pitchFamily="17" charset="-128"/>
                <a:cs typeface="Times New Roman" pitchFamily="18" charset="0"/>
              </a:rPr>
              <a:t>％ルール</a:t>
            </a:r>
            <a:r>
              <a:rPr lang="ja-JP" altLang="en-US" dirty="0" smtClean="0">
                <a:latin typeface="Century" pitchFamily="18" charset="0"/>
                <a:ea typeface="ＭＳ 明朝" pitchFamily="17" charset="-128"/>
                <a:cs typeface="Times New Roman" pitchFamily="18" charset="0"/>
              </a:rPr>
              <a:t>」</a:t>
            </a:r>
            <a:endParaRPr kumimoji="1" lang="ja-JP" altLang="en-US" dirty="0"/>
          </a:p>
        </p:txBody>
      </p:sp>
      <p:sp>
        <p:nvSpPr>
          <p:cNvPr id="5" name="コンテンツ プレースホルダ 2"/>
          <p:cNvSpPr>
            <a:spLocks noGrp="1"/>
          </p:cNvSpPr>
          <p:nvPr>
            <p:ph idx="1"/>
          </p:nvPr>
        </p:nvSpPr>
        <p:spPr>
          <a:xfrm>
            <a:off x="107504" y="3861048"/>
            <a:ext cx="8892480" cy="2088232"/>
          </a:xfrm>
        </p:spPr>
        <p:txBody>
          <a:bodyPr>
            <a:noAutofit/>
          </a:bodyPr>
          <a:lstStyle/>
          <a:p>
            <a:r>
              <a:rPr lang="ja-JP" altLang="en-US" sz="3600" dirty="0" smtClean="0">
                <a:solidFill>
                  <a:srgbClr val="FF0000"/>
                </a:solidFill>
                <a:effectLst>
                  <a:outerShdw blurRad="38100" dist="38100" dir="2700000" algn="tl">
                    <a:srgbClr val="000000">
                      <a:alpha val="43137"/>
                    </a:srgbClr>
                  </a:outerShdw>
                </a:effectLst>
              </a:rPr>
              <a:t>人間の頭脳・創造性はお金で買えない</a:t>
            </a:r>
            <a:r>
              <a:rPr lang="ja-JP" altLang="en-US" sz="3600" dirty="0" smtClean="0"/>
              <a:t>。</a:t>
            </a:r>
            <a:endParaRPr lang="en-US" altLang="ja-JP" sz="3600" dirty="0" smtClean="0"/>
          </a:p>
          <a:p>
            <a:r>
              <a:rPr lang="ja-JP" altLang="en-US" sz="3600" dirty="0" smtClean="0"/>
              <a:t>違いを生み出してくれる人間、また創造性を持っている人間をどうやって引きつけるか</a:t>
            </a:r>
            <a:endParaRPr lang="en-US" altLang="ja-JP"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「違い」を意図的に作ることのみが利潤を生む</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私は既存のビジネス書に「書かれていること」に不満足であった。成功ケースを語り、また、統計的に成功企業群を扱ったところで、過去に基づいて将来が描けるとは思えない。「違い」を意図的に作ることのみが利潤を生むポスト産業資本主義の中で、ベストプラクティスを模倣することは、ベストどころか次善の策にもなり得ない。</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solidFill>
                  <a:schemeClr val="tx1">
                    <a:lumMod val="95000"/>
                    <a:lumOff val="5000"/>
                  </a:schemeClr>
                </a:solidFill>
              </a:rPr>
              <a:t>正解は存在せず。あれば、たちどころに真似されてしまう。</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p:txBody>
          <a:bodyPr>
            <a:normAutofit lnSpcReduction="10000"/>
          </a:bodyPr>
          <a:lstStyle/>
          <a:p>
            <a:r>
              <a:rPr lang="ja-JP" altLang="en-US" dirty="0" smtClean="0"/>
              <a:t>商業資本主義、産業資本主義を経て現前したポスト産業資本主義において、意図的に違いを作ること以外に、利潤を生む方法は残されていない。その最たるものが、</a:t>
            </a:r>
            <a:r>
              <a:rPr lang="ja-JP" altLang="en-US" dirty="0" smtClean="0">
                <a:solidFill>
                  <a:srgbClr val="FF0000"/>
                </a:solidFill>
              </a:rPr>
              <a:t>時間軸を移動</a:t>
            </a:r>
            <a:r>
              <a:rPr lang="ja-JP" altLang="en-US" dirty="0" smtClean="0"/>
              <a:t>して違いを生み出そうとするイノベーションである。</a:t>
            </a:r>
          </a:p>
          <a:p>
            <a:r>
              <a:rPr lang="ja-JP" altLang="en-US" dirty="0" smtClean="0"/>
              <a:t> ただし、そうであるからこそ、違いの作り方に唯一の</a:t>
            </a:r>
            <a:r>
              <a:rPr lang="ja-JP" altLang="en-US" dirty="0" smtClean="0">
                <a:solidFill>
                  <a:srgbClr val="FF0000"/>
                </a:solidFill>
              </a:rPr>
              <a:t>正解など存在しない</a:t>
            </a:r>
            <a:r>
              <a:rPr lang="ja-JP" altLang="en-US" dirty="0" smtClean="0"/>
              <a:t>。そんなものが存在すれば、</a:t>
            </a:r>
            <a:r>
              <a:rPr lang="ja-JP" altLang="en-US" dirty="0" smtClean="0">
                <a:solidFill>
                  <a:srgbClr val="FF0000"/>
                </a:solidFill>
              </a:rPr>
              <a:t>たちどころに真似されてしまう</a:t>
            </a:r>
            <a:r>
              <a:rPr lang="ja-JP" altLang="en-US" dirty="0" smtClean="0"/>
              <a:t>。</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2404</TotalTime>
  <Words>4401</Words>
  <Application>Microsoft Office PowerPoint</Application>
  <PresentationFormat>画面に合わせる (4:3)</PresentationFormat>
  <Paragraphs>339</Paragraphs>
  <Slides>67</Slides>
  <Notes>50</Notes>
  <HiddenSlides>2</HiddenSlides>
  <MMClips>0</MMClips>
  <ScaleCrop>false</ScaleCrop>
  <HeadingPairs>
    <vt:vector size="4" baseType="variant">
      <vt:variant>
        <vt:lpstr>テーマ</vt:lpstr>
      </vt:variant>
      <vt:variant>
        <vt:i4>1</vt:i4>
      </vt:variant>
      <vt:variant>
        <vt:lpstr>スライド タイトル</vt:lpstr>
      </vt:variant>
      <vt:variant>
        <vt:i4>67</vt:i4>
      </vt:variant>
    </vt:vector>
  </HeadingPairs>
  <TitlesOfParts>
    <vt:vector size="68" baseType="lpstr">
      <vt:lpstr>Office テーマ</vt:lpstr>
      <vt:lpstr>スライド 1</vt:lpstr>
      <vt:lpstr>「観光」とは？</vt:lpstr>
      <vt:lpstr>「非日常生活圏」から「日常圏」への接近</vt:lpstr>
      <vt:lpstr>ポスト産業資本主義の利潤</vt:lpstr>
      <vt:lpstr>グーグルの逆説  本当に企業が欲しい人というのは、「お金で買えないもの」しか欲しくない  資本主義的でないものを追求し 利益を上げる</vt:lpstr>
      <vt:lpstr>スライド 6</vt:lpstr>
      <vt:lpstr>誰も考えたことのない理論や技術を研究・開発することを重視　 「20％ルール」</vt:lpstr>
      <vt:lpstr>「違い」を意図的に作ることのみが利潤を生む</vt:lpstr>
      <vt:lpstr>正解は存在せず。あれば、たちどころに真似されてしまう。</vt:lpstr>
      <vt:lpstr>スライド 10</vt:lpstr>
      <vt:lpstr>スライド 11</vt:lpstr>
      <vt:lpstr>Google検索による使用頻度 2014年5月31日</vt:lpstr>
      <vt:lpstr>原理論は、経済にかかわるビジネス論、行政にかかわる政策論の、それぞれもととなる人間にかかわる観光現象を説明するものである</vt:lpstr>
      <vt:lpstr>ビジネス論と政策論（法制度論）</vt:lpstr>
      <vt:lpstr>マクロ経済、ミクロ経済、経営</vt:lpstr>
      <vt:lpstr>「伝統的経済学」対「神経経済学」 （松島斉　東京大学教授）</vt:lpstr>
      <vt:lpstr>スライド 17</vt:lpstr>
      <vt:lpstr>スライド 18</vt:lpstr>
      <vt:lpstr>（「観光政策論」対「非観光政策論」）</vt:lpstr>
      <vt:lpstr>スライド 20</vt:lpstr>
      <vt:lpstr>観光の経済効果</vt:lpstr>
      <vt:lpstr>心と規制が生み出す観光資源</vt:lpstr>
      <vt:lpstr>スライド 23</vt:lpstr>
      <vt:lpstr>スライド 24</vt:lpstr>
      <vt:lpstr>観光を論じる意味</vt:lpstr>
      <vt:lpstr>観光行動は移動・非移動行動</vt:lpstr>
      <vt:lpstr>避暑からロングステイ</vt:lpstr>
      <vt:lpstr>留学生</vt:lpstr>
      <vt:lpstr>若者の海外旅行離れって本当？</vt:lpstr>
      <vt:lpstr>①、②、③の消費者行動に差異がなければ経済論として論じる意味はない</vt:lpstr>
      <vt:lpstr>旅行と観光と人流</vt:lpstr>
      <vt:lpstr>住と職　通勤の発生</vt:lpstr>
      <vt:lpstr>交流人口の拡大に着目</vt:lpstr>
      <vt:lpstr>スライド 34</vt:lpstr>
      <vt:lpstr>松本教授 大きく見せかけ過ぎの観光経済</vt:lpstr>
      <vt:lpstr> 観光の経済波及効果</vt:lpstr>
      <vt:lpstr>アメリカ観光産業の対ＧＤＰ割合</vt:lpstr>
      <vt:lpstr>UNWTO、WTTCの数字</vt:lpstr>
      <vt:lpstr>人流の時間的、空間的側面</vt:lpstr>
      <vt:lpstr>地球の定員</vt:lpstr>
      <vt:lpstr>閑話休題　テラフォーミング</vt:lpstr>
      <vt:lpstr>出世者数と死亡者数</vt:lpstr>
      <vt:lpstr>スライド 43</vt:lpstr>
      <vt:lpstr>スライド 44</vt:lpstr>
      <vt:lpstr>1986年から2012年の変化</vt:lpstr>
      <vt:lpstr>スライド 46</vt:lpstr>
      <vt:lpstr>遊ぶ人（お金と時間）を作らないと 観光は栄えない</vt:lpstr>
      <vt:lpstr>投資から消費の時代</vt:lpstr>
      <vt:lpstr>労働生産性の上昇に対する賃金追随率</vt:lpstr>
      <vt:lpstr>グローバル化</vt:lpstr>
      <vt:lpstr>グローバル化指標</vt:lpstr>
      <vt:lpstr>ハーモナイズ・アップの原則</vt:lpstr>
      <vt:lpstr>日本経済（円）は強いのか？</vt:lpstr>
      <vt:lpstr>「知財黒字」初の１兆円超</vt:lpstr>
      <vt:lpstr>スライド 55</vt:lpstr>
      <vt:lpstr>スライド 56</vt:lpstr>
      <vt:lpstr>円安・円高</vt:lpstr>
      <vt:lpstr>「円安でも海外生産比率拡大」 内閣府調査</vt:lpstr>
      <vt:lpstr>スライド 59</vt:lpstr>
      <vt:lpstr>スライド 60</vt:lpstr>
      <vt:lpstr>スライド 61</vt:lpstr>
      <vt:lpstr>赤字＝損という「重商主義の誤謬」</vt:lpstr>
      <vt:lpstr>貿易収支の赤字は大幅に拡大</vt:lpstr>
      <vt:lpstr>第一の原因</vt:lpstr>
      <vt:lpstr>第二の原因</vt:lpstr>
      <vt:lpstr>第三の原因</vt:lpstr>
      <vt:lpstr>「人流」も「物流」にならうか</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観光経済</dc:title>
  <dc:creator>teramae</dc:creator>
  <cp:lastModifiedBy>teramae</cp:lastModifiedBy>
  <cp:revision>78</cp:revision>
  <dcterms:created xsi:type="dcterms:W3CDTF">2014-01-02T05:33:18Z</dcterms:created>
  <dcterms:modified xsi:type="dcterms:W3CDTF">2014-06-06T11:16:01Z</dcterms:modified>
</cp:coreProperties>
</file>