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97" r:id="rId3"/>
    <p:sldId id="298" r:id="rId4"/>
    <p:sldId id="281" r:id="rId5"/>
    <p:sldId id="282" r:id="rId6"/>
    <p:sldId id="283" r:id="rId7"/>
    <p:sldId id="286" r:id="rId8"/>
    <p:sldId id="280" r:id="rId9"/>
    <p:sldId id="287" r:id="rId10"/>
    <p:sldId id="276" r:id="rId11"/>
    <p:sldId id="278" r:id="rId12"/>
    <p:sldId id="296" r:id="rId13"/>
    <p:sldId id="295" r:id="rId14"/>
    <p:sldId id="279" r:id="rId15"/>
    <p:sldId id="289" r:id="rId16"/>
    <p:sldId id="299" r:id="rId17"/>
    <p:sldId id="290" r:id="rId18"/>
    <p:sldId id="288" r:id="rId19"/>
    <p:sldId id="291" r:id="rId20"/>
    <p:sldId id="268" r:id="rId21"/>
    <p:sldId id="277" r:id="rId22"/>
    <p:sldId id="292" r:id="rId23"/>
    <p:sldId id="269" r:id="rId24"/>
    <p:sldId id="271" r:id="rId25"/>
    <p:sldId id="272" r:id="rId26"/>
    <p:sldId id="273" r:id="rId27"/>
    <p:sldId id="274" r:id="rId28"/>
    <p:sldId id="300"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3D459-A10A-4BF1-BC8F-D68D5AC96CCA}" type="datetimeFigureOut">
              <a:rPr kumimoji="1" lang="ja-JP" altLang="en-US" smtClean="0"/>
              <a:pPr/>
              <a:t>2014/6/8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1E5ADC-130A-4876-9A6A-1F2D78BF548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655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6554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200C31-E604-4CE8-AE5B-A48D160F1876}" type="slidenum">
              <a:rPr lang="ja-JP" altLang="en-US"/>
              <a:pPr/>
              <a:t>16</a:t>
            </a:fld>
            <a:endParaRPr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8148002-6A14-4F14-A243-B07B19132D76}"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56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C543574-C197-44E9-8DB8-7BD837DB4CDE}" type="slidenum">
              <a:rPr lang="ja-JP" altLang="en-US" smtClean="0"/>
              <a:pPr/>
              <a:t>28</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1E5ADC-130A-4876-9A6A-1F2D78BF548E}"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00F335-B88F-46F8-91B5-90AECCA0A7C5}" type="datetimeFigureOut">
              <a:rPr kumimoji="1" lang="ja-JP" altLang="en-US" smtClean="0"/>
              <a:pPr/>
              <a:t>2014/6/8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AA688F-735E-42E1-B50A-93AAED55D09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0F335-B88F-46F8-91B5-90AECCA0A7C5}" type="datetimeFigureOut">
              <a:rPr kumimoji="1" lang="ja-JP" altLang="en-US" smtClean="0"/>
              <a:pPr/>
              <a:t>2014/6/8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A688F-735E-42E1-B50A-93AAED55D09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764704"/>
            <a:ext cx="7772400" cy="4608512"/>
          </a:xfrm>
          <a:solidFill>
            <a:srgbClr val="FFFF00"/>
          </a:solidFill>
          <a:ln w="57150">
            <a:solidFill>
              <a:schemeClr val="tx1"/>
            </a:solidFill>
          </a:ln>
        </p:spPr>
        <p:txBody>
          <a:bodyPr>
            <a:normAutofit/>
          </a:bodyPr>
          <a:lstStyle/>
          <a:p>
            <a:r>
              <a:rPr lang="ja-JP" altLang="en-US" sz="5400" b="1" dirty="0" smtClean="0"/>
              <a:t>観光情報システムの進化</a:t>
            </a:r>
            <a:r>
              <a:rPr lang="en-US" altLang="ja-JP" sz="5400" b="1" dirty="0" smtClean="0"/>
              <a:t/>
            </a:r>
            <a:br>
              <a:rPr lang="en-US" altLang="ja-JP" sz="5400" b="1" dirty="0" smtClean="0"/>
            </a:br>
            <a:r>
              <a:rPr lang="en-US" altLang="ja-JP" b="1" dirty="0" smtClean="0"/>
              <a:t/>
            </a:r>
            <a:br>
              <a:rPr lang="en-US" altLang="ja-JP" b="1" dirty="0" smtClean="0"/>
            </a:br>
            <a:r>
              <a:rPr lang="ja-JP" altLang="en-US" b="1" dirty="0" smtClean="0"/>
              <a:t>～特定</a:t>
            </a:r>
            <a:r>
              <a:rPr lang="ja-JP" altLang="en-US" b="1" dirty="0" smtClean="0"/>
              <a:t>多数の</a:t>
            </a:r>
            <a:r>
              <a:rPr lang="ja-JP" altLang="en-US" b="1" dirty="0" smtClean="0"/>
              <a:t>ビッグデータ～</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観光</a:t>
            </a:r>
            <a:r>
              <a:rPr lang="ja-JP" altLang="en-US" dirty="0" smtClean="0"/>
              <a:t>統計</a:t>
            </a:r>
            <a:r>
              <a:rPr kumimoji="1" lang="ja-JP" altLang="en-US" dirty="0" smtClean="0"/>
              <a:t>の不備</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観光データの不備は、データ収集方法にあるよりも、</a:t>
            </a:r>
            <a:r>
              <a:rPr kumimoji="1" lang="ja-JP" altLang="en-US" dirty="0" smtClean="0">
                <a:solidFill>
                  <a:srgbClr val="FF0000"/>
                </a:solidFill>
              </a:rPr>
              <a:t>観光の定義ができないこと</a:t>
            </a:r>
            <a:r>
              <a:rPr kumimoji="1" lang="ja-JP" altLang="en-US" dirty="0" smtClean="0"/>
              <a:t>によるところが大きい</a:t>
            </a:r>
            <a:endParaRPr kumimoji="1" lang="en-US" altLang="ja-JP" dirty="0" smtClean="0"/>
          </a:p>
          <a:p>
            <a:r>
              <a:rPr lang="ja-JP" altLang="en-US" dirty="0" smtClean="0"/>
              <a:t>業務旅行なのか、観光旅行なのか外見上判別がつかない実態を前提に、本人のアンケートの答え等で処理されることが多い</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835696" y="908720"/>
            <a:ext cx="2304256" cy="23762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chemeClr val="tx1">
                    <a:lumMod val="95000"/>
                    <a:lumOff val="5000"/>
                  </a:schemeClr>
                </a:solidFill>
              </a:rPr>
              <a:t>展観</a:t>
            </a:r>
            <a:r>
              <a:rPr kumimoji="1" lang="ja-JP" altLang="en-US" sz="3600" dirty="0" smtClean="0">
                <a:solidFill>
                  <a:schemeClr val="tx1">
                    <a:lumMod val="95000"/>
                    <a:lumOff val="5000"/>
                  </a:schemeClr>
                </a:solidFill>
              </a:rPr>
              <a:t>施設</a:t>
            </a:r>
            <a:r>
              <a:rPr lang="ja-JP" altLang="en-US" sz="3600" dirty="0" smtClean="0">
                <a:solidFill>
                  <a:schemeClr val="tx1">
                    <a:lumMod val="95000"/>
                    <a:lumOff val="5000"/>
                  </a:schemeClr>
                </a:solidFill>
              </a:rPr>
              <a:t>Ａ</a:t>
            </a:r>
            <a:endParaRPr kumimoji="1" lang="ja-JP" altLang="en-US" sz="3600" dirty="0">
              <a:solidFill>
                <a:schemeClr val="tx1">
                  <a:lumMod val="95000"/>
                  <a:lumOff val="5000"/>
                </a:schemeClr>
              </a:solidFill>
            </a:endParaRPr>
          </a:p>
        </p:txBody>
      </p:sp>
      <p:sp>
        <p:nvSpPr>
          <p:cNvPr id="5" name="角丸四角形 4"/>
          <p:cNvSpPr/>
          <p:nvPr/>
        </p:nvSpPr>
        <p:spPr>
          <a:xfrm>
            <a:off x="5076056" y="980728"/>
            <a:ext cx="2088232" cy="22322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lumMod val="95000"/>
                    <a:lumOff val="5000"/>
                  </a:schemeClr>
                </a:solidFill>
              </a:rPr>
              <a:t>展観</a:t>
            </a:r>
            <a:r>
              <a:rPr kumimoji="1" lang="ja-JP" altLang="en-US" sz="3200" dirty="0" smtClean="0">
                <a:solidFill>
                  <a:schemeClr val="tx1">
                    <a:lumMod val="95000"/>
                    <a:lumOff val="5000"/>
                  </a:schemeClr>
                </a:solidFill>
              </a:rPr>
              <a:t>施設Ｂ</a:t>
            </a:r>
            <a:endParaRPr kumimoji="1" lang="ja-JP" altLang="en-US" sz="3200" dirty="0">
              <a:solidFill>
                <a:schemeClr val="tx1">
                  <a:lumMod val="95000"/>
                  <a:lumOff val="5000"/>
                </a:schemeClr>
              </a:solidFill>
            </a:endParaRPr>
          </a:p>
        </p:txBody>
      </p:sp>
      <p:sp>
        <p:nvSpPr>
          <p:cNvPr id="6" name="角丸四角形 5"/>
          <p:cNvSpPr/>
          <p:nvPr/>
        </p:nvSpPr>
        <p:spPr>
          <a:xfrm>
            <a:off x="1979712" y="3645024"/>
            <a:ext cx="2232248" cy="23762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宿泊施設</a:t>
            </a:r>
            <a:r>
              <a:rPr lang="ja-JP" altLang="en-US" sz="3600" dirty="0" smtClean="0">
                <a:solidFill>
                  <a:schemeClr val="tx1">
                    <a:lumMod val="95000"/>
                    <a:lumOff val="5000"/>
                  </a:schemeClr>
                </a:solidFill>
              </a:rPr>
              <a:t>温泉あり</a:t>
            </a:r>
            <a:endParaRPr kumimoji="1" lang="ja-JP" altLang="en-US" sz="3600" dirty="0">
              <a:solidFill>
                <a:schemeClr val="tx1">
                  <a:lumMod val="95000"/>
                  <a:lumOff val="5000"/>
                </a:schemeClr>
              </a:solidFill>
            </a:endParaRPr>
          </a:p>
        </p:txBody>
      </p:sp>
      <p:sp>
        <p:nvSpPr>
          <p:cNvPr id="8" name="角丸四角形 7"/>
          <p:cNvSpPr/>
          <p:nvPr/>
        </p:nvSpPr>
        <p:spPr>
          <a:xfrm>
            <a:off x="1547664" y="476672"/>
            <a:ext cx="6840760" cy="568863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
        <p:nvSpPr>
          <p:cNvPr id="9" name="下矢印 8"/>
          <p:cNvSpPr/>
          <p:nvPr/>
        </p:nvSpPr>
        <p:spPr>
          <a:xfrm rot="16200000">
            <a:off x="863589" y="440668"/>
            <a:ext cx="1440160" cy="2232248"/>
          </a:xfrm>
          <a:prstGeom prst="downArrow">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3600" dirty="0" smtClean="0">
                <a:solidFill>
                  <a:srgbClr val="FF0000"/>
                </a:solidFill>
              </a:rPr>
              <a:t>業務</a:t>
            </a:r>
            <a:endParaRPr kumimoji="1" lang="ja-JP" altLang="en-US" sz="3600" dirty="0">
              <a:solidFill>
                <a:srgbClr val="FF0000"/>
              </a:solidFill>
            </a:endParaRPr>
          </a:p>
        </p:txBody>
      </p:sp>
      <p:sp>
        <p:nvSpPr>
          <p:cNvPr id="12" name="下矢印 11"/>
          <p:cNvSpPr/>
          <p:nvPr/>
        </p:nvSpPr>
        <p:spPr>
          <a:xfrm rot="16200000" flipV="1">
            <a:off x="7056276" y="152636"/>
            <a:ext cx="1440160" cy="1944216"/>
          </a:xfrm>
          <a:prstGeom prst="downArrow">
            <a:avLst/>
          </a:prstGeom>
          <a:noFill/>
          <a:ln>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rot="16200000" flipV="1">
            <a:off x="6552220" y="4977173"/>
            <a:ext cx="1512168" cy="864096"/>
          </a:xfrm>
          <a:prstGeom prst="downArrow">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下矢印 14"/>
          <p:cNvSpPr/>
          <p:nvPr/>
        </p:nvSpPr>
        <p:spPr>
          <a:xfrm rot="16200000" flipV="1">
            <a:off x="7308304" y="3068960"/>
            <a:ext cx="1296144" cy="2304255"/>
          </a:xfrm>
          <a:prstGeom prst="downArrow">
            <a:avLst/>
          </a:prstGeom>
          <a:noFill/>
          <a:ln>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rot="16200000" flipV="1">
            <a:off x="3563887" y="5013176"/>
            <a:ext cx="1440161" cy="720079"/>
          </a:xfrm>
          <a:prstGeom prst="downArrow">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rot="16200000" flipV="1">
            <a:off x="6372200" y="2420887"/>
            <a:ext cx="1440159" cy="720080"/>
          </a:xfrm>
          <a:prstGeom prst="downArrow">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rot="16200000">
            <a:off x="935597" y="1448781"/>
            <a:ext cx="1440160" cy="2232248"/>
          </a:xfrm>
          <a:prstGeom prst="downArrow">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3600" dirty="0" smtClean="0">
                <a:solidFill>
                  <a:schemeClr val="tx1">
                    <a:lumMod val="95000"/>
                    <a:lumOff val="5000"/>
                  </a:schemeClr>
                </a:solidFill>
              </a:rPr>
              <a:t>観光</a:t>
            </a:r>
            <a:endParaRPr kumimoji="1" lang="ja-JP" altLang="en-US" sz="3600" dirty="0">
              <a:solidFill>
                <a:schemeClr val="tx1">
                  <a:lumMod val="95000"/>
                  <a:lumOff val="5000"/>
                </a:schemeClr>
              </a:solidFill>
            </a:endParaRPr>
          </a:p>
        </p:txBody>
      </p:sp>
      <p:sp>
        <p:nvSpPr>
          <p:cNvPr id="24" name="下矢印 23"/>
          <p:cNvSpPr/>
          <p:nvPr/>
        </p:nvSpPr>
        <p:spPr>
          <a:xfrm rot="16200000">
            <a:off x="935596" y="3248980"/>
            <a:ext cx="1440160" cy="2232248"/>
          </a:xfrm>
          <a:prstGeom prst="downArrow">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3600" dirty="0" smtClean="0">
                <a:solidFill>
                  <a:srgbClr val="FF0000"/>
                </a:solidFill>
              </a:rPr>
              <a:t>業務</a:t>
            </a:r>
            <a:endParaRPr kumimoji="1" lang="ja-JP" altLang="en-US" sz="3600" dirty="0">
              <a:solidFill>
                <a:srgbClr val="FF0000"/>
              </a:solidFill>
            </a:endParaRPr>
          </a:p>
        </p:txBody>
      </p:sp>
      <p:sp>
        <p:nvSpPr>
          <p:cNvPr id="25" name="下矢印 24"/>
          <p:cNvSpPr/>
          <p:nvPr/>
        </p:nvSpPr>
        <p:spPr>
          <a:xfrm rot="16200000">
            <a:off x="935595" y="4401108"/>
            <a:ext cx="1440160" cy="2232248"/>
          </a:xfrm>
          <a:prstGeom prst="downArrow">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3600" dirty="0" smtClean="0">
                <a:solidFill>
                  <a:schemeClr val="tx1">
                    <a:lumMod val="95000"/>
                    <a:lumOff val="5000"/>
                  </a:schemeClr>
                </a:solidFill>
              </a:rPr>
              <a:t>観光</a:t>
            </a:r>
            <a:endParaRPr kumimoji="1" lang="ja-JP" altLang="en-US" sz="3600" dirty="0">
              <a:solidFill>
                <a:schemeClr val="tx1">
                  <a:lumMod val="95000"/>
                  <a:lumOff val="5000"/>
                </a:schemeClr>
              </a:solidFill>
            </a:endParaRPr>
          </a:p>
        </p:txBody>
      </p:sp>
      <p:sp>
        <p:nvSpPr>
          <p:cNvPr id="26" name="角丸四角形 25"/>
          <p:cNvSpPr/>
          <p:nvPr/>
        </p:nvSpPr>
        <p:spPr>
          <a:xfrm>
            <a:off x="5076056" y="3573016"/>
            <a:ext cx="2232248" cy="23762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宿泊施設</a:t>
            </a:r>
            <a:r>
              <a:rPr lang="ja-JP" altLang="en-US" sz="3600" dirty="0" smtClean="0">
                <a:solidFill>
                  <a:schemeClr val="tx1">
                    <a:lumMod val="95000"/>
                    <a:lumOff val="5000"/>
                  </a:schemeClr>
                </a:solidFill>
              </a:rPr>
              <a:t>温泉なし</a:t>
            </a:r>
            <a:endParaRPr kumimoji="1" lang="ja-JP" altLang="en-US" sz="3600" dirty="0">
              <a:solidFill>
                <a:schemeClr val="tx1">
                  <a:lumMod val="95000"/>
                  <a:lumOff val="5000"/>
                </a:schemeClr>
              </a:solidFill>
            </a:endParaRPr>
          </a:p>
        </p:txBody>
      </p:sp>
      <p:sp>
        <p:nvSpPr>
          <p:cNvPr id="27" name="下カーブ矢印 26"/>
          <p:cNvSpPr/>
          <p:nvPr/>
        </p:nvSpPr>
        <p:spPr>
          <a:xfrm>
            <a:off x="3499864" y="548680"/>
            <a:ext cx="2008240" cy="1008112"/>
          </a:xfrm>
          <a:prstGeom prst="curvedDownArrow">
            <a:avLst/>
          </a:prstGeom>
          <a:noFill/>
          <a:ln>
            <a:solidFill>
              <a:schemeClr val="accent6">
                <a:lumMod val="50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rgbClr val="FF0000"/>
                </a:solidFill>
              </a:rPr>
              <a:t>ダブル</a:t>
            </a:r>
            <a:endParaRPr kumimoji="1" lang="en-US" altLang="ja-JP" sz="3600" dirty="0" smtClean="0">
              <a:solidFill>
                <a:srgbClr val="FF0000"/>
              </a:solidFill>
            </a:endParaRPr>
          </a:p>
          <a:p>
            <a:pPr algn="ctr"/>
            <a:r>
              <a:rPr kumimoji="1" lang="ja-JP" altLang="en-US" sz="3600" dirty="0" smtClean="0">
                <a:solidFill>
                  <a:srgbClr val="FF0000"/>
                </a:solidFill>
              </a:rPr>
              <a:t>カウント</a:t>
            </a:r>
            <a:endParaRPr kumimoji="1" lang="ja-JP" altLang="en-US" sz="3600" dirty="0">
              <a:solidFill>
                <a:srgbClr val="FF0000"/>
              </a:solidFill>
            </a:endParaRPr>
          </a:p>
        </p:txBody>
      </p:sp>
      <p:sp>
        <p:nvSpPr>
          <p:cNvPr id="28" name="上カーブ矢印 27"/>
          <p:cNvSpPr/>
          <p:nvPr/>
        </p:nvSpPr>
        <p:spPr>
          <a:xfrm flipH="1">
            <a:off x="3491880" y="2481456"/>
            <a:ext cx="2016224" cy="1091560"/>
          </a:xfrm>
          <a:prstGeom prst="curvedUpArrow">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rgbClr val="FF0000"/>
                </a:solidFill>
              </a:rPr>
              <a:t>ダブル</a:t>
            </a:r>
            <a:endParaRPr kumimoji="1" lang="en-US" altLang="ja-JP" sz="3600" dirty="0" smtClean="0">
              <a:solidFill>
                <a:srgbClr val="FF0000"/>
              </a:solidFill>
            </a:endParaRPr>
          </a:p>
          <a:p>
            <a:pPr algn="ctr"/>
            <a:r>
              <a:rPr lang="ja-JP" altLang="en-US" sz="3600" dirty="0" smtClean="0">
                <a:solidFill>
                  <a:srgbClr val="FF0000"/>
                </a:solidFill>
              </a:rPr>
              <a:t>カウント</a:t>
            </a:r>
            <a:endParaRPr kumimoji="1" lang="ja-JP" altLang="en-US" sz="3600" dirty="0">
              <a:solidFill>
                <a:srgbClr val="FF0000"/>
              </a:solidFill>
            </a:endParaRPr>
          </a:p>
        </p:txBody>
      </p:sp>
      <p:sp>
        <p:nvSpPr>
          <p:cNvPr id="30" name="円/楕円 29"/>
          <p:cNvSpPr/>
          <p:nvPr/>
        </p:nvSpPr>
        <p:spPr>
          <a:xfrm>
            <a:off x="-36512" y="1461864"/>
            <a:ext cx="899592" cy="44874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域外</a:t>
            </a:r>
            <a:endParaRPr kumimoji="1" lang="ja-JP" altLang="en-US" sz="3600" dirty="0">
              <a:solidFill>
                <a:schemeClr val="tx1">
                  <a:lumMod val="95000"/>
                  <a:lumOff val="5000"/>
                </a:schemeClr>
              </a:solidFill>
            </a:endParaRPr>
          </a:p>
        </p:txBody>
      </p:sp>
      <p:sp>
        <p:nvSpPr>
          <p:cNvPr id="31" name="円/楕円 30"/>
          <p:cNvSpPr/>
          <p:nvPr/>
        </p:nvSpPr>
        <p:spPr>
          <a:xfrm>
            <a:off x="7452320" y="1965920"/>
            <a:ext cx="864096" cy="1535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域内</a:t>
            </a:r>
            <a:endParaRPr kumimoji="1" lang="ja-JP" altLang="en-US" sz="3600" dirty="0">
              <a:solidFill>
                <a:schemeClr val="tx1">
                  <a:lumMod val="95000"/>
                  <a:lumOff val="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北海道の外客誘致政策</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北海道では、外客誘致に税金を使用</a:t>
            </a:r>
            <a:endParaRPr lang="en-US" altLang="ja-JP" dirty="0" smtClean="0"/>
          </a:p>
          <a:p>
            <a:r>
              <a:rPr kumimoji="1" lang="ja-JP" altLang="en-US" dirty="0" smtClean="0"/>
              <a:t>しかし、道外客としての取り組みの方がはるかに費用対効果は上昇する。</a:t>
            </a:r>
            <a:endParaRPr kumimoji="1" lang="en-US" altLang="ja-JP" dirty="0" smtClean="0"/>
          </a:p>
          <a:p>
            <a:r>
              <a:rPr lang="ja-JP" altLang="en-US" dirty="0" smtClean="0"/>
              <a:t>パスポートの有無は本質的ではない</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260648"/>
            <a:ext cx="9077648" cy="6120681"/>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lstStyle/>
          <a:p>
            <a:r>
              <a:rPr kumimoji="1" lang="ja-JP" altLang="en-US" dirty="0" smtClean="0"/>
              <a:t>パーソントリップ調査</a:t>
            </a:r>
            <a:endParaRPr kumimoji="1" lang="ja-JP" altLang="en-US" dirty="0"/>
          </a:p>
        </p:txBody>
      </p:sp>
      <p:sp>
        <p:nvSpPr>
          <p:cNvPr id="3" name="コンテンツ プレースホルダ 2"/>
          <p:cNvSpPr>
            <a:spLocks noGrp="1"/>
          </p:cNvSpPr>
          <p:nvPr>
            <p:ph idx="1"/>
          </p:nvPr>
        </p:nvSpPr>
        <p:spPr>
          <a:xfrm>
            <a:off x="251520" y="1600200"/>
            <a:ext cx="8892480" cy="4997152"/>
          </a:xfrm>
        </p:spPr>
        <p:txBody>
          <a:bodyPr>
            <a:noAutofit/>
          </a:bodyPr>
          <a:lstStyle/>
          <a:p>
            <a:r>
              <a:rPr lang="ja-JP" altLang="ja-JP" sz="3600" dirty="0" smtClean="0"/>
              <a:t>一定の地域における人の動きを調べ、交通機関の実態を把握する調査</a:t>
            </a:r>
            <a:endParaRPr lang="en-US" altLang="ja-JP" sz="3600" b="1" dirty="0" smtClean="0"/>
          </a:p>
          <a:p>
            <a:r>
              <a:rPr lang="ja-JP" altLang="ja-JP" sz="3600" dirty="0" smtClean="0"/>
              <a:t>個人の1日における移動状況を把握することにより、「どの交通機関が」「どのような人によって」「いつ」「どのような目的で」「使われているか」を調べることができる。</a:t>
            </a:r>
          </a:p>
          <a:p>
            <a:r>
              <a:rPr kumimoji="1" lang="ja-JP" altLang="en-US" sz="3600" dirty="0" smtClean="0">
                <a:solidFill>
                  <a:srgbClr val="FF0000"/>
                </a:solidFill>
              </a:rPr>
              <a:t>スマートフォン使用</a:t>
            </a:r>
            <a:r>
              <a:rPr kumimoji="1" lang="ja-JP" altLang="en-US" sz="3600" dirty="0" smtClean="0"/>
              <a:t>による</a:t>
            </a:r>
            <a:r>
              <a:rPr kumimoji="1" lang="ja-JP" altLang="en-US" sz="3600" dirty="0" smtClean="0">
                <a:solidFill>
                  <a:srgbClr val="FF0000"/>
                </a:solidFill>
              </a:rPr>
              <a:t>人流調査</a:t>
            </a:r>
            <a:r>
              <a:rPr kumimoji="1" lang="ja-JP" altLang="en-US" sz="3600" dirty="0" smtClean="0"/>
              <a:t>への発展</a:t>
            </a:r>
            <a:endParaRPr kumimoji="1" lang="ja-JP" alt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a:blip r:embed="rId3" cstate="print"/>
          <a:srcRect l="40609" t="22038" r="25940" b="40995"/>
          <a:stretch>
            <a:fillRect/>
          </a:stretch>
        </p:blipFill>
        <p:spPr bwMode="auto">
          <a:xfrm>
            <a:off x="1043608" y="476672"/>
            <a:ext cx="6912768" cy="583264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pPr>
              <a:defRPr/>
            </a:pPr>
            <a:r>
              <a:rPr lang="ja-JP" altLang="en-US" b="1" dirty="0" smtClean="0"/>
              <a:t>通行人の顔を識別、追跡実験</a:t>
            </a:r>
            <a:r>
              <a:rPr lang="en-US" altLang="ja-JP" b="1" dirty="0" smtClean="0"/>
              <a:t>…</a:t>
            </a:r>
            <a:r>
              <a:rPr lang="ja-JP" altLang="en-US" b="1" dirty="0" smtClean="0"/>
              <a:t>ＪＲ大阪駅ビル</a:t>
            </a:r>
            <a:endParaRPr lang="ja-JP" altLang="en-US" dirty="0"/>
          </a:p>
        </p:txBody>
      </p:sp>
      <p:sp>
        <p:nvSpPr>
          <p:cNvPr id="3" name="コンテンツ プレースホルダ 2"/>
          <p:cNvSpPr>
            <a:spLocks noGrp="1"/>
          </p:cNvSpPr>
          <p:nvPr>
            <p:ph idx="1"/>
          </p:nvPr>
        </p:nvSpPr>
        <p:spPr/>
        <p:txBody>
          <a:bodyPr>
            <a:normAutofit fontScale="55000" lnSpcReduction="20000"/>
          </a:bodyPr>
          <a:lstStyle/>
          <a:p>
            <a:pPr>
              <a:defRPr/>
            </a:pPr>
            <a:r>
              <a:rPr lang="ja-JP" altLang="en-US" dirty="0" smtClean="0"/>
              <a:t>　無数のカメラが通行人の顔を識別し、その行動を追跡する。</a:t>
            </a:r>
          </a:p>
          <a:p>
            <a:pPr>
              <a:defRPr/>
            </a:pPr>
            <a:r>
              <a:rPr lang="ja-JP" altLang="en-US" dirty="0" smtClean="0"/>
              <a:t>　そんなＳＦ映画のような実験が、４月からＪＲ大阪駅で始まる。１日の乗降客は８２万人。顔認証技術を用いて位置情報を取得する。</a:t>
            </a:r>
          </a:p>
          <a:p>
            <a:pPr>
              <a:defRPr/>
            </a:pPr>
            <a:r>
              <a:rPr lang="ja-JP" altLang="en-US" dirty="0" smtClean="0"/>
              <a:t>　これほど大規模な実験は珍しい。位置情報をビッグデータとして活用する試みは今後、防犯対策などにも広がりそうだが、気になるのは、行動を把握される当人が本当に納得しているのかどうかだ。</a:t>
            </a:r>
          </a:p>
          <a:p>
            <a:pPr>
              <a:defRPr/>
            </a:pPr>
            <a:r>
              <a:rPr lang="ja-JP" altLang="en-US" dirty="0" smtClean="0"/>
              <a:t>　実施するのは独立行政法人・情報通信研究機構（東京）。ＪＲ大阪駅と駅ビル「大阪ステーションシティ」のうち、地下１階から３階までの改札やコインロッカー、エスカレーターや店舗などに９０台のカメラを設置。カメラは３メートル四方にいる人物の顔を撮影すると顔の特徴を抽出してＩＤをつける。別のカメラが同一人物と認識すると位置情報や時間を登録。その人物の行動履歴を１週間分記録する。顔認証システムを納入した業者によると、個人識別率は９９・９９％という。</a:t>
            </a:r>
          </a:p>
          <a:p>
            <a:pPr>
              <a:defRPr/>
            </a:pPr>
            <a:r>
              <a:rPr lang="ja-JP" altLang="en-US" dirty="0" smtClean="0"/>
              <a:t>　ＪＲ大阪駅は１日の乗降客は８２万人。駅ビルの入店者は２０１１年５月の開業以来３億２０００万人以上に上り、人の往来は関西最大級の場所だ。</a:t>
            </a:r>
          </a:p>
          <a:p>
            <a:pPr>
              <a:defRPr/>
            </a:pPr>
            <a:r>
              <a:rPr lang="ja-JP" altLang="en-US" dirty="0" smtClean="0"/>
              <a:t>　機構は「災害時の避難誘導に役立てるため、人の流れを把握したい」と説明。実験は２年間続ける予定で、集めたデータは顔の画像などを消去した上で、ＪＲ西日本に無料で提供する。ＪＲ側は「まだ使い道は決めていない」と話す。</a:t>
            </a:r>
          </a:p>
          <a:p>
            <a:pPr>
              <a:defRPr/>
            </a:pPr>
            <a:r>
              <a:rPr lang="ja-JP" altLang="en-US" dirty="0" smtClean="0"/>
              <a:t>（</a:t>
            </a:r>
            <a:r>
              <a:rPr lang="en-US" altLang="ja-JP" dirty="0" smtClean="0"/>
              <a:t>2014</a:t>
            </a:r>
            <a:r>
              <a:rPr lang="ja-JP" altLang="en-US" dirty="0" smtClean="0"/>
              <a:t>年</a:t>
            </a:r>
            <a:r>
              <a:rPr lang="en-US" altLang="ja-JP" dirty="0" smtClean="0"/>
              <a:t>1</a:t>
            </a:r>
            <a:r>
              <a:rPr lang="ja-JP" altLang="en-US" dirty="0" smtClean="0"/>
              <a:t>月</a:t>
            </a:r>
            <a:r>
              <a:rPr lang="en-US" altLang="ja-JP" dirty="0" smtClean="0"/>
              <a:t>25</a:t>
            </a:r>
            <a:r>
              <a:rPr lang="ja-JP" altLang="en-US" dirty="0" smtClean="0"/>
              <a:t>日</a:t>
            </a:r>
            <a:r>
              <a:rPr lang="en-US" altLang="ja-JP" dirty="0" smtClean="0"/>
              <a:t>16</a:t>
            </a:r>
            <a:r>
              <a:rPr lang="ja-JP" altLang="en-US" dirty="0" smtClean="0"/>
              <a:t>時</a:t>
            </a:r>
            <a:r>
              <a:rPr lang="en-US" altLang="ja-JP" dirty="0" smtClean="0"/>
              <a:t>45</a:t>
            </a:r>
            <a:r>
              <a:rPr lang="ja-JP" altLang="en-US" dirty="0" smtClean="0"/>
              <a:t>分  読売新聞）</a:t>
            </a:r>
          </a:p>
          <a:p>
            <a:pPr>
              <a:defRPr/>
            </a:pPr>
            <a:endParaRPr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864" y="274638"/>
            <a:ext cx="8229600" cy="1143000"/>
          </a:xfrm>
          <a:solidFill>
            <a:srgbClr val="FFFF00"/>
          </a:solidFill>
          <a:ln w="57150">
            <a:solidFill>
              <a:schemeClr val="tx1">
                <a:lumMod val="95000"/>
                <a:lumOff val="5000"/>
              </a:schemeClr>
            </a:solidFill>
          </a:ln>
        </p:spPr>
        <p:txBody>
          <a:bodyPr/>
          <a:lstStyle/>
          <a:p>
            <a:r>
              <a:rPr kumimoji="1" lang="ja-JP" altLang="en-US" dirty="0" smtClean="0"/>
              <a:t>観光ビッグデータ</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normAutofit/>
          </a:bodyPr>
          <a:lstStyle/>
          <a:p>
            <a:r>
              <a:rPr lang="ja-JP" altLang="ja-JP" dirty="0" smtClean="0"/>
              <a:t>携帯電話などの全地球測位システム（ＧＰＳ）を活用して観光客のビッグデータを収集・分析し、新たな観光ルート・スポットの発掘に生かす研究</a:t>
            </a:r>
            <a:r>
              <a:rPr lang="ja-JP" altLang="en-US" dirty="0" smtClean="0"/>
              <a:t>　</a:t>
            </a:r>
            <a:endParaRPr lang="en-US" altLang="ja-JP" dirty="0" smtClean="0"/>
          </a:p>
          <a:p>
            <a:r>
              <a:rPr lang="ja-JP" altLang="en-US" dirty="0" smtClean="0"/>
              <a:t>観光庁が検討しているが、最終的には</a:t>
            </a:r>
            <a:r>
              <a:rPr lang="ja-JP" altLang="en-US" dirty="0" smtClean="0">
                <a:solidFill>
                  <a:srgbClr val="FF0000"/>
                </a:solidFill>
              </a:rPr>
              <a:t>観光の定義が不明確</a:t>
            </a:r>
            <a:r>
              <a:rPr lang="ja-JP" altLang="en-US" dirty="0" smtClean="0"/>
              <a:t>なままでは限界。</a:t>
            </a:r>
            <a:endParaRPr lang="en-US" altLang="ja-JP" dirty="0" smtClean="0"/>
          </a:p>
          <a:p>
            <a:r>
              <a:rPr lang="ja-JP" altLang="en-US" dirty="0" smtClean="0"/>
              <a:t>人流調査として実施しなければ科学的ではない</a:t>
            </a:r>
            <a:endParaRPr lang="ja-JP" altLang="ja-JP" dirty="0" smtClean="0"/>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a:bodyPr>
          <a:lstStyle/>
          <a:p>
            <a:r>
              <a:rPr lang="ja-JP" altLang="en-US" dirty="0" smtClean="0"/>
              <a:t>観光庁調査案</a:t>
            </a:r>
            <a:r>
              <a:rPr lang="ja-JP" altLang="ja-JP" dirty="0" smtClean="0"/>
              <a:t>　携帯電話会社が利用者の承諾を得た上で、５分ごとの行動履歴をサーバーに収集。個人情報を除いた約７０万人のデータを地図情報サービス会社や民間シンクタンクなどに提供し、〈１〉観光客の出発地域〈２〉利用した鉄道や道路の経路〈３〉滞在時間〈４〉宿泊の有無</a:t>
            </a:r>
            <a:r>
              <a:rPr lang="en-US" altLang="ja-JP" dirty="0" smtClean="0"/>
              <a:t>――</a:t>
            </a:r>
            <a:r>
              <a:rPr lang="ja-JP" altLang="ja-JP" dirty="0" smtClean="0"/>
              <a:t>などをデータベース化。分析したうえで自治体やツアー会社などに情報提供。例えば横浜市から多くの人が富士山を訪れることがわかれば、「富士山の観光キャンペーンを横浜で行うと有効」という対策が導き出される。</a:t>
            </a:r>
          </a:p>
          <a:p>
            <a:r>
              <a:rPr lang="ja-JP" altLang="ja-JP" dirty="0" smtClean="0"/>
              <a:t>（</a:t>
            </a:r>
            <a:r>
              <a:rPr lang="en-US" altLang="ja-JP" dirty="0" smtClean="0"/>
              <a:t>2013</a:t>
            </a:r>
            <a:r>
              <a:rPr lang="ja-JP" altLang="ja-JP" dirty="0" smtClean="0"/>
              <a:t>年</a:t>
            </a:r>
            <a:r>
              <a:rPr lang="en-US" altLang="ja-JP" dirty="0" smtClean="0"/>
              <a:t>10</a:t>
            </a:r>
            <a:r>
              <a:rPr lang="ja-JP" altLang="ja-JP" dirty="0" smtClean="0"/>
              <a:t>月</a:t>
            </a:r>
            <a:r>
              <a:rPr lang="en-US" altLang="ja-JP" dirty="0" smtClean="0"/>
              <a:t>14</a:t>
            </a:r>
            <a:r>
              <a:rPr lang="ja-JP" altLang="ja-JP" dirty="0" smtClean="0"/>
              <a:t>日</a:t>
            </a:r>
            <a:r>
              <a:rPr lang="en-US" altLang="ja-JP" dirty="0" smtClean="0"/>
              <a:t>12</a:t>
            </a:r>
            <a:r>
              <a:rPr lang="ja-JP" altLang="ja-JP" dirty="0" smtClean="0"/>
              <a:t>時</a:t>
            </a:r>
            <a:r>
              <a:rPr lang="en-US" altLang="ja-JP" dirty="0" smtClean="0"/>
              <a:t>21</a:t>
            </a:r>
            <a:r>
              <a:rPr lang="ja-JP" altLang="ja-JP" dirty="0" smtClean="0"/>
              <a:t>分</a:t>
            </a:r>
            <a:r>
              <a:rPr lang="en-US" altLang="ja-JP" dirty="0" smtClean="0"/>
              <a:t>  </a:t>
            </a:r>
            <a:r>
              <a:rPr lang="ja-JP" altLang="ja-JP" dirty="0" smtClean="0"/>
              <a:t>読売新聞）</a:t>
            </a:r>
            <a:r>
              <a:rPr lang="en-US" altLang="ja-JP" dirty="0" smtClean="0"/>
              <a:t> </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fontScale="90000"/>
          </a:bodyPr>
          <a:lstStyle/>
          <a:p>
            <a:r>
              <a:rPr kumimoji="1" lang="ja-JP" altLang="en-US" dirty="0" smtClean="0"/>
              <a:t>ウェアラブルコンピューティングを活用した新たな人流データの収集</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92500" lnSpcReduction="20000"/>
          </a:bodyPr>
          <a:lstStyle/>
          <a:p>
            <a:r>
              <a:rPr lang="en-US" altLang="ja-JP" dirty="0" err="1" smtClean="0"/>
              <a:t>fMRI</a:t>
            </a:r>
            <a:r>
              <a:rPr lang="en-US" altLang="ja-JP" dirty="0" smtClean="0"/>
              <a:t>(</a:t>
            </a:r>
            <a:r>
              <a:rPr lang="ja-JP" altLang="ja-JP" dirty="0" smtClean="0"/>
              <a:t>機能的核磁気共鳴イメージング</a:t>
            </a:r>
            <a:r>
              <a:rPr lang="en-US" altLang="ja-JP" dirty="0" smtClean="0"/>
              <a:t>)</a:t>
            </a:r>
            <a:r>
              <a:rPr lang="ja-JP" altLang="ja-JP" dirty="0" smtClean="0"/>
              <a:t>などに代表される人間の脳活動全体を計測する技術の発展によって、人間が意思決定や行動選択をしているときに、脳のどの部分の活動が特に大きいかを観測することが可能になった。</a:t>
            </a:r>
            <a:endParaRPr lang="en-US" altLang="ja-JP" dirty="0" smtClean="0"/>
          </a:p>
          <a:p>
            <a:r>
              <a:rPr lang="ja-JP" altLang="ja-JP" dirty="0" smtClean="0"/>
              <a:t>以前であれば、観光学でデータとして取れるのは行動に表れる結果だけだった。</a:t>
            </a:r>
            <a:endParaRPr lang="en-US" altLang="ja-JP" dirty="0" smtClean="0"/>
          </a:p>
          <a:p>
            <a:r>
              <a:rPr lang="ja-JP" altLang="en-US" dirty="0" smtClean="0"/>
              <a:t>スマートフォン</a:t>
            </a:r>
            <a:r>
              <a:rPr lang="en-US" altLang="ja-JP" dirty="0" smtClean="0"/>
              <a:t>,Google</a:t>
            </a:r>
            <a:r>
              <a:rPr lang="ja-JP" altLang="en-US" dirty="0" smtClean="0"/>
              <a:t>　Ｇ</a:t>
            </a:r>
            <a:r>
              <a:rPr lang="en-US" altLang="ja-JP" dirty="0" smtClean="0"/>
              <a:t>lass</a:t>
            </a:r>
            <a:r>
              <a:rPr lang="ja-JP" altLang="en-US" dirty="0" smtClean="0"/>
              <a:t>を活用すれば</a:t>
            </a:r>
            <a:r>
              <a:rPr lang="ja-JP" altLang="ja-JP" dirty="0" smtClean="0"/>
              <a:t>ヒトの移動と脳の反応の関係に関してデータ取得の可能性が開かれることになった。ここに、旅客交通にとどまらず、ヒトの移動、宿泊等を含んだ人流概念を発生させる契機がある。</a:t>
            </a:r>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solidFill>
            <a:srgbClr val="FFFF00"/>
          </a:solidFill>
          <a:ln>
            <a:solidFill>
              <a:schemeClr val="tx1"/>
            </a:solidFill>
          </a:ln>
        </p:spPr>
        <p:txBody>
          <a:bodyPr/>
          <a:lstStyle/>
          <a:p>
            <a:r>
              <a:rPr lang="ja-JP" altLang="en-US" dirty="0" smtClean="0"/>
              <a:t>ドキュメント時代</a:t>
            </a:r>
            <a:endParaRPr lang="ja-JP" altLang="en-US" dirty="0"/>
          </a:p>
        </p:txBody>
      </p:sp>
      <p:sp>
        <p:nvSpPr>
          <p:cNvPr id="26627" name="Rectangle 3"/>
          <p:cNvSpPr>
            <a:spLocks noGrp="1" noChangeArrowheads="1"/>
          </p:cNvSpPr>
          <p:nvPr>
            <p:ph type="body" idx="1"/>
          </p:nvPr>
        </p:nvSpPr>
        <p:spPr/>
        <p:txBody>
          <a:bodyPr>
            <a:noAutofit/>
          </a:bodyPr>
          <a:lstStyle/>
          <a:p>
            <a:pPr>
              <a:lnSpc>
                <a:spcPct val="80000"/>
              </a:lnSpc>
            </a:pPr>
            <a:r>
              <a:rPr lang="ja-JP" altLang="en-US" sz="3600" dirty="0" smtClean="0"/>
              <a:t>旧運輸省</a:t>
            </a:r>
            <a:r>
              <a:rPr lang="ja-JP" altLang="en-US" sz="3600" dirty="0"/>
              <a:t>（現国土交通省）では</a:t>
            </a:r>
            <a:r>
              <a:rPr lang="en-US" altLang="ja-JP" sz="3600" dirty="0"/>
              <a:t>1973</a:t>
            </a:r>
            <a:r>
              <a:rPr lang="ja-JP" altLang="en-US" sz="3600" dirty="0"/>
              <a:t>年に「観光情報システムの基本的な考え方」を取りまとめ、</a:t>
            </a:r>
            <a:r>
              <a:rPr lang="en-US" altLang="ja-JP" sz="3600" dirty="0"/>
              <a:t>1974</a:t>
            </a:r>
            <a:r>
              <a:rPr lang="ja-JP" altLang="en-US" sz="3600" dirty="0"/>
              <a:t>年観光情報システム開発推進委員会を設置し、観光情報収集提供システム及び公的宿泊施設予約システムの</a:t>
            </a:r>
            <a:r>
              <a:rPr lang="en-US" altLang="ja-JP" sz="3600" dirty="0"/>
              <a:t>2</a:t>
            </a:r>
            <a:r>
              <a:rPr lang="ja-JP" altLang="en-US" sz="3600" dirty="0" err="1"/>
              <a:t>つを</a:t>
            </a:r>
            <a:r>
              <a:rPr lang="ja-JP" altLang="en-US" sz="3600" dirty="0"/>
              <a:t>柱とする観光情報システムの基本仕様作成のための検討を進める一方、システム開発のための基礎調査として観光資源施設分布状況調査及び情報収集ルート実態調査を実施した。</a:t>
            </a:r>
          </a:p>
          <a:p>
            <a:pPr>
              <a:lnSpc>
                <a:spcPct val="80000"/>
              </a:lnSpc>
            </a:pPr>
            <a:endParaRPr lang="ja-JP" alt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solidFill>
            <a:srgbClr val="FFFF00"/>
          </a:solidFill>
          <a:ln>
            <a:solidFill>
              <a:schemeClr val="tx1"/>
            </a:solidFill>
          </a:ln>
        </p:spPr>
        <p:txBody>
          <a:bodyPr/>
          <a:lstStyle/>
          <a:p>
            <a:r>
              <a:rPr lang="ja-JP" altLang="en-US" dirty="0" smtClean="0"/>
              <a:t>印刷物時代の観光情報の更新</a:t>
            </a:r>
            <a:endParaRPr lang="ja-JP" altLang="en-US" dirty="0"/>
          </a:p>
        </p:txBody>
      </p:sp>
      <p:sp>
        <p:nvSpPr>
          <p:cNvPr id="17411" name="Rectangle 3"/>
          <p:cNvSpPr>
            <a:spLocks noGrp="1" noChangeArrowheads="1"/>
          </p:cNvSpPr>
          <p:nvPr>
            <p:ph type="body" idx="1"/>
          </p:nvPr>
        </p:nvSpPr>
        <p:spPr/>
        <p:txBody>
          <a:bodyPr>
            <a:normAutofit lnSpcReduction="10000"/>
          </a:bodyPr>
          <a:lstStyle/>
          <a:p>
            <a:pPr>
              <a:lnSpc>
                <a:spcPct val="90000"/>
              </a:lnSpc>
            </a:pPr>
            <a:r>
              <a:rPr lang="ja-JP" altLang="en-US" dirty="0" smtClean="0"/>
              <a:t>ドキュメントとしては各都道府県観光協会の事務所に備え付けられた観光情報ファイルが存在した</a:t>
            </a:r>
            <a:endParaRPr lang="en-US" altLang="ja-JP" dirty="0" smtClean="0"/>
          </a:p>
          <a:p>
            <a:pPr>
              <a:lnSpc>
                <a:spcPct val="90000"/>
              </a:lnSpc>
            </a:pPr>
            <a:r>
              <a:rPr lang="ja-JP" altLang="en-US" dirty="0" smtClean="0"/>
              <a:t>ドキュメントの弱点は、最新情報への更新にあった</a:t>
            </a:r>
            <a:endParaRPr lang="en-US" altLang="ja-JP" dirty="0" smtClean="0"/>
          </a:p>
          <a:p>
            <a:pPr>
              <a:lnSpc>
                <a:spcPct val="90000"/>
              </a:lnSpc>
            </a:pPr>
            <a:r>
              <a:rPr lang="ja-JP" altLang="en-US" dirty="0" smtClean="0"/>
              <a:t>国鉄の時刻表が毎月発刊されるものとして最も鮮度が高いものであったが、情報提供量に限界があった</a:t>
            </a:r>
            <a:endParaRPr lang="en-US" altLang="ja-JP" dirty="0" smtClean="0"/>
          </a:p>
          <a:p>
            <a:pPr>
              <a:lnSpc>
                <a:spcPct val="90000"/>
              </a:lnSpc>
            </a:pPr>
            <a:r>
              <a:rPr lang="ja-JP" altLang="en-US" dirty="0" smtClean="0"/>
              <a:t>国鉄時刻表が電産機により印刷開始され、デジタル情報化の方向性が見えてきた</a:t>
            </a:r>
            <a:endParaRPr lang="en-US" altLang="ja-JP"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en-US" dirty="0" smtClean="0"/>
              <a:t>カーナビのビジネスモデル</a:t>
            </a:r>
            <a:endParaRPr kumimoji="1" lang="ja-JP" altLang="en-US" dirty="0"/>
          </a:p>
        </p:txBody>
      </p:sp>
      <p:sp>
        <p:nvSpPr>
          <p:cNvPr id="3" name="コンテンツ プレースホルダ 2"/>
          <p:cNvSpPr>
            <a:spLocks noGrp="1"/>
          </p:cNvSpPr>
          <p:nvPr>
            <p:ph idx="1"/>
          </p:nvPr>
        </p:nvSpPr>
        <p:spPr/>
        <p:txBody>
          <a:bodyPr>
            <a:normAutofit/>
          </a:bodyPr>
          <a:lstStyle/>
          <a:p>
            <a:pPr>
              <a:lnSpc>
                <a:spcPct val="90000"/>
              </a:lnSpc>
            </a:pPr>
            <a:r>
              <a:rPr lang="ja-JP" altLang="en-US" dirty="0" smtClean="0"/>
              <a:t>カーナビは高価な車の供え物であり、カーナビ単体でのビジネスモデルはできなかった</a:t>
            </a:r>
          </a:p>
          <a:p>
            <a:pPr>
              <a:lnSpc>
                <a:spcPct val="90000"/>
              </a:lnSpc>
            </a:pPr>
            <a:r>
              <a:rPr lang="ja-JP" altLang="en-US" dirty="0" smtClean="0"/>
              <a:t>デジタル観光情報データは「カーナビ」で発展したが、カーナビソフトの</a:t>
            </a:r>
            <a:r>
              <a:rPr lang="ja-JP" altLang="en-US" dirty="0" smtClean="0">
                <a:solidFill>
                  <a:srgbClr val="FF0000"/>
                </a:solidFill>
              </a:rPr>
              <a:t>品揃え品</a:t>
            </a:r>
            <a:r>
              <a:rPr lang="ja-JP" altLang="en-US" dirty="0" smtClean="0"/>
              <a:t>でもあった</a:t>
            </a:r>
          </a:p>
          <a:p>
            <a:pPr>
              <a:lnSpc>
                <a:spcPct val="90000"/>
              </a:lnSpc>
            </a:pPr>
            <a:r>
              <a:rPr lang="ja-JP" altLang="en-US" dirty="0" smtClean="0"/>
              <a:t>自動車電話の普及は携帯電話まで待たなければならなかったように、カーナビもスマートフォン（マンナビ）の普及を待たなければならなかった。</a:t>
            </a:r>
          </a:p>
          <a:p>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位置情報研究会の試み</a:t>
            </a:r>
            <a:endParaRPr kumimoji="1" lang="ja-JP" altLang="en-US" dirty="0"/>
          </a:p>
        </p:txBody>
      </p:sp>
      <p:sp>
        <p:nvSpPr>
          <p:cNvPr id="3" name="コンテンツ プレースホルダ 2"/>
          <p:cNvSpPr>
            <a:spLocks noGrp="1"/>
          </p:cNvSpPr>
          <p:nvPr>
            <p:ph idx="1"/>
          </p:nvPr>
        </p:nvSpPr>
        <p:spPr>
          <a:xfrm>
            <a:off x="251520" y="1600200"/>
            <a:ext cx="8712968" cy="4997152"/>
          </a:xfrm>
        </p:spPr>
        <p:txBody>
          <a:bodyPr>
            <a:normAutofit/>
          </a:bodyPr>
          <a:lstStyle/>
          <a:p>
            <a:pPr>
              <a:lnSpc>
                <a:spcPct val="90000"/>
              </a:lnSpc>
            </a:pPr>
            <a:r>
              <a:rPr lang="ja-JP" altLang="en-US" sz="3600" dirty="0" smtClean="0"/>
              <a:t>位置情報システム　　緊急通報システムのスタート　「位置情報研究会」コンテスト</a:t>
            </a:r>
          </a:p>
          <a:p>
            <a:pPr>
              <a:lnSpc>
                <a:spcPct val="90000"/>
              </a:lnSpc>
            </a:pPr>
            <a:r>
              <a:rPr lang="ja-JP" altLang="en-US" sz="3600" dirty="0" smtClean="0"/>
              <a:t>ビジネスモデルは　携帯</a:t>
            </a:r>
            <a:r>
              <a:rPr lang="en-US" altLang="ja-JP" sz="3600" dirty="0" err="1" smtClean="0"/>
              <a:t>i</a:t>
            </a:r>
            <a:r>
              <a:rPr lang="en-US" altLang="ja-JP" sz="3600" dirty="0" smtClean="0"/>
              <a:t>-mode</a:t>
            </a:r>
            <a:r>
              <a:rPr lang="ja-JP" altLang="en-US" sz="3600" dirty="0" err="1" smtClean="0"/>
              <a:t>、</a:t>
            </a:r>
            <a:r>
              <a:rPr lang="ja-JP" altLang="en-US" sz="3600" dirty="0" smtClean="0"/>
              <a:t>グーグル</a:t>
            </a:r>
          </a:p>
          <a:p>
            <a:pPr>
              <a:lnSpc>
                <a:spcPct val="90000"/>
              </a:lnSpc>
            </a:pPr>
            <a:r>
              <a:rPr lang="ja-JP" altLang="en-US" sz="3600" dirty="0" smtClean="0"/>
              <a:t>観光コンテンツ提供</a:t>
            </a:r>
            <a:r>
              <a:rPr lang="en-US" altLang="ja-JP" sz="3600" dirty="0" smtClean="0"/>
              <a:t>(</a:t>
            </a:r>
            <a:r>
              <a:rPr lang="ja-JP" altLang="en-US" sz="3600" dirty="0" smtClean="0"/>
              <a:t>実サービス提供者）</a:t>
            </a:r>
            <a:r>
              <a:rPr lang="en-US" altLang="ja-JP" sz="3600" dirty="0" smtClean="0"/>
              <a:t>+</a:t>
            </a:r>
            <a:r>
              <a:rPr lang="ja-JP" altLang="en-US" sz="3600" dirty="0" smtClean="0"/>
              <a:t>評価ステム</a:t>
            </a:r>
            <a:r>
              <a:rPr lang="en-US" altLang="ja-JP" sz="3600" dirty="0" smtClean="0"/>
              <a:t>(○○</a:t>
            </a:r>
            <a:r>
              <a:rPr lang="ja-JP" altLang="en-US" sz="3600" dirty="0" err="1" smtClean="0"/>
              <a:t>さんの</a:t>
            </a:r>
            <a:r>
              <a:rPr lang="ja-JP" altLang="en-US" sz="3600" dirty="0" smtClean="0"/>
              <a:t>お勧め道案内等</a:t>
            </a:r>
            <a:r>
              <a:rPr lang="en-US" altLang="ja-JP" sz="3600" dirty="0" smtClean="0"/>
              <a:t>)</a:t>
            </a:r>
          </a:p>
          <a:p>
            <a:pPr>
              <a:lnSpc>
                <a:spcPct val="90000"/>
              </a:lnSpc>
            </a:pPr>
            <a:r>
              <a:rPr lang="ja-JP" altLang="en-US" sz="3600" dirty="0" smtClean="0"/>
              <a:t>基礎情報は公的地図情報</a:t>
            </a:r>
            <a:r>
              <a:rPr lang="en-US" altLang="ja-JP" sz="3600" dirty="0" smtClean="0"/>
              <a:t>(</a:t>
            </a:r>
            <a:r>
              <a:rPr lang="ja-JP" altLang="en-US" sz="3600" dirty="0" smtClean="0"/>
              <a:t>国土地理院、自治体</a:t>
            </a:r>
            <a:r>
              <a:rPr lang="en-US" altLang="ja-JP" sz="3600" dirty="0" smtClean="0"/>
              <a:t>GIS)</a:t>
            </a:r>
          </a:p>
          <a:p>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ln w="57150">
            <a:solidFill>
              <a:schemeClr val="tx1">
                <a:lumMod val="95000"/>
                <a:lumOff val="5000"/>
              </a:schemeClr>
            </a:solidFill>
          </a:ln>
        </p:spPr>
        <p:txBody>
          <a:bodyPr>
            <a:normAutofit/>
          </a:bodyPr>
          <a:lstStyle/>
          <a:p>
            <a:r>
              <a:rPr lang="ja-JP" altLang="en-US" dirty="0" smtClean="0"/>
              <a:t>スマートフォン時代の観光情報</a:t>
            </a:r>
            <a:endParaRPr lang="ja-JP" altLang="ja-JP" dirty="0"/>
          </a:p>
        </p:txBody>
      </p:sp>
      <p:sp>
        <p:nvSpPr>
          <p:cNvPr id="20483" name="Rectangle 3"/>
          <p:cNvSpPr>
            <a:spLocks noGrp="1" noChangeArrowheads="1"/>
          </p:cNvSpPr>
          <p:nvPr>
            <p:ph type="body" idx="1"/>
          </p:nvPr>
        </p:nvSpPr>
        <p:spPr>
          <a:xfrm>
            <a:off x="457200" y="1600200"/>
            <a:ext cx="8229600" cy="5257800"/>
          </a:xfrm>
        </p:spPr>
        <p:txBody>
          <a:bodyPr/>
          <a:lstStyle/>
          <a:p>
            <a:pPr>
              <a:lnSpc>
                <a:spcPct val="90000"/>
              </a:lnSpc>
            </a:pPr>
            <a:r>
              <a:rPr lang="ja-JP" altLang="en-US" dirty="0" smtClean="0"/>
              <a:t>位置情報の取得　　Ｗｉｆｉ活用により立体的位置情報も取得可能</a:t>
            </a:r>
            <a:endParaRPr lang="en-US" altLang="ja-JP" dirty="0" smtClean="0"/>
          </a:p>
          <a:p>
            <a:pPr>
              <a:lnSpc>
                <a:spcPct val="90000"/>
              </a:lnSpc>
            </a:pPr>
            <a:r>
              <a:rPr lang="ja-JP" altLang="en-US" dirty="0" smtClean="0"/>
              <a:t>観光情報の検索　</a:t>
            </a:r>
            <a:endParaRPr lang="en-US" altLang="ja-JP" dirty="0" smtClean="0"/>
          </a:p>
          <a:p>
            <a:pPr>
              <a:lnSpc>
                <a:spcPct val="90000"/>
              </a:lnSpc>
              <a:buNone/>
            </a:pPr>
            <a:r>
              <a:rPr lang="ja-JP" altLang="en-US" dirty="0" smtClean="0"/>
              <a:t>　　　　　　　広告ビジネスモデルにより実用化</a:t>
            </a:r>
            <a:endParaRPr lang="en-US" altLang="ja-JP" dirty="0" smtClean="0"/>
          </a:p>
          <a:p>
            <a:pPr>
              <a:lnSpc>
                <a:spcPct val="90000"/>
              </a:lnSpc>
            </a:pPr>
            <a:r>
              <a:rPr lang="ja-JP" altLang="en-US" dirty="0" smtClean="0"/>
              <a:t>ナビ機能</a:t>
            </a:r>
            <a:endParaRPr lang="en-US" altLang="ja-JP" dirty="0" smtClean="0"/>
          </a:p>
          <a:p>
            <a:pPr>
              <a:lnSpc>
                <a:spcPct val="90000"/>
              </a:lnSpc>
            </a:pPr>
            <a:r>
              <a:rPr lang="ja-JP" altLang="en-US" dirty="0" smtClean="0"/>
              <a:t>音声認識機能から、翻訳機能への発展期待</a:t>
            </a:r>
            <a:endParaRPr lang="en-US" altLang="ja-JP" dirty="0" smtClean="0"/>
          </a:p>
          <a:p>
            <a:pPr>
              <a:lnSpc>
                <a:spcPct val="90000"/>
              </a:lnSpc>
            </a:pPr>
            <a:r>
              <a:rPr lang="ja-JP" altLang="en-US" dirty="0" smtClean="0"/>
              <a:t>ウェアラブルコンピュータ化による更なる利便</a:t>
            </a:r>
            <a:endParaRPr lang="en-US" altLang="ja-JP" dirty="0" smtClean="0"/>
          </a:p>
          <a:p>
            <a:pPr>
              <a:lnSpc>
                <a:spcPct val="90000"/>
              </a:lnSpc>
            </a:pPr>
            <a:r>
              <a:rPr lang="ja-JP" altLang="en-US" dirty="0" smtClean="0"/>
              <a:t>同時にデータ収集機能活用によるマーケティング利用</a:t>
            </a:r>
            <a:endParaRPr lang="en-US" altLang="ja-JP" dirty="0" smtClean="0"/>
          </a:p>
          <a:p>
            <a:pPr>
              <a:lnSpc>
                <a:spcPct val="90000"/>
              </a:lnSpc>
            </a:pPr>
            <a:endParaRPr lang="en-US" altLang="ja-JP"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ln>
            <a:solidFill>
              <a:schemeClr val="tx1"/>
            </a:solidFill>
          </a:ln>
        </p:spPr>
        <p:txBody>
          <a:bodyPr/>
          <a:lstStyle/>
          <a:p>
            <a:r>
              <a:rPr lang="ja-JP" altLang="en-US" sz="4000"/>
              <a:t>情報社会における観光情報の意味</a:t>
            </a:r>
          </a:p>
        </p:txBody>
      </p:sp>
      <p:sp>
        <p:nvSpPr>
          <p:cNvPr id="13315" name="Rectangle 3"/>
          <p:cNvSpPr>
            <a:spLocks noGrp="1" noChangeArrowheads="1"/>
          </p:cNvSpPr>
          <p:nvPr>
            <p:ph type="body" idx="1"/>
          </p:nvPr>
        </p:nvSpPr>
        <p:spPr>
          <a:xfrm>
            <a:off x="179388" y="1600200"/>
            <a:ext cx="8964612" cy="5068888"/>
          </a:xfrm>
        </p:spPr>
        <p:txBody>
          <a:bodyPr/>
          <a:lstStyle/>
          <a:p>
            <a:r>
              <a:rPr lang="ja-JP" altLang="en-US" sz="2800"/>
              <a:t>観光行動とは「日常生活圏を離れて、非日常活動を行う」こと</a:t>
            </a:r>
          </a:p>
          <a:p>
            <a:r>
              <a:rPr lang="ja-JP" altLang="en-US" sz="2800"/>
              <a:t>従って観光はヒトの移動を伴うもの</a:t>
            </a:r>
          </a:p>
          <a:p>
            <a:r>
              <a:rPr lang="ja-JP" altLang="en-US" sz="2800"/>
              <a:t>観光以外の目的での移動行動との区別：「観光資源」</a:t>
            </a:r>
          </a:p>
          <a:p>
            <a:r>
              <a:rPr lang="ja-JP" altLang="en-US" sz="2800"/>
              <a:t>人の移動に必要な情報・・・位置情報</a:t>
            </a:r>
          </a:p>
          <a:p>
            <a:r>
              <a:rPr lang="ja-JP" altLang="en-US" sz="2800"/>
              <a:t>緯度・経度・高度　数値情報ではヒトにわかりづらいので　　</a:t>
            </a:r>
          </a:p>
          <a:p>
            <a:pPr>
              <a:buFontTx/>
              <a:buNone/>
            </a:pPr>
            <a:r>
              <a:rPr lang="ja-JP" altLang="en-US" sz="2800"/>
              <a:t>　　　　　　　　　　　　　表記方法工夫</a:t>
            </a:r>
          </a:p>
          <a:p>
            <a:r>
              <a:rPr lang="ja-JP" altLang="en-US" sz="2800"/>
              <a:t>建物情報、交通機関情報を含めた地図情報</a:t>
            </a:r>
          </a:p>
          <a:p>
            <a:r>
              <a:rPr lang="ja-JP" altLang="en-US" sz="2800"/>
              <a:t>地図情報も判断が入る余地はあるが、程度問題</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ln>
            <a:solidFill>
              <a:schemeClr val="tx1"/>
            </a:solidFill>
          </a:ln>
        </p:spPr>
        <p:txBody>
          <a:bodyPr/>
          <a:lstStyle/>
          <a:p>
            <a:r>
              <a:rPr lang="ja-JP" altLang="en-US"/>
              <a:t>地図情報の価値判断</a:t>
            </a:r>
          </a:p>
        </p:txBody>
      </p:sp>
      <p:sp>
        <p:nvSpPr>
          <p:cNvPr id="19459" name="Rectangle 3"/>
          <p:cNvSpPr>
            <a:spLocks noGrp="1" noChangeArrowheads="1"/>
          </p:cNvSpPr>
          <p:nvPr>
            <p:ph type="body" idx="1"/>
          </p:nvPr>
        </p:nvSpPr>
        <p:spPr/>
        <p:txBody>
          <a:bodyPr/>
          <a:lstStyle/>
          <a:p>
            <a:r>
              <a:rPr lang="ja-JP" altLang="en-US" dirty="0"/>
              <a:t>例　「学校」　</a:t>
            </a:r>
          </a:p>
          <a:p>
            <a:pPr>
              <a:buFontTx/>
              <a:buNone/>
            </a:pPr>
            <a:r>
              <a:rPr lang="ja-JP" altLang="en-US" dirty="0"/>
              <a:t>　　　　　　　学校教育法の学校に限定するのか</a:t>
            </a:r>
          </a:p>
          <a:p>
            <a:pPr>
              <a:buFontTx/>
              <a:buNone/>
            </a:pPr>
            <a:r>
              <a:rPr lang="ja-JP" altLang="en-US" dirty="0"/>
              <a:t>　　　　　　　塾は表記するのか？</a:t>
            </a:r>
          </a:p>
          <a:p>
            <a:r>
              <a:rPr lang="ja-JP" altLang="en-US" dirty="0"/>
              <a:t>国土地理院の地図は、公的判断</a:t>
            </a:r>
          </a:p>
          <a:p>
            <a:r>
              <a:rPr lang="ja-JP" altLang="en-US" dirty="0"/>
              <a:t>個人の地図は　自由</a:t>
            </a:r>
          </a:p>
          <a:p>
            <a:r>
              <a:rPr lang="ja-JP" altLang="en-US" dirty="0"/>
              <a:t>観光情報は、</a:t>
            </a:r>
            <a:r>
              <a:rPr lang="ja-JP" altLang="en-US" dirty="0">
                <a:solidFill>
                  <a:srgbClr val="FF0000"/>
                </a:solidFill>
              </a:rPr>
              <a:t>個人の自由な判断に基づくもの</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ln w="57150">
            <a:solidFill>
              <a:schemeClr val="tx1"/>
            </a:solidFill>
          </a:ln>
        </p:spPr>
        <p:txBody>
          <a:bodyPr/>
          <a:lstStyle/>
          <a:p>
            <a:r>
              <a:rPr lang="ja-JP" altLang="en-US" dirty="0" smtClean="0"/>
              <a:t>「文化財」情報の選択</a:t>
            </a:r>
            <a:endParaRPr lang="ja-JP" altLang="ja-JP" dirty="0"/>
          </a:p>
        </p:txBody>
      </p:sp>
      <p:sp>
        <p:nvSpPr>
          <p:cNvPr id="21507" name="Rectangle 3"/>
          <p:cNvSpPr>
            <a:spLocks noGrp="1" noChangeArrowheads="1"/>
          </p:cNvSpPr>
          <p:nvPr>
            <p:ph type="body" idx="1"/>
          </p:nvPr>
        </p:nvSpPr>
        <p:spPr/>
        <p:txBody>
          <a:bodyPr/>
          <a:lstStyle/>
          <a:p>
            <a:r>
              <a:rPr lang="ja-JP" altLang="en-US"/>
              <a:t>文化財情報</a:t>
            </a:r>
          </a:p>
          <a:p>
            <a:r>
              <a:rPr lang="ja-JP" altLang="en-US"/>
              <a:t>文化財保護法の文化財の定義はない</a:t>
            </a:r>
          </a:p>
          <a:p>
            <a:r>
              <a:rPr lang="ja-JP" altLang="en-US"/>
              <a:t>範疇化されていない文化財の中から範疇化したものが重要文化財、外形的には文化庁長官の認定</a:t>
            </a:r>
            <a:r>
              <a:rPr lang="en-US" altLang="ja-JP"/>
              <a:t>(</a:t>
            </a:r>
            <a:r>
              <a:rPr lang="ja-JP" altLang="en-US"/>
              <a:t>行政の無謬性を前提</a:t>
            </a:r>
            <a:r>
              <a:rPr lang="en-US" altLang="ja-JP"/>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ln>
            <a:solidFill>
              <a:schemeClr val="tx1"/>
            </a:solidFill>
          </a:ln>
        </p:spPr>
        <p:txBody>
          <a:bodyPr/>
          <a:lstStyle/>
          <a:p>
            <a:r>
              <a:rPr lang="ja-JP" altLang="en-US"/>
              <a:t>　観光情報とは何か</a:t>
            </a:r>
          </a:p>
        </p:txBody>
      </p:sp>
      <p:sp>
        <p:nvSpPr>
          <p:cNvPr id="14339" name="Rectangle 3"/>
          <p:cNvSpPr>
            <a:spLocks noGrp="1" noChangeArrowheads="1"/>
          </p:cNvSpPr>
          <p:nvPr>
            <p:ph type="body" idx="1"/>
          </p:nvPr>
        </p:nvSpPr>
        <p:spPr/>
        <p:txBody>
          <a:bodyPr>
            <a:noAutofit/>
          </a:bodyPr>
          <a:lstStyle/>
          <a:p>
            <a:pPr>
              <a:lnSpc>
                <a:spcPct val="90000"/>
              </a:lnSpc>
            </a:pPr>
            <a:r>
              <a:rPr lang="ja-JP" altLang="en-US" sz="3600" dirty="0"/>
              <a:t>観光情報は</a:t>
            </a:r>
            <a:r>
              <a:rPr lang="ja-JP" altLang="en-US" sz="4400" dirty="0">
                <a:solidFill>
                  <a:srgbClr val="FF0000"/>
                </a:solidFill>
              </a:rPr>
              <a:t>評価</a:t>
            </a:r>
            <a:r>
              <a:rPr lang="ja-JP" altLang="en-US" sz="3600" dirty="0"/>
              <a:t>を伴う高度な情報に所属する。</a:t>
            </a:r>
          </a:p>
          <a:p>
            <a:pPr>
              <a:lnSpc>
                <a:spcPct val="90000"/>
              </a:lnSpc>
            </a:pPr>
            <a:r>
              <a:rPr lang="ja-JP" altLang="en-US" sz="3600" dirty="0"/>
              <a:t>このことはカーナビ情報の拡大過程を調査すればわかる。</a:t>
            </a:r>
          </a:p>
          <a:p>
            <a:pPr>
              <a:lnSpc>
                <a:spcPct val="90000"/>
              </a:lnSpc>
            </a:pPr>
            <a:r>
              <a:rPr lang="ja-JP" altLang="en-US" sz="3600" dirty="0"/>
              <a:t>カーナビに搭載される情報は地図、経路、交通情報とニーズが高まり、ゆきつく</a:t>
            </a:r>
            <a:r>
              <a:rPr lang="ja-JP" altLang="en-US" sz="3600" dirty="0" smtClean="0"/>
              <a:t>ところ</a:t>
            </a:r>
            <a:r>
              <a:rPr lang="ja-JP" altLang="en-US" sz="4400" dirty="0" smtClean="0">
                <a:solidFill>
                  <a:srgbClr val="FF0000"/>
                </a:solidFill>
              </a:rPr>
              <a:t>「観光」情報</a:t>
            </a:r>
            <a:r>
              <a:rPr lang="ja-JP" altLang="en-US" sz="4400" dirty="0">
                <a:solidFill>
                  <a:srgbClr val="FF0000"/>
                </a:solidFill>
              </a:rPr>
              <a:t>が最終段階</a:t>
            </a:r>
            <a:r>
              <a:rPr lang="ja-JP" altLang="en-US" sz="3600" dirty="0"/>
              <a:t>のものとして搭載されるようになった。</a:t>
            </a:r>
          </a:p>
          <a:p>
            <a:pPr>
              <a:lnSpc>
                <a:spcPct val="90000"/>
              </a:lnSpc>
            </a:pPr>
            <a:endParaRPr lang="ja-JP" altLang="en-US"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872208"/>
          </a:xfrm>
          <a:ln>
            <a:solidFill>
              <a:schemeClr val="tx1">
                <a:lumMod val="95000"/>
                <a:lumOff val="5000"/>
              </a:schemeClr>
            </a:solidFill>
          </a:ln>
        </p:spPr>
        <p:txBody>
          <a:bodyPr>
            <a:normAutofit fontScale="90000"/>
          </a:bodyPr>
          <a:lstStyle/>
          <a:p>
            <a:pPr>
              <a:defRPr/>
            </a:pPr>
            <a:r>
              <a:rPr lang="ja-JP" altLang="en-US" b="1" dirty="0" smtClean="0"/>
              <a:t>北海道函館市が６千万円投じた観光情報端末　道順案内に市民「変だ」　土地勘ない東京の業者開発</a:t>
            </a:r>
            <a:endParaRPr lang="ja-JP" altLang="en-US" dirty="0"/>
          </a:p>
        </p:txBody>
      </p:sp>
      <p:sp>
        <p:nvSpPr>
          <p:cNvPr id="3" name="コンテンツ プレースホルダ 2"/>
          <p:cNvSpPr>
            <a:spLocks noGrp="1"/>
          </p:cNvSpPr>
          <p:nvPr>
            <p:ph idx="1"/>
          </p:nvPr>
        </p:nvSpPr>
        <p:spPr>
          <a:xfrm>
            <a:off x="457200" y="1988840"/>
            <a:ext cx="8229600" cy="4137323"/>
          </a:xfrm>
        </p:spPr>
        <p:txBody>
          <a:bodyPr>
            <a:normAutofit fontScale="77500" lnSpcReduction="20000"/>
          </a:bodyPr>
          <a:lstStyle/>
          <a:p>
            <a:pPr>
              <a:defRPr/>
            </a:pPr>
            <a:r>
              <a:rPr lang="ja-JP" altLang="en-US" dirty="0" smtClean="0"/>
              <a:t>函館市が約６千万円を投じた観光案内情報端末「函館インフォメーション」の情報が「おかしい」との声が市民から上がっている</a:t>
            </a:r>
            <a:endParaRPr lang="en-US" altLang="ja-JP" dirty="0" smtClean="0"/>
          </a:p>
          <a:p>
            <a:pPr>
              <a:defRPr/>
            </a:pPr>
            <a:r>
              <a:rPr lang="ja-JP" altLang="en-US" dirty="0" smtClean="0"/>
              <a:t>ジョルダンは開発を全て東京で行い、土地勘がないことも原因の一つと反省、</a:t>
            </a:r>
          </a:p>
          <a:p>
            <a:pPr>
              <a:defRPr/>
            </a:pPr>
            <a:r>
              <a:rPr lang="ja-JP" altLang="en-US" dirty="0" smtClean="0"/>
              <a:t>この事業で市はシステム開発に約５千万円、２台の端末購入に９００万円を支出。さらに維持費は本年度だけで約１００万円かかる。うち約２７００万円は国の交付金を使ったという</a:t>
            </a:r>
          </a:p>
          <a:p>
            <a:pPr>
              <a:defRPr/>
            </a:pPr>
            <a:r>
              <a:rPr lang="ja-JP" altLang="en-US" dirty="0" smtClean="0"/>
              <a:t>観光客からは「この程度の情報なら自分のスマホで調べられるのでは」との声もあり、そもそも巨費を投じて端末を置く意味があるのか</a:t>
            </a:r>
          </a:p>
          <a:p>
            <a:pPr>
              <a:defRPr/>
            </a:pPr>
            <a:endParaRPr lang="ja-JP"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76672"/>
            <a:ext cx="8229600" cy="5649491"/>
          </a:xfrm>
        </p:spPr>
        <p:txBody>
          <a:bodyPr>
            <a:normAutofit/>
          </a:bodyPr>
          <a:lstStyle/>
          <a:p>
            <a:r>
              <a:rPr lang="ja-JP" altLang="en-US" dirty="0" smtClean="0"/>
              <a:t> </a:t>
            </a:r>
            <a:r>
              <a:rPr lang="en-US" altLang="ja-JP" dirty="0" smtClean="0"/>
              <a:t>(</a:t>
            </a:r>
            <a:r>
              <a:rPr lang="ja-JP" altLang="en-US" dirty="0" smtClean="0"/>
              <a:t>社</a:t>
            </a:r>
            <a:r>
              <a:rPr lang="en-US" altLang="ja-JP" dirty="0" smtClean="0"/>
              <a:t>)</a:t>
            </a:r>
            <a:r>
              <a:rPr lang="ja-JP" altLang="en-US" dirty="0" smtClean="0"/>
              <a:t>日本観光協会では前者のシステムについて運営主体とし情報収集提供体制の整備を図ることとし、</a:t>
            </a:r>
            <a:r>
              <a:rPr lang="en-US" altLang="ja-JP" dirty="0" smtClean="0"/>
              <a:t>1976</a:t>
            </a:r>
            <a:r>
              <a:rPr lang="ja-JP" altLang="en-US" dirty="0" smtClean="0"/>
              <a:t>年</a:t>
            </a:r>
            <a:r>
              <a:rPr lang="en-US" altLang="ja-JP" dirty="0" smtClean="0"/>
              <a:t>11</a:t>
            </a:r>
            <a:r>
              <a:rPr lang="ja-JP" altLang="en-US" dirty="0" smtClean="0"/>
              <a:t>月</a:t>
            </a:r>
            <a:r>
              <a:rPr lang="en-US" altLang="ja-JP" dirty="0" smtClean="0"/>
              <a:t>1</a:t>
            </a:r>
            <a:r>
              <a:rPr lang="ja-JP" altLang="en-US" dirty="0" smtClean="0"/>
              <a:t>日中央観光情報センターとして国鉄新宿駅構内に開設し</a:t>
            </a:r>
            <a:r>
              <a:rPr lang="en-US" altLang="ja-JP" dirty="0" smtClean="0"/>
              <a:t>1977</a:t>
            </a:r>
            <a:r>
              <a:rPr lang="ja-JP" altLang="en-US" dirty="0" smtClean="0"/>
              <a:t>年</a:t>
            </a:r>
            <a:r>
              <a:rPr lang="en-US" altLang="ja-JP" dirty="0" smtClean="0"/>
              <a:t>5</a:t>
            </a:r>
            <a:r>
              <a:rPr lang="ja-JP" altLang="en-US" dirty="0" smtClean="0"/>
              <a:t>月には全国の観光情報を掲載した「全国観光情報ファイル」全</a:t>
            </a:r>
            <a:r>
              <a:rPr lang="en-US" altLang="ja-JP" dirty="0" smtClean="0"/>
              <a:t>10</a:t>
            </a:r>
            <a:r>
              <a:rPr lang="ja-JP" altLang="en-US" dirty="0" smtClean="0"/>
              <a:t>冊を作成した。また、中央観光情報センターを開設するとともに</a:t>
            </a:r>
            <a:r>
              <a:rPr lang="en-US" altLang="ja-JP" dirty="0" smtClean="0"/>
              <a:t>1976</a:t>
            </a:r>
            <a:r>
              <a:rPr lang="ja-JP" altLang="en-US" dirty="0" smtClean="0"/>
              <a:t>年、</a:t>
            </a:r>
            <a:r>
              <a:rPr lang="en-US" altLang="ja-JP" dirty="0" smtClean="0"/>
              <a:t>1977</a:t>
            </a:r>
            <a:r>
              <a:rPr lang="ja-JP" altLang="en-US" dirty="0" smtClean="0"/>
              <a:t>年にわたり地方中心都市</a:t>
            </a:r>
            <a:r>
              <a:rPr lang="en-US" altLang="ja-JP" dirty="0" smtClean="0"/>
              <a:t>47</a:t>
            </a:r>
            <a:r>
              <a:rPr lang="ja-JP" altLang="en-US" dirty="0" smtClean="0"/>
              <a:t>か所に地方観光情報センターを開設し、情報提供をはじめた。</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a:solidFill>
            <a:srgbClr val="FFFF00"/>
          </a:solidFill>
          <a:ln w="57150">
            <a:solidFill>
              <a:schemeClr val="tx1">
                <a:lumMod val="95000"/>
                <a:lumOff val="5000"/>
              </a:schemeClr>
            </a:solidFill>
          </a:ln>
        </p:spPr>
        <p:txBody>
          <a:bodyPr>
            <a:normAutofit/>
          </a:bodyPr>
          <a:lstStyle/>
          <a:p>
            <a:r>
              <a:rPr lang="ja-JP" altLang="ja-JP" sz="3600" b="1" dirty="0" smtClean="0"/>
              <a:t>無駄が多い従来の観光情報システム実験</a:t>
            </a:r>
            <a:endParaRPr kumimoji="1" lang="ja-JP" altLang="en-US" sz="3600" dirty="0"/>
          </a:p>
        </p:txBody>
      </p:sp>
      <p:sp>
        <p:nvSpPr>
          <p:cNvPr id="3" name="コンテンツ プレースホルダ 2"/>
          <p:cNvSpPr>
            <a:spLocks noGrp="1"/>
          </p:cNvSpPr>
          <p:nvPr>
            <p:ph idx="1"/>
          </p:nvPr>
        </p:nvSpPr>
        <p:spPr>
          <a:xfrm>
            <a:off x="457200" y="1600200"/>
            <a:ext cx="8229600" cy="4853136"/>
          </a:xfrm>
        </p:spPr>
        <p:txBody>
          <a:bodyPr>
            <a:normAutofit fontScale="92500"/>
          </a:bodyPr>
          <a:lstStyle/>
          <a:p>
            <a:pPr>
              <a:buNone/>
            </a:pPr>
            <a:r>
              <a:rPr lang="ja-JP" altLang="en-US" dirty="0" smtClean="0"/>
              <a:t>①「観光」の定義の曖昧さからくる問題</a:t>
            </a:r>
            <a:endParaRPr lang="en-US" altLang="ja-JP" dirty="0" smtClean="0"/>
          </a:p>
          <a:p>
            <a:pPr>
              <a:buNone/>
            </a:pPr>
            <a:r>
              <a:rPr lang="ja-JP" altLang="en-US" dirty="0" smtClean="0"/>
              <a:t>　　　　　対象とするデータの範囲が不明確</a:t>
            </a:r>
            <a:endParaRPr lang="en-US" altLang="ja-JP" dirty="0" smtClean="0"/>
          </a:p>
          <a:p>
            <a:pPr>
              <a:buNone/>
            </a:pPr>
            <a:r>
              <a:rPr lang="ja-JP" altLang="en-US" dirty="0" smtClean="0"/>
              <a:t>②メンテナンスの問題</a:t>
            </a:r>
            <a:endParaRPr lang="en-US" altLang="ja-JP" dirty="0" smtClean="0"/>
          </a:p>
          <a:p>
            <a:pPr>
              <a:buNone/>
            </a:pPr>
            <a:r>
              <a:rPr lang="ja-JP" altLang="en-US" dirty="0" smtClean="0"/>
              <a:t>　　　　　リアルタイムでアップデートできるか</a:t>
            </a:r>
            <a:endParaRPr lang="en-US" altLang="ja-JP" dirty="0" smtClean="0"/>
          </a:p>
          <a:p>
            <a:pPr>
              <a:buNone/>
            </a:pPr>
            <a:r>
              <a:rPr lang="ja-JP" altLang="en-US" dirty="0" smtClean="0"/>
              <a:t>③技術の進歩に追い付けないデータ作成</a:t>
            </a:r>
            <a:endParaRPr lang="en-US" altLang="ja-JP" dirty="0" smtClean="0"/>
          </a:p>
          <a:p>
            <a:pPr>
              <a:buNone/>
            </a:pPr>
            <a:r>
              <a:rPr lang="ja-JP" altLang="en-US" dirty="0" smtClean="0"/>
              <a:t>　　　　　現在ではスマートフォン対応できているか</a:t>
            </a:r>
            <a:endParaRPr lang="en-US" altLang="ja-JP" dirty="0" smtClean="0"/>
          </a:p>
          <a:p>
            <a:pPr>
              <a:buNone/>
            </a:pPr>
            <a:r>
              <a:rPr lang="ja-JP" altLang="en-US" dirty="0" smtClean="0"/>
              <a:t>④財政資金が投入される場合、データの作成段階で「</a:t>
            </a:r>
            <a:r>
              <a:rPr lang="ja-JP" altLang="en-US" dirty="0" smtClean="0">
                <a:solidFill>
                  <a:srgbClr val="FF0000"/>
                </a:solidFill>
              </a:rPr>
              <a:t>地域の売れないラーメンを紹介する</a:t>
            </a:r>
            <a:r>
              <a:rPr lang="ja-JP" altLang="en-US" dirty="0" smtClean="0"/>
              <a:t>」主義が入り込み、利用者ニーズにそぐわない</a:t>
            </a:r>
            <a:endParaRPr lang="ja-JP"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問題点の克服</a:t>
            </a:r>
            <a:endParaRPr kumimoji="1" lang="ja-JP" altLang="en-US" dirty="0"/>
          </a:p>
        </p:txBody>
      </p:sp>
      <p:sp>
        <p:nvSpPr>
          <p:cNvPr id="3" name="コンテンツ プレースホルダ 2"/>
          <p:cNvSpPr>
            <a:spLocks noGrp="1"/>
          </p:cNvSpPr>
          <p:nvPr>
            <p:ph idx="1"/>
          </p:nvPr>
        </p:nvSpPr>
        <p:spPr>
          <a:xfrm>
            <a:off x="457200" y="1600200"/>
            <a:ext cx="8229600" cy="4853136"/>
          </a:xfrm>
        </p:spPr>
        <p:txBody>
          <a:bodyPr>
            <a:normAutofit/>
          </a:bodyPr>
          <a:lstStyle/>
          <a:p>
            <a:pPr>
              <a:buNone/>
            </a:pPr>
            <a:r>
              <a:rPr lang="ja-JP" altLang="en-US" dirty="0" smtClean="0"/>
              <a:t>①観光⇒人流</a:t>
            </a:r>
            <a:endParaRPr lang="en-US" altLang="ja-JP" dirty="0" smtClean="0"/>
          </a:p>
          <a:p>
            <a:pPr>
              <a:buNone/>
            </a:pPr>
            <a:r>
              <a:rPr lang="ja-JP" altLang="en-US" dirty="0" smtClean="0"/>
              <a:t>②データ提供者に責任を負わせる</a:t>
            </a:r>
            <a:endParaRPr lang="en-US" altLang="ja-JP" dirty="0" smtClean="0"/>
          </a:p>
          <a:p>
            <a:pPr>
              <a:buNone/>
            </a:pPr>
            <a:r>
              <a:rPr lang="ja-JP" altLang="en-US" dirty="0" smtClean="0"/>
              <a:t>③技術の進歩に合わせて進展させる</a:t>
            </a:r>
            <a:endParaRPr lang="en-US" altLang="ja-JP" dirty="0" smtClean="0"/>
          </a:p>
          <a:p>
            <a:pPr>
              <a:buNone/>
            </a:pPr>
            <a:r>
              <a:rPr lang="ja-JP" altLang="en-US" dirty="0" smtClean="0"/>
              <a:t>④行政は行政データの効率的な提供に心がけ、あとは民間ビジネスモデルに任せる</a:t>
            </a:r>
            <a:endParaRPr lang="en-US" altLang="ja-JP" dirty="0" smtClean="0"/>
          </a:p>
          <a:p>
            <a:pPr>
              <a:buNone/>
            </a:pPr>
            <a:r>
              <a:rPr lang="ja-JP" altLang="en-US" dirty="0" smtClean="0"/>
              <a:t>⑤政府は基礎研究支援に注力する</a:t>
            </a:r>
            <a:endParaRPr lang="en-US" altLang="ja-JP" dirty="0" smtClean="0"/>
          </a:p>
          <a:p>
            <a:pPr>
              <a:buNone/>
            </a:pPr>
            <a:r>
              <a:rPr lang="ja-JP" altLang="en-US" dirty="0" smtClean="0"/>
              <a:t>　</a:t>
            </a:r>
            <a:r>
              <a:rPr lang="ja-JP" altLang="ja-JP" dirty="0" smtClean="0"/>
              <a:t>脳のメカニズム</a:t>
            </a:r>
            <a:r>
              <a:rPr lang="ja-JP" altLang="en-US" dirty="0" smtClean="0"/>
              <a:t>研究、</a:t>
            </a:r>
            <a:r>
              <a:rPr lang="ja-JP" altLang="ja-JP" dirty="0" smtClean="0"/>
              <a:t>ロボット研究</a:t>
            </a:r>
            <a:r>
              <a:rPr lang="en-US" altLang="ja-JP" dirty="0" smtClean="0"/>
              <a:t>(</a:t>
            </a:r>
            <a:r>
              <a:rPr lang="ja-JP" altLang="ja-JP" dirty="0" smtClean="0"/>
              <a:t>究極自動翻訳機</a:t>
            </a:r>
            <a:r>
              <a:rPr lang="en-US" altLang="ja-JP"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accent1"/>
            </a:solidFill>
          </a:ln>
        </p:spPr>
        <p:txBody>
          <a:bodyPr/>
          <a:lstStyle/>
          <a:p>
            <a:r>
              <a:rPr lang="ja-JP" altLang="ja-JP" b="1" dirty="0" smtClean="0"/>
              <a:t>共有知の観光情報</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知的財産権は英国において規制制度から誕生した。国王勅許により書籍印刷業に関する排他的独占権が付与された。これらの排他的独占権が後に著作権と呼ばれるようになったわけである。実用品ではなく娯楽の道具であった電話事業は、特許制度によって確定した。この知的財産権を根拠とした閉鎖的産業構造が、無線通信がラジオ放送へと転換した後、更にはテレビ放送にまで影響した。ラジオ放送の黎明期に音楽事業者や新聞事業者が著作権をたてに放送を差し止めていたら、放送事業の立ち上がりは遅れたはずである。現行制度も歴史的に捉えないと判断を誤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観光コモンズ</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ja-JP" altLang="ja-JP" dirty="0" smtClean="0"/>
              <a:t>ローレンス･レッシグは、法律は、コントロールが完全になりすぎないような措置が意図的に講じてあり、コントロールが不完全であることに重要な民主主義の価値があると考えた。そもそも自由とは、何もしないポテンシャルのことをさす。その自由を謳歌したければ、人がその自由を使ってどのようにでも工夫ができる基盤のほうを用意すればいいと、レッシグは考えた。この基盤がコモンズ</a:t>
            </a:r>
            <a:r>
              <a:rPr lang="en-US" altLang="ja-JP" dirty="0" smtClean="0"/>
              <a:t>(</a:t>
            </a:r>
            <a:r>
              <a:rPr lang="ja-JP" altLang="ja-JP" dirty="0" smtClean="0"/>
              <a:t>共有地、共有知</a:t>
            </a:r>
            <a:r>
              <a:rPr lang="en-US" altLang="ja-JP" dirty="0" smtClean="0"/>
              <a:t>)</a:t>
            </a:r>
            <a:r>
              <a:rPr lang="ja-JP" altLang="ja-JP" dirty="0" err="1" smtClean="0"/>
              <a:t>なので</a:t>
            </a:r>
            <a:r>
              <a:rPr lang="ja-JP" altLang="ja-JP" dirty="0" smtClean="0"/>
              <a:t>ある。</a:t>
            </a:r>
          </a:p>
          <a:p>
            <a:r>
              <a:rPr lang="ja-JP" altLang="ja-JP" dirty="0" smtClean="0"/>
              <a:t>　観光情報データベースを作るには、文章や画像などの著作物のデータの一部を複製（コピー）し、検索しやすいキーワードや索引を設ける編集作業をする必要がある。しかしながら日本では著作権者の許諾なしにそれが認められていない。観光コモンズが必要なのである。さらにコモンズはネットの中だけではなく、われわれ自身がリアルな日々を送っている学校や商店街や温泉場にも、地域社会のどこにも作らなければならないであろう。</a:t>
            </a:r>
          </a:p>
          <a:p>
            <a:endParaRPr lang="ja-JP" altLang="en-US" dirty="0" smtClean="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b="1" dirty="0" smtClean="0"/>
              <a:t>　集合</a:t>
            </a:r>
            <a:r>
              <a:rPr lang="ja-JP" altLang="ja-JP" b="1" dirty="0" smtClean="0"/>
              <a:t>知</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観光が話題になればなるほど情報爆発</a:t>
            </a:r>
            <a:r>
              <a:rPr lang="en-US" altLang="ja-JP" dirty="0" smtClean="0"/>
              <a:t>(</a:t>
            </a:r>
            <a:r>
              <a:rPr lang="en-US" altLang="ja-JP" dirty="0" err="1" smtClean="0"/>
              <a:t>i</a:t>
            </a:r>
            <a:r>
              <a:rPr lang="en-US" altLang="ja-JP" dirty="0" smtClean="0"/>
              <a:t>-explosion)</a:t>
            </a:r>
            <a:r>
              <a:rPr lang="ja-JP" altLang="ja-JP" dirty="0" smtClean="0"/>
              <a:t>に関する懸念が現実化する。その一方、</a:t>
            </a:r>
            <a:r>
              <a:rPr lang="en-US" altLang="ja-JP" dirty="0" smtClean="0"/>
              <a:t>Web2.0</a:t>
            </a:r>
            <a:r>
              <a:rPr lang="ja-JP" altLang="ja-JP" dirty="0" smtClean="0"/>
              <a:t>は人間が情報を読むことから、機械が情報を整理して提示するようになるなど全く新しい変化を見せている</a:t>
            </a:r>
          </a:p>
          <a:p>
            <a:r>
              <a:rPr lang="ja-JP" altLang="ja-JP" dirty="0" smtClean="0"/>
              <a:t>客観的な評価はありえない。従って、評価者、評価基準の公表による透明性の確保が信頼性の確保に不可欠である。観光情報の価値は評価そのものである。観光情報も供給者側だけの提供ではなく、不特定多数の個人の主観的な評価を集合知として活用できるものであることが求められる。</a:t>
            </a:r>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264696"/>
          </a:xfrm>
        </p:spPr>
        <p:txBody>
          <a:bodyPr>
            <a:normAutofit fontScale="85000" lnSpcReduction="10000"/>
          </a:bodyPr>
          <a:lstStyle/>
          <a:p>
            <a:r>
              <a:rPr lang="ja-JP" altLang="ja-JP" dirty="0" smtClean="0"/>
              <a:t>観光資源の評価には口コミ</a:t>
            </a:r>
            <a:r>
              <a:rPr lang="en-US" altLang="ja-JP" dirty="0" smtClean="0"/>
              <a:t>(</a:t>
            </a:r>
            <a:r>
              <a:rPr lang="ja-JP" altLang="ja-JP" dirty="0" smtClean="0"/>
              <a:t>六次の隔たり</a:t>
            </a:r>
            <a:r>
              <a:rPr lang="en-US" altLang="ja-JP" dirty="0" smtClean="0"/>
              <a:t>)</a:t>
            </a:r>
            <a:r>
              <a:rPr lang="ja-JP" altLang="ja-JP" dirty="0" smtClean="0"/>
              <a:t>の重要性がうたわれる。そこでの優れたツールが観光ウィキペディアとボランティアによる観光</a:t>
            </a:r>
            <a:r>
              <a:rPr lang="en-US" altLang="ja-JP" dirty="0" smtClean="0"/>
              <a:t>NPO</a:t>
            </a:r>
            <a:r>
              <a:rPr lang="ja-JP" altLang="ja-JP" dirty="0" smtClean="0"/>
              <a:t>である。グログや掲示板あるいはソーシャルネットワーキングやポッドキャストなど消費者が主体となって情報を提供、全体を意識せずに行う「個」の行為を集積して価値に変える探求の試行錯誤が行われている。全体を貫く背骨の一つに「不特定多数無限大」というキーワードがある。一方、ネットやブログを巡る論説の多くに、不特定多数無限大の参加は「衆愚」になるはずだという根強い考え方がある。それは、「ネット上の「不特定多数無限大」を信頼できるかどうか」という問題提起と密接に関連している。「エリート対大衆」という二層構造ではなく、三層からなる構造で、この総表現社会を見つめてみる必要がある。移動ニーズも三層構造で捉えれば、情報システムビジネスが成立するであろう。</a:t>
            </a: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TotalTime>
  <Words>1698</Words>
  <Application>Microsoft Office PowerPoint</Application>
  <PresentationFormat>画面に合わせる (4:3)</PresentationFormat>
  <Paragraphs>150</Paragraphs>
  <Slides>28</Slides>
  <Notes>28</Notes>
  <HiddenSlides>0</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Office テーマ</vt:lpstr>
      <vt:lpstr>観光情報システムの進化  ～特定多数のビッグデータ～</vt:lpstr>
      <vt:lpstr>ドキュメント時代</vt:lpstr>
      <vt:lpstr>スライド 3</vt:lpstr>
      <vt:lpstr>無駄が多い従来の観光情報システム実験</vt:lpstr>
      <vt:lpstr>問題点の克服</vt:lpstr>
      <vt:lpstr>共有知の観光情報</vt:lpstr>
      <vt:lpstr>観光コモンズ</vt:lpstr>
      <vt:lpstr>　集合知</vt:lpstr>
      <vt:lpstr>スライド 9</vt:lpstr>
      <vt:lpstr>観光統計の不備</vt:lpstr>
      <vt:lpstr>スライド 11</vt:lpstr>
      <vt:lpstr>北海道の外客誘致政策</vt:lpstr>
      <vt:lpstr>スライド 13</vt:lpstr>
      <vt:lpstr>パーソントリップ調査</vt:lpstr>
      <vt:lpstr>スライド 15</vt:lpstr>
      <vt:lpstr>通行人の顔を識別、追跡実験…ＪＲ大阪駅ビル</vt:lpstr>
      <vt:lpstr>観光ビッグデータ</vt:lpstr>
      <vt:lpstr>スライド 18</vt:lpstr>
      <vt:lpstr>ウェアラブルコンピューティングを活用した新たな人流データの収集</vt:lpstr>
      <vt:lpstr>印刷物時代の観光情報の更新</vt:lpstr>
      <vt:lpstr>カーナビのビジネスモデル</vt:lpstr>
      <vt:lpstr>位置情報研究会の試み</vt:lpstr>
      <vt:lpstr>スマートフォン時代の観光情報</vt:lpstr>
      <vt:lpstr>情報社会における観光情報の意味</vt:lpstr>
      <vt:lpstr>地図情報の価値判断</vt:lpstr>
      <vt:lpstr>「文化財」情報の選択</vt:lpstr>
      <vt:lpstr>　観光情報とは何か</vt:lpstr>
      <vt:lpstr>北海道函館市が６千万円投じた観光情報端末　道順案内に市民「変だ」　土地勘ない東京の業者開発</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観光データ</dc:title>
  <dc:creator>teramae</dc:creator>
  <cp:lastModifiedBy>teramae</cp:lastModifiedBy>
  <cp:revision>16</cp:revision>
  <dcterms:created xsi:type="dcterms:W3CDTF">2014-03-15T11:55:22Z</dcterms:created>
  <dcterms:modified xsi:type="dcterms:W3CDTF">2014-06-07T22:12:47Z</dcterms:modified>
</cp:coreProperties>
</file>