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95" r:id="rId3"/>
    <p:sldId id="293" r:id="rId4"/>
    <p:sldId id="257" r:id="rId5"/>
    <p:sldId id="296" r:id="rId6"/>
    <p:sldId id="297" r:id="rId7"/>
    <p:sldId id="258" r:id="rId8"/>
    <p:sldId id="259" r:id="rId9"/>
    <p:sldId id="260" r:id="rId10"/>
    <p:sldId id="261" r:id="rId11"/>
    <p:sldId id="262" r:id="rId12"/>
    <p:sldId id="263" r:id="rId13"/>
    <p:sldId id="265" r:id="rId14"/>
    <p:sldId id="266" r:id="rId15"/>
    <p:sldId id="267" r:id="rId16"/>
    <p:sldId id="268"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4" r:id="rId4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26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78677A-5ADF-495A-935E-C89826B93917}" type="datetimeFigureOut">
              <a:rPr kumimoji="1" lang="ja-JP" altLang="en-US" smtClean="0"/>
              <a:pPr/>
              <a:t>2014/6/5</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FCA443-33F0-4BA4-994F-0183EE0CCF16}"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12</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DFC926-4BF8-4442-8D5D-766B254B4B5F}" type="slidenum">
              <a:rPr kumimoji="1" lang="ja-JP" altLang="en-US" smtClean="0"/>
              <a:pPr/>
              <a:t>13</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DFC926-4BF8-4442-8D5D-766B254B4B5F}" type="slidenum">
              <a:rPr kumimoji="1" lang="ja-JP" altLang="en-US" smtClean="0"/>
              <a:pPr/>
              <a:t>14</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DFC926-4BF8-4442-8D5D-766B254B4B5F}" type="slidenum">
              <a:rPr kumimoji="1" lang="ja-JP" altLang="en-US" smtClean="0"/>
              <a:pPr/>
              <a:t>15</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DFC926-4BF8-4442-8D5D-766B254B4B5F}" type="slidenum">
              <a:rPr kumimoji="1" lang="ja-JP" altLang="en-US" smtClean="0"/>
              <a:pPr/>
              <a:t>16</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DFC926-4BF8-4442-8D5D-766B254B4B5F}" type="slidenum">
              <a:rPr kumimoji="1" lang="ja-JP" altLang="en-US" smtClean="0"/>
              <a:pPr/>
              <a:t>17</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DFC926-4BF8-4442-8D5D-766B254B4B5F}" type="slidenum">
              <a:rPr kumimoji="1" lang="ja-JP" altLang="en-US" smtClean="0"/>
              <a:pPr/>
              <a:t>18</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DFC926-4BF8-4442-8D5D-766B254B4B5F}" type="slidenum">
              <a:rPr kumimoji="1" lang="ja-JP" altLang="en-US" smtClean="0"/>
              <a:pPr/>
              <a:t>19</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DFC926-4BF8-4442-8D5D-766B254B4B5F}" type="slidenum">
              <a:rPr kumimoji="1" lang="ja-JP" altLang="en-US" smtClean="0"/>
              <a:pPr/>
              <a:t>20</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DFC926-4BF8-4442-8D5D-766B254B4B5F}" type="slidenum">
              <a:rPr kumimoji="1" lang="ja-JP" altLang="en-US" smtClean="0"/>
              <a:pPr/>
              <a:t>21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DFC926-4BF8-4442-8D5D-766B254B4B5F}" type="slidenum">
              <a:rPr kumimoji="1" lang="ja-JP" altLang="en-US" smtClean="0"/>
              <a:pPr/>
              <a:t>2</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DFC926-4BF8-4442-8D5D-766B254B4B5F}" type="slidenum">
              <a:rPr kumimoji="1" lang="ja-JP" altLang="en-US" smtClean="0"/>
              <a:pPr/>
              <a:t>22</a:t>
            </a:fld>
            <a:endParaRPr kumimoji="1" lang="ja-JP"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DFC926-4BF8-4442-8D5D-766B254B4B5F}" type="slidenum">
              <a:rPr kumimoji="1" lang="ja-JP" altLang="en-US" smtClean="0"/>
              <a:pPr/>
              <a:t>23</a:t>
            </a:fld>
            <a:endParaRPr kumimoji="1" lang="ja-JP"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DFC926-4BF8-4442-8D5D-766B254B4B5F}" type="slidenum">
              <a:rPr kumimoji="1" lang="ja-JP" altLang="en-US" smtClean="0"/>
              <a:pPr/>
              <a:t>24</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DFC926-4BF8-4442-8D5D-766B254B4B5F}" type="slidenum">
              <a:rPr kumimoji="1" lang="ja-JP" altLang="en-US" smtClean="0"/>
              <a:pPr/>
              <a:t>25</a:t>
            </a:fld>
            <a:endParaRPr kumimoji="1" lang="ja-JP"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DFC926-4BF8-4442-8D5D-766B254B4B5F}" type="slidenum">
              <a:rPr kumimoji="1" lang="ja-JP" altLang="en-US" smtClean="0"/>
              <a:pPr/>
              <a:t>26</a:t>
            </a:fld>
            <a:endParaRPr kumimoji="1" lang="ja-JP"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DFC926-4BF8-4442-8D5D-766B254B4B5F}" type="slidenum">
              <a:rPr kumimoji="1" lang="ja-JP" altLang="en-US" smtClean="0"/>
              <a:pPr/>
              <a:t>27</a:t>
            </a:fld>
            <a:endParaRPr kumimoji="1" lang="ja-JP"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DFC926-4BF8-4442-8D5D-766B254B4B5F}" type="slidenum">
              <a:rPr kumimoji="1" lang="ja-JP" altLang="en-US" smtClean="0"/>
              <a:pPr/>
              <a:t>28</a:t>
            </a:fld>
            <a:endParaRPr kumimoji="1" lang="ja-JP"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DFC926-4BF8-4442-8D5D-766B254B4B5F}" type="slidenum">
              <a:rPr kumimoji="1" lang="ja-JP" altLang="en-US" smtClean="0"/>
              <a:pPr/>
              <a:t>29</a:t>
            </a:fld>
            <a:endParaRPr kumimoji="1" lang="ja-JP"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DFC926-4BF8-4442-8D5D-766B254B4B5F}" type="slidenum">
              <a:rPr kumimoji="1" lang="ja-JP" altLang="en-US" smtClean="0"/>
              <a:pPr/>
              <a:t>30</a:t>
            </a:fld>
            <a:endParaRPr kumimoji="1" lang="ja-JP"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DFC926-4BF8-4442-8D5D-766B254B4B5F}" type="slidenum">
              <a:rPr kumimoji="1" lang="ja-JP" altLang="en-US" smtClean="0"/>
              <a:pPr/>
              <a:t>31</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4801214-120E-4EB2-B033-F0FA68537572}" type="slidenum">
              <a:rPr kumimoji="1" lang="ja-JP" altLang="en-US" smtClean="0"/>
              <a:pPr/>
              <a:t>3</a:t>
            </a:fld>
            <a:endParaRPr kumimoji="1" lang="ja-JP"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DFC926-4BF8-4442-8D5D-766B254B4B5F}" type="slidenum">
              <a:rPr kumimoji="1" lang="ja-JP" altLang="en-US" smtClean="0"/>
              <a:pPr/>
              <a:t>32</a:t>
            </a:fld>
            <a:endParaRPr kumimoji="1" lang="ja-JP"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DFC926-4BF8-4442-8D5D-766B254B4B5F}" type="slidenum">
              <a:rPr kumimoji="1" lang="ja-JP" altLang="en-US" smtClean="0"/>
              <a:pPr/>
              <a:t>33</a:t>
            </a:fld>
            <a:endParaRPr kumimoji="1" lang="ja-JP"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DFC926-4BF8-4442-8D5D-766B254B4B5F}" type="slidenum">
              <a:rPr kumimoji="1" lang="ja-JP" altLang="en-US" smtClean="0"/>
              <a:pPr/>
              <a:t>34</a:t>
            </a:fld>
            <a:endParaRPr kumimoji="1" lang="ja-JP"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DFC926-4BF8-4442-8D5D-766B254B4B5F}" type="slidenum">
              <a:rPr kumimoji="1" lang="ja-JP" altLang="en-US" smtClean="0"/>
              <a:pPr/>
              <a:t>35</a:t>
            </a:fld>
            <a:endParaRPr kumimoji="1" lang="ja-JP"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DFC926-4BF8-4442-8D5D-766B254B4B5F}" type="slidenum">
              <a:rPr kumimoji="1" lang="ja-JP" altLang="en-US" smtClean="0"/>
              <a:pPr/>
              <a:t>36</a:t>
            </a:fld>
            <a:endParaRPr kumimoji="1" lang="ja-JP"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DFC926-4BF8-4442-8D5D-766B254B4B5F}" type="slidenum">
              <a:rPr kumimoji="1" lang="ja-JP" altLang="en-US" smtClean="0"/>
              <a:pPr/>
              <a:t>37</a:t>
            </a:fld>
            <a:endParaRPr kumimoji="1" lang="ja-JP"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DFC926-4BF8-4442-8D5D-766B254B4B5F}" type="slidenum">
              <a:rPr kumimoji="1" lang="ja-JP" altLang="en-US" smtClean="0"/>
              <a:pPr/>
              <a:t>38</a:t>
            </a:fld>
            <a:endParaRPr kumimoji="1" lang="ja-JP"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39</a:t>
            </a:fld>
            <a:endParaRPr kumimoji="1" lang="ja-JP"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40</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8"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95619"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95620"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7D6EC05-6335-4ACF-9520-B6CD4F0BC190}" type="slidenum">
              <a:rPr lang="ja-JP" altLang="en-US" smtClean="0">
                <a:latin typeface="Arial" pitchFamily="34" charset="0"/>
              </a:rPr>
              <a:pPr/>
              <a:t>4</a:t>
            </a:fld>
            <a:endParaRPr lang="ja-JP" alt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7</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8</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9</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10</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11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83983C1C-F7A0-4D77-9C2B-3CFE2D1D82DA}" type="datetimeFigureOut">
              <a:rPr kumimoji="1" lang="ja-JP" altLang="en-US" smtClean="0"/>
              <a:pPr/>
              <a:t>2014/6/5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3983C1C-F7A0-4D77-9C2B-3CFE2D1D82DA}" type="datetimeFigureOut">
              <a:rPr kumimoji="1" lang="ja-JP" altLang="en-US" smtClean="0"/>
              <a:pPr/>
              <a:t>2014/6/5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3983C1C-F7A0-4D77-9C2B-3CFE2D1D82DA}" type="datetimeFigureOut">
              <a:rPr kumimoji="1" lang="ja-JP" altLang="en-US" smtClean="0"/>
              <a:pPr/>
              <a:t>2014/6/5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3983C1C-F7A0-4D77-9C2B-3CFE2D1D82DA}" type="datetimeFigureOut">
              <a:rPr kumimoji="1" lang="ja-JP" altLang="en-US" smtClean="0"/>
              <a:pPr/>
              <a:t>2014/6/5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83983C1C-F7A0-4D77-9C2B-3CFE2D1D82DA}" type="datetimeFigureOut">
              <a:rPr kumimoji="1" lang="ja-JP" altLang="en-US" smtClean="0"/>
              <a:pPr/>
              <a:t>2014/6/5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83983C1C-F7A0-4D77-9C2B-3CFE2D1D82DA}" type="datetimeFigureOut">
              <a:rPr kumimoji="1" lang="ja-JP" altLang="en-US" smtClean="0"/>
              <a:pPr/>
              <a:t>2014/6/5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83983C1C-F7A0-4D77-9C2B-3CFE2D1D82DA}" type="datetimeFigureOut">
              <a:rPr kumimoji="1" lang="ja-JP" altLang="en-US" smtClean="0"/>
              <a:pPr/>
              <a:t>2014/6/5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83983C1C-F7A0-4D77-9C2B-3CFE2D1D82DA}" type="datetimeFigureOut">
              <a:rPr kumimoji="1" lang="ja-JP" altLang="en-US" smtClean="0"/>
              <a:pPr/>
              <a:t>2014/6/5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3983C1C-F7A0-4D77-9C2B-3CFE2D1D82DA}" type="datetimeFigureOut">
              <a:rPr kumimoji="1" lang="ja-JP" altLang="en-US" smtClean="0"/>
              <a:pPr/>
              <a:t>2014/6/5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83983C1C-F7A0-4D77-9C2B-3CFE2D1D82DA}" type="datetimeFigureOut">
              <a:rPr kumimoji="1" lang="ja-JP" altLang="en-US" smtClean="0"/>
              <a:pPr/>
              <a:t>2014/6/5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83983C1C-F7A0-4D77-9C2B-3CFE2D1D82DA}" type="datetimeFigureOut">
              <a:rPr kumimoji="1" lang="ja-JP" altLang="en-US" smtClean="0"/>
              <a:pPr/>
              <a:t>2014/6/5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F0AE6BE-794A-4481-8783-C67F3CDCEF33}"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983C1C-F7A0-4D77-9C2B-3CFE2D1D82DA}" type="datetimeFigureOut">
              <a:rPr kumimoji="1" lang="ja-JP" altLang="en-US" smtClean="0"/>
              <a:pPr/>
              <a:t>2014/6/5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0AE6BE-794A-4481-8783-C67F3CDCEF33}"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solidFill>
            <a:srgbClr val="FFFF00"/>
          </a:solidFill>
          <a:ln w="57150">
            <a:solidFill>
              <a:schemeClr val="tx1"/>
            </a:solidFill>
          </a:ln>
        </p:spPr>
        <p:txBody>
          <a:bodyPr/>
          <a:lstStyle/>
          <a:p>
            <a:r>
              <a:rPr kumimoji="1" lang="ja-JP" altLang="en-US" dirty="0" smtClean="0"/>
              <a:t>観光と税制</a:t>
            </a:r>
            <a:endParaRPr kumimoji="1" lang="ja-JP" altLang="en-US" dirty="0"/>
          </a:p>
        </p:txBody>
      </p:sp>
      <p:sp>
        <p:nvSpPr>
          <p:cNvPr id="3" name="サブタイトル 2"/>
          <p:cNvSpPr>
            <a:spLocks noGrp="1"/>
          </p:cNvSpPr>
          <p:nvPr>
            <p:ph type="subTitle" idx="1"/>
          </p:nvPr>
        </p:nvSpPr>
        <p:spPr/>
        <p:txBody>
          <a:bodyPr/>
          <a:lstStyle/>
          <a:p>
            <a:endParaRPr kumimoji="1" lang="ja-JP"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ln>
            <a:solidFill>
              <a:schemeClr val="tx1"/>
            </a:solidFill>
          </a:ln>
        </p:spPr>
        <p:txBody>
          <a:bodyPr/>
          <a:lstStyle/>
          <a:p>
            <a:r>
              <a:rPr lang="ja-JP" altLang="en-US"/>
              <a:t>法定外税としての観光税</a:t>
            </a:r>
          </a:p>
        </p:txBody>
      </p:sp>
      <p:sp>
        <p:nvSpPr>
          <p:cNvPr id="76803" name="Rectangle 3"/>
          <p:cNvSpPr>
            <a:spLocks noGrp="1" noChangeArrowheads="1"/>
          </p:cNvSpPr>
          <p:nvPr>
            <p:ph type="body" idx="1"/>
          </p:nvPr>
        </p:nvSpPr>
        <p:spPr/>
        <p:txBody>
          <a:bodyPr/>
          <a:lstStyle/>
          <a:p>
            <a:pPr>
              <a:lnSpc>
                <a:spcPct val="90000"/>
              </a:lnSpc>
            </a:pPr>
            <a:r>
              <a:rPr lang="ja-JP" altLang="en-US"/>
              <a:t>京都市の法定外普通税　「観光施設税」</a:t>
            </a:r>
            <a:r>
              <a:rPr lang="en-US" altLang="ja-JP"/>
              <a:t>(</a:t>
            </a:r>
            <a:r>
              <a:rPr lang="ja-JP" altLang="en-US"/>
              <a:t>原案</a:t>
            </a:r>
            <a:r>
              <a:rPr lang="en-US" altLang="ja-JP"/>
              <a:t>)→</a:t>
            </a:r>
            <a:r>
              <a:rPr lang="ja-JP" altLang="en-US"/>
              <a:t>「文化観光施設税</a:t>
            </a:r>
            <a:r>
              <a:rPr lang="en-US" altLang="ja-JP"/>
              <a:t>(</a:t>
            </a:r>
            <a:r>
              <a:rPr lang="ja-JP" altLang="en-US"/>
              <a:t>１９５６年～６４年</a:t>
            </a:r>
            <a:r>
              <a:rPr lang="en-US" altLang="ja-JP"/>
              <a:t>)</a:t>
            </a:r>
            <a:r>
              <a:rPr lang="ja-JP" altLang="en-US"/>
              <a:t>」→「文化保護特別税」</a:t>
            </a:r>
            <a:r>
              <a:rPr lang="en-US" altLang="ja-JP"/>
              <a:t>(</a:t>
            </a:r>
            <a:r>
              <a:rPr lang="ja-JP" altLang="en-US"/>
              <a:t>６４年～６９年</a:t>
            </a:r>
            <a:r>
              <a:rPr lang="en-US" altLang="ja-JP"/>
              <a:t>)→</a:t>
            </a:r>
            <a:r>
              <a:rPr lang="ja-JP" altLang="en-US"/>
              <a:t>「古都保存協力税」</a:t>
            </a:r>
            <a:r>
              <a:rPr lang="en-US" altLang="ja-JP"/>
              <a:t>(</a:t>
            </a:r>
            <a:r>
              <a:rPr lang="ja-JP" altLang="en-US"/>
              <a:t>１９８５年、徴収せず</a:t>
            </a:r>
            <a:r>
              <a:rPr lang="en-US" altLang="ja-JP"/>
              <a:t>)</a:t>
            </a:r>
          </a:p>
          <a:p>
            <a:pPr>
              <a:lnSpc>
                <a:spcPct val="90000"/>
              </a:lnSpc>
            </a:pPr>
            <a:r>
              <a:rPr lang="ja-JP" altLang="en-US"/>
              <a:t>文化観光施設税の課税主体をめぐる奈良県・奈良市の論争は、自治体が行うべき観光政策が不明確であることに起因する</a:t>
            </a:r>
          </a:p>
          <a:p>
            <a:pPr>
              <a:lnSpc>
                <a:spcPct val="90000"/>
              </a:lnSpc>
            </a:pPr>
            <a:r>
              <a:rPr lang="ja-JP" altLang="en-US"/>
              <a:t>目的税論議でも観光概念が不明確であることが障害になる</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395288" y="274638"/>
            <a:ext cx="8686800" cy="777875"/>
          </a:xfrm>
          <a:ln>
            <a:solidFill>
              <a:schemeClr val="tx1"/>
            </a:solidFill>
          </a:ln>
        </p:spPr>
        <p:txBody>
          <a:bodyPr/>
          <a:lstStyle/>
          <a:p>
            <a:r>
              <a:rPr lang="ja-JP" altLang="en-US" sz="3200"/>
              <a:t>登録ホテル・旅館固定資産減価償却特例の変遷</a:t>
            </a:r>
            <a:r>
              <a:rPr lang="ja-JP" altLang="en-US" sz="4000"/>
              <a:t> </a:t>
            </a:r>
          </a:p>
        </p:txBody>
      </p:sp>
      <p:sp>
        <p:nvSpPr>
          <p:cNvPr id="30725"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ja-JP" altLang="en-US"/>
          </a:p>
        </p:txBody>
      </p:sp>
      <p:graphicFrame>
        <p:nvGraphicFramePr>
          <p:cNvPr id="30724" name="Object 4"/>
          <p:cNvGraphicFramePr>
            <a:graphicFrameLocks noChangeAspect="1"/>
          </p:cNvGraphicFramePr>
          <p:nvPr/>
        </p:nvGraphicFramePr>
        <p:xfrm>
          <a:off x="179388" y="1052513"/>
          <a:ext cx="8964612" cy="5761037"/>
        </p:xfrm>
        <a:graphic>
          <a:graphicData uri="http://schemas.openxmlformats.org/presentationml/2006/ole">
            <p:oleObj spid="_x0000_s2050" name="スライド" r:id="rId4" imgW="3869489" imgH="2901632" progId="PowerPoint.Slide.8">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84"/>
            <a:ext cx="8229600" cy="1143000"/>
          </a:xfrm>
          <a:ln>
            <a:solidFill>
              <a:schemeClr val="accent1"/>
            </a:solidFill>
          </a:ln>
        </p:spPr>
        <p:txBody>
          <a:bodyPr/>
          <a:lstStyle/>
          <a:p>
            <a:r>
              <a:rPr lang="ja-JP" altLang="en-US" dirty="0" smtClean="0"/>
              <a:t>東京都宿泊税</a:t>
            </a:r>
            <a:endParaRPr kumimoji="1" lang="ja-JP" altLang="en-US" dirty="0"/>
          </a:p>
        </p:txBody>
      </p:sp>
      <p:sp>
        <p:nvSpPr>
          <p:cNvPr id="3" name="コンテンツ プレースホルダ 2"/>
          <p:cNvSpPr>
            <a:spLocks noGrp="1"/>
          </p:cNvSpPr>
          <p:nvPr>
            <p:ph idx="1"/>
          </p:nvPr>
        </p:nvSpPr>
        <p:spPr>
          <a:xfrm>
            <a:off x="179512" y="1196752"/>
            <a:ext cx="8964488" cy="5661248"/>
          </a:xfrm>
        </p:spPr>
        <p:txBody>
          <a:bodyPr>
            <a:normAutofit fontScale="47500" lnSpcReduction="20000"/>
          </a:bodyPr>
          <a:lstStyle/>
          <a:p>
            <a:r>
              <a:rPr lang="ja-JP" altLang="ja-JP" b="1" dirty="0" smtClean="0"/>
              <a:t>目　的　等</a:t>
            </a:r>
            <a:endParaRPr lang="ja-JP" altLang="ja-JP" dirty="0" smtClean="0"/>
          </a:p>
          <a:p>
            <a:r>
              <a:rPr lang="ja-JP" altLang="ja-JP" dirty="0" smtClean="0"/>
              <a:t>　国際都市東京の魅力を高めるとともに、観光の振興を図る施策に要する費用に充てるため、ホテル又は旅館の宿泊者に一定の負担を求める法定外目的税として創設</a:t>
            </a:r>
          </a:p>
          <a:p>
            <a:r>
              <a:rPr lang="ja-JP" altLang="ja-JP" b="1" dirty="0" smtClean="0"/>
              <a:t>納税義務者</a:t>
            </a:r>
            <a:endParaRPr lang="ja-JP" altLang="ja-JP" dirty="0" smtClean="0"/>
          </a:p>
          <a:p>
            <a:r>
              <a:rPr lang="ja-JP" altLang="ja-JP" dirty="0" smtClean="0"/>
              <a:t>　都内のホテル又は旅館の宿泊者</a:t>
            </a:r>
          </a:p>
          <a:p>
            <a:r>
              <a:rPr lang="ja-JP" altLang="ja-JP" b="1" dirty="0" smtClean="0"/>
              <a:t>課 税 免 除</a:t>
            </a:r>
            <a:endParaRPr lang="ja-JP" altLang="ja-JP" dirty="0" smtClean="0"/>
          </a:p>
          <a:p>
            <a:r>
              <a:rPr lang="ja-JP" altLang="ja-JP" dirty="0" smtClean="0"/>
              <a:t>　宿泊料金１人１泊　１万円未満の宿泊</a:t>
            </a:r>
          </a:p>
          <a:p>
            <a:r>
              <a:rPr lang="ja-JP" altLang="ja-JP" b="1" dirty="0" smtClean="0"/>
              <a:t>税　　　率</a:t>
            </a:r>
            <a:endParaRPr lang="ja-JP" altLang="ja-JP" dirty="0" smtClean="0"/>
          </a:p>
          <a:p>
            <a:r>
              <a:rPr lang="ja-JP" altLang="ja-JP" dirty="0" smtClean="0"/>
              <a:t>　宿泊料金</a:t>
            </a:r>
            <a:r>
              <a:rPr lang="en-US" altLang="ja-JP" dirty="0" smtClean="0"/>
              <a:t>1</a:t>
            </a:r>
            <a:r>
              <a:rPr lang="ja-JP" altLang="ja-JP" dirty="0" smtClean="0"/>
              <a:t>人</a:t>
            </a:r>
            <a:r>
              <a:rPr lang="en-US" altLang="ja-JP" dirty="0" smtClean="0"/>
              <a:t>1</a:t>
            </a:r>
            <a:r>
              <a:rPr lang="ja-JP" altLang="ja-JP" dirty="0" smtClean="0"/>
              <a:t>泊</a:t>
            </a:r>
          </a:p>
          <a:p>
            <a:r>
              <a:rPr lang="ja-JP" altLang="ja-JP" dirty="0" smtClean="0"/>
              <a:t>　１万円以上１万５千円未満の宿泊　１００円</a:t>
            </a:r>
          </a:p>
          <a:p>
            <a:r>
              <a:rPr lang="ja-JP" altLang="ja-JP" dirty="0" smtClean="0"/>
              <a:t>　宿泊料金</a:t>
            </a:r>
            <a:r>
              <a:rPr lang="en-US" altLang="ja-JP" dirty="0" smtClean="0"/>
              <a:t>1</a:t>
            </a:r>
            <a:r>
              <a:rPr lang="ja-JP" altLang="ja-JP" dirty="0" smtClean="0"/>
              <a:t>人</a:t>
            </a:r>
            <a:r>
              <a:rPr lang="en-US" altLang="ja-JP" dirty="0" smtClean="0"/>
              <a:t>1</a:t>
            </a:r>
            <a:r>
              <a:rPr lang="ja-JP" altLang="ja-JP" dirty="0" smtClean="0"/>
              <a:t>泊</a:t>
            </a:r>
          </a:p>
          <a:p>
            <a:r>
              <a:rPr lang="ja-JP" altLang="ja-JP" dirty="0" smtClean="0"/>
              <a:t>　１万５千円以上の宿泊　２００円</a:t>
            </a:r>
          </a:p>
          <a:p>
            <a:r>
              <a:rPr lang="ja-JP" altLang="ja-JP" b="1" dirty="0" smtClean="0"/>
              <a:t>徴 収 方 法</a:t>
            </a:r>
            <a:endParaRPr lang="ja-JP" altLang="ja-JP" dirty="0" smtClean="0"/>
          </a:p>
          <a:p>
            <a:r>
              <a:rPr lang="ja-JP" altLang="ja-JP" dirty="0" smtClean="0"/>
              <a:t>　ホテル又は旅館による特別徴収</a:t>
            </a:r>
          </a:p>
          <a:p>
            <a:r>
              <a:rPr lang="ja-JP" altLang="ja-JP" b="1" dirty="0" smtClean="0"/>
              <a:t>税 収 使 途</a:t>
            </a:r>
            <a:endParaRPr lang="ja-JP" altLang="ja-JP" dirty="0" smtClean="0"/>
          </a:p>
          <a:p>
            <a:r>
              <a:rPr lang="ja-JP" altLang="ja-JP" dirty="0" smtClean="0"/>
              <a:t>　国際都市東京の魅力を高めるとともに、観光の振興を図る施策に要する費用</a:t>
            </a:r>
            <a:r>
              <a:rPr lang="en-US" altLang="ja-JP" dirty="0" smtClean="0"/>
              <a:t/>
            </a:r>
            <a:br>
              <a:rPr lang="en-US" altLang="ja-JP" dirty="0" smtClean="0"/>
            </a:br>
            <a:r>
              <a:rPr lang="ja-JP" altLang="ja-JP" dirty="0" smtClean="0"/>
              <a:t>（観光振興施策の予算は約</a:t>
            </a:r>
            <a:r>
              <a:rPr lang="en-US" altLang="ja-JP" dirty="0" smtClean="0"/>
              <a:t>26</a:t>
            </a:r>
            <a:r>
              <a:rPr lang="ja-JP" altLang="ja-JP" dirty="0" smtClean="0"/>
              <a:t>億円</a:t>
            </a:r>
            <a:r>
              <a:rPr lang="en-US" altLang="ja-JP" dirty="0" smtClean="0"/>
              <a:t>(</a:t>
            </a:r>
            <a:r>
              <a:rPr lang="ja-JP" altLang="ja-JP" dirty="0" smtClean="0"/>
              <a:t>平成</a:t>
            </a:r>
            <a:r>
              <a:rPr lang="en-US" altLang="ja-JP" dirty="0" smtClean="0"/>
              <a:t>14</a:t>
            </a:r>
            <a:r>
              <a:rPr lang="ja-JP" altLang="ja-JP" dirty="0" smtClean="0"/>
              <a:t>年度</a:t>
            </a:r>
            <a:r>
              <a:rPr lang="en-US" altLang="ja-JP" dirty="0" smtClean="0"/>
              <a:t>)</a:t>
            </a:r>
            <a:r>
              <a:rPr lang="ja-JP" altLang="ja-JP" dirty="0" smtClean="0"/>
              <a:t>であり、その一部に税収が全額、充てられる）</a:t>
            </a:r>
          </a:p>
          <a:p>
            <a:r>
              <a:rPr lang="ja-JP" altLang="ja-JP" b="1" dirty="0" smtClean="0"/>
              <a:t>税 収 規 模</a:t>
            </a:r>
            <a:endParaRPr lang="ja-JP" altLang="ja-JP" dirty="0" smtClean="0"/>
          </a:p>
          <a:p>
            <a:r>
              <a:rPr lang="ja-JP" altLang="ja-JP" dirty="0" smtClean="0"/>
              <a:t>　約　１５ 億円（平年度ベース）</a:t>
            </a:r>
          </a:p>
          <a:p>
            <a:r>
              <a:rPr lang="ja-JP" altLang="ja-JP" b="1" dirty="0" smtClean="0"/>
              <a:t>実 施 時 期</a:t>
            </a:r>
            <a:endParaRPr lang="ja-JP" altLang="ja-JP" dirty="0" smtClean="0"/>
          </a:p>
          <a:p>
            <a:r>
              <a:rPr lang="ja-JP" altLang="ja-JP" dirty="0" smtClean="0"/>
              <a:t>　平成</a:t>
            </a:r>
            <a:r>
              <a:rPr lang="en-US" altLang="ja-JP" dirty="0" smtClean="0"/>
              <a:t>14</a:t>
            </a:r>
            <a:r>
              <a:rPr lang="ja-JP" altLang="ja-JP" dirty="0" smtClean="0"/>
              <a:t>年</a:t>
            </a:r>
            <a:r>
              <a:rPr lang="en-US" altLang="ja-JP" dirty="0" smtClean="0"/>
              <a:t>10</a:t>
            </a:r>
            <a:r>
              <a:rPr lang="ja-JP" altLang="ja-JP" dirty="0" smtClean="0"/>
              <a:t>月</a:t>
            </a:r>
            <a:r>
              <a:rPr lang="en-US" altLang="ja-JP" dirty="0" smtClean="0"/>
              <a:t>1</a:t>
            </a:r>
            <a:r>
              <a:rPr lang="ja-JP" altLang="ja-JP" dirty="0" smtClean="0"/>
              <a:t>日</a:t>
            </a:r>
            <a:endParaRPr lang="ja-JP" altLang="ja-JP"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3276600" y="3141663"/>
            <a:ext cx="5688013" cy="2592387"/>
          </a:xfrm>
          <a:prstGeom prst="rect">
            <a:avLst/>
          </a:prstGeom>
          <a:noFill/>
          <a:ln w="9525">
            <a:solidFill>
              <a:schemeClr val="tx1"/>
            </a:solidFill>
            <a:miter lim="800000"/>
            <a:headEnd/>
            <a:tailEnd/>
          </a:ln>
          <a:effectLst/>
        </p:spPr>
        <p:txBody>
          <a:bodyPr wrap="none" anchor="ctr"/>
          <a:lstStyle/>
          <a:p>
            <a:endParaRPr lang="ja-JP" altLang="en-US"/>
          </a:p>
        </p:txBody>
      </p:sp>
      <p:sp>
        <p:nvSpPr>
          <p:cNvPr id="60419" name="Rectangle 3"/>
          <p:cNvSpPr>
            <a:spLocks noChangeArrowheads="1"/>
          </p:cNvSpPr>
          <p:nvPr/>
        </p:nvSpPr>
        <p:spPr bwMode="auto">
          <a:xfrm>
            <a:off x="6443663" y="4221163"/>
            <a:ext cx="1223962" cy="792162"/>
          </a:xfrm>
          <a:prstGeom prst="rect">
            <a:avLst/>
          </a:prstGeom>
          <a:noFill/>
          <a:ln w="9525">
            <a:solidFill>
              <a:schemeClr val="tx1"/>
            </a:solidFill>
            <a:miter lim="800000"/>
            <a:headEnd/>
            <a:tailEnd/>
          </a:ln>
          <a:effectLst/>
        </p:spPr>
        <p:txBody>
          <a:bodyPr wrap="none" anchor="ctr"/>
          <a:lstStyle/>
          <a:p>
            <a:pPr algn="ctr"/>
            <a:r>
              <a:rPr lang="ja-JP" altLang="en-US" sz="1800">
                <a:latin typeface="Arial" charset="0"/>
              </a:rPr>
              <a:t>観光資源</a:t>
            </a:r>
          </a:p>
        </p:txBody>
      </p:sp>
      <p:sp>
        <p:nvSpPr>
          <p:cNvPr id="60420" name="Rectangle 4"/>
          <p:cNvSpPr>
            <a:spLocks noChangeArrowheads="1"/>
          </p:cNvSpPr>
          <p:nvPr/>
        </p:nvSpPr>
        <p:spPr bwMode="auto">
          <a:xfrm>
            <a:off x="4716463" y="3644900"/>
            <a:ext cx="1223962" cy="792163"/>
          </a:xfrm>
          <a:prstGeom prst="rect">
            <a:avLst/>
          </a:prstGeom>
          <a:noFill/>
          <a:ln w="9525">
            <a:solidFill>
              <a:schemeClr val="tx1"/>
            </a:solidFill>
            <a:miter lim="800000"/>
            <a:headEnd/>
            <a:tailEnd/>
          </a:ln>
          <a:effectLst/>
        </p:spPr>
        <p:txBody>
          <a:bodyPr wrap="none" anchor="ctr"/>
          <a:lstStyle/>
          <a:p>
            <a:pPr algn="ctr"/>
            <a:r>
              <a:rPr lang="ja-JP" altLang="en-US" sz="1800">
                <a:latin typeface="Arial" charset="0"/>
              </a:rPr>
              <a:t>観光施設</a:t>
            </a:r>
          </a:p>
        </p:txBody>
      </p:sp>
      <p:sp>
        <p:nvSpPr>
          <p:cNvPr id="60421" name="Text Box 5"/>
          <p:cNvSpPr txBox="1">
            <a:spLocks noChangeArrowheads="1"/>
          </p:cNvSpPr>
          <p:nvPr/>
        </p:nvSpPr>
        <p:spPr bwMode="auto">
          <a:xfrm>
            <a:off x="2960688" y="3062288"/>
            <a:ext cx="458787" cy="777875"/>
          </a:xfrm>
          <a:prstGeom prst="rect">
            <a:avLst/>
          </a:prstGeom>
          <a:noFill/>
          <a:ln w="9525">
            <a:noFill/>
            <a:miter lim="800000"/>
            <a:headEnd/>
            <a:tailEnd/>
          </a:ln>
          <a:effectLst/>
        </p:spPr>
        <p:txBody>
          <a:bodyPr vert="eaVert" wrap="none">
            <a:spAutoFit/>
          </a:bodyPr>
          <a:lstStyle/>
          <a:p>
            <a:r>
              <a:rPr lang="ja-JP" altLang="en-US" sz="1800">
                <a:latin typeface="Arial" charset="0"/>
              </a:rPr>
              <a:t>観光地</a:t>
            </a:r>
          </a:p>
        </p:txBody>
      </p:sp>
      <p:sp>
        <p:nvSpPr>
          <p:cNvPr id="60422" name="AutoShape 6"/>
          <p:cNvSpPr>
            <a:spLocks noChangeArrowheads="1"/>
          </p:cNvSpPr>
          <p:nvPr/>
        </p:nvSpPr>
        <p:spPr bwMode="auto">
          <a:xfrm>
            <a:off x="5076825" y="1700213"/>
            <a:ext cx="773113" cy="2089150"/>
          </a:xfrm>
          <a:prstGeom prst="downArrow">
            <a:avLst>
              <a:gd name="adj1" fmla="val 50000"/>
              <a:gd name="adj2" fmla="val 67556"/>
            </a:avLst>
          </a:prstGeom>
          <a:noFill/>
          <a:ln w="9525">
            <a:solidFill>
              <a:schemeClr val="tx1"/>
            </a:solidFill>
            <a:prstDash val="dash"/>
            <a:miter lim="800000"/>
            <a:headEnd/>
            <a:tailEnd/>
          </a:ln>
          <a:effectLst/>
        </p:spPr>
        <p:txBody>
          <a:bodyPr vert="eaVert" wrap="none" anchor="ctr"/>
          <a:lstStyle/>
          <a:p>
            <a:pPr algn="ctr"/>
            <a:r>
              <a:rPr lang="ja-JP" altLang="en-US" sz="1800">
                <a:latin typeface="Arial" charset="0"/>
              </a:rPr>
              <a:t>入場税</a:t>
            </a:r>
          </a:p>
        </p:txBody>
      </p:sp>
      <p:sp>
        <p:nvSpPr>
          <p:cNvPr id="60423" name="Rectangle 7"/>
          <p:cNvSpPr>
            <a:spLocks noChangeArrowheads="1"/>
          </p:cNvSpPr>
          <p:nvPr/>
        </p:nvSpPr>
        <p:spPr bwMode="auto">
          <a:xfrm>
            <a:off x="6372225" y="3644900"/>
            <a:ext cx="1223963" cy="792163"/>
          </a:xfrm>
          <a:prstGeom prst="rect">
            <a:avLst/>
          </a:prstGeom>
          <a:noFill/>
          <a:ln w="9525">
            <a:solidFill>
              <a:schemeClr val="tx1"/>
            </a:solidFill>
            <a:miter lim="800000"/>
            <a:headEnd/>
            <a:tailEnd/>
          </a:ln>
          <a:effectLst/>
        </p:spPr>
        <p:txBody>
          <a:bodyPr wrap="none" anchor="ctr"/>
          <a:lstStyle/>
          <a:p>
            <a:pPr algn="ctr"/>
            <a:r>
              <a:rPr lang="ja-JP" altLang="en-US" sz="1800">
                <a:latin typeface="Arial" charset="0"/>
              </a:rPr>
              <a:t>観光施設</a:t>
            </a:r>
          </a:p>
        </p:txBody>
      </p:sp>
      <p:sp>
        <p:nvSpPr>
          <p:cNvPr id="60424" name="AutoShape 8"/>
          <p:cNvSpPr>
            <a:spLocks noChangeArrowheads="1"/>
          </p:cNvSpPr>
          <p:nvPr/>
        </p:nvSpPr>
        <p:spPr bwMode="auto">
          <a:xfrm>
            <a:off x="6516688" y="1268413"/>
            <a:ext cx="792162" cy="2447925"/>
          </a:xfrm>
          <a:prstGeom prst="downArrow">
            <a:avLst>
              <a:gd name="adj1" fmla="val 50000"/>
              <a:gd name="adj2" fmla="val 77255"/>
            </a:avLst>
          </a:prstGeom>
          <a:noFill/>
          <a:ln w="9525">
            <a:solidFill>
              <a:srgbClr val="FF6600"/>
            </a:solidFill>
            <a:prstDash val="dash"/>
            <a:miter lim="800000"/>
            <a:headEnd/>
            <a:tailEnd/>
          </a:ln>
          <a:effectLst/>
        </p:spPr>
        <p:txBody>
          <a:bodyPr vert="eaVert" wrap="none" anchor="ctr"/>
          <a:lstStyle/>
          <a:p>
            <a:pPr algn="ctr"/>
            <a:r>
              <a:rPr lang="ja-JP" altLang="en-US" sz="1800">
                <a:solidFill>
                  <a:srgbClr val="FF6600"/>
                </a:solidFill>
                <a:latin typeface="Arial" charset="0"/>
              </a:rPr>
              <a:t>文化観光施設利用税</a:t>
            </a:r>
          </a:p>
        </p:txBody>
      </p:sp>
      <p:sp>
        <p:nvSpPr>
          <p:cNvPr id="60425" name="AutoShape 9"/>
          <p:cNvSpPr>
            <a:spLocks noChangeArrowheads="1"/>
          </p:cNvSpPr>
          <p:nvPr/>
        </p:nvSpPr>
        <p:spPr bwMode="auto">
          <a:xfrm>
            <a:off x="3222625" y="1700213"/>
            <a:ext cx="773113" cy="1296987"/>
          </a:xfrm>
          <a:prstGeom prst="downArrow">
            <a:avLst>
              <a:gd name="adj1" fmla="val 50000"/>
              <a:gd name="adj2" fmla="val 41940"/>
            </a:avLst>
          </a:prstGeom>
          <a:noFill/>
          <a:ln w="9525">
            <a:solidFill>
              <a:schemeClr val="tx1"/>
            </a:solidFill>
            <a:prstDash val="dash"/>
            <a:miter lim="800000"/>
            <a:headEnd/>
            <a:tailEnd/>
          </a:ln>
          <a:effectLst/>
        </p:spPr>
        <p:txBody>
          <a:bodyPr vert="eaVert" wrap="none" anchor="ctr"/>
          <a:lstStyle/>
          <a:p>
            <a:pPr algn="ctr"/>
            <a:r>
              <a:rPr lang="ja-JP" altLang="en-US" sz="1800">
                <a:latin typeface="Arial" charset="0"/>
              </a:rPr>
              <a:t>通行税</a:t>
            </a:r>
          </a:p>
        </p:txBody>
      </p:sp>
      <p:sp>
        <p:nvSpPr>
          <p:cNvPr id="60426" name="AutoShape 10"/>
          <p:cNvSpPr>
            <a:spLocks noChangeArrowheads="1"/>
          </p:cNvSpPr>
          <p:nvPr/>
        </p:nvSpPr>
        <p:spPr bwMode="auto">
          <a:xfrm>
            <a:off x="6516688" y="5300663"/>
            <a:ext cx="792162" cy="976312"/>
          </a:xfrm>
          <a:prstGeom prst="upArrow">
            <a:avLst>
              <a:gd name="adj1" fmla="val 50000"/>
              <a:gd name="adj2" fmla="val 30812"/>
            </a:avLst>
          </a:prstGeom>
          <a:noFill/>
          <a:ln w="9525">
            <a:solidFill>
              <a:srgbClr val="FF6600"/>
            </a:solidFill>
            <a:miter lim="800000"/>
            <a:headEnd/>
            <a:tailEnd/>
          </a:ln>
          <a:effectLst/>
        </p:spPr>
        <p:txBody>
          <a:bodyPr vert="eaVert" wrap="none" anchor="ctr"/>
          <a:lstStyle/>
          <a:p>
            <a:pPr algn="ctr"/>
            <a:r>
              <a:rPr lang="ja-JP" altLang="en-US"/>
              <a:t>入湯税</a:t>
            </a:r>
          </a:p>
        </p:txBody>
      </p:sp>
      <p:sp>
        <p:nvSpPr>
          <p:cNvPr id="60427" name="Rectangle 11"/>
          <p:cNvSpPr>
            <a:spLocks noChangeArrowheads="1"/>
          </p:cNvSpPr>
          <p:nvPr/>
        </p:nvSpPr>
        <p:spPr bwMode="auto">
          <a:xfrm>
            <a:off x="3852863" y="4508500"/>
            <a:ext cx="1223962" cy="792163"/>
          </a:xfrm>
          <a:prstGeom prst="rect">
            <a:avLst/>
          </a:prstGeom>
          <a:noFill/>
          <a:ln w="9525">
            <a:solidFill>
              <a:schemeClr val="tx1"/>
            </a:solidFill>
            <a:miter lim="800000"/>
            <a:headEnd/>
            <a:tailEnd/>
          </a:ln>
          <a:effectLst/>
        </p:spPr>
        <p:txBody>
          <a:bodyPr wrap="none" anchor="ctr"/>
          <a:lstStyle/>
          <a:p>
            <a:pPr algn="ctr"/>
            <a:r>
              <a:rPr lang="ja-JP" altLang="en-US" sz="1800">
                <a:latin typeface="Arial" charset="0"/>
              </a:rPr>
              <a:t>宿泊施設</a:t>
            </a:r>
          </a:p>
        </p:txBody>
      </p:sp>
      <p:sp>
        <p:nvSpPr>
          <p:cNvPr id="60428" name="AutoShape 12"/>
          <p:cNvSpPr>
            <a:spLocks noChangeArrowheads="1"/>
          </p:cNvSpPr>
          <p:nvPr/>
        </p:nvSpPr>
        <p:spPr bwMode="auto">
          <a:xfrm>
            <a:off x="4140200" y="5332413"/>
            <a:ext cx="792163" cy="976312"/>
          </a:xfrm>
          <a:prstGeom prst="upArrow">
            <a:avLst>
              <a:gd name="adj1" fmla="val 50000"/>
              <a:gd name="adj2" fmla="val 30812"/>
            </a:avLst>
          </a:prstGeom>
          <a:noFill/>
          <a:ln w="9525">
            <a:solidFill>
              <a:srgbClr val="FF6600"/>
            </a:solidFill>
            <a:miter lim="800000"/>
            <a:headEnd/>
            <a:tailEnd/>
          </a:ln>
          <a:effectLst/>
        </p:spPr>
        <p:txBody>
          <a:bodyPr vert="eaVert" wrap="none" anchor="ctr"/>
          <a:lstStyle/>
          <a:p>
            <a:pPr algn="ctr"/>
            <a:r>
              <a:rPr lang="ja-JP" altLang="en-US">
                <a:solidFill>
                  <a:srgbClr val="FF6600"/>
                </a:solidFill>
              </a:rPr>
              <a:t>宿泊税</a:t>
            </a:r>
          </a:p>
        </p:txBody>
      </p:sp>
      <p:sp>
        <p:nvSpPr>
          <p:cNvPr id="60429" name="Rectangle 13"/>
          <p:cNvSpPr>
            <a:spLocks noChangeArrowheads="1"/>
          </p:cNvSpPr>
          <p:nvPr/>
        </p:nvSpPr>
        <p:spPr bwMode="auto">
          <a:xfrm>
            <a:off x="7740650" y="4508500"/>
            <a:ext cx="1008063" cy="792163"/>
          </a:xfrm>
          <a:prstGeom prst="rect">
            <a:avLst/>
          </a:prstGeom>
          <a:noFill/>
          <a:ln w="9525">
            <a:solidFill>
              <a:schemeClr val="tx1"/>
            </a:solidFill>
            <a:miter lim="800000"/>
            <a:headEnd/>
            <a:tailEnd/>
          </a:ln>
          <a:effectLst/>
        </p:spPr>
        <p:txBody>
          <a:bodyPr wrap="none" anchor="ctr"/>
          <a:lstStyle/>
          <a:p>
            <a:pPr algn="ctr"/>
            <a:r>
              <a:rPr lang="ja-JP" altLang="en-US" sz="1800">
                <a:latin typeface="Arial" charset="0"/>
              </a:rPr>
              <a:t>観光土産</a:t>
            </a:r>
          </a:p>
        </p:txBody>
      </p:sp>
      <p:sp>
        <p:nvSpPr>
          <p:cNvPr id="60430" name="AutoShape 14"/>
          <p:cNvSpPr>
            <a:spLocks noChangeArrowheads="1"/>
          </p:cNvSpPr>
          <p:nvPr/>
        </p:nvSpPr>
        <p:spPr bwMode="auto">
          <a:xfrm>
            <a:off x="7772400" y="3573463"/>
            <a:ext cx="976313" cy="1439862"/>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0799 w 21600"/>
              <a:gd name="T5" fmla="*/ 0 h 21600"/>
              <a:gd name="T6" fmla="*/ 2700 w 21600"/>
              <a:gd name="T7" fmla="*/ 10800 h 21600"/>
              <a:gd name="T8" fmla="*/ 10799 w 21600"/>
              <a:gd name="T9" fmla="*/ 5400 h 21600"/>
              <a:gd name="T10" fmla="*/ 24300 w 21600"/>
              <a:gd name="T11" fmla="*/ 10800 h 21600"/>
              <a:gd name="T12" fmla="*/ 18900 w 21600"/>
              <a:gd name="T13" fmla="*/ 16200 h 21600"/>
              <a:gd name="T14" fmla="*/ 13500 w 21600"/>
              <a:gd name="T15" fmla="*/ 1080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noFill/>
          <a:ln w="9525">
            <a:solidFill>
              <a:schemeClr val="tx1"/>
            </a:solidFill>
            <a:prstDash val="dash"/>
            <a:miter lim="800000"/>
            <a:headEnd/>
            <a:tailEnd/>
          </a:ln>
          <a:effectLst/>
        </p:spPr>
        <p:txBody>
          <a:bodyPr wrap="none" anchor="ctr"/>
          <a:lstStyle/>
          <a:p>
            <a:pPr algn="ctr"/>
            <a:r>
              <a:rPr lang="ja-JP" altLang="en-US"/>
              <a:t>物品税</a:t>
            </a:r>
          </a:p>
          <a:p>
            <a:pPr algn="ctr"/>
            <a:r>
              <a:rPr lang="ja-JP" altLang="en-US"/>
              <a:t>減免</a:t>
            </a:r>
          </a:p>
          <a:p>
            <a:pPr algn="ctr"/>
            <a:endParaRPr lang="ja-JP" altLang="en-US"/>
          </a:p>
          <a:p>
            <a:pPr algn="ctr"/>
            <a:endParaRPr lang="en-US" altLang="ja-JP"/>
          </a:p>
        </p:txBody>
      </p:sp>
      <p:sp>
        <p:nvSpPr>
          <p:cNvPr id="60431" name="AutoShape 15"/>
          <p:cNvSpPr>
            <a:spLocks noChangeArrowheads="1"/>
          </p:cNvSpPr>
          <p:nvPr/>
        </p:nvSpPr>
        <p:spPr bwMode="auto">
          <a:xfrm rot="1858909">
            <a:off x="2700338" y="4437063"/>
            <a:ext cx="976312" cy="1439862"/>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0799 w 21600"/>
              <a:gd name="T5" fmla="*/ 0 h 21600"/>
              <a:gd name="T6" fmla="*/ 2700 w 21600"/>
              <a:gd name="T7" fmla="*/ 10800 h 21600"/>
              <a:gd name="T8" fmla="*/ 10799 w 21600"/>
              <a:gd name="T9" fmla="*/ 5400 h 21600"/>
              <a:gd name="T10" fmla="*/ 24300 w 21600"/>
              <a:gd name="T11" fmla="*/ 10800 h 21600"/>
              <a:gd name="T12" fmla="*/ 18900 w 21600"/>
              <a:gd name="T13" fmla="*/ 16200 h 21600"/>
              <a:gd name="T14" fmla="*/ 13500 w 21600"/>
              <a:gd name="T15" fmla="*/ 1080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noFill/>
          <a:ln w="9525">
            <a:solidFill>
              <a:schemeClr val="accent1"/>
            </a:solidFill>
            <a:prstDash val="dash"/>
            <a:miter lim="800000"/>
            <a:headEnd/>
            <a:tailEnd/>
          </a:ln>
          <a:effectLst/>
        </p:spPr>
        <p:txBody>
          <a:bodyPr wrap="none" anchor="ctr"/>
          <a:lstStyle/>
          <a:p>
            <a:pPr algn="ctr"/>
            <a:r>
              <a:rPr lang="ja-JP" altLang="en-US" sz="1600"/>
              <a:t>固定資産税</a:t>
            </a:r>
          </a:p>
          <a:p>
            <a:pPr algn="ctr"/>
            <a:r>
              <a:rPr lang="ja-JP" altLang="en-US"/>
              <a:t>減免</a:t>
            </a:r>
          </a:p>
          <a:p>
            <a:pPr algn="ctr"/>
            <a:endParaRPr lang="ja-JP" altLang="en-US"/>
          </a:p>
          <a:p>
            <a:pPr algn="ctr"/>
            <a:endParaRPr lang="en-US" altLang="ja-JP"/>
          </a:p>
        </p:txBody>
      </p:sp>
      <p:sp>
        <p:nvSpPr>
          <p:cNvPr id="60432" name="Rectangle 16"/>
          <p:cNvSpPr>
            <a:spLocks noChangeArrowheads="1"/>
          </p:cNvSpPr>
          <p:nvPr/>
        </p:nvSpPr>
        <p:spPr bwMode="auto">
          <a:xfrm>
            <a:off x="3635375" y="6426200"/>
            <a:ext cx="4319588" cy="431800"/>
          </a:xfrm>
          <a:prstGeom prst="rect">
            <a:avLst/>
          </a:prstGeom>
          <a:noFill/>
          <a:ln w="9525">
            <a:solidFill>
              <a:srgbClr val="FF6600"/>
            </a:solidFill>
            <a:miter lim="800000"/>
            <a:headEnd/>
            <a:tailEnd/>
          </a:ln>
          <a:effectLst/>
        </p:spPr>
        <p:txBody>
          <a:bodyPr wrap="none" anchor="ctr"/>
          <a:lstStyle/>
          <a:p>
            <a:pPr algn="ctr"/>
            <a:r>
              <a:rPr lang="ja-JP" altLang="en-US"/>
              <a:t>観光地の行財政需要への対応</a:t>
            </a:r>
          </a:p>
        </p:txBody>
      </p:sp>
      <p:sp>
        <p:nvSpPr>
          <p:cNvPr id="60433" name="Text Box 17"/>
          <p:cNvSpPr txBox="1">
            <a:spLocks noChangeArrowheads="1"/>
          </p:cNvSpPr>
          <p:nvPr/>
        </p:nvSpPr>
        <p:spPr bwMode="auto">
          <a:xfrm>
            <a:off x="34925" y="2349500"/>
            <a:ext cx="2632075" cy="590550"/>
          </a:xfrm>
          <a:prstGeom prst="rect">
            <a:avLst/>
          </a:prstGeom>
          <a:noFill/>
          <a:ln w="9525">
            <a:solidFill>
              <a:schemeClr val="accent1"/>
            </a:solidFill>
            <a:miter lim="800000"/>
            <a:headEnd/>
            <a:tailEnd/>
          </a:ln>
          <a:effectLst/>
        </p:spPr>
        <p:txBody>
          <a:bodyPr wrap="none">
            <a:spAutoFit/>
          </a:bodyPr>
          <a:lstStyle/>
          <a:p>
            <a:pPr algn="ctr"/>
            <a:r>
              <a:rPr lang="ja-JP" altLang="en-US" sz="1600"/>
              <a:t>償却資産の耐用年数の特例</a:t>
            </a:r>
          </a:p>
          <a:p>
            <a:pPr algn="ctr"/>
            <a:r>
              <a:rPr lang="en-US" altLang="ja-JP" sz="1600"/>
              <a:t>(</a:t>
            </a:r>
            <a:r>
              <a:rPr lang="ja-JP" altLang="en-US" sz="1600"/>
              <a:t>平成</a:t>
            </a:r>
            <a:r>
              <a:rPr lang="en-US" altLang="ja-JP" sz="1600"/>
              <a:t>9</a:t>
            </a:r>
            <a:r>
              <a:rPr lang="ja-JP" altLang="en-US" sz="1600"/>
              <a:t>年廃止</a:t>
            </a:r>
            <a:r>
              <a:rPr lang="en-US" altLang="ja-JP" sz="1600"/>
              <a:t>)</a:t>
            </a:r>
          </a:p>
        </p:txBody>
      </p:sp>
      <p:sp>
        <p:nvSpPr>
          <p:cNvPr id="60434" name="Text Box 18"/>
          <p:cNvSpPr txBox="1">
            <a:spLocks noChangeArrowheads="1"/>
          </p:cNvSpPr>
          <p:nvPr/>
        </p:nvSpPr>
        <p:spPr bwMode="auto">
          <a:xfrm>
            <a:off x="173038" y="6092825"/>
            <a:ext cx="2022475" cy="466725"/>
          </a:xfrm>
          <a:prstGeom prst="rect">
            <a:avLst/>
          </a:prstGeom>
          <a:noFill/>
          <a:ln w="9525">
            <a:solidFill>
              <a:schemeClr val="accent1"/>
            </a:solidFill>
            <a:miter lim="800000"/>
            <a:headEnd/>
            <a:tailEnd/>
          </a:ln>
          <a:effectLst/>
        </p:spPr>
        <p:txBody>
          <a:bodyPr wrap="none">
            <a:spAutoFit/>
          </a:bodyPr>
          <a:lstStyle/>
          <a:p>
            <a:r>
              <a:rPr lang="ja-JP" altLang="en-US"/>
              <a:t>外客誘致税制</a:t>
            </a:r>
          </a:p>
        </p:txBody>
      </p:sp>
      <p:sp>
        <p:nvSpPr>
          <p:cNvPr id="60435" name="AutoShape 19"/>
          <p:cNvSpPr>
            <a:spLocks noChangeArrowheads="1"/>
          </p:cNvSpPr>
          <p:nvPr/>
        </p:nvSpPr>
        <p:spPr bwMode="auto">
          <a:xfrm>
            <a:off x="468313" y="3933825"/>
            <a:ext cx="1062037" cy="1695450"/>
          </a:xfrm>
          <a:prstGeom prst="downArrow">
            <a:avLst>
              <a:gd name="adj1" fmla="val 50000"/>
              <a:gd name="adj2" fmla="val 39910"/>
            </a:avLst>
          </a:prstGeom>
          <a:noFill/>
          <a:ln w="9525">
            <a:solidFill>
              <a:schemeClr val="accent1"/>
            </a:solidFill>
            <a:miter lim="800000"/>
            <a:headEnd/>
            <a:tailEnd/>
          </a:ln>
          <a:effectLst/>
        </p:spPr>
        <p:txBody>
          <a:bodyPr vert="eaVert" wrap="none" anchor="ctr"/>
          <a:lstStyle/>
          <a:p>
            <a:pPr algn="ctr"/>
            <a:r>
              <a:rPr lang="ja-JP" altLang="en-US"/>
              <a:t>縮小</a:t>
            </a:r>
          </a:p>
        </p:txBody>
      </p:sp>
      <p:sp>
        <p:nvSpPr>
          <p:cNvPr id="60436" name="Oval 20"/>
          <p:cNvSpPr>
            <a:spLocks noChangeArrowheads="1"/>
          </p:cNvSpPr>
          <p:nvPr/>
        </p:nvSpPr>
        <p:spPr bwMode="auto">
          <a:xfrm>
            <a:off x="7618413" y="476250"/>
            <a:ext cx="1417637" cy="576263"/>
          </a:xfrm>
          <a:prstGeom prst="ellipse">
            <a:avLst/>
          </a:prstGeom>
          <a:noFill/>
          <a:ln w="9525">
            <a:solidFill>
              <a:schemeClr val="tx1"/>
            </a:solidFill>
            <a:round/>
            <a:headEnd/>
            <a:tailEnd/>
          </a:ln>
          <a:effectLst/>
        </p:spPr>
        <p:txBody>
          <a:bodyPr wrap="none" anchor="ctr"/>
          <a:lstStyle/>
          <a:p>
            <a:pPr algn="ctr"/>
            <a:r>
              <a:rPr lang="ja-JP" altLang="en-US"/>
              <a:t>宗教施設</a:t>
            </a:r>
          </a:p>
        </p:txBody>
      </p:sp>
      <p:sp>
        <p:nvSpPr>
          <p:cNvPr id="60437" name="AutoShape 21"/>
          <p:cNvSpPr>
            <a:spLocks noChangeArrowheads="1"/>
          </p:cNvSpPr>
          <p:nvPr/>
        </p:nvSpPr>
        <p:spPr bwMode="auto">
          <a:xfrm rot="18847368">
            <a:off x="7015163" y="1284288"/>
            <a:ext cx="1214437" cy="484187"/>
          </a:xfrm>
          <a:prstGeom prst="leftRightArrow">
            <a:avLst>
              <a:gd name="adj1" fmla="val 50000"/>
              <a:gd name="adj2" fmla="val 50164"/>
            </a:avLst>
          </a:prstGeom>
          <a:noFill/>
          <a:ln w="9525">
            <a:solidFill>
              <a:schemeClr val="tx1"/>
            </a:solidFill>
            <a:prstDash val="dash"/>
            <a:miter lim="800000"/>
            <a:headEnd/>
            <a:tailEnd/>
          </a:ln>
          <a:effectLst/>
        </p:spPr>
        <p:txBody>
          <a:bodyPr wrap="none" anchor="ctr"/>
          <a:lstStyle/>
          <a:p>
            <a:pPr algn="ctr"/>
            <a:r>
              <a:rPr lang="ja-JP" altLang="en-US" sz="1600"/>
              <a:t>調整</a:t>
            </a:r>
          </a:p>
        </p:txBody>
      </p:sp>
      <p:sp>
        <p:nvSpPr>
          <p:cNvPr id="60438" name="Text Box 22"/>
          <p:cNvSpPr txBox="1">
            <a:spLocks noChangeArrowheads="1"/>
          </p:cNvSpPr>
          <p:nvPr/>
        </p:nvSpPr>
        <p:spPr bwMode="auto">
          <a:xfrm>
            <a:off x="684213" y="3284538"/>
            <a:ext cx="1608137" cy="346075"/>
          </a:xfrm>
          <a:prstGeom prst="rect">
            <a:avLst/>
          </a:prstGeom>
          <a:noFill/>
          <a:ln w="9525">
            <a:solidFill>
              <a:schemeClr val="accent1"/>
            </a:solidFill>
            <a:miter lim="800000"/>
            <a:headEnd/>
            <a:tailEnd/>
          </a:ln>
          <a:effectLst/>
        </p:spPr>
        <p:txBody>
          <a:bodyPr wrap="none">
            <a:spAutoFit/>
          </a:bodyPr>
          <a:lstStyle/>
          <a:p>
            <a:pPr algn="ctr"/>
            <a:r>
              <a:rPr lang="ja-JP" altLang="en-US" sz="1600"/>
              <a:t>オリンピック特例</a:t>
            </a:r>
          </a:p>
        </p:txBody>
      </p:sp>
      <p:cxnSp>
        <p:nvCxnSpPr>
          <p:cNvPr id="60439" name="AutoShape 23"/>
          <p:cNvCxnSpPr>
            <a:cxnSpLocks noChangeShapeType="1"/>
            <a:stCxn id="60431" idx="4"/>
            <a:endCxn id="60428" idx="1"/>
          </p:cNvCxnSpPr>
          <p:nvPr/>
        </p:nvCxnSpPr>
        <p:spPr bwMode="auto">
          <a:xfrm flipV="1">
            <a:off x="3316288" y="5576888"/>
            <a:ext cx="823912" cy="76200"/>
          </a:xfrm>
          <a:prstGeom prst="curvedConnector3">
            <a:avLst>
              <a:gd name="adj1" fmla="val 89981"/>
            </a:avLst>
          </a:prstGeom>
          <a:noFill/>
          <a:ln w="9525">
            <a:solidFill>
              <a:schemeClr val="tx1"/>
            </a:solidFill>
            <a:round/>
            <a:headEnd type="triangle" w="med" len="med"/>
            <a:tailEnd type="triangle" w="med" len="med"/>
          </a:ln>
          <a:effectLst/>
        </p:spPr>
      </p:cxnSp>
      <p:sp>
        <p:nvSpPr>
          <p:cNvPr id="60440" name="Text Box 24"/>
          <p:cNvSpPr txBox="1">
            <a:spLocks noChangeArrowheads="1"/>
          </p:cNvSpPr>
          <p:nvPr/>
        </p:nvSpPr>
        <p:spPr bwMode="auto">
          <a:xfrm>
            <a:off x="3201988" y="5811838"/>
            <a:ext cx="641350" cy="366712"/>
          </a:xfrm>
          <a:prstGeom prst="rect">
            <a:avLst/>
          </a:prstGeom>
          <a:noFill/>
          <a:ln w="9525">
            <a:noFill/>
            <a:miter lim="800000"/>
            <a:headEnd/>
            <a:tailEnd/>
          </a:ln>
          <a:effectLst/>
        </p:spPr>
        <p:txBody>
          <a:bodyPr wrap="none">
            <a:spAutoFit/>
          </a:bodyPr>
          <a:lstStyle/>
          <a:p>
            <a:r>
              <a:rPr lang="ja-JP" altLang="en-US" sz="1800"/>
              <a:t>矛盾</a:t>
            </a:r>
          </a:p>
        </p:txBody>
      </p:sp>
      <p:sp>
        <p:nvSpPr>
          <p:cNvPr id="60441" name="AutoShape 25"/>
          <p:cNvSpPr>
            <a:spLocks noChangeArrowheads="1"/>
          </p:cNvSpPr>
          <p:nvPr/>
        </p:nvSpPr>
        <p:spPr bwMode="auto">
          <a:xfrm>
            <a:off x="5364163" y="4508500"/>
            <a:ext cx="647700" cy="1800225"/>
          </a:xfrm>
          <a:prstGeom prst="upArrow">
            <a:avLst>
              <a:gd name="adj1" fmla="val 50000"/>
              <a:gd name="adj2" fmla="val 69485"/>
            </a:avLst>
          </a:prstGeom>
          <a:noFill/>
          <a:ln w="9525">
            <a:solidFill>
              <a:srgbClr val="FF6600"/>
            </a:solidFill>
            <a:miter lim="800000"/>
            <a:headEnd/>
            <a:tailEnd/>
          </a:ln>
          <a:effectLst/>
        </p:spPr>
        <p:txBody>
          <a:bodyPr vert="eaVert" wrap="none" anchor="ctr"/>
          <a:lstStyle/>
          <a:p>
            <a:pPr algn="ctr"/>
            <a:r>
              <a:rPr lang="ja-JP" altLang="en-US" sz="1600">
                <a:solidFill>
                  <a:srgbClr val="FF6600"/>
                </a:solidFill>
              </a:rPr>
              <a:t>駐車場税</a:t>
            </a:r>
          </a:p>
        </p:txBody>
      </p:sp>
      <p:sp>
        <p:nvSpPr>
          <p:cNvPr id="60442" name="AutoShape 26"/>
          <p:cNvSpPr>
            <a:spLocks noChangeArrowheads="1"/>
          </p:cNvSpPr>
          <p:nvPr/>
        </p:nvSpPr>
        <p:spPr bwMode="auto">
          <a:xfrm>
            <a:off x="4067175" y="1700213"/>
            <a:ext cx="773113" cy="1944687"/>
          </a:xfrm>
          <a:prstGeom prst="downArrow">
            <a:avLst>
              <a:gd name="adj1" fmla="val 50000"/>
              <a:gd name="adj2" fmla="val 62885"/>
            </a:avLst>
          </a:prstGeom>
          <a:noFill/>
          <a:ln w="9525">
            <a:solidFill>
              <a:srgbClr val="FF6600"/>
            </a:solidFill>
            <a:prstDash val="dash"/>
            <a:miter lim="800000"/>
            <a:headEnd/>
            <a:tailEnd/>
          </a:ln>
          <a:effectLst/>
        </p:spPr>
        <p:txBody>
          <a:bodyPr vert="eaVert" wrap="none" anchor="ctr"/>
          <a:lstStyle/>
          <a:p>
            <a:pPr algn="ctr"/>
            <a:r>
              <a:rPr lang="ja-JP" altLang="en-US" sz="1800">
                <a:latin typeface="Arial" charset="0"/>
              </a:rPr>
              <a:t>特別地方消費税</a:t>
            </a:r>
          </a:p>
        </p:txBody>
      </p:sp>
      <p:sp>
        <p:nvSpPr>
          <p:cNvPr id="60443" name="AutoShape 27"/>
          <p:cNvSpPr>
            <a:spLocks noChangeArrowheads="1"/>
          </p:cNvSpPr>
          <p:nvPr/>
        </p:nvSpPr>
        <p:spPr bwMode="auto">
          <a:xfrm>
            <a:off x="2843213" y="620713"/>
            <a:ext cx="3743325" cy="431800"/>
          </a:xfrm>
          <a:prstGeom prst="upArrow">
            <a:avLst>
              <a:gd name="adj1" fmla="val 50000"/>
              <a:gd name="adj2" fmla="val 25000"/>
            </a:avLst>
          </a:prstGeom>
          <a:noFill/>
          <a:ln w="9525">
            <a:solidFill>
              <a:schemeClr val="tx1"/>
            </a:solidFill>
            <a:miter lim="800000"/>
            <a:headEnd/>
            <a:tailEnd/>
          </a:ln>
          <a:effectLst/>
        </p:spPr>
        <p:txBody>
          <a:bodyPr wrap="none" anchor="ctr"/>
          <a:lstStyle/>
          <a:p>
            <a:pPr algn="ctr"/>
            <a:r>
              <a:rPr lang="ja-JP" altLang="en-US"/>
              <a:t>消費税で廃止</a:t>
            </a:r>
          </a:p>
        </p:txBody>
      </p:sp>
      <p:sp>
        <p:nvSpPr>
          <p:cNvPr id="60444" name="Oval 28"/>
          <p:cNvSpPr>
            <a:spLocks noChangeArrowheads="1"/>
          </p:cNvSpPr>
          <p:nvPr/>
        </p:nvSpPr>
        <p:spPr bwMode="auto">
          <a:xfrm>
            <a:off x="3370263" y="1268413"/>
            <a:ext cx="2714625" cy="360362"/>
          </a:xfrm>
          <a:prstGeom prst="ellipse">
            <a:avLst/>
          </a:prstGeom>
          <a:noFill/>
          <a:ln w="9525">
            <a:solidFill>
              <a:schemeClr val="tx1"/>
            </a:solidFill>
            <a:round/>
            <a:headEnd/>
            <a:tailEnd/>
          </a:ln>
          <a:effectLst/>
        </p:spPr>
        <p:txBody>
          <a:bodyPr wrap="none" anchor="ctr"/>
          <a:lstStyle/>
          <a:p>
            <a:pPr algn="ctr"/>
            <a:r>
              <a:rPr lang="ja-JP" altLang="en-US" sz="1400"/>
              <a:t>奢侈税的取扱</a:t>
            </a:r>
          </a:p>
        </p:txBody>
      </p:sp>
      <p:sp>
        <p:nvSpPr>
          <p:cNvPr id="60445" name="Text Box 29"/>
          <p:cNvSpPr txBox="1">
            <a:spLocks noChangeArrowheads="1"/>
          </p:cNvSpPr>
          <p:nvPr/>
        </p:nvSpPr>
        <p:spPr bwMode="auto">
          <a:xfrm>
            <a:off x="611188" y="1628775"/>
            <a:ext cx="1616075" cy="346075"/>
          </a:xfrm>
          <a:prstGeom prst="rect">
            <a:avLst/>
          </a:prstGeom>
          <a:noFill/>
          <a:ln w="9525">
            <a:solidFill>
              <a:schemeClr val="accent1"/>
            </a:solidFill>
            <a:miter lim="800000"/>
            <a:headEnd/>
            <a:tailEnd/>
          </a:ln>
          <a:effectLst/>
        </p:spPr>
        <p:txBody>
          <a:bodyPr wrap="none">
            <a:spAutoFit/>
          </a:bodyPr>
          <a:lstStyle/>
          <a:p>
            <a:pPr algn="ctr"/>
            <a:r>
              <a:rPr lang="ja-JP" altLang="en-US" sz="1600"/>
              <a:t>遊興飲食税減免</a:t>
            </a:r>
          </a:p>
        </p:txBody>
      </p:sp>
      <p:sp>
        <p:nvSpPr>
          <p:cNvPr id="60446" name="AutoShape 30"/>
          <p:cNvSpPr>
            <a:spLocks noChangeArrowheads="1"/>
          </p:cNvSpPr>
          <p:nvPr/>
        </p:nvSpPr>
        <p:spPr bwMode="auto">
          <a:xfrm>
            <a:off x="1547813" y="4581525"/>
            <a:ext cx="1214437" cy="1079500"/>
          </a:xfrm>
          <a:prstGeom prst="leftRightArrow">
            <a:avLst>
              <a:gd name="adj1" fmla="val 50000"/>
              <a:gd name="adj2" fmla="val 22500"/>
            </a:avLst>
          </a:prstGeom>
          <a:noFill/>
          <a:ln w="9525">
            <a:solidFill>
              <a:schemeClr val="tx1"/>
            </a:solidFill>
            <a:prstDash val="dash"/>
            <a:miter lim="800000"/>
            <a:headEnd/>
            <a:tailEnd/>
          </a:ln>
          <a:effectLst/>
        </p:spPr>
        <p:txBody>
          <a:bodyPr wrap="none" anchor="ctr"/>
          <a:lstStyle/>
          <a:p>
            <a:pPr algn="ctr"/>
            <a:r>
              <a:rPr lang="ja-JP" altLang="en-US" sz="1400"/>
              <a:t>登録制度</a:t>
            </a:r>
          </a:p>
          <a:p>
            <a:pPr algn="ctr"/>
            <a:r>
              <a:rPr lang="ja-JP" altLang="en-US" sz="1400"/>
              <a:t>の形骸化</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Text Box 4"/>
          <p:cNvSpPr txBox="1">
            <a:spLocks noChangeArrowheads="1"/>
          </p:cNvSpPr>
          <p:nvPr/>
        </p:nvSpPr>
        <p:spPr bwMode="auto">
          <a:xfrm>
            <a:off x="468313" y="1196975"/>
            <a:ext cx="7713662" cy="1196975"/>
          </a:xfrm>
          <a:prstGeom prst="rect">
            <a:avLst/>
          </a:prstGeom>
          <a:noFill/>
          <a:ln w="9525">
            <a:solidFill>
              <a:schemeClr val="tx1"/>
            </a:solidFill>
            <a:miter lim="800000"/>
            <a:headEnd/>
            <a:tailEnd/>
          </a:ln>
          <a:effectLst/>
        </p:spPr>
        <p:txBody>
          <a:bodyPr wrap="none">
            <a:spAutoFit/>
          </a:bodyPr>
          <a:lstStyle/>
          <a:p>
            <a:r>
              <a:rPr lang="ja-JP" altLang="en-US"/>
              <a:t>昭和</a:t>
            </a:r>
            <a:r>
              <a:rPr lang="en-US" altLang="ja-JP"/>
              <a:t>14</a:t>
            </a:r>
            <a:r>
              <a:rPr lang="ja-JP" altLang="en-US"/>
              <a:t>年　　　遊興飲食税、入場税、通行税</a:t>
            </a:r>
          </a:p>
          <a:p>
            <a:r>
              <a:rPr lang="ja-JP" altLang="en-US"/>
              <a:t>　　　　　　　　　　　　　　　　　　　　　支那事変の戦費調達</a:t>
            </a:r>
          </a:p>
          <a:p>
            <a:r>
              <a:rPr lang="ja-JP" altLang="en-US"/>
              <a:t>　　　　　　　　　　　　　　　　　　　　　観光に対する考え方反映</a:t>
            </a:r>
          </a:p>
        </p:txBody>
      </p:sp>
      <p:sp>
        <p:nvSpPr>
          <p:cNvPr id="47110" name="Text Box 6"/>
          <p:cNvSpPr txBox="1">
            <a:spLocks noChangeArrowheads="1"/>
          </p:cNvSpPr>
          <p:nvPr/>
        </p:nvSpPr>
        <p:spPr bwMode="auto">
          <a:xfrm>
            <a:off x="539750" y="4868863"/>
            <a:ext cx="1736725" cy="485775"/>
          </a:xfrm>
          <a:prstGeom prst="rect">
            <a:avLst/>
          </a:prstGeom>
          <a:noFill/>
          <a:ln w="28575">
            <a:solidFill>
              <a:schemeClr val="tx1"/>
            </a:solidFill>
            <a:miter lim="800000"/>
            <a:headEnd/>
            <a:tailEnd/>
          </a:ln>
          <a:effectLst/>
        </p:spPr>
        <p:txBody>
          <a:bodyPr wrap="none">
            <a:spAutoFit/>
          </a:bodyPr>
          <a:lstStyle/>
          <a:p>
            <a:r>
              <a:rPr lang="ja-JP" altLang="en-US"/>
              <a:t>消費税導入</a:t>
            </a:r>
          </a:p>
        </p:txBody>
      </p:sp>
      <p:sp>
        <p:nvSpPr>
          <p:cNvPr id="47111" name="Text Box 7"/>
          <p:cNvSpPr txBox="1">
            <a:spLocks noChangeArrowheads="1"/>
          </p:cNvSpPr>
          <p:nvPr/>
        </p:nvSpPr>
        <p:spPr bwMode="auto">
          <a:xfrm>
            <a:off x="2679700" y="4724400"/>
            <a:ext cx="2825750" cy="457200"/>
          </a:xfrm>
          <a:prstGeom prst="rect">
            <a:avLst/>
          </a:prstGeom>
          <a:noFill/>
          <a:ln w="9525">
            <a:noFill/>
            <a:miter lim="800000"/>
            <a:headEnd/>
            <a:tailEnd/>
          </a:ln>
          <a:effectLst/>
        </p:spPr>
        <p:txBody>
          <a:bodyPr wrap="none">
            <a:spAutoFit/>
          </a:bodyPr>
          <a:lstStyle/>
          <a:p>
            <a:r>
              <a:rPr lang="ja-JP" altLang="en-US"/>
              <a:t>通行税、入場税廃止</a:t>
            </a:r>
          </a:p>
        </p:txBody>
      </p:sp>
      <p:sp>
        <p:nvSpPr>
          <p:cNvPr id="47112" name="Text Box 8"/>
          <p:cNvSpPr txBox="1">
            <a:spLocks noChangeArrowheads="1"/>
          </p:cNvSpPr>
          <p:nvPr/>
        </p:nvSpPr>
        <p:spPr bwMode="auto">
          <a:xfrm>
            <a:off x="3003550" y="5419725"/>
            <a:ext cx="2505075" cy="457200"/>
          </a:xfrm>
          <a:prstGeom prst="rect">
            <a:avLst/>
          </a:prstGeom>
          <a:noFill/>
          <a:ln w="9525">
            <a:noFill/>
            <a:miter lim="800000"/>
            <a:headEnd/>
            <a:tailEnd/>
          </a:ln>
          <a:effectLst/>
        </p:spPr>
        <p:txBody>
          <a:bodyPr>
            <a:spAutoFit/>
          </a:bodyPr>
          <a:lstStyle/>
          <a:p>
            <a:pPr>
              <a:spcBef>
                <a:spcPct val="50000"/>
              </a:spcBef>
            </a:pPr>
            <a:r>
              <a:rPr lang="ja-JP" altLang="en-US"/>
              <a:t>特別地方消費税</a:t>
            </a:r>
          </a:p>
        </p:txBody>
      </p:sp>
      <p:sp>
        <p:nvSpPr>
          <p:cNvPr id="47115" name="Rectangle 11"/>
          <p:cNvSpPr>
            <a:spLocks noGrp="1" noChangeArrowheads="1"/>
          </p:cNvSpPr>
          <p:nvPr>
            <p:ph type="ctrTitle"/>
          </p:nvPr>
        </p:nvSpPr>
        <p:spPr>
          <a:xfrm>
            <a:off x="468313" y="188913"/>
            <a:ext cx="4464050" cy="792162"/>
          </a:xfrm>
          <a:ln w="38100">
            <a:solidFill>
              <a:schemeClr val="tx1"/>
            </a:solidFill>
          </a:ln>
        </p:spPr>
        <p:txBody>
          <a:bodyPr/>
          <a:lstStyle/>
          <a:p>
            <a:r>
              <a:rPr lang="ja-JP" altLang="en-US" sz="4000"/>
              <a:t>奢侈税的観光税制</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ext Box 4"/>
          <p:cNvSpPr txBox="1">
            <a:spLocks noChangeArrowheads="1"/>
          </p:cNvSpPr>
          <p:nvPr/>
        </p:nvSpPr>
        <p:spPr bwMode="auto">
          <a:xfrm>
            <a:off x="539750" y="260350"/>
            <a:ext cx="7426325" cy="531813"/>
          </a:xfrm>
          <a:prstGeom prst="rect">
            <a:avLst/>
          </a:prstGeom>
          <a:noFill/>
          <a:ln w="12700">
            <a:solidFill>
              <a:schemeClr val="tx1"/>
            </a:solidFill>
            <a:miter lim="800000"/>
            <a:headEnd/>
            <a:tailEnd/>
          </a:ln>
          <a:effectLst/>
        </p:spPr>
        <p:txBody>
          <a:bodyPr wrap="none">
            <a:spAutoFit/>
          </a:bodyPr>
          <a:lstStyle/>
          <a:p>
            <a:r>
              <a:rPr lang="ja-JP" altLang="en-US" sz="2800"/>
              <a:t>遊興飲食税、料理飲食消費税、特別地方消費税</a:t>
            </a:r>
          </a:p>
        </p:txBody>
      </p:sp>
      <p:sp>
        <p:nvSpPr>
          <p:cNvPr id="20485" name="Text Box 5"/>
          <p:cNvSpPr txBox="1">
            <a:spLocks noChangeArrowheads="1"/>
          </p:cNvSpPr>
          <p:nvPr/>
        </p:nvSpPr>
        <p:spPr bwMode="auto">
          <a:xfrm>
            <a:off x="2055813" y="2341563"/>
            <a:ext cx="2228850" cy="366712"/>
          </a:xfrm>
          <a:prstGeom prst="rect">
            <a:avLst/>
          </a:prstGeom>
          <a:noFill/>
          <a:ln w="9525">
            <a:noFill/>
            <a:miter lim="800000"/>
            <a:headEnd/>
            <a:tailEnd/>
          </a:ln>
          <a:effectLst/>
        </p:spPr>
        <p:txBody>
          <a:bodyPr wrap="none">
            <a:spAutoFit/>
          </a:bodyPr>
          <a:lstStyle/>
          <a:p>
            <a:r>
              <a:rPr lang="ja-JP" altLang="en-US" sz="1800">
                <a:latin typeface="Arial" charset="0"/>
              </a:rPr>
              <a:t>半分は市町村に交付</a:t>
            </a:r>
          </a:p>
        </p:txBody>
      </p:sp>
      <p:sp>
        <p:nvSpPr>
          <p:cNvPr id="20486" name="Text Box 6"/>
          <p:cNvSpPr txBox="1">
            <a:spLocks noChangeArrowheads="1"/>
          </p:cNvSpPr>
          <p:nvPr/>
        </p:nvSpPr>
        <p:spPr bwMode="auto">
          <a:xfrm>
            <a:off x="684213" y="2844800"/>
            <a:ext cx="8370887" cy="3752850"/>
          </a:xfrm>
          <a:prstGeom prst="rect">
            <a:avLst/>
          </a:prstGeom>
          <a:noFill/>
          <a:ln w="9525">
            <a:noFill/>
            <a:miter lim="800000"/>
            <a:headEnd/>
            <a:tailEnd/>
          </a:ln>
          <a:effectLst/>
        </p:spPr>
        <p:txBody>
          <a:bodyPr>
            <a:spAutoFit/>
          </a:bodyPr>
          <a:lstStyle/>
          <a:p>
            <a:r>
              <a:rPr lang="ja-JP" altLang="en-US" sz="1800"/>
              <a:t>昭和２２年　　地方財政の自主強化を目途とした地方税制の改革に当たり、</a:t>
            </a:r>
          </a:p>
          <a:p>
            <a:r>
              <a:rPr lang="ja-JP" altLang="en-US" sz="1800"/>
              <a:t>　　　　　　　　 再び地方税に移管され、翌２３年に名称を「遊興飲食税」に改められた。</a:t>
            </a:r>
            <a:r>
              <a:rPr lang="ja-JP" altLang="en-US" sz="1800">
                <a:latin typeface="Arial" charset="0"/>
              </a:rPr>
              <a:t> 昭和</a:t>
            </a:r>
            <a:r>
              <a:rPr lang="en-US" altLang="ja-JP" sz="1800">
                <a:latin typeface="Arial" charset="0"/>
              </a:rPr>
              <a:t>36</a:t>
            </a:r>
            <a:r>
              <a:rPr lang="ja-JP" altLang="en-US" sz="1800">
                <a:latin typeface="Arial" charset="0"/>
              </a:rPr>
              <a:t>年　   遊興飲食税を料理飲食等消費税に改称</a:t>
            </a:r>
          </a:p>
          <a:p>
            <a:endParaRPr lang="ja-JP" altLang="en-US" sz="1800">
              <a:latin typeface="Arial" charset="0"/>
            </a:endParaRPr>
          </a:p>
          <a:p>
            <a:r>
              <a:rPr lang="ja-JP" altLang="en-US" sz="1800">
                <a:latin typeface="Arial" charset="0"/>
              </a:rPr>
              <a:t>平成元年　    料理飲食等消費税を特別地方消費税とする</a:t>
            </a:r>
          </a:p>
          <a:p>
            <a:r>
              <a:rPr lang="ja-JP" altLang="en-US" sz="1800">
                <a:latin typeface="Arial" charset="0"/>
              </a:rPr>
              <a:t>　　　　　　　　  消費税発足に伴う措置、</a:t>
            </a:r>
          </a:p>
          <a:p>
            <a:r>
              <a:rPr lang="ja-JP" altLang="en-US" sz="1800">
                <a:latin typeface="Arial" charset="0"/>
              </a:rPr>
              <a:t>　　　　　　　    都道府県の財源</a:t>
            </a:r>
          </a:p>
          <a:p>
            <a:r>
              <a:rPr lang="ja-JP" altLang="en-US" sz="1800">
                <a:latin typeface="Arial" charset="0"/>
              </a:rPr>
              <a:t>平成４年　　   </a:t>
            </a:r>
            <a:r>
              <a:rPr lang="ja-JP" altLang="en-US" sz="1800"/>
              <a:t>観光事業振興助成交付金制度</a:t>
            </a:r>
          </a:p>
          <a:p>
            <a:r>
              <a:rPr lang="ja-JP" altLang="en-US" sz="1800"/>
              <a:t>　　　　　　　　　　　　平成</a:t>
            </a:r>
            <a:r>
              <a:rPr lang="en-US" altLang="ja-JP" sz="1800"/>
              <a:t>4</a:t>
            </a:r>
            <a:r>
              <a:rPr lang="ja-JP" altLang="en-US" sz="1800"/>
              <a:t>年度から</a:t>
            </a:r>
            <a:r>
              <a:rPr lang="en-US" altLang="ja-JP" sz="1800"/>
              <a:t>11</a:t>
            </a:r>
            <a:r>
              <a:rPr lang="ja-JP" altLang="en-US" sz="1800"/>
              <a:t>年度の</a:t>
            </a:r>
            <a:r>
              <a:rPr lang="en-US" altLang="ja-JP" sz="1800"/>
              <a:t>8</a:t>
            </a:r>
            <a:r>
              <a:rPr lang="ja-JP" altLang="en-US" sz="1800"/>
              <a:t>年間で総額約</a:t>
            </a:r>
            <a:r>
              <a:rPr lang="en-US" altLang="ja-JP" sz="1800"/>
              <a:t>200</a:t>
            </a:r>
            <a:r>
              <a:rPr lang="ja-JP" altLang="en-US" sz="1800"/>
              <a:t>億円の予算で</a:t>
            </a:r>
          </a:p>
          <a:p>
            <a:r>
              <a:rPr lang="ja-JP" altLang="en-US" sz="1800"/>
              <a:t>　　　　　　　　　　　　観光による各地の地域振興が進められた。</a:t>
            </a:r>
            <a:endParaRPr lang="ja-JP" altLang="en-US" sz="1800">
              <a:latin typeface="Arial" charset="0"/>
            </a:endParaRPr>
          </a:p>
          <a:p>
            <a:r>
              <a:rPr lang="ja-JP" altLang="en-US" sz="1800">
                <a:latin typeface="Arial" charset="0"/>
              </a:rPr>
              <a:t>平成</a:t>
            </a:r>
            <a:r>
              <a:rPr lang="en-US" altLang="ja-JP" sz="1800">
                <a:latin typeface="Arial" charset="0"/>
              </a:rPr>
              <a:t>9</a:t>
            </a:r>
            <a:r>
              <a:rPr lang="ja-JP" altLang="en-US" sz="1800">
                <a:latin typeface="Arial" charset="0"/>
              </a:rPr>
              <a:t>年　　   </a:t>
            </a:r>
            <a:r>
              <a:rPr lang="ja-JP" altLang="en-US" sz="1800"/>
              <a:t>特別地方消費税も平成１２年３月３１日をもって廃止されることが決定</a:t>
            </a:r>
          </a:p>
          <a:p>
            <a:r>
              <a:rPr lang="ja-JP" altLang="en-US" sz="1800"/>
              <a:t>　　　　　　　   これを財源とする交付金制度も廃止された。</a:t>
            </a:r>
            <a:r>
              <a:rPr lang="ja-JP" altLang="en-US"/>
              <a:t> </a:t>
            </a:r>
            <a:endParaRPr lang="ja-JP" altLang="en-US" sz="1800">
              <a:latin typeface="Arial" charset="0"/>
            </a:endParaRPr>
          </a:p>
          <a:p>
            <a:r>
              <a:rPr lang="ja-JP" altLang="en-US" sz="1800">
                <a:latin typeface="Arial" charset="0"/>
              </a:rPr>
              <a:t>平成</a:t>
            </a:r>
            <a:r>
              <a:rPr lang="en-US" altLang="ja-JP" sz="1800">
                <a:latin typeface="Arial" charset="0"/>
              </a:rPr>
              <a:t>12</a:t>
            </a:r>
            <a:r>
              <a:rPr lang="ja-JP" altLang="en-US" sz="1800">
                <a:latin typeface="Arial" charset="0"/>
              </a:rPr>
              <a:t>年　   特別地方消費税廃止　　　　　　</a:t>
            </a:r>
          </a:p>
        </p:txBody>
      </p:sp>
      <p:sp>
        <p:nvSpPr>
          <p:cNvPr id="20488" name="Text Box 8"/>
          <p:cNvSpPr txBox="1">
            <a:spLocks noChangeArrowheads="1"/>
          </p:cNvSpPr>
          <p:nvPr/>
        </p:nvSpPr>
        <p:spPr bwMode="auto">
          <a:xfrm>
            <a:off x="755650" y="981075"/>
            <a:ext cx="7056438" cy="731838"/>
          </a:xfrm>
          <a:prstGeom prst="rect">
            <a:avLst/>
          </a:prstGeom>
          <a:noFill/>
          <a:ln w="9525">
            <a:noFill/>
            <a:miter lim="800000"/>
            <a:headEnd/>
            <a:tailEnd/>
          </a:ln>
          <a:effectLst/>
        </p:spPr>
        <p:txBody>
          <a:bodyPr wrap="none">
            <a:spAutoFit/>
          </a:bodyPr>
          <a:lstStyle/>
          <a:p>
            <a:r>
              <a:rPr lang="ja-JP" altLang="en-US" sz="1800"/>
              <a:t>大正時代　　　料理店等における遊興・飲食等に対して、</a:t>
            </a:r>
          </a:p>
          <a:p>
            <a:r>
              <a:rPr lang="ja-JP" altLang="en-US" sz="1800"/>
              <a:t>　　　　　　　　　県や市町村が「遊興税」或いは「歓興税」として課税した。</a:t>
            </a:r>
            <a:r>
              <a:rPr lang="ja-JP" altLang="en-US"/>
              <a:t> </a:t>
            </a:r>
          </a:p>
        </p:txBody>
      </p:sp>
      <p:sp>
        <p:nvSpPr>
          <p:cNvPr id="20489" name="Text Box 9"/>
          <p:cNvSpPr txBox="1">
            <a:spLocks noChangeArrowheads="1"/>
          </p:cNvSpPr>
          <p:nvPr/>
        </p:nvSpPr>
        <p:spPr bwMode="auto">
          <a:xfrm>
            <a:off x="611188" y="1644650"/>
            <a:ext cx="7689850" cy="731838"/>
          </a:xfrm>
          <a:prstGeom prst="rect">
            <a:avLst/>
          </a:prstGeom>
          <a:noFill/>
          <a:ln w="9525">
            <a:noFill/>
            <a:miter lim="800000"/>
            <a:headEnd/>
            <a:tailEnd/>
          </a:ln>
          <a:effectLst/>
        </p:spPr>
        <p:txBody>
          <a:bodyPr wrap="none">
            <a:spAutoFit/>
          </a:bodyPr>
          <a:lstStyle/>
          <a:p>
            <a:r>
              <a:rPr lang="ja-JP" altLang="en-US" sz="1800"/>
              <a:t>　昭和</a:t>
            </a:r>
            <a:r>
              <a:rPr lang="en-US" altLang="ja-JP" sz="1800"/>
              <a:t>15</a:t>
            </a:r>
            <a:r>
              <a:rPr lang="ja-JP" altLang="en-US" sz="1800"/>
              <a:t>年　　日中戦争（１２．７．７）の戦費の一部を調達すること及び</a:t>
            </a:r>
          </a:p>
          <a:p>
            <a:r>
              <a:rPr lang="ja-JP" altLang="en-US" sz="1800"/>
              <a:t>　　　　　　　　　 奢多的消費を抑えるため国税に移管し、地方税は廃止された。</a:t>
            </a:r>
            <a:r>
              <a:rPr lang="ja-JP" altLang="en-US"/>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Text Box 4"/>
          <p:cNvSpPr txBox="1">
            <a:spLocks noChangeArrowheads="1"/>
          </p:cNvSpPr>
          <p:nvPr/>
        </p:nvSpPr>
        <p:spPr bwMode="auto">
          <a:xfrm>
            <a:off x="57150" y="3441700"/>
            <a:ext cx="8907463" cy="1079500"/>
          </a:xfrm>
          <a:prstGeom prst="rect">
            <a:avLst/>
          </a:prstGeom>
          <a:noFill/>
          <a:ln w="9525">
            <a:solidFill>
              <a:schemeClr val="tx1"/>
            </a:solidFill>
            <a:prstDash val="sysDot"/>
            <a:miter lim="800000"/>
            <a:headEnd/>
            <a:tailEnd/>
          </a:ln>
          <a:effectLst/>
        </p:spPr>
        <p:txBody>
          <a:bodyPr>
            <a:spAutoFit/>
          </a:bodyPr>
          <a:lstStyle/>
          <a:p>
            <a:r>
              <a:rPr lang="ja-JP" altLang="en-US" sz="1600"/>
              <a:t>各都道府県から都道府県観光協会に補助金として交付される観光事業振興助成交付金制度に基づき、</a:t>
            </a:r>
            <a:r>
              <a:rPr lang="en-US" altLang="ja-JP" sz="1600"/>
              <a:t>(</a:t>
            </a:r>
            <a:r>
              <a:rPr lang="ja-JP" altLang="en-US" sz="1600"/>
              <a:t>社</a:t>
            </a:r>
            <a:r>
              <a:rPr lang="en-US" altLang="ja-JP" sz="1600"/>
              <a:t>)</a:t>
            </a:r>
            <a:r>
              <a:rPr lang="ja-JP" altLang="en-US" sz="1600"/>
              <a:t>日本観光協会は地域における観光事業の一層の推進を図り、観光振興に資するため、観光地の活性化・環境整備、観光事業従事者の教育研修・福利厚生及び外客受入体制の整備等の事業を推進している。</a:t>
            </a:r>
          </a:p>
        </p:txBody>
      </p:sp>
      <p:sp>
        <p:nvSpPr>
          <p:cNvPr id="25605" name="Text Box 5"/>
          <p:cNvSpPr txBox="1">
            <a:spLocks noChangeArrowheads="1"/>
          </p:cNvSpPr>
          <p:nvPr/>
        </p:nvSpPr>
        <p:spPr bwMode="auto">
          <a:xfrm>
            <a:off x="106363" y="852488"/>
            <a:ext cx="8929687" cy="2298700"/>
          </a:xfrm>
          <a:prstGeom prst="rect">
            <a:avLst/>
          </a:prstGeom>
          <a:noFill/>
          <a:ln w="9525">
            <a:solidFill>
              <a:schemeClr val="tx1"/>
            </a:solidFill>
            <a:miter lim="800000"/>
            <a:headEnd/>
            <a:tailEnd/>
          </a:ln>
          <a:effectLst/>
        </p:spPr>
        <p:txBody>
          <a:bodyPr>
            <a:spAutoFit/>
          </a:bodyPr>
          <a:lstStyle/>
          <a:p>
            <a:r>
              <a:rPr lang="ja-JP" altLang="en-US" sz="1800"/>
              <a:t>特別地方消費税は、料理店、貸席、カフェー、バー、飲食店、喫茶店、旅館その他これに類する場所における遊興、飲食及び宿泊並びにその他の利用行為に対して課税する消費税である。 本税は、対象となる料理店、ホテル等が、保健衛生や環境整備といった地方団体の行政サービスと非常に密接な関連を有していること、特に観光が地域経済の上で大きな比重を占めている地域にとって貴重な自主財源となっているとともに地域振興を図る上でのインセンティブにもなっていたこと、免税点制度等個別の消費行為に応じたきめ細かい配慮がなされていること等から、地方税に適した特色ある税目として地方税体系の中に重要な地位を占めている。 </a:t>
            </a:r>
          </a:p>
        </p:txBody>
      </p:sp>
      <p:sp>
        <p:nvSpPr>
          <p:cNvPr id="25606" name="Text Box 6"/>
          <p:cNvSpPr txBox="1">
            <a:spLocks noChangeArrowheads="1"/>
          </p:cNvSpPr>
          <p:nvPr/>
        </p:nvSpPr>
        <p:spPr bwMode="auto">
          <a:xfrm>
            <a:off x="-36513" y="188913"/>
            <a:ext cx="9272588" cy="476250"/>
          </a:xfrm>
          <a:prstGeom prst="rect">
            <a:avLst/>
          </a:prstGeom>
          <a:noFill/>
          <a:ln w="19050">
            <a:solidFill>
              <a:schemeClr val="tx1"/>
            </a:solidFill>
            <a:miter lim="800000"/>
            <a:headEnd/>
            <a:tailEnd/>
          </a:ln>
          <a:effectLst/>
        </p:spPr>
        <p:txBody>
          <a:bodyPr wrap="none">
            <a:spAutoFit/>
          </a:bodyPr>
          <a:lstStyle/>
          <a:p>
            <a:r>
              <a:rPr lang="ja-JP" altLang="en-US" sz="1800"/>
              <a:t>昭和</a:t>
            </a:r>
            <a:r>
              <a:rPr lang="en-US" altLang="ja-JP" sz="1800"/>
              <a:t>15</a:t>
            </a:r>
            <a:r>
              <a:rPr lang="ja-JP" altLang="en-US" sz="1800"/>
              <a:t>年</a:t>
            </a:r>
            <a:r>
              <a:rPr lang="en-US" altLang="ja-JP" sz="1800"/>
              <a:t>:</a:t>
            </a:r>
            <a:r>
              <a:rPr lang="ja-JP" altLang="en-US" sz="1800"/>
              <a:t>芸者の花代２０％、その他１０％（終戦直前は芸者の花代３００％、遊興飲食１００％）</a:t>
            </a:r>
            <a:r>
              <a:rPr lang="ja-JP" altLang="en-US"/>
              <a:t> </a:t>
            </a:r>
          </a:p>
        </p:txBody>
      </p:sp>
      <p:sp>
        <p:nvSpPr>
          <p:cNvPr id="25607" name="Text Box 7"/>
          <p:cNvSpPr txBox="1">
            <a:spLocks noChangeArrowheads="1"/>
          </p:cNvSpPr>
          <p:nvPr/>
        </p:nvSpPr>
        <p:spPr bwMode="auto">
          <a:xfrm>
            <a:off x="107950" y="4724400"/>
            <a:ext cx="8766175" cy="1571625"/>
          </a:xfrm>
          <a:prstGeom prst="rect">
            <a:avLst/>
          </a:prstGeom>
          <a:noFill/>
          <a:ln w="12700">
            <a:solidFill>
              <a:schemeClr val="tx1"/>
            </a:solidFill>
            <a:miter lim="800000"/>
            <a:headEnd/>
            <a:tailEnd/>
          </a:ln>
          <a:effectLst/>
        </p:spPr>
        <p:txBody>
          <a:bodyPr>
            <a:spAutoFit/>
          </a:bodyPr>
          <a:lstStyle/>
          <a:p>
            <a:r>
              <a:rPr lang="ja-JP" altLang="en-US" sz="1600"/>
              <a:t>（長野オリンピック冬季競技大会の開催に伴う地方税の特例）</a:t>
            </a:r>
            <a:br>
              <a:rPr lang="ja-JP" altLang="en-US" sz="1600"/>
            </a:br>
            <a:r>
              <a:rPr lang="ja-JP" altLang="en-US" sz="1600" b="1"/>
              <a:t>第四十条</a:t>
            </a:r>
            <a:r>
              <a:rPr lang="ja-JP" altLang="en-US" sz="1600"/>
              <a:t>　道府県は</a:t>
            </a:r>
            <a:r>
              <a:rPr lang="ja-JP" altLang="en-US" sz="1600" b="1"/>
              <a:t>、外客</a:t>
            </a:r>
            <a:r>
              <a:rPr lang="ja-JP" altLang="en-US" sz="1600"/>
              <a:t>（出入国管理及び難民認定法（以下本項において「入管法」という。）別表第一又は別表第二の在留資格（永住者を除く。）を認められた者及び入管法第十四条から第十六条までの規定による許可を受けた者をいう。）の旅館における宿泊並びにこれに伴う</a:t>
            </a:r>
            <a:r>
              <a:rPr lang="ja-JP" altLang="en-US" sz="1600" b="1"/>
              <a:t>遊興</a:t>
            </a:r>
            <a:r>
              <a:rPr lang="ja-JP" altLang="en-US" sz="1600"/>
              <a:t>、飲食及びその他の利用行為に対しては、当該行為が平成十年一月一日から同年三月三十一日までの間に行われたときに限り、第百十三条の規定にかかわらず、</a:t>
            </a:r>
            <a:r>
              <a:rPr lang="ja-JP" altLang="en-US" sz="1600" b="1"/>
              <a:t>特別地方消費税</a:t>
            </a:r>
            <a:r>
              <a:rPr lang="ja-JP" altLang="en-US" sz="1600"/>
              <a:t>を課することができない。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2"/>
          <p:cNvSpPr txBox="1">
            <a:spLocks noChangeArrowheads="1"/>
          </p:cNvSpPr>
          <p:nvPr/>
        </p:nvSpPr>
        <p:spPr bwMode="auto">
          <a:xfrm>
            <a:off x="381000" y="1700213"/>
            <a:ext cx="8763000" cy="2292350"/>
          </a:xfrm>
          <a:prstGeom prst="rect">
            <a:avLst/>
          </a:prstGeom>
          <a:noFill/>
          <a:ln w="9525">
            <a:solidFill>
              <a:schemeClr val="tx1"/>
            </a:solidFill>
            <a:prstDash val="sysDot"/>
            <a:miter lim="800000"/>
            <a:headEnd/>
            <a:tailEnd/>
          </a:ln>
          <a:effectLst/>
        </p:spPr>
        <p:txBody>
          <a:bodyPr>
            <a:spAutoFit/>
          </a:bodyPr>
          <a:lstStyle/>
          <a:p>
            <a:r>
              <a:rPr lang="ja-JP" altLang="en-US">
                <a:latin typeface="Century" pitchFamily="18" charset="0"/>
                <a:ea typeface="ＭＳ 明朝" pitchFamily="17" charset="-128"/>
              </a:rPr>
              <a:t>（接客人税の納税義務者等）</a:t>
            </a:r>
          </a:p>
          <a:p>
            <a:r>
              <a:rPr lang="ja-JP" altLang="en-US">
                <a:latin typeface="Century" pitchFamily="18" charset="0"/>
                <a:ea typeface="ＭＳ 明朝" pitchFamily="17" charset="-128"/>
              </a:rPr>
              <a:t>第</a:t>
            </a:r>
            <a:r>
              <a:rPr lang="en-US" altLang="ja-JP">
                <a:latin typeface="Century" pitchFamily="18" charset="0"/>
                <a:ea typeface="ＭＳ 明朝" pitchFamily="17" charset="-128"/>
              </a:rPr>
              <a:t>648</a:t>
            </a:r>
            <a:r>
              <a:rPr lang="ja-JP" altLang="en-US">
                <a:latin typeface="Century" pitchFamily="18" charset="0"/>
                <a:ea typeface="ＭＳ 明朝" pitchFamily="17" charset="-128"/>
              </a:rPr>
              <a:t>条　接客人税は、芸者、ダンサーその他これらに類する者に対し、その従業地所在の市町村において課する。</a:t>
            </a:r>
          </a:p>
          <a:p>
            <a:r>
              <a:rPr lang="ja-JP" altLang="en-US">
                <a:latin typeface="Century" pitchFamily="18" charset="0"/>
                <a:ea typeface="ＭＳ 明朝" pitchFamily="17" charset="-128"/>
              </a:rPr>
              <a:t>（接客人税の標準税率）</a:t>
            </a:r>
          </a:p>
          <a:p>
            <a:r>
              <a:rPr lang="ja-JP" altLang="en-US">
                <a:latin typeface="Century" pitchFamily="18" charset="0"/>
                <a:ea typeface="ＭＳ 明朝" pitchFamily="17" charset="-128"/>
              </a:rPr>
              <a:t>第</a:t>
            </a:r>
            <a:r>
              <a:rPr lang="en-US" altLang="ja-JP">
                <a:latin typeface="Century" pitchFamily="18" charset="0"/>
                <a:ea typeface="ＭＳ 明朝" pitchFamily="17" charset="-128"/>
              </a:rPr>
              <a:t>649</a:t>
            </a:r>
            <a:r>
              <a:rPr lang="ja-JP" altLang="en-US">
                <a:latin typeface="Century" pitchFamily="18" charset="0"/>
                <a:ea typeface="ＭＳ 明朝" pitchFamily="17" charset="-128"/>
              </a:rPr>
              <a:t>条　接客人税の標準税率は、接客人一人一月について百円とする。</a:t>
            </a:r>
            <a:endParaRPr lang="ja-JP" altLang="en-US"/>
          </a:p>
        </p:txBody>
      </p:sp>
      <p:sp>
        <p:nvSpPr>
          <p:cNvPr id="58371" name="Text Box 3"/>
          <p:cNvSpPr txBox="1">
            <a:spLocks noChangeArrowheads="1"/>
          </p:cNvSpPr>
          <p:nvPr/>
        </p:nvSpPr>
        <p:spPr bwMode="auto">
          <a:xfrm>
            <a:off x="395288" y="1125538"/>
            <a:ext cx="7621587" cy="528637"/>
          </a:xfrm>
          <a:prstGeom prst="rect">
            <a:avLst/>
          </a:prstGeom>
          <a:noFill/>
          <a:ln w="9525">
            <a:solidFill>
              <a:schemeClr val="tx1"/>
            </a:solidFill>
            <a:prstDash val="dash"/>
            <a:miter lim="800000"/>
            <a:headEnd/>
            <a:tailEnd/>
          </a:ln>
          <a:effectLst/>
        </p:spPr>
        <p:txBody>
          <a:bodyPr wrap="none">
            <a:spAutoFit/>
          </a:bodyPr>
          <a:lstStyle/>
          <a:p>
            <a:r>
              <a:rPr lang="ja-JP" altLang="en-US" sz="2800"/>
              <a:t>地方税法により昭和</a:t>
            </a:r>
            <a:r>
              <a:rPr lang="en-US" altLang="ja-JP" sz="2800"/>
              <a:t>25</a:t>
            </a:r>
            <a:r>
              <a:rPr lang="ja-JP" altLang="en-US" sz="2800"/>
              <a:t>年発足し</a:t>
            </a:r>
            <a:r>
              <a:rPr lang="en-US" altLang="ja-JP" sz="2800"/>
              <a:t>27</a:t>
            </a:r>
            <a:r>
              <a:rPr lang="ja-JP" altLang="en-US" sz="2800"/>
              <a:t>年に廃止される</a:t>
            </a:r>
          </a:p>
        </p:txBody>
      </p:sp>
      <p:sp>
        <p:nvSpPr>
          <p:cNvPr id="58372" name="Text Box 4"/>
          <p:cNvSpPr txBox="1">
            <a:spLocks noChangeArrowheads="1"/>
          </p:cNvSpPr>
          <p:nvPr/>
        </p:nvSpPr>
        <p:spPr bwMode="auto">
          <a:xfrm>
            <a:off x="339725" y="3933825"/>
            <a:ext cx="8804275" cy="2682875"/>
          </a:xfrm>
          <a:prstGeom prst="rect">
            <a:avLst/>
          </a:prstGeom>
          <a:noFill/>
          <a:ln w="9525">
            <a:noFill/>
            <a:miter lim="800000"/>
            <a:headEnd/>
            <a:tailEnd/>
          </a:ln>
          <a:effectLst/>
        </p:spPr>
        <p:txBody>
          <a:bodyPr>
            <a:spAutoFit/>
          </a:bodyPr>
          <a:lstStyle/>
          <a:p>
            <a:pPr>
              <a:spcBef>
                <a:spcPct val="50000"/>
              </a:spcBef>
            </a:pPr>
            <a:r>
              <a:rPr lang="ja-JP" altLang="en-US" sz="2000" b="1" dirty="0">
                <a:latin typeface="ＭＳ 明朝" pitchFamily="17" charset="-128"/>
                <a:ea typeface="ＭＳ 明朝" pitchFamily="17" charset="-128"/>
              </a:rPr>
              <a:t>第</a:t>
            </a:r>
            <a:r>
              <a:rPr lang="en-US" altLang="ja-JP" sz="2000" b="1" dirty="0">
                <a:latin typeface="ＭＳ 明朝" pitchFamily="17" charset="-128"/>
                <a:ea typeface="ＭＳ 明朝" pitchFamily="17" charset="-128"/>
              </a:rPr>
              <a:t>7</a:t>
            </a:r>
            <a:r>
              <a:rPr lang="ja-JP" altLang="en-US" sz="2000" b="1" dirty="0">
                <a:latin typeface="ＭＳ 明朝" pitchFamily="17" charset="-128"/>
                <a:ea typeface="ＭＳ 明朝" pitchFamily="17" charset="-128"/>
              </a:rPr>
              <a:t>回衆議院地方行政委員会</a:t>
            </a:r>
            <a:r>
              <a:rPr lang="ja-JP" altLang="en-US" sz="2000" dirty="0">
                <a:latin typeface="ＭＳ 明朝" pitchFamily="17" charset="-128"/>
                <a:ea typeface="ＭＳ 明朝" pitchFamily="17" charset="-128"/>
              </a:rPr>
              <a:t>昭和</a:t>
            </a:r>
            <a:r>
              <a:rPr lang="en-US" altLang="ja-JP" sz="2000" dirty="0">
                <a:latin typeface="ＭＳ 明朝" pitchFamily="17" charset="-128"/>
                <a:ea typeface="ＭＳ 明朝" pitchFamily="17" charset="-128"/>
              </a:rPr>
              <a:t>25</a:t>
            </a:r>
            <a:r>
              <a:rPr lang="ja-JP" altLang="en-US" sz="2000" dirty="0">
                <a:latin typeface="ＭＳ 明朝" pitchFamily="17" charset="-128"/>
                <a:ea typeface="ＭＳ 明朝" pitchFamily="17" charset="-128"/>
              </a:rPr>
              <a:t>年</a:t>
            </a:r>
            <a:r>
              <a:rPr lang="en-US" altLang="ja-JP" sz="2000" dirty="0">
                <a:latin typeface="ＭＳ 明朝" pitchFamily="17" charset="-128"/>
                <a:ea typeface="ＭＳ 明朝" pitchFamily="17" charset="-128"/>
              </a:rPr>
              <a:t>3</a:t>
            </a:r>
            <a:r>
              <a:rPr lang="ja-JP" altLang="en-US" sz="2000" dirty="0">
                <a:latin typeface="ＭＳ 明朝" pitchFamily="17" charset="-128"/>
                <a:ea typeface="ＭＳ 明朝" pitchFamily="17" charset="-128"/>
              </a:rPr>
              <a:t>月</a:t>
            </a:r>
            <a:r>
              <a:rPr lang="en-US" altLang="ja-JP" sz="2000" dirty="0">
                <a:latin typeface="ＭＳ 明朝" pitchFamily="17" charset="-128"/>
                <a:ea typeface="ＭＳ 明朝" pitchFamily="17" charset="-128"/>
              </a:rPr>
              <a:t>6</a:t>
            </a:r>
            <a:r>
              <a:rPr lang="ja-JP" altLang="en-US" sz="2000" dirty="0">
                <a:latin typeface="ＭＳ 明朝" pitchFamily="17" charset="-128"/>
                <a:ea typeface="ＭＳ 明朝" pitchFamily="17" charset="-128"/>
              </a:rPr>
              <a:t>日 </a:t>
            </a:r>
          </a:p>
          <a:p>
            <a:pPr>
              <a:spcBef>
                <a:spcPct val="50000"/>
              </a:spcBef>
            </a:pPr>
            <a:r>
              <a:rPr lang="ja-JP" altLang="en-US" sz="2000" b="1" dirty="0">
                <a:ea typeface="ＭＳ 明朝" pitchFamily="17" charset="-128"/>
              </a:rPr>
              <a:t>○荻田政府委員</a:t>
            </a:r>
            <a:r>
              <a:rPr lang="ja-JP" altLang="en-US" sz="2000" b="1" dirty="0">
                <a:latin typeface="ＭＳ 明朝" pitchFamily="17" charset="-128"/>
                <a:ea typeface="ＭＳ 明朝" pitchFamily="17" charset="-128"/>
              </a:rPr>
              <a:t>接客人税</a:t>
            </a:r>
            <a:r>
              <a:rPr lang="ja-JP" altLang="en-US" sz="2000" dirty="0">
                <a:latin typeface="ＭＳ 明朝" pitchFamily="17" charset="-128"/>
                <a:ea typeface="ＭＳ 明朝" pitchFamily="17" charset="-128"/>
              </a:rPr>
              <a:t>の点でございますが、これはやはりおつしやいましたように、</a:t>
            </a:r>
            <a:r>
              <a:rPr lang="ja-JP" altLang="en-US" sz="2000" b="1" dirty="0">
                <a:latin typeface="ＭＳ 明朝" pitchFamily="17" charset="-128"/>
                <a:ea typeface="ＭＳ 明朝" pitchFamily="17" charset="-128"/>
              </a:rPr>
              <a:t>このような業態が大体遊興的な業態でございますので、もちろん、その働いている本人は生活上やむを得ず、そのような仕事をしていると思われますけれども、やはりそこに転嫁が考えられますし、またそこに遊興飲食税との関係上、接客人税として、はつき</a:t>
            </a:r>
            <a:r>
              <a:rPr lang="ja-JP" altLang="en-US" sz="2000" b="1" dirty="0" err="1">
                <a:latin typeface="ＭＳ 明朝" pitchFamily="17" charset="-128"/>
                <a:ea typeface="ＭＳ 明朝" pitchFamily="17" charset="-128"/>
              </a:rPr>
              <a:t>り</a:t>
            </a:r>
            <a:r>
              <a:rPr lang="ja-JP" altLang="en-US" sz="2000" b="1" dirty="0">
                <a:latin typeface="ＭＳ 明朝" pitchFamily="17" charset="-128"/>
                <a:ea typeface="ＭＳ 明朝" pitchFamily="17" charset="-128"/>
              </a:rPr>
              <a:t>つかまえておく方が、大きな税であります遊興飲食税の徴收にも便利だというようなことから、この税は存置したような次第であります。</a:t>
            </a:r>
            <a:r>
              <a:rPr lang="ja-JP" altLang="en-US" sz="2000" dirty="0">
                <a:latin typeface="ＭＳ 明朝" pitchFamily="17" charset="-128"/>
                <a:ea typeface="ＭＳ 明朝" pitchFamily="17" charset="-128"/>
              </a:rPr>
              <a:t> </a:t>
            </a:r>
          </a:p>
        </p:txBody>
      </p:sp>
      <p:sp>
        <p:nvSpPr>
          <p:cNvPr id="58373" name="Rectangle 5"/>
          <p:cNvSpPr>
            <a:spLocks noGrp="1" noChangeArrowheads="1"/>
          </p:cNvSpPr>
          <p:nvPr>
            <p:ph type="title" idx="4294967295"/>
          </p:nvPr>
        </p:nvSpPr>
        <p:spPr>
          <a:xfrm>
            <a:off x="2773363" y="115888"/>
            <a:ext cx="2735262" cy="576262"/>
          </a:xfrm>
          <a:solidFill>
            <a:srgbClr val="FFFF00"/>
          </a:solidFill>
          <a:ln w="38100">
            <a:solidFill>
              <a:schemeClr val="tx1"/>
            </a:solidFill>
          </a:ln>
        </p:spPr>
        <p:txBody>
          <a:bodyPr/>
          <a:lstStyle/>
          <a:p>
            <a:r>
              <a:rPr lang="ja-JP" altLang="en-US" sz="2800" dirty="0"/>
              <a:t>接客人税</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609600"/>
            <a:ext cx="5541963" cy="731838"/>
          </a:xfrm>
          <a:ln w="28575">
            <a:solidFill>
              <a:schemeClr val="tx1"/>
            </a:solidFill>
          </a:ln>
        </p:spPr>
        <p:txBody>
          <a:bodyPr/>
          <a:lstStyle/>
          <a:p>
            <a:r>
              <a:rPr lang="ja-JP" altLang="en-US" sz="2400" b="1"/>
              <a:t>通行税法（昭和十五年法律第四十三号）</a:t>
            </a:r>
            <a:endParaRPr lang="ja-JP" altLang="en-US" b="1"/>
          </a:p>
        </p:txBody>
      </p:sp>
      <p:sp>
        <p:nvSpPr>
          <p:cNvPr id="30724" name="Text Box 4"/>
          <p:cNvSpPr txBox="1">
            <a:spLocks noChangeArrowheads="1"/>
          </p:cNvSpPr>
          <p:nvPr/>
        </p:nvSpPr>
        <p:spPr bwMode="auto">
          <a:xfrm>
            <a:off x="611188" y="1989138"/>
            <a:ext cx="6197600" cy="2667000"/>
          </a:xfrm>
          <a:prstGeom prst="rect">
            <a:avLst/>
          </a:prstGeom>
          <a:noFill/>
          <a:ln w="19050">
            <a:solidFill>
              <a:schemeClr val="tx1"/>
            </a:solidFill>
            <a:miter lim="800000"/>
            <a:headEnd/>
            <a:tailEnd/>
          </a:ln>
          <a:effectLst/>
        </p:spPr>
        <p:txBody>
          <a:bodyPr wrap="none">
            <a:spAutoFit/>
          </a:bodyPr>
          <a:lstStyle/>
          <a:p>
            <a:r>
              <a:rPr lang="ja-JP" altLang="en-US"/>
              <a:t>大衆課税時代</a:t>
            </a:r>
          </a:p>
          <a:p>
            <a:endParaRPr lang="ja-JP" altLang="en-US"/>
          </a:p>
          <a:p>
            <a:r>
              <a:rPr lang="ja-JP" altLang="en-US"/>
              <a:t>優等車両課税時代　　一等運賃、寝台　航空機</a:t>
            </a:r>
          </a:p>
          <a:p>
            <a:endParaRPr lang="ja-JP" altLang="en-US"/>
          </a:p>
          <a:p>
            <a:r>
              <a:rPr lang="ja-JP" altLang="en-US"/>
              <a:t>グリーン車、Ａ寝台　　　鉄道運賃は非課税</a:t>
            </a:r>
          </a:p>
          <a:p>
            <a:endParaRPr lang="ja-JP" altLang="en-US"/>
          </a:p>
          <a:p>
            <a:r>
              <a:rPr lang="ja-JP" altLang="en-US"/>
              <a:t>消費税導入で廃止</a:t>
            </a:r>
          </a:p>
        </p:txBody>
      </p:sp>
      <p:sp>
        <p:nvSpPr>
          <p:cNvPr id="30725" name="Text Box 5"/>
          <p:cNvSpPr txBox="1">
            <a:spLocks noChangeArrowheads="1"/>
          </p:cNvSpPr>
          <p:nvPr/>
        </p:nvSpPr>
        <p:spPr bwMode="auto">
          <a:xfrm>
            <a:off x="541338" y="5229225"/>
            <a:ext cx="7415212" cy="831850"/>
          </a:xfrm>
          <a:prstGeom prst="rect">
            <a:avLst/>
          </a:prstGeom>
          <a:noFill/>
          <a:ln w="9525">
            <a:solidFill>
              <a:schemeClr val="tx1"/>
            </a:solidFill>
            <a:prstDash val="dash"/>
            <a:miter lim="800000"/>
            <a:headEnd/>
            <a:tailEnd/>
          </a:ln>
          <a:effectLst/>
        </p:spPr>
        <p:txBody>
          <a:bodyPr wrap="none">
            <a:spAutoFit/>
          </a:bodyPr>
          <a:lstStyle/>
          <a:p>
            <a:r>
              <a:rPr lang="en-US" altLang="ja-JP"/>
              <a:t>36</a:t>
            </a:r>
            <a:r>
              <a:rPr lang="ja-JP" altLang="en-US"/>
              <a:t>年税制改正　二等寝台非課税　</a:t>
            </a:r>
          </a:p>
          <a:p>
            <a:r>
              <a:rPr lang="en-US" altLang="ja-JP"/>
              <a:t>37</a:t>
            </a:r>
            <a:r>
              <a:rPr lang="ja-JP" altLang="en-US"/>
              <a:t>年　物品税の大改正にあわせ、通行税</a:t>
            </a:r>
            <a:r>
              <a:rPr lang="en-US" altLang="ja-JP"/>
              <a:t>20%</a:t>
            </a:r>
            <a:r>
              <a:rPr lang="ja-JP" altLang="en-US"/>
              <a:t>から</a:t>
            </a:r>
            <a:r>
              <a:rPr lang="en-US" altLang="ja-JP"/>
              <a:t>10%</a:t>
            </a:r>
            <a:r>
              <a:rPr lang="ja-JP" altLang="en-US"/>
              <a:t>へ</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Text Box 4"/>
          <p:cNvSpPr txBox="1">
            <a:spLocks noChangeArrowheads="1"/>
          </p:cNvSpPr>
          <p:nvPr/>
        </p:nvSpPr>
        <p:spPr bwMode="auto">
          <a:xfrm>
            <a:off x="250825" y="1004888"/>
            <a:ext cx="8596313" cy="3946525"/>
          </a:xfrm>
          <a:prstGeom prst="rect">
            <a:avLst/>
          </a:prstGeom>
          <a:noFill/>
          <a:ln w="9525">
            <a:solidFill>
              <a:schemeClr val="tx1"/>
            </a:solidFill>
            <a:prstDash val="dash"/>
            <a:miter lim="800000"/>
            <a:headEnd/>
            <a:tailEnd/>
          </a:ln>
          <a:effectLst/>
        </p:spPr>
        <p:txBody>
          <a:bodyPr>
            <a:spAutoFit/>
          </a:bodyPr>
          <a:lstStyle/>
          <a:p>
            <a:r>
              <a:rPr lang="en-US" altLang="ja-JP" sz="1800"/>
              <a:t>○</a:t>
            </a:r>
            <a:r>
              <a:rPr lang="ja-JP" altLang="en-US" sz="1800"/>
              <a:t>泉政府委員　通行税につきましては、昨年の春の国会におきまして、航空機の搭乘客に対しまして通行税二〇％を徴收するということを提案いたしまして、国会の御決定を得まして現在実施いたしておるのでございます。現在の日本航空株式会社の経理の状況を見てみますと、航空機用の揮発油税につきましては免税いたしたのでございますけれども、なおまだ会社の採算をとるまでに至つておらないようであります。通行税もできるならば免除するようにしてほしいというような要望があつたのでございますが、この点につきましては、結局通行税として現在課税いたしておりまするのは、</a:t>
            </a:r>
            <a:r>
              <a:rPr lang="ja-JP" altLang="en-US" sz="1800" b="1"/>
              <a:t>汽車とか汽船、乗合自動車、こういつたものの二等の乗客の料金以上のものに対して課税</a:t>
            </a:r>
            <a:r>
              <a:rPr lang="ja-JP" altLang="en-US" sz="1800"/>
              <a:t>するという建前をとつておるのでございます。ただ</a:t>
            </a:r>
            <a:r>
              <a:rPr lang="ja-JP" altLang="en-US" sz="1800" b="1"/>
              <a:t>寝台料金</a:t>
            </a:r>
            <a:r>
              <a:rPr lang="ja-JP" altLang="en-US" sz="1800"/>
              <a:t>につきましては、</a:t>
            </a:r>
            <a:r>
              <a:rPr lang="ja-JP" altLang="en-US" sz="1800" b="1"/>
              <a:t>三等の場合にも課税</a:t>
            </a:r>
            <a:r>
              <a:rPr lang="ja-JP" altLang="en-US" sz="1800"/>
              <a:t>することにいたしておるのでございますが、そういう建前をとつておりますると、汽車、汽船の場合に通行税を課税して、航空機の場合に課税しないということは、課税の体系としては非常にアンバランスなものになる、こういうわけで昨年通行税法の改正をお願いいたしまして、決定をしていただいて現在実施いたしているのでございまして、現在の段階におきましては、通行税を免除するということは考えておらないのでございます </a:t>
            </a:r>
          </a:p>
        </p:txBody>
      </p:sp>
      <p:sp>
        <p:nvSpPr>
          <p:cNvPr id="32773" name="Text Box 5"/>
          <p:cNvSpPr txBox="1">
            <a:spLocks noChangeArrowheads="1"/>
          </p:cNvSpPr>
          <p:nvPr/>
        </p:nvSpPr>
        <p:spPr bwMode="auto">
          <a:xfrm>
            <a:off x="250825" y="5300663"/>
            <a:ext cx="3435350" cy="457200"/>
          </a:xfrm>
          <a:prstGeom prst="rect">
            <a:avLst/>
          </a:prstGeom>
          <a:noFill/>
          <a:ln w="9525">
            <a:noFill/>
            <a:miter lim="800000"/>
            <a:headEnd/>
            <a:tailEnd/>
          </a:ln>
          <a:effectLst/>
        </p:spPr>
        <p:txBody>
          <a:bodyPr wrap="none">
            <a:spAutoFit/>
          </a:bodyPr>
          <a:lstStyle/>
          <a:p>
            <a:r>
              <a:rPr lang="ja-JP" altLang="en-US"/>
              <a:t>昭和</a:t>
            </a:r>
            <a:r>
              <a:rPr lang="en-US" altLang="ja-JP"/>
              <a:t>26</a:t>
            </a:r>
            <a:r>
              <a:rPr lang="ja-JP" altLang="en-US"/>
              <a:t>年　航空運賃課税</a:t>
            </a:r>
          </a:p>
        </p:txBody>
      </p:sp>
      <p:sp>
        <p:nvSpPr>
          <p:cNvPr id="32774" name="Text Box 6"/>
          <p:cNvSpPr txBox="1">
            <a:spLocks noChangeArrowheads="1"/>
          </p:cNvSpPr>
          <p:nvPr/>
        </p:nvSpPr>
        <p:spPr bwMode="auto">
          <a:xfrm>
            <a:off x="250825" y="5734050"/>
            <a:ext cx="7632700" cy="457200"/>
          </a:xfrm>
          <a:prstGeom prst="rect">
            <a:avLst/>
          </a:prstGeom>
          <a:noFill/>
          <a:ln w="9525">
            <a:noFill/>
            <a:miter lim="800000"/>
            <a:headEnd/>
            <a:tailEnd/>
          </a:ln>
          <a:effectLst/>
        </p:spPr>
        <p:txBody>
          <a:bodyPr>
            <a:spAutoFit/>
          </a:bodyPr>
          <a:lstStyle/>
          <a:p>
            <a:r>
              <a:rPr lang="ja-JP" altLang="en-US"/>
              <a:t>乗合自動車は実際は等級区別がないのですべて</a:t>
            </a:r>
            <a:r>
              <a:rPr lang="en-US" altLang="ja-JP"/>
              <a:t>3</a:t>
            </a:r>
            <a:r>
              <a:rPr lang="ja-JP" altLang="en-US"/>
              <a:t>等扱い</a:t>
            </a:r>
          </a:p>
        </p:txBody>
      </p:sp>
      <p:sp>
        <p:nvSpPr>
          <p:cNvPr id="32775" name="Rectangle 7"/>
          <p:cNvSpPr>
            <a:spLocks noChangeArrowheads="1"/>
          </p:cNvSpPr>
          <p:nvPr/>
        </p:nvSpPr>
        <p:spPr bwMode="auto">
          <a:xfrm>
            <a:off x="250825" y="260350"/>
            <a:ext cx="4927600" cy="476250"/>
          </a:xfrm>
          <a:prstGeom prst="rect">
            <a:avLst/>
          </a:prstGeom>
          <a:noFill/>
          <a:ln w="19050">
            <a:solidFill>
              <a:schemeClr val="tx1"/>
            </a:solidFill>
            <a:miter lim="800000"/>
            <a:headEnd/>
            <a:tailEnd/>
          </a:ln>
          <a:effectLst/>
        </p:spPr>
        <p:txBody>
          <a:bodyPr wrap="none">
            <a:spAutoFit/>
          </a:bodyPr>
          <a:lstStyle/>
          <a:p>
            <a:r>
              <a:rPr lang="ja-JP" altLang="en-US" b="1"/>
              <a:t>昭和</a:t>
            </a:r>
            <a:r>
              <a:rPr lang="en-US" altLang="ja-JP" b="1"/>
              <a:t>27</a:t>
            </a:r>
            <a:r>
              <a:rPr lang="ja-JP" altLang="en-US" b="1"/>
              <a:t>年</a:t>
            </a:r>
            <a:r>
              <a:rPr lang="en-US" altLang="ja-JP" b="1"/>
              <a:t>5</a:t>
            </a:r>
            <a:r>
              <a:rPr lang="ja-JP" altLang="en-US" b="1"/>
              <a:t>月</a:t>
            </a:r>
            <a:r>
              <a:rPr lang="en-US" altLang="ja-JP" b="1"/>
              <a:t>15</a:t>
            </a:r>
            <a:r>
              <a:rPr lang="ja-JP" altLang="en-US" b="1"/>
              <a:t>日衆議院運輸委員会</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4"/>
          <p:cNvSpPr>
            <a:spLocks noGrp="1" noChangeArrowheads="1"/>
          </p:cNvSpPr>
          <p:nvPr>
            <p:ph type="title"/>
          </p:nvPr>
        </p:nvSpPr>
        <p:spPr>
          <a:xfrm>
            <a:off x="3638550" y="188913"/>
            <a:ext cx="2517775" cy="658812"/>
          </a:xfrm>
          <a:ln w="57150" cmpd="thinThick">
            <a:solidFill>
              <a:schemeClr val="tx1"/>
            </a:solidFill>
          </a:ln>
        </p:spPr>
        <p:txBody>
          <a:bodyPr/>
          <a:lstStyle/>
          <a:p>
            <a:r>
              <a:rPr lang="ja-JP" altLang="en-US" sz="2800" dirty="0" smtClean="0"/>
              <a:t>税制構成</a:t>
            </a:r>
            <a:endParaRPr lang="ja-JP" altLang="en-US" sz="2800" dirty="0"/>
          </a:p>
        </p:txBody>
      </p:sp>
      <p:sp>
        <p:nvSpPr>
          <p:cNvPr id="45061" name="Text Box 5"/>
          <p:cNvSpPr txBox="1">
            <a:spLocks noChangeArrowheads="1"/>
          </p:cNvSpPr>
          <p:nvPr/>
        </p:nvSpPr>
        <p:spPr bwMode="auto">
          <a:xfrm>
            <a:off x="323850" y="908050"/>
            <a:ext cx="2646878" cy="461665"/>
          </a:xfrm>
          <a:prstGeom prst="rect">
            <a:avLst/>
          </a:prstGeom>
          <a:noFill/>
          <a:ln w="38100">
            <a:solidFill>
              <a:schemeClr val="tx1"/>
            </a:solidFill>
            <a:miter lim="800000"/>
            <a:headEnd/>
            <a:tailEnd/>
          </a:ln>
          <a:effectLst/>
        </p:spPr>
        <p:txBody>
          <a:bodyPr wrap="none">
            <a:spAutoFit/>
          </a:bodyPr>
          <a:lstStyle/>
          <a:p>
            <a:r>
              <a:rPr lang="ja-JP" altLang="en-US" sz="2400" dirty="0"/>
              <a:t>奢侈税的観光税制</a:t>
            </a:r>
          </a:p>
        </p:txBody>
      </p:sp>
      <p:sp>
        <p:nvSpPr>
          <p:cNvPr id="45062" name="Text Box 6"/>
          <p:cNvSpPr txBox="1">
            <a:spLocks noChangeArrowheads="1"/>
          </p:cNvSpPr>
          <p:nvPr/>
        </p:nvSpPr>
        <p:spPr bwMode="auto">
          <a:xfrm>
            <a:off x="6427788" y="908720"/>
            <a:ext cx="2104652" cy="461665"/>
          </a:xfrm>
          <a:prstGeom prst="rect">
            <a:avLst/>
          </a:prstGeom>
          <a:noFill/>
          <a:ln w="38100">
            <a:solidFill>
              <a:schemeClr val="tx1"/>
            </a:solidFill>
            <a:miter lim="800000"/>
            <a:headEnd/>
            <a:tailEnd/>
          </a:ln>
          <a:effectLst/>
        </p:spPr>
        <p:txBody>
          <a:bodyPr wrap="square">
            <a:spAutoFit/>
          </a:bodyPr>
          <a:lstStyle/>
          <a:p>
            <a:r>
              <a:rPr lang="ja-JP" altLang="en-US" sz="2400" dirty="0"/>
              <a:t>外客誘致税制</a:t>
            </a:r>
          </a:p>
        </p:txBody>
      </p:sp>
      <p:sp>
        <p:nvSpPr>
          <p:cNvPr id="45063" name="Text Box 7"/>
          <p:cNvSpPr txBox="1">
            <a:spLocks noChangeArrowheads="1"/>
          </p:cNvSpPr>
          <p:nvPr/>
        </p:nvSpPr>
        <p:spPr bwMode="auto">
          <a:xfrm>
            <a:off x="1187624" y="3141663"/>
            <a:ext cx="2236510" cy="584775"/>
          </a:xfrm>
          <a:prstGeom prst="rect">
            <a:avLst/>
          </a:prstGeom>
          <a:noFill/>
          <a:ln w="28575">
            <a:solidFill>
              <a:schemeClr val="tx1"/>
            </a:solidFill>
            <a:miter lim="800000"/>
            <a:headEnd/>
            <a:tailEnd/>
          </a:ln>
          <a:effectLst/>
        </p:spPr>
        <p:txBody>
          <a:bodyPr wrap="none">
            <a:spAutoFit/>
          </a:bodyPr>
          <a:lstStyle/>
          <a:p>
            <a:r>
              <a:rPr lang="ja-JP" altLang="en-US" sz="3200" dirty="0"/>
              <a:t>消費税導入</a:t>
            </a:r>
          </a:p>
        </p:txBody>
      </p:sp>
      <p:sp>
        <p:nvSpPr>
          <p:cNvPr id="45064" name="Text Box 8"/>
          <p:cNvSpPr txBox="1">
            <a:spLocks noChangeArrowheads="1"/>
          </p:cNvSpPr>
          <p:nvPr/>
        </p:nvSpPr>
        <p:spPr bwMode="auto">
          <a:xfrm>
            <a:off x="3419475" y="2060575"/>
            <a:ext cx="2492990" cy="461665"/>
          </a:xfrm>
          <a:prstGeom prst="rect">
            <a:avLst/>
          </a:prstGeom>
          <a:noFill/>
          <a:ln w="38100">
            <a:solidFill>
              <a:schemeClr val="tx1"/>
            </a:solidFill>
            <a:miter lim="800000"/>
            <a:headEnd/>
            <a:tailEnd/>
          </a:ln>
          <a:effectLst/>
        </p:spPr>
        <p:txBody>
          <a:bodyPr wrap="none">
            <a:spAutoFit/>
          </a:bodyPr>
          <a:lstStyle/>
          <a:p>
            <a:r>
              <a:rPr lang="ja-JP" altLang="en-US" sz="2400" dirty="0"/>
              <a:t>地方税源・観光税</a:t>
            </a:r>
          </a:p>
        </p:txBody>
      </p:sp>
      <p:sp>
        <p:nvSpPr>
          <p:cNvPr id="45065" name="Text Box 9"/>
          <p:cNvSpPr txBox="1">
            <a:spLocks noChangeArrowheads="1"/>
          </p:cNvSpPr>
          <p:nvPr/>
        </p:nvSpPr>
        <p:spPr bwMode="auto">
          <a:xfrm>
            <a:off x="-33338" y="2276475"/>
            <a:ext cx="428626" cy="2816225"/>
          </a:xfrm>
          <a:prstGeom prst="rect">
            <a:avLst/>
          </a:prstGeom>
          <a:noFill/>
          <a:ln w="9525">
            <a:noFill/>
            <a:miter lim="800000"/>
            <a:headEnd/>
            <a:tailEnd/>
          </a:ln>
          <a:effectLst/>
        </p:spPr>
        <p:txBody>
          <a:bodyPr vert="eaVert" wrap="none">
            <a:spAutoFit/>
          </a:bodyPr>
          <a:lstStyle/>
          <a:p>
            <a:r>
              <a:rPr lang="ja-JP" altLang="en-US" sz="1600"/>
              <a:t>交通費・社員旅行の経費扱制度</a:t>
            </a:r>
          </a:p>
        </p:txBody>
      </p:sp>
      <p:sp>
        <p:nvSpPr>
          <p:cNvPr id="45066" name="Text Box 10"/>
          <p:cNvSpPr txBox="1">
            <a:spLocks noChangeArrowheads="1"/>
          </p:cNvSpPr>
          <p:nvPr/>
        </p:nvSpPr>
        <p:spPr bwMode="auto">
          <a:xfrm>
            <a:off x="1692275" y="1557338"/>
            <a:ext cx="1218603" cy="338554"/>
          </a:xfrm>
          <a:prstGeom prst="rect">
            <a:avLst/>
          </a:prstGeom>
          <a:noFill/>
          <a:ln w="9525">
            <a:noFill/>
            <a:miter lim="800000"/>
            <a:headEnd/>
            <a:tailEnd/>
          </a:ln>
          <a:effectLst/>
        </p:spPr>
        <p:txBody>
          <a:bodyPr wrap="none">
            <a:spAutoFit/>
          </a:bodyPr>
          <a:lstStyle/>
          <a:p>
            <a:r>
              <a:rPr lang="ja-JP" altLang="en-US" sz="1600" b="1" dirty="0">
                <a:solidFill>
                  <a:srgbClr val="FF0000"/>
                </a:solidFill>
              </a:rPr>
              <a:t>遊興飲食税</a:t>
            </a:r>
          </a:p>
        </p:txBody>
      </p:sp>
      <p:sp>
        <p:nvSpPr>
          <p:cNvPr id="45067" name="Rectangle 11"/>
          <p:cNvSpPr>
            <a:spLocks noChangeArrowheads="1"/>
          </p:cNvSpPr>
          <p:nvPr/>
        </p:nvSpPr>
        <p:spPr bwMode="auto">
          <a:xfrm>
            <a:off x="8547100" y="3148013"/>
            <a:ext cx="561975" cy="3089275"/>
          </a:xfrm>
          <a:prstGeom prst="rect">
            <a:avLst/>
          </a:prstGeom>
          <a:noFill/>
          <a:ln w="12700">
            <a:solidFill>
              <a:schemeClr val="tx1"/>
            </a:solidFill>
            <a:miter lim="800000"/>
            <a:headEnd/>
            <a:tailEnd/>
          </a:ln>
          <a:effectLst/>
        </p:spPr>
        <p:txBody>
          <a:bodyPr vert="eaVert" wrap="none">
            <a:spAutoFit/>
          </a:bodyPr>
          <a:lstStyle/>
          <a:p>
            <a:r>
              <a:rPr lang="ja-JP" altLang="en-US" b="1">
                <a:solidFill>
                  <a:schemeClr val="tx2"/>
                </a:solidFill>
              </a:rPr>
              <a:t>沖縄型特定免税店制度</a:t>
            </a:r>
          </a:p>
        </p:txBody>
      </p:sp>
      <p:sp>
        <p:nvSpPr>
          <p:cNvPr id="45068" name="Text Box 12"/>
          <p:cNvSpPr txBox="1">
            <a:spLocks noChangeArrowheads="1"/>
          </p:cNvSpPr>
          <p:nvPr/>
        </p:nvSpPr>
        <p:spPr bwMode="auto">
          <a:xfrm>
            <a:off x="7908965" y="1773238"/>
            <a:ext cx="553998" cy="2775760"/>
          </a:xfrm>
          <a:prstGeom prst="rect">
            <a:avLst/>
          </a:prstGeom>
          <a:noFill/>
          <a:ln w="28575">
            <a:solidFill>
              <a:schemeClr val="tx1"/>
            </a:solidFill>
            <a:miter lim="800000"/>
            <a:headEnd/>
            <a:tailEnd/>
          </a:ln>
          <a:effectLst/>
        </p:spPr>
        <p:txBody>
          <a:bodyPr vert="eaVert" wrap="none">
            <a:spAutoFit/>
          </a:bodyPr>
          <a:lstStyle/>
          <a:p>
            <a:r>
              <a:rPr lang="ja-JP" altLang="en-US" sz="2400" dirty="0"/>
              <a:t>物品税→→→消費税</a:t>
            </a:r>
          </a:p>
        </p:txBody>
      </p:sp>
      <p:sp>
        <p:nvSpPr>
          <p:cNvPr id="45070" name="Text Box 14"/>
          <p:cNvSpPr txBox="1">
            <a:spLocks noChangeArrowheads="1"/>
          </p:cNvSpPr>
          <p:nvPr/>
        </p:nvSpPr>
        <p:spPr bwMode="auto">
          <a:xfrm>
            <a:off x="611188" y="5307013"/>
            <a:ext cx="2254250" cy="379412"/>
          </a:xfrm>
          <a:prstGeom prst="rect">
            <a:avLst/>
          </a:prstGeom>
          <a:noFill/>
          <a:ln w="12700">
            <a:solidFill>
              <a:schemeClr val="tx1"/>
            </a:solidFill>
            <a:miter lim="800000"/>
            <a:headEnd/>
            <a:tailEnd/>
          </a:ln>
          <a:effectLst/>
        </p:spPr>
        <p:txBody>
          <a:bodyPr wrap="none">
            <a:spAutoFit/>
          </a:bodyPr>
          <a:lstStyle/>
          <a:p>
            <a:r>
              <a:rPr lang="ja-JP" altLang="en-US" sz="1800"/>
              <a:t>芸術文化振興基本法</a:t>
            </a:r>
          </a:p>
        </p:txBody>
      </p:sp>
      <p:sp>
        <p:nvSpPr>
          <p:cNvPr id="45071" name="Oval 15"/>
          <p:cNvSpPr>
            <a:spLocks noChangeArrowheads="1"/>
          </p:cNvSpPr>
          <p:nvPr/>
        </p:nvSpPr>
        <p:spPr bwMode="auto">
          <a:xfrm>
            <a:off x="417513" y="2636838"/>
            <a:ext cx="554037" cy="1871662"/>
          </a:xfrm>
          <a:prstGeom prst="ellipse">
            <a:avLst/>
          </a:prstGeom>
          <a:noFill/>
          <a:ln w="9525">
            <a:solidFill>
              <a:schemeClr val="tx1"/>
            </a:solidFill>
            <a:round/>
            <a:headEnd/>
            <a:tailEnd/>
          </a:ln>
          <a:effectLst/>
        </p:spPr>
        <p:txBody>
          <a:bodyPr vert="eaVert" wrap="none" anchor="ctr"/>
          <a:lstStyle/>
          <a:p>
            <a:pPr algn="ctr"/>
            <a:r>
              <a:rPr lang="ja-JP" altLang="en-US"/>
              <a:t>廃止運動</a:t>
            </a:r>
          </a:p>
        </p:txBody>
      </p:sp>
      <p:sp>
        <p:nvSpPr>
          <p:cNvPr id="45072" name="Text Box 16"/>
          <p:cNvSpPr txBox="1">
            <a:spLocks noChangeArrowheads="1"/>
          </p:cNvSpPr>
          <p:nvPr/>
        </p:nvSpPr>
        <p:spPr bwMode="auto">
          <a:xfrm>
            <a:off x="6909197" y="2225675"/>
            <a:ext cx="615553" cy="3413755"/>
          </a:xfrm>
          <a:prstGeom prst="rect">
            <a:avLst/>
          </a:prstGeom>
          <a:noFill/>
          <a:ln w="19050">
            <a:solidFill>
              <a:schemeClr val="tx1"/>
            </a:solidFill>
            <a:miter lim="800000"/>
            <a:headEnd/>
            <a:tailEnd/>
          </a:ln>
          <a:effectLst/>
        </p:spPr>
        <p:txBody>
          <a:bodyPr vert="eaVert" wrap="none">
            <a:spAutoFit/>
          </a:bodyPr>
          <a:lstStyle/>
          <a:p>
            <a:r>
              <a:rPr lang="ja-JP" altLang="en-US" sz="2800" dirty="0"/>
              <a:t>登録ホテル・旅館制度</a:t>
            </a:r>
          </a:p>
        </p:txBody>
      </p:sp>
      <p:sp>
        <p:nvSpPr>
          <p:cNvPr id="45073" name="Text Box 17"/>
          <p:cNvSpPr txBox="1">
            <a:spLocks noChangeArrowheads="1"/>
          </p:cNvSpPr>
          <p:nvPr/>
        </p:nvSpPr>
        <p:spPr bwMode="auto">
          <a:xfrm>
            <a:off x="4049713" y="2563813"/>
            <a:ext cx="1098550" cy="457200"/>
          </a:xfrm>
          <a:prstGeom prst="rect">
            <a:avLst/>
          </a:prstGeom>
          <a:noFill/>
          <a:ln w="9525">
            <a:noFill/>
            <a:miter lim="800000"/>
            <a:headEnd/>
            <a:tailEnd/>
          </a:ln>
          <a:effectLst/>
        </p:spPr>
        <p:txBody>
          <a:bodyPr wrap="none">
            <a:spAutoFit/>
          </a:bodyPr>
          <a:lstStyle/>
          <a:p>
            <a:r>
              <a:rPr lang="ja-JP" altLang="en-US"/>
              <a:t>入湯税</a:t>
            </a:r>
          </a:p>
        </p:txBody>
      </p:sp>
      <p:sp>
        <p:nvSpPr>
          <p:cNvPr id="45074" name="Text Box 18"/>
          <p:cNvSpPr txBox="1">
            <a:spLocks noChangeArrowheads="1"/>
          </p:cNvSpPr>
          <p:nvPr/>
        </p:nvSpPr>
        <p:spPr bwMode="auto">
          <a:xfrm>
            <a:off x="5000308" y="3524250"/>
            <a:ext cx="492443" cy="1633538"/>
          </a:xfrm>
          <a:prstGeom prst="rect">
            <a:avLst/>
          </a:prstGeom>
          <a:noFill/>
          <a:ln w="9525">
            <a:noFill/>
            <a:miter lim="800000"/>
            <a:headEnd/>
            <a:tailEnd/>
          </a:ln>
          <a:effectLst/>
        </p:spPr>
        <p:txBody>
          <a:bodyPr vert="eaVert">
            <a:spAutoFit/>
          </a:bodyPr>
          <a:lstStyle/>
          <a:p>
            <a:r>
              <a:rPr lang="ja-JP" altLang="en-US" sz="2000" b="1" dirty="0">
                <a:solidFill>
                  <a:srgbClr val="FF0000"/>
                </a:solidFill>
              </a:rPr>
              <a:t>法定外目的税</a:t>
            </a:r>
          </a:p>
        </p:txBody>
      </p:sp>
      <p:sp>
        <p:nvSpPr>
          <p:cNvPr id="45075" name="AutoShape 19"/>
          <p:cNvSpPr>
            <a:spLocks noChangeArrowheads="1"/>
          </p:cNvSpPr>
          <p:nvPr/>
        </p:nvSpPr>
        <p:spPr bwMode="auto">
          <a:xfrm rot="-2645555">
            <a:off x="5580063" y="1430338"/>
            <a:ext cx="792162" cy="485775"/>
          </a:xfrm>
          <a:prstGeom prst="leftRightArrow">
            <a:avLst>
              <a:gd name="adj1" fmla="val 50000"/>
              <a:gd name="adj2" fmla="val 32614"/>
            </a:avLst>
          </a:prstGeom>
          <a:noFill/>
          <a:ln w="9525">
            <a:solidFill>
              <a:schemeClr val="tx1"/>
            </a:solidFill>
            <a:miter lim="800000"/>
            <a:headEnd/>
            <a:tailEnd/>
          </a:ln>
          <a:effectLst/>
        </p:spPr>
        <p:txBody>
          <a:bodyPr wrap="none" anchor="ctr"/>
          <a:lstStyle/>
          <a:p>
            <a:endParaRPr lang="ja-JP" altLang="en-US"/>
          </a:p>
        </p:txBody>
      </p:sp>
      <p:sp>
        <p:nvSpPr>
          <p:cNvPr id="45076" name="AutoShape 20"/>
          <p:cNvSpPr>
            <a:spLocks noChangeArrowheads="1"/>
          </p:cNvSpPr>
          <p:nvPr/>
        </p:nvSpPr>
        <p:spPr bwMode="auto">
          <a:xfrm rot="2715842">
            <a:off x="3086100" y="1385888"/>
            <a:ext cx="720725" cy="485775"/>
          </a:xfrm>
          <a:prstGeom prst="rightArrow">
            <a:avLst>
              <a:gd name="adj1" fmla="val 50000"/>
              <a:gd name="adj2" fmla="val 37092"/>
            </a:avLst>
          </a:prstGeom>
          <a:noFill/>
          <a:ln w="9525">
            <a:solidFill>
              <a:schemeClr val="tx1"/>
            </a:solidFill>
            <a:miter lim="800000"/>
            <a:headEnd/>
            <a:tailEnd/>
          </a:ln>
          <a:effectLst/>
        </p:spPr>
        <p:txBody>
          <a:bodyPr wrap="none" anchor="ctr"/>
          <a:lstStyle/>
          <a:p>
            <a:endParaRPr lang="ja-JP" altLang="en-US"/>
          </a:p>
        </p:txBody>
      </p:sp>
      <p:sp>
        <p:nvSpPr>
          <p:cNvPr id="45077" name="Text Box 21"/>
          <p:cNvSpPr txBox="1">
            <a:spLocks noChangeArrowheads="1"/>
          </p:cNvSpPr>
          <p:nvPr/>
        </p:nvSpPr>
        <p:spPr bwMode="auto">
          <a:xfrm>
            <a:off x="1042988" y="1557338"/>
            <a:ext cx="805029" cy="338554"/>
          </a:xfrm>
          <a:prstGeom prst="rect">
            <a:avLst/>
          </a:prstGeom>
          <a:noFill/>
          <a:ln w="9525">
            <a:noFill/>
            <a:miter lim="800000"/>
            <a:headEnd/>
            <a:tailEnd/>
          </a:ln>
          <a:effectLst/>
        </p:spPr>
        <p:txBody>
          <a:bodyPr wrap="none">
            <a:spAutoFit/>
          </a:bodyPr>
          <a:lstStyle/>
          <a:p>
            <a:r>
              <a:rPr lang="ja-JP" altLang="en-US" sz="1600" b="1" dirty="0">
                <a:solidFill>
                  <a:srgbClr val="FF0000"/>
                </a:solidFill>
              </a:rPr>
              <a:t>入場税</a:t>
            </a:r>
          </a:p>
        </p:txBody>
      </p:sp>
      <p:sp>
        <p:nvSpPr>
          <p:cNvPr id="45078" name="Text Box 22"/>
          <p:cNvSpPr txBox="1">
            <a:spLocks noChangeArrowheads="1"/>
          </p:cNvSpPr>
          <p:nvPr/>
        </p:nvSpPr>
        <p:spPr bwMode="auto">
          <a:xfrm>
            <a:off x="107950" y="1557338"/>
            <a:ext cx="1200150" cy="581025"/>
          </a:xfrm>
          <a:prstGeom prst="rect">
            <a:avLst/>
          </a:prstGeom>
          <a:noFill/>
          <a:ln w="9525">
            <a:noFill/>
            <a:miter lim="800000"/>
            <a:headEnd/>
            <a:tailEnd/>
          </a:ln>
          <a:effectLst/>
        </p:spPr>
        <p:txBody>
          <a:bodyPr wrap="none">
            <a:spAutoFit/>
          </a:bodyPr>
          <a:lstStyle/>
          <a:p>
            <a:pPr algn="ctr"/>
            <a:r>
              <a:rPr lang="ja-JP" altLang="en-US" sz="1600" b="1" dirty="0">
                <a:solidFill>
                  <a:srgbClr val="FF0000"/>
                </a:solidFill>
              </a:rPr>
              <a:t>通行税</a:t>
            </a:r>
          </a:p>
          <a:p>
            <a:pPr algn="ctr"/>
            <a:r>
              <a:rPr lang="ja-JP" altLang="en-US" sz="1600" dirty="0"/>
              <a:t>大衆→奢侈</a:t>
            </a:r>
          </a:p>
        </p:txBody>
      </p:sp>
      <p:cxnSp>
        <p:nvCxnSpPr>
          <p:cNvPr id="45079" name="AutoShape 23"/>
          <p:cNvCxnSpPr>
            <a:cxnSpLocks noChangeShapeType="1"/>
            <a:stCxn id="45077" idx="2"/>
            <a:endCxn id="45071" idx="6"/>
          </p:cNvCxnSpPr>
          <p:nvPr/>
        </p:nvCxnSpPr>
        <p:spPr bwMode="auto">
          <a:xfrm flipH="1">
            <a:off x="971550" y="1895892"/>
            <a:ext cx="473953" cy="1676777"/>
          </a:xfrm>
          <a:prstGeom prst="straightConnector1">
            <a:avLst/>
          </a:prstGeom>
          <a:noFill/>
          <a:ln w="9525">
            <a:solidFill>
              <a:schemeClr val="accent1"/>
            </a:solidFill>
            <a:round/>
            <a:headEnd/>
            <a:tailEnd type="triangle" w="med" len="med"/>
          </a:ln>
          <a:effectLst/>
        </p:spPr>
      </p:cxnSp>
      <p:cxnSp>
        <p:nvCxnSpPr>
          <p:cNvPr id="45080" name="AutoShape 24"/>
          <p:cNvCxnSpPr>
            <a:cxnSpLocks noChangeShapeType="1"/>
            <a:stCxn id="45071" idx="6"/>
            <a:endCxn id="45070" idx="0"/>
          </p:cNvCxnSpPr>
          <p:nvPr/>
        </p:nvCxnSpPr>
        <p:spPr bwMode="auto">
          <a:xfrm>
            <a:off x="971550" y="3573463"/>
            <a:ext cx="766763" cy="1733550"/>
          </a:xfrm>
          <a:prstGeom prst="straightConnector1">
            <a:avLst/>
          </a:prstGeom>
          <a:noFill/>
          <a:ln w="9525">
            <a:solidFill>
              <a:schemeClr val="accent1"/>
            </a:solidFill>
            <a:round/>
            <a:headEnd/>
            <a:tailEnd type="triangle" w="med" len="med"/>
          </a:ln>
          <a:effectLst/>
        </p:spPr>
      </p:cxnSp>
      <p:cxnSp>
        <p:nvCxnSpPr>
          <p:cNvPr id="45081" name="AutoShape 25"/>
          <p:cNvCxnSpPr>
            <a:cxnSpLocks noChangeShapeType="1"/>
            <a:stCxn id="45078" idx="2"/>
            <a:endCxn id="45063" idx="0"/>
          </p:cNvCxnSpPr>
          <p:nvPr/>
        </p:nvCxnSpPr>
        <p:spPr bwMode="auto">
          <a:xfrm>
            <a:off x="708025" y="2138363"/>
            <a:ext cx="1597854" cy="1003300"/>
          </a:xfrm>
          <a:prstGeom prst="straightConnector1">
            <a:avLst/>
          </a:prstGeom>
          <a:noFill/>
          <a:ln w="9525">
            <a:solidFill>
              <a:schemeClr val="tx1"/>
            </a:solidFill>
            <a:round/>
            <a:headEnd/>
            <a:tailEnd type="triangle" w="med" len="med"/>
          </a:ln>
          <a:effectLst/>
        </p:spPr>
      </p:cxnSp>
      <p:cxnSp>
        <p:nvCxnSpPr>
          <p:cNvPr id="45082" name="AutoShape 26"/>
          <p:cNvCxnSpPr>
            <a:cxnSpLocks noChangeShapeType="1"/>
            <a:stCxn id="45077" idx="2"/>
            <a:endCxn id="45063" idx="0"/>
          </p:cNvCxnSpPr>
          <p:nvPr/>
        </p:nvCxnSpPr>
        <p:spPr bwMode="auto">
          <a:xfrm>
            <a:off x="1445503" y="1895892"/>
            <a:ext cx="860376" cy="1245771"/>
          </a:xfrm>
          <a:prstGeom prst="straightConnector1">
            <a:avLst/>
          </a:prstGeom>
          <a:noFill/>
          <a:ln w="9525">
            <a:solidFill>
              <a:schemeClr val="tx1"/>
            </a:solidFill>
            <a:round/>
            <a:headEnd/>
            <a:tailEnd type="triangle" w="med" len="med"/>
          </a:ln>
          <a:effectLst/>
        </p:spPr>
      </p:cxnSp>
      <p:cxnSp>
        <p:nvCxnSpPr>
          <p:cNvPr id="45083" name="AutoShape 27"/>
          <p:cNvCxnSpPr>
            <a:cxnSpLocks noChangeShapeType="1"/>
            <a:stCxn id="45066" idx="2"/>
            <a:endCxn id="45063" idx="0"/>
          </p:cNvCxnSpPr>
          <p:nvPr/>
        </p:nvCxnSpPr>
        <p:spPr bwMode="auto">
          <a:xfrm>
            <a:off x="2301577" y="1895892"/>
            <a:ext cx="4302" cy="1245771"/>
          </a:xfrm>
          <a:prstGeom prst="straightConnector1">
            <a:avLst/>
          </a:prstGeom>
          <a:noFill/>
          <a:ln w="9525">
            <a:solidFill>
              <a:schemeClr val="tx1"/>
            </a:solidFill>
            <a:round/>
            <a:headEnd/>
            <a:tailEnd type="triangle" w="med" len="med"/>
          </a:ln>
          <a:effectLst/>
        </p:spPr>
      </p:cxnSp>
      <p:sp>
        <p:nvSpPr>
          <p:cNvPr id="45084" name="Text Box 28"/>
          <p:cNvSpPr txBox="1">
            <a:spLocks noChangeArrowheads="1"/>
          </p:cNvSpPr>
          <p:nvPr/>
        </p:nvSpPr>
        <p:spPr bwMode="auto">
          <a:xfrm>
            <a:off x="1985963" y="2701925"/>
            <a:ext cx="641350" cy="366713"/>
          </a:xfrm>
          <a:prstGeom prst="rect">
            <a:avLst/>
          </a:prstGeom>
          <a:noFill/>
          <a:ln w="9525">
            <a:noFill/>
            <a:miter lim="800000"/>
            <a:headEnd/>
            <a:tailEnd/>
          </a:ln>
          <a:effectLst/>
        </p:spPr>
        <p:txBody>
          <a:bodyPr wrap="none">
            <a:spAutoFit/>
          </a:bodyPr>
          <a:lstStyle/>
          <a:p>
            <a:r>
              <a:rPr lang="ja-JP" altLang="en-US" sz="1800"/>
              <a:t>廃止</a:t>
            </a:r>
          </a:p>
        </p:txBody>
      </p:sp>
      <p:sp>
        <p:nvSpPr>
          <p:cNvPr id="45085" name="Text Box 29"/>
          <p:cNvSpPr txBox="1">
            <a:spLocks noChangeArrowheads="1"/>
          </p:cNvSpPr>
          <p:nvPr/>
        </p:nvSpPr>
        <p:spPr bwMode="auto">
          <a:xfrm>
            <a:off x="3492500" y="3213100"/>
            <a:ext cx="1800493" cy="369332"/>
          </a:xfrm>
          <a:prstGeom prst="rect">
            <a:avLst/>
          </a:prstGeom>
          <a:noFill/>
          <a:ln w="9525">
            <a:noFill/>
            <a:miter lim="800000"/>
            <a:headEnd/>
            <a:tailEnd/>
          </a:ln>
          <a:effectLst/>
        </p:spPr>
        <p:txBody>
          <a:bodyPr wrap="none">
            <a:spAutoFit/>
          </a:bodyPr>
          <a:lstStyle/>
          <a:p>
            <a:r>
              <a:rPr lang="ja-JP" altLang="en-US" dirty="0">
                <a:solidFill>
                  <a:srgbClr val="FF0000"/>
                </a:solidFill>
              </a:rPr>
              <a:t>特別地方消費税</a:t>
            </a:r>
          </a:p>
        </p:txBody>
      </p:sp>
      <p:sp>
        <p:nvSpPr>
          <p:cNvPr id="45086" name="Line 30"/>
          <p:cNvSpPr>
            <a:spLocks noChangeShapeType="1"/>
          </p:cNvSpPr>
          <p:nvPr/>
        </p:nvSpPr>
        <p:spPr bwMode="auto">
          <a:xfrm>
            <a:off x="3995738" y="3573463"/>
            <a:ext cx="0" cy="1584325"/>
          </a:xfrm>
          <a:prstGeom prst="line">
            <a:avLst/>
          </a:prstGeom>
          <a:noFill/>
          <a:ln w="9525">
            <a:solidFill>
              <a:schemeClr val="tx1"/>
            </a:solidFill>
            <a:round/>
            <a:headEnd/>
            <a:tailEnd type="triangle" w="med" len="med"/>
          </a:ln>
          <a:effectLst/>
        </p:spPr>
        <p:txBody>
          <a:bodyPr/>
          <a:lstStyle/>
          <a:p>
            <a:endParaRPr lang="ja-JP" altLang="en-US"/>
          </a:p>
        </p:txBody>
      </p:sp>
      <p:sp>
        <p:nvSpPr>
          <p:cNvPr id="45087" name="Text Box 31"/>
          <p:cNvSpPr txBox="1">
            <a:spLocks noChangeArrowheads="1"/>
          </p:cNvSpPr>
          <p:nvPr/>
        </p:nvSpPr>
        <p:spPr bwMode="auto">
          <a:xfrm>
            <a:off x="3924300" y="5229225"/>
            <a:ext cx="793750" cy="457200"/>
          </a:xfrm>
          <a:prstGeom prst="rect">
            <a:avLst/>
          </a:prstGeom>
          <a:noFill/>
          <a:ln w="9525">
            <a:noFill/>
            <a:miter lim="800000"/>
            <a:headEnd/>
            <a:tailEnd/>
          </a:ln>
          <a:effectLst/>
        </p:spPr>
        <p:txBody>
          <a:bodyPr wrap="none">
            <a:spAutoFit/>
          </a:bodyPr>
          <a:lstStyle/>
          <a:p>
            <a:r>
              <a:rPr lang="ja-JP" altLang="en-US"/>
              <a:t>廃止</a:t>
            </a:r>
          </a:p>
        </p:txBody>
      </p:sp>
      <p:sp>
        <p:nvSpPr>
          <p:cNvPr id="45088" name="Text Box 32"/>
          <p:cNvSpPr txBox="1">
            <a:spLocks noChangeArrowheads="1"/>
          </p:cNvSpPr>
          <p:nvPr/>
        </p:nvSpPr>
        <p:spPr bwMode="auto">
          <a:xfrm>
            <a:off x="3995738" y="4121150"/>
            <a:ext cx="428625" cy="1108075"/>
          </a:xfrm>
          <a:prstGeom prst="rect">
            <a:avLst/>
          </a:prstGeom>
          <a:noFill/>
          <a:ln w="9525">
            <a:noFill/>
            <a:miter lim="800000"/>
            <a:headEnd/>
            <a:tailEnd/>
          </a:ln>
          <a:effectLst/>
        </p:spPr>
        <p:txBody>
          <a:bodyPr vert="eaVert" wrap="none">
            <a:spAutoFit/>
          </a:bodyPr>
          <a:lstStyle/>
          <a:p>
            <a:r>
              <a:rPr lang="ja-JP" altLang="en-US" sz="1600"/>
              <a:t>交付金制度</a:t>
            </a:r>
          </a:p>
        </p:txBody>
      </p:sp>
      <p:sp>
        <p:nvSpPr>
          <p:cNvPr id="45089" name="Text Box 33"/>
          <p:cNvSpPr txBox="1">
            <a:spLocks noChangeArrowheads="1"/>
          </p:cNvSpPr>
          <p:nvPr/>
        </p:nvSpPr>
        <p:spPr bwMode="auto">
          <a:xfrm>
            <a:off x="5076056" y="5157192"/>
            <a:ext cx="881973" cy="646331"/>
          </a:xfrm>
          <a:prstGeom prst="rect">
            <a:avLst/>
          </a:prstGeom>
          <a:noFill/>
          <a:ln w="9525">
            <a:noFill/>
            <a:miter lim="800000"/>
            <a:headEnd/>
            <a:tailEnd/>
          </a:ln>
          <a:effectLst/>
        </p:spPr>
        <p:txBody>
          <a:bodyPr wrap="none">
            <a:spAutoFit/>
          </a:bodyPr>
          <a:lstStyle/>
          <a:p>
            <a:r>
              <a:rPr lang="ja-JP" altLang="en-US" sz="1800" b="1" dirty="0">
                <a:solidFill>
                  <a:srgbClr val="FF0000"/>
                </a:solidFill>
              </a:rPr>
              <a:t>東京都</a:t>
            </a:r>
          </a:p>
          <a:p>
            <a:r>
              <a:rPr lang="ja-JP" altLang="en-US" sz="1800" b="1" dirty="0">
                <a:solidFill>
                  <a:srgbClr val="FF0000"/>
                </a:solidFill>
              </a:rPr>
              <a:t>宿泊税</a:t>
            </a:r>
          </a:p>
        </p:txBody>
      </p:sp>
      <p:sp>
        <p:nvSpPr>
          <p:cNvPr id="45090" name="Text Box 34"/>
          <p:cNvSpPr txBox="1">
            <a:spLocks noChangeArrowheads="1"/>
          </p:cNvSpPr>
          <p:nvPr/>
        </p:nvSpPr>
        <p:spPr bwMode="auto">
          <a:xfrm>
            <a:off x="5292725" y="2781300"/>
            <a:ext cx="881973" cy="646331"/>
          </a:xfrm>
          <a:prstGeom prst="rect">
            <a:avLst/>
          </a:prstGeom>
          <a:noFill/>
          <a:ln w="9525">
            <a:noFill/>
            <a:miter lim="800000"/>
            <a:headEnd/>
            <a:tailEnd/>
          </a:ln>
          <a:effectLst/>
        </p:spPr>
        <p:txBody>
          <a:bodyPr wrap="none">
            <a:spAutoFit/>
          </a:bodyPr>
          <a:lstStyle/>
          <a:p>
            <a:r>
              <a:rPr lang="ja-JP" altLang="en-US" sz="1800" b="1" dirty="0">
                <a:solidFill>
                  <a:srgbClr val="FF0000"/>
                </a:solidFill>
              </a:rPr>
              <a:t>京都市</a:t>
            </a:r>
          </a:p>
          <a:p>
            <a:r>
              <a:rPr lang="ja-JP" altLang="en-US" sz="1800" b="1" dirty="0">
                <a:solidFill>
                  <a:srgbClr val="FF0000"/>
                </a:solidFill>
              </a:rPr>
              <a:t>文観税</a:t>
            </a:r>
          </a:p>
        </p:txBody>
      </p:sp>
      <p:sp>
        <p:nvSpPr>
          <p:cNvPr id="45091" name="AutoShape 35"/>
          <p:cNvSpPr>
            <a:spLocks noChangeArrowheads="1"/>
          </p:cNvSpPr>
          <p:nvPr/>
        </p:nvSpPr>
        <p:spPr bwMode="auto">
          <a:xfrm>
            <a:off x="6011863" y="5391150"/>
            <a:ext cx="431800" cy="269875"/>
          </a:xfrm>
          <a:prstGeom prst="leftRightArrow">
            <a:avLst>
              <a:gd name="adj1" fmla="val 50000"/>
              <a:gd name="adj2" fmla="val 32000"/>
            </a:avLst>
          </a:prstGeom>
          <a:noFill/>
          <a:ln w="9525">
            <a:solidFill>
              <a:schemeClr val="tx1"/>
            </a:solidFill>
            <a:miter lim="800000"/>
            <a:headEnd/>
            <a:tailEnd/>
          </a:ln>
          <a:effectLst/>
        </p:spPr>
        <p:txBody>
          <a:bodyPr wrap="none" anchor="ctr"/>
          <a:lstStyle/>
          <a:p>
            <a:endParaRPr lang="ja-JP" altLang="en-US"/>
          </a:p>
        </p:txBody>
      </p:sp>
      <p:sp>
        <p:nvSpPr>
          <p:cNvPr id="45092" name="Text Box 36"/>
          <p:cNvSpPr txBox="1">
            <a:spLocks noChangeArrowheads="1"/>
          </p:cNvSpPr>
          <p:nvPr/>
        </p:nvSpPr>
        <p:spPr bwMode="auto">
          <a:xfrm>
            <a:off x="7463933" y="2276872"/>
            <a:ext cx="492443" cy="1121073"/>
          </a:xfrm>
          <a:prstGeom prst="rect">
            <a:avLst/>
          </a:prstGeom>
          <a:noFill/>
          <a:ln w="9525">
            <a:noFill/>
            <a:miter lim="800000"/>
            <a:headEnd/>
            <a:tailEnd/>
          </a:ln>
          <a:effectLst/>
        </p:spPr>
        <p:txBody>
          <a:bodyPr vert="eaVert" wrap="square">
            <a:spAutoFit/>
          </a:bodyPr>
          <a:lstStyle/>
          <a:p>
            <a:r>
              <a:rPr lang="ja-JP" altLang="en-US" sz="2000" dirty="0"/>
              <a:t>償却制度</a:t>
            </a:r>
          </a:p>
        </p:txBody>
      </p:sp>
      <p:sp>
        <p:nvSpPr>
          <p:cNvPr id="45093" name="Text Box 37"/>
          <p:cNvSpPr txBox="1">
            <a:spLocks noChangeArrowheads="1"/>
          </p:cNvSpPr>
          <p:nvPr/>
        </p:nvSpPr>
        <p:spPr bwMode="auto">
          <a:xfrm>
            <a:off x="6527482" y="2205038"/>
            <a:ext cx="492443" cy="1374735"/>
          </a:xfrm>
          <a:prstGeom prst="rect">
            <a:avLst/>
          </a:prstGeom>
          <a:noFill/>
          <a:ln w="9525">
            <a:noFill/>
            <a:miter lim="800000"/>
            <a:headEnd/>
            <a:tailEnd/>
          </a:ln>
          <a:effectLst/>
        </p:spPr>
        <p:txBody>
          <a:bodyPr vert="eaVert" wrap="none">
            <a:spAutoFit/>
          </a:bodyPr>
          <a:lstStyle/>
          <a:p>
            <a:r>
              <a:rPr lang="ja-JP" altLang="en-US" sz="2000" dirty="0"/>
              <a:t>固定資産税</a:t>
            </a:r>
          </a:p>
        </p:txBody>
      </p:sp>
      <p:sp>
        <p:nvSpPr>
          <p:cNvPr id="45094" name="Oval 38"/>
          <p:cNvSpPr>
            <a:spLocks noChangeArrowheads="1"/>
          </p:cNvSpPr>
          <p:nvPr/>
        </p:nvSpPr>
        <p:spPr bwMode="auto">
          <a:xfrm>
            <a:off x="6011863" y="3068638"/>
            <a:ext cx="576262" cy="1201737"/>
          </a:xfrm>
          <a:prstGeom prst="ellipse">
            <a:avLst/>
          </a:prstGeom>
          <a:noFill/>
          <a:ln w="9525">
            <a:solidFill>
              <a:schemeClr val="tx1"/>
            </a:solidFill>
            <a:round/>
            <a:headEnd/>
            <a:tailEnd/>
          </a:ln>
          <a:effectLst/>
        </p:spPr>
        <p:txBody>
          <a:bodyPr vert="eaVert" wrap="none" anchor="ctr"/>
          <a:lstStyle/>
          <a:p>
            <a:pPr algn="ctr"/>
            <a:r>
              <a:rPr lang="ja-JP" altLang="en-US" sz="2000"/>
              <a:t>宗教法人</a:t>
            </a:r>
          </a:p>
        </p:txBody>
      </p:sp>
      <p:sp>
        <p:nvSpPr>
          <p:cNvPr id="45095" name="Text Box 39"/>
          <p:cNvSpPr txBox="1">
            <a:spLocks noChangeArrowheads="1"/>
          </p:cNvSpPr>
          <p:nvPr/>
        </p:nvSpPr>
        <p:spPr bwMode="auto">
          <a:xfrm>
            <a:off x="6588125" y="6165850"/>
            <a:ext cx="1527982" cy="400110"/>
          </a:xfrm>
          <a:prstGeom prst="rect">
            <a:avLst/>
          </a:prstGeom>
          <a:noFill/>
          <a:ln w="76200" cmpd="tri">
            <a:solidFill>
              <a:schemeClr val="tx1"/>
            </a:solidFill>
            <a:prstDash val="lgDash"/>
            <a:miter lim="800000"/>
            <a:headEnd/>
            <a:tailEnd/>
          </a:ln>
          <a:effectLst/>
        </p:spPr>
        <p:txBody>
          <a:bodyPr wrap="none">
            <a:spAutoFit/>
          </a:bodyPr>
          <a:lstStyle/>
          <a:p>
            <a:r>
              <a:rPr lang="ja-JP" altLang="en-US" sz="2000" dirty="0"/>
              <a:t>リゾート税制</a:t>
            </a:r>
          </a:p>
        </p:txBody>
      </p:sp>
      <p:sp>
        <p:nvSpPr>
          <p:cNvPr id="45096" name="Text Box 40"/>
          <p:cNvSpPr txBox="1">
            <a:spLocks noChangeArrowheads="1"/>
          </p:cNvSpPr>
          <p:nvPr/>
        </p:nvSpPr>
        <p:spPr bwMode="auto">
          <a:xfrm>
            <a:off x="4572000" y="6165850"/>
            <a:ext cx="1415772" cy="461665"/>
          </a:xfrm>
          <a:prstGeom prst="rect">
            <a:avLst/>
          </a:prstGeom>
          <a:noFill/>
          <a:ln w="76200" cmpd="tri">
            <a:solidFill>
              <a:schemeClr val="tx1"/>
            </a:solidFill>
            <a:prstDash val="lgDash"/>
            <a:miter lim="800000"/>
            <a:headEnd/>
            <a:tailEnd/>
          </a:ln>
          <a:effectLst/>
        </p:spPr>
        <p:txBody>
          <a:bodyPr wrap="none">
            <a:spAutoFit/>
          </a:bodyPr>
          <a:lstStyle/>
          <a:p>
            <a:r>
              <a:rPr lang="ja-JP" altLang="en-US" sz="2400" dirty="0"/>
              <a:t>景観税制</a:t>
            </a:r>
          </a:p>
        </p:txBody>
      </p:sp>
      <p:sp>
        <p:nvSpPr>
          <p:cNvPr id="38" name="円/楕円 37"/>
          <p:cNvSpPr/>
          <p:nvPr/>
        </p:nvSpPr>
        <p:spPr>
          <a:xfrm>
            <a:off x="2195736" y="4005064"/>
            <a:ext cx="1656184" cy="792088"/>
          </a:xfrm>
          <a:prstGeom prst="ellipse">
            <a:avLst/>
          </a:prstGeom>
          <a:noFill/>
          <a:ln w="2857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ゴルフ場利用税</a:t>
            </a:r>
            <a:endParaRPr kumimoji="1" lang="ja-JP" altLang="en-US"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Text Box 4"/>
          <p:cNvSpPr txBox="1">
            <a:spLocks noChangeArrowheads="1"/>
          </p:cNvSpPr>
          <p:nvPr/>
        </p:nvSpPr>
        <p:spPr bwMode="auto">
          <a:xfrm>
            <a:off x="107950" y="1052513"/>
            <a:ext cx="8756650" cy="1830387"/>
          </a:xfrm>
          <a:prstGeom prst="rect">
            <a:avLst/>
          </a:prstGeom>
          <a:noFill/>
          <a:ln w="9525">
            <a:noFill/>
            <a:miter lim="800000"/>
            <a:headEnd/>
            <a:tailEnd/>
          </a:ln>
          <a:effectLst/>
        </p:spPr>
        <p:txBody>
          <a:bodyPr wrap="none">
            <a:spAutoFit/>
          </a:bodyPr>
          <a:lstStyle/>
          <a:p>
            <a:r>
              <a:rPr lang="ja-JP" altLang="en-US" b="1"/>
              <a:t>昭和</a:t>
            </a:r>
            <a:r>
              <a:rPr lang="en-US" altLang="ja-JP" b="1"/>
              <a:t>27</a:t>
            </a:r>
            <a:r>
              <a:rPr lang="ja-JP" altLang="en-US" b="1"/>
              <a:t>年</a:t>
            </a:r>
            <a:r>
              <a:rPr lang="en-US" altLang="ja-JP" b="1"/>
              <a:t>05</a:t>
            </a:r>
            <a:r>
              <a:rPr lang="ja-JP" altLang="en-US" b="1"/>
              <a:t>月</a:t>
            </a:r>
            <a:r>
              <a:rPr lang="en-US" altLang="ja-JP" b="1"/>
              <a:t>15</a:t>
            </a:r>
            <a:r>
              <a:rPr lang="ja-JP" altLang="en-US" b="1"/>
              <a:t>日衆議院運輸委員会</a:t>
            </a:r>
          </a:p>
          <a:p>
            <a:r>
              <a:rPr lang="ja-JP" altLang="en-US" sz="1800"/>
              <a:t>○泉政府委員　十六億円余の財政收入をあげなければならぬかどうかという、</a:t>
            </a:r>
          </a:p>
          <a:p>
            <a:r>
              <a:rPr lang="ja-JP" altLang="en-US" sz="1800"/>
              <a:t>価値判断の問題になつて来ようかと思うのでございますが、現在の段階といたしましては、</a:t>
            </a:r>
          </a:p>
          <a:p>
            <a:r>
              <a:rPr lang="ja-JP" altLang="en-US" sz="1800" b="1">
                <a:solidFill>
                  <a:srgbClr val="FF6600"/>
                </a:solidFill>
              </a:rPr>
              <a:t>比較的奢侈的</a:t>
            </a:r>
            <a:r>
              <a:rPr lang="ja-JP" altLang="en-US" sz="1800" b="1"/>
              <a:t>と認められまする二等の乗客以上の料金につきまして</a:t>
            </a:r>
          </a:p>
          <a:p>
            <a:r>
              <a:rPr lang="ja-JP" altLang="en-US" sz="1800" b="1"/>
              <a:t>この程度の税率とすることは、日本の置かれた財政状況から考えまして、</a:t>
            </a:r>
          </a:p>
          <a:p>
            <a:r>
              <a:rPr lang="ja-JP" altLang="en-US" sz="1800" b="1"/>
              <a:t>やむを得ないのではないか。</a:t>
            </a:r>
          </a:p>
        </p:txBody>
      </p:sp>
      <p:sp>
        <p:nvSpPr>
          <p:cNvPr id="33797" name="Text Box 5"/>
          <p:cNvSpPr txBox="1">
            <a:spLocks noChangeArrowheads="1"/>
          </p:cNvSpPr>
          <p:nvPr/>
        </p:nvSpPr>
        <p:spPr bwMode="auto">
          <a:xfrm>
            <a:off x="47625" y="3186113"/>
            <a:ext cx="9055100" cy="1555750"/>
          </a:xfrm>
          <a:prstGeom prst="rect">
            <a:avLst/>
          </a:prstGeom>
          <a:noFill/>
          <a:ln w="9525">
            <a:noFill/>
            <a:miter lim="800000"/>
            <a:headEnd/>
            <a:tailEnd/>
          </a:ln>
          <a:effectLst/>
        </p:spPr>
        <p:txBody>
          <a:bodyPr wrap="none">
            <a:spAutoFit/>
          </a:bodyPr>
          <a:lstStyle/>
          <a:p>
            <a:r>
              <a:rPr lang="ja-JP" altLang="en-US" b="1"/>
              <a:t>昭和</a:t>
            </a:r>
            <a:r>
              <a:rPr lang="en-US" altLang="ja-JP" b="1"/>
              <a:t>25</a:t>
            </a:r>
            <a:r>
              <a:rPr lang="ja-JP" altLang="en-US" b="1"/>
              <a:t>年</a:t>
            </a:r>
            <a:r>
              <a:rPr lang="en-US" altLang="ja-JP" b="1"/>
              <a:t>03</a:t>
            </a:r>
            <a:r>
              <a:rPr lang="ja-JP" altLang="en-US" b="1"/>
              <a:t>月</a:t>
            </a:r>
            <a:r>
              <a:rPr lang="en-US" altLang="ja-JP" b="1"/>
              <a:t>31</a:t>
            </a:r>
            <a:r>
              <a:rPr lang="ja-JP" altLang="en-US" b="1"/>
              <a:t>日</a:t>
            </a:r>
            <a:endParaRPr lang="ja-JP" altLang="en-US"/>
          </a:p>
          <a:p>
            <a:r>
              <a:rPr lang="ja-JP" altLang="en-US" sz="1800"/>
              <a:t>○木内四郎君　</a:t>
            </a:r>
            <a:r>
              <a:rPr lang="ja-JP" altLang="en-US" sz="1800" b="1"/>
              <a:t>現行法によりますと</a:t>
            </a:r>
            <a:r>
              <a:rPr lang="ja-JP" altLang="en-US" sz="1800" b="1">
                <a:solidFill>
                  <a:srgbClr val="FF6600"/>
                </a:solidFill>
              </a:rPr>
              <a:t>旅客運賃には百分の五の通行税</a:t>
            </a:r>
            <a:r>
              <a:rPr lang="ja-JP" altLang="en-US" sz="1800" b="1"/>
              <a:t>が課せられおりますが、</a:t>
            </a:r>
          </a:p>
          <a:p>
            <a:r>
              <a:rPr lang="ja-JP" altLang="en-US" sz="1800" b="1"/>
              <a:t>今回これを改正して、主に</a:t>
            </a:r>
            <a:r>
              <a:rPr lang="ja-JP" altLang="en-US" sz="1800" b="1">
                <a:solidFill>
                  <a:schemeClr val="accent2"/>
                </a:solidFill>
              </a:rPr>
              <a:t>一般大衆が利用する</a:t>
            </a:r>
            <a:r>
              <a:rPr lang="ja-JP" altLang="en-US" sz="1800" b="1">
                <a:solidFill>
                  <a:srgbClr val="FF6600"/>
                </a:solidFill>
              </a:rPr>
              <a:t>三等の乘客に対する課税は、</a:t>
            </a:r>
          </a:p>
          <a:p>
            <a:r>
              <a:rPr lang="ja-JP" altLang="en-US" sz="1800" b="1">
                <a:solidFill>
                  <a:srgbClr val="FF6600"/>
                </a:solidFill>
              </a:rPr>
              <a:t>寢台料金を除きこれを全廃</a:t>
            </a:r>
            <a:r>
              <a:rPr lang="ja-JP" altLang="en-US" sz="1800" b="1"/>
              <a:t>すると共に、他方、</a:t>
            </a:r>
            <a:r>
              <a:rPr lang="ja-JP" altLang="en-US" sz="1800" b="1">
                <a:solidFill>
                  <a:srgbClr val="FF6600"/>
                </a:solidFill>
              </a:rPr>
              <a:t>一等及び二等の乘客に対しましては、</a:t>
            </a:r>
          </a:p>
          <a:p>
            <a:r>
              <a:rPr lang="ja-JP" altLang="en-US" sz="1800" b="1">
                <a:solidFill>
                  <a:srgbClr val="FF6600"/>
                </a:solidFill>
              </a:rPr>
              <a:t>急行料金、寢台料金に課すると同様、百分の二十の税率</a:t>
            </a:r>
            <a:r>
              <a:rPr lang="ja-JP" altLang="en-US" sz="1800" b="1"/>
              <a:t>を以て課税しようとするもの</a:t>
            </a:r>
            <a:r>
              <a:rPr lang="ja-JP" altLang="en-US" sz="1800"/>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Text Box 4"/>
          <p:cNvSpPr txBox="1">
            <a:spLocks noChangeArrowheads="1"/>
          </p:cNvSpPr>
          <p:nvPr/>
        </p:nvSpPr>
        <p:spPr bwMode="auto">
          <a:xfrm>
            <a:off x="215900" y="908050"/>
            <a:ext cx="8748713" cy="5273675"/>
          </a:xfrm>
          <a:prstGeom prst="rect">
            <a:avLst/>
          </a:prstGeom>
          <a:noFill/>
          <a:ln w="9525">
            <a:noFill/>
            <a:miter lim="800000"/>
            <a:headEnd/>
            <a:tailEnd/>
          </a:ln>
          <a:effectLst/>
        </p:spPr>
        <p:txBody>
          <a:bodyPr>
            <a:spAutoFit/>
          </a:bodyPr>
          <a:lstStyle/>
          <a:p>
            <a:r>
              <a:rPr lang="ja-JP" altLang="en-US" dirty="0"/>
              <a:t>通行税に関する質問主意書　　　　</a:t>
            </a:r>
            <a:r>
              <a:rPr lang="ja-JP" altLang="en-US" sz="2000" dirty="0"/>
              <a:t>昭和</a:t>
            </a:r>
            <a:r>
              <a:rPr lang="en-US" altLang="ja-JP" sz="2000" dirty="0"/>
              <a:t>25</a:t>
            </a:r>
            <a:r>
              <a:rPr lang="ja-JP" altLang="en-US" sz="2000" dirty="0"/>
              <a:t>年</a:t>
            </a:r>
            <a:r>
              <a:rPr lang="en-US" altLang="ja-JP" sz="2000" dirty="0"/>
              <a:t>2</a:t>
            </a:r>
            <a:r>
              <a:rPr lang="ja-JP" altLang="en-US" sz="2000" dirty="0"/>
              <a:t>月</a:t>
            </a:r>
            <a:r>
              <a:rPr lang="en-US" altLang="ja-JP" sz="2000" dirty="0"/>
              <a:t>10</a:t>
            </a:r>
            <a:r>
              <a:rPr lang="ja-JP" altLang="en-US" sz="2000" dirty="0"/>
              <a:t>日　小　林　勝　馬      </a:t>
            </a:r>
          </a:p>
          <a:p>
            <a:r>
              <a:rPr lang="ja-JP" altLang="en-US" sz="1600" dirty="0"/>
              <a:t>　　　　　　</a:t>
            </a:r>
            <a:r>
              <a:rPr lang="ja-JP" altLang="en-US" dirty="0"/>
              <a:t>　　　　　　　　　　　　　　　　　　　　</a:t>
            </a:r>
            <a:r>
              <a:rPr lang="ja-JP" altLang="en-US" sz="2000" dirty="0"/>
              <a:t>参議院議長　佐　藤　尚　武　殿</a:t>
            </a:r>
          </a:p>
          <a:p>
            <a:endParaRPr lang="ja-JP" altLang="en-US" sz="1600" dirty="0"/>
          </a:p>
          <a:p>
            <a:endParaRPr lang="ja-JP" altLang="en-US" sz="1600" dirty="0"/>
          </a:p>
          <a:p>
            <a:r>
              <a:rPr lang="ja-JP" altLang="en-US" sz="2000" dirty="0"/>
              <a:t>政府はシヤウプ勧告に基き昭和二十五年度一般会計歳入予算中には通行税として十億円を計上しているが、之は本年度通行税予算四十三億円に比し大幅の減税であり国民生活の安定に資するところが</a:t>
            </a:r>
            <a:r>
              <a:rPr lang="ja-JP" altLang="en-US" sz="2000" dirty="0" err="1"/>
              <a:t>尠く</a:t>
            </a:r>
            <a:r>
              <a:rPr lang="ja-JP" altLang="en-US" sz="2000" dirty="0"/>
              <a:t>ないと思う。併しながら右減税案の内容を検討するに、海運については三等旅客運賃に対しては廃止されるが、一等及び二等旅客運賃に対しては却って現行税率（百分の五）を四倍に引上げ、之を国鉄の寝台料金、急行料金等所謂特別料金に対する特別税率（百分の二十）と同一にしようとする模様であり斯くて</a:t>
            </a:r>
            <a:r>
              <a:rPr lang="ja-JP" altLang="en-US" sz="2000" dirty="0" err="1"/>
              <a:t>は</a:t>
            </a:r>
            <a:r>
              <a:rPr lang="ja-JP" altLang="en-US" sz="2000" dirty="0"/>
              <a:t>等級の区別なき私鉄、バスとは勿論一等及び二等設備の僅少な国鉄に比してその全旅客運賃の三分の一を一等及び二等旅客に依存する海運のみ重圧を蒙り、日本海運の復興を徒らに遅延させるばかりでなく船主経済を圧迫する結果、今後</a:t>
            </a:r>
            <a:r>
              <a:rPr lang="ja-JP" altLang="en-US" sz="2000" b="1" dirty="0"/>
              <a:t>外人観光客を受入れるべき観光船の資質を著しく低下させる</a:t>
            </a:r>
            <a:r>
              <a:rPr lang="ja-JP" altLang="en-US" sz="2000" b="1" dirty="0" err="1"/>
              <a:t>惧れが</a:t>
            </a:r>
            <a:r>
              <a:rPr lang="ja-JP" altLang="en-US" sz="2000" b="1" dirty="0"/>
              <a:t>ある。</a:t>
            </a:r>
            <a:r>
              <a:rPr lang="ja-JP" altLang="en-US" sz="2000" dirty="0"/>
              <a:t>よって政府は潔く之を撤廃するか</a:t>
            </a:r>
            <a:r>
              <a:rPr lang="ja-JP" altLang="en-US" sz="2000" dirty="0" err="1"/>
              <a:t>不得巳んば</a:t>
            </a:r>
            <a:r>
              <a:rPr lang="ja-JP" altLang="en-US" sz="2000" dirty="0"/>
              <a:t>海運の特異性を十分認識して海運のみは本税について特例を設くべきものと思うが如何。政府の明確な答弁を求む。</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669925" y="1246188"/>
            <a:ext cx="7843838" cy="4064000"/>
          </a:xfrm>
          <a:prstGeom prst="rect">
            <a:avLst/>
          </a:prstGeom>
          <a:noFill/>
          <a:ln w="9525">
            <a:solidFill>
              <a:schemeClr val="tx1"/>
            </a:solidFill>
            <a:prstDash val="dash"/>
            <a:miter lim="800000"/>
            <a:headEnd/>
            <a:tailEnd/>
          </a:ln>
          <a:effectLst/>
        </p:spPr>
        <p:txBody>
          <a:bodyPr>
            <a:spAutoFit/>
          </a:bodyPr>
          <a:lstStyle/>
          <a:p>
            <a:r>
              <a:rPr lang="ja-JP" altLang="en-US" sz="2000" b="1">
                <a:latin typeface="ＭＳ 明朝" pitchFamily="17" charset="-128"/>
                <a:ea typeface="ＭＳ 明朝" pitchFamily="17" charset="-128"/>
              </a:rPr>
              <a:t>・第一種の場所</a:t>
            </a:r>
          </a:p>
          <a:p>
            <a:r>
              <a:rPr lang="ja-JP" altLang="en-US" sz="2000">
                <a:latin typeface="ＭＳ 明朝" pitchFamily="17" charset="-128"/>
                <a:ea typeface="ＭＳ 明朝" pitchFamily="17" charset="-128"/>
              </a:rPr>
              <a:t>　一　　</a:t>
            </a:r>
            <a:r>
              <a:rPr lang="ja-JP" altLang="en-US" sz="2000" b="1">
                <a:latin typeface="ＭＳ 明朝" pitchFamily="17" charset="-128"/>
                <a:ea typeface="ＭＳ 明朝" pitchFamily="17" charset="-128"/>
              </a:rPr>
              <a:t>映画、演劇、演芸、演奏（歌唱を含む）</a:t>
            </a:r>
          </a:p>
          <a:p>
            <a:r>
              <a:rPr lang="ja-JP" altLang="en-US" sz="2000" b="1">
                <a:latin typeface="ＭＳ 明朝" pitchFamily="17" charset="-128"/>
                <a:ea typeface="ＭＳ 明朝" pitchFamily="17" charset="-128"/>
              </a:rPr>
              <a:t>　　　又は観物（すもう、野球その他の競技で公衆の観覧に</a:t>
            </a:r>
          </a:p>
          <a:p>
            <a:r>
              <a:rPr lang="ja-JP" altLang="en-US" sz="2000" b="1">
                <a:latin typeface="ＭＳ 明朝" pitchFamily="17" charset="-128"/>
                <a:ea typeface="ＭＳ 明朝" pitchFamily="17" charset="-128"/>
              </a:rPr>
              <a:t>　　　供することを目的とするものを含む。）を催す場所</a:t>
            </a:r>
            <a:endParaRPr lang="ja-JP" altLang="en-US" sz="2000">
              <a:latin typeface="ＭＳ Ｐゴシック" charset="-128"/>
            </a:endParaRPr>
          </a:p>
          <a:p>
            <a:r>
              <a:rPr lang="ja-JP" altLang="en-US" sz="2000">
                <a:latin typeface="ＭＳ 明朝" pitchFamily="17" charset="-128"/>
                <a:ea typeface="ＭＳ 明朝" pitchFamily="17" charset="-128"/>
              </a:rPr>
              <a:t>　二　　競馬場及び競輪場</a:t>
            </a:r>
            <a:endParaRPr lang="ja-JP" altLang="en-US" sz="2000">
              <a:latin typeface="ＭＳ Ｐゴシック" charset="-128"/>
            </a:endParaRPr>
          </a:p>
          <a:p>
            <a:r>
              <a:rPr lang="ja-JP" altLang="en-US" sz="2000">
                <a:latin typeface="ＭＳ 明朝" pitchFamily="17" charset="-128"/>
                <a:ea typeface="ＭＳ 明朝" pitchFamily="17" charset="-128"/>
              </a:rPr>
              <a:t>　三　　前二号に掲げる場所に類する場所</a:t>
            </a:r>
            <a:endParaRPr lang="ja-JP" altLang="en-US" sz="2000">
              <a:latin typeface="ＭＳ Ｐゴシック" charset="-128"/>
            </a:endParaRPr>
          </a:p>
          <a:p>
            <a:r>
              <a:rPr lang="ja-JP" altLang="en-US" sz="2000" b="1">
                <a:latin typeface="ＭＳ 明朝" pitchFamily="17" charset="-128"/>
                <a:ea typeface="ＭＳ 明朝" pitchFamily="17" charset="-128"/>
              </a:rPr>
              <a:t>・第二種の場所</a:t>
            </a:r>
          </a:p>
          <a:p>
            <a:r>
              <a:rPr lang="ja-JP" altLang="en-US" sz="2000" b="1">
                <a:latin typeface="ＭＳ 明朝" pitchFamily="17" charset="-128"/>
                <a:ea typeface="ＭＳ 明朝" pitchFamily="17" charset="-128"/>
              </a:rPr>
              <a:t>　　　　博覧会場、展覧会場、遊園地その他これらに類する場所</a:t>
            </a:r>
            <a:endParaRPr lang="ja-JP" altLang="en-US" sz="2000">
              <a:latin typeface="ＭＳ Ｐゴシック" charset="-128"/>
            </a:endParaRPr>
          </a:p>
          <a:p>
            <a:r>
              <a:rPr lang="ja-JP" altLang="en-US" sz="2000" b="1">
                <a:latin typeface="ＭＳ 明朝" pitchFamily="17" charset="-128"/>
                <a:ea typeface="ＭＳ 明朝" pitchFamily="17" charset="-128"/>
              </a:rPr>
              <a:t>・第三種の施設</a:t>
            </a:r>
            <a:endParaRPr lang="ja-JP" altLang="en-US" sz="2000">
              <a:latin typeface="ＭＳ Ｐゴシック" charset="-128"/>
            </a:endParaRPr>
          </a:p>
          <a:p>
            <a:r>
              <a:rPr lang="ja-JP" altLang="en-US" sz="2000">
                <a:latin typeface="ＭＳ 明朝" pitchFamily="17" charset="-128"/>
                <a:ea typeface="ＭＳ 明朝" pitchFamily="17" charset="-128"/>
              </a:rPr>
              <a:t>　一　　舞踏場、まあじやん場及びたまつき場</a:t>
            </a:r>
            <a:endParaRPr lang="ja-JP" altLang="en-US" sz="2000">
              <a:latin typeface="ＭＳ Ｐゴシック" charset="-128"/>
            </a:endParaRPr>
          </a:p>
          <a:p>
            <a:r>
              <a:rPr lang="ja-JP" altLang="en-US" sz="2000">
                <a:latin typeface="ＭＳ 明朝" pitchFamily="17" charset="-128"/>
                <a:ea typeface="ＭＳ 明朝" pitchFamily="17" charset="-128"/>
              </a:rPr>
              <a:t>　二　　</a:t>
            </a:r>
            <a:r>
              <a:rPr lang="ja-JP" altLang="en-US" sz="2000" b="1">
                <a:latin typeface="ＭＳ 明朝" pitchFamily="17" charset="-128"/>
                <a:ea typeface="ＭＳ 明朝" pitchFamily="17" charset="-128"/>
              </a:rPr>
              <a:t>ゴルフ場及びスケート場</a:t>
            </a:r>
            <a:endParaRPr lang="ja-JP" altLang="en-US" sz="2000">
              <a:latin typeface="ＭＳ Ｐゴシック" charset="-128"/>
            </a:endParaRPr>
          </a:p>
          <a:p>
            <a:r>
              <a:rPr lang="ja-JP" altLang="en-US" sz="2000">
                <a:latin typeface="ＭＳ 明朝" pitchFamily="17" charset="-128"/>
                <a:ea typeface="ＭＳ 明朝" pitchFamily="17" charset="-128"/>
              </a:rPr>
              <a:t>　三　　</a:t>
            </a:r>
            <a:r>
              <a:rPr lang="ja-JP" altLang="en-US" sz="2000" b="1">
                <a:latin typeface="ＭＳ 明朝" pitchFamily="17" charset="-128"/>
                <a:ea typeface="ＭＳ 明朝" pitchFamily="17" charset="-128"/>
              </a:rPr>
              <a:t>つりぼり及び貸船場</a:t>
            </a:r>
            <a:endParaRPr lang="ja-JP" altLang="en-US" sz="2000">
              <a:latin typeface="ＭＳ Ｐゴシック" charset="-128"/>
            </a:endParaRPr>
          </a:p>
          <a:p>
            <a:r>
              <a:rPr lang="ja-JP" altLang="en-US" sz="2000">
                <a:latin typeface="ＭＳ 明朝" pitchFamily="17" charset="-128"/>
                <a:ea typeface="ＭＳ 明朝" pitchFamily="17" charset="-128"/>
              </a:rPr>
              <a:t>　四　　前三号に掲げる施設に類する施設</a:t>
            </a:r>
            <a:endParaRPr lang="ja-JP" altLang="en-US" sz="2000"/>
          </a:p>
        </p:txBody>
      </p:sp>
      <p:sp>
        <p:nvSpPr>
          <p:cNvPr id="40963" name="Text Box 3"/>
          <p:cNvSpPr txBox="1">
            <a:spLocks noChangeArrowheads="1"/>
          </p:cNvSpPr>
          <p:nvPr/>
        </p:nvSpPr>
        <p:spPr bwMode="auto">
          <a:xfrm>
            <a:off x="327025" y="5876925"/>
            <a:ext cx="8566150" cy="457200"/>
          </a:xfrm>
          <a:prstGeom prst="rect">
            <a:avLst/>
          </a:prstGeom>
          <a:noFill/>
          <a:ln w="9525">
            <a:noFill/>
            <a:miter lim="800000"/>
            <a:headEnd/>
            <a:tailEnd/>
          </a:ln>
          <a:effectLst/>
        </p:spPr>
        <p:txBody>
          <a:bodyPr wrap="none">
            <a:spAutoFit/>
          </a:bodyPr>
          <a:lstStyle/>
          <a:p>
            <a:r>
              <a:rPr lang="ja-JP" altLang="en-US"/>
              <a:t>昭和</a:t>
            </a:r>
            <a:r>
              <a:rPr lang="en-US" altLang="ja-JP"/>
              <a:t>29</a:t>
            </a:r>
            <a:r>
              <a:rPr lang="ja-JP" altLang="en-US"/>
              <a:t>年　第</a:t>
            </a:r>
            <a:r>
              <a:rPr lang="en-US" altLang="ja-JP"/>
              <a:t>1</a:t>
            </a:r>
            <a:r>
              <a:rPr lang="ja-JP" altLang="en-US"/>
              <a:t>種、第</a:t>
            </a:r>
            <a:r>
              <a:rPr lang="en-US" altLang="ja-JP"/>
              <a:t>2</a:t>
            </a:r>
            <a:r>
              <a:rPr lang="ja-JP" altLang="en-US"/>
              <a:t>種は国税、第</a:t>
            </a:r>
            <a:r>
              <a:rPr lang="en-US" altLang="ja-JP"/>
              <a:t>3</a:t>
            </a:r>
            <a:r>
              <a:rPr lang="ja-JP" altLang="en-US"/>
              <a:t>種は娯楽施設利用税へ移行</a:t>
            </a:r>
          </a:p>
        </p:txBody>
      </p:sp>
      <p:sp>
        <p:nvSpPr>
          <p:cNvPr id="40964" name="Text Box 4"/>
          <p:cNvSpPr txBox="1">
            <a:spLocks noChangeArrowheads="1"/>
          </p:cNvSpPr>
          <p:nvPr/>
        </p:nvSpPr>
        <p:spPr bwMode="auto">
          <a:xfrm>
            <a:off x="684213" y="379413"/>
            <a:ext cx="5040312" cy="457200"/>
          </a:xfrm>
          <a:prstGeom prst="rect">
            <a:avLst/>
          </a:prstGeom>
          <a:solidFill>
            <a:srgbClr val="FFFF00"/>
          </a:solidFill>
          <a:ln w="9525">
            <a:noFill/>
            <a:miter lim="800000"/>
            <a:headEnd/>
            <a:tailEnd/>
          </a:ln>
          <a:effectLst/>
        </p:spPr>
        <p:txBody>
          <a:bodyPr>
            <a:spAutoFit/>
          </a:bodyPr>
          <a:lstStyle/>
          <a:p>
            <a:r>
              <a:rPr lang="zh-TW" altLang="en-US" b="1" dirty="0">
                <a:ea typeface="新細明體" pitchFamily="18" charset="-120"/>
              </a:rPr>
              <a:t>入場税</a:t>
            </a:r>
            <a:r>
              <a:rPr lang="ja-JP" altLang="en-US" b="1" dirty="0"/>
              <a:t>　</a:t>
            </a:r>
            <a:r>
              <a:rPr lang="en-US" altLang="ja-JP" b="1" dirty="0">
                <a:ea typeface="新細明體" pitchFamily="18" charset="-120"/>
              </a:rPr>
              <a:t>(</a:t>
            </a:r>
            <a:r>
              <a:rPr lang="ja-JP" altLang="en-US" b="1" dirty="0">
                <a:ea typeface="新細明體" pitchFamily="18" charset="-120"/>
              </a:rPr>
              <a:t>地方税法（</a:t>
            </a:r>
            <a:r>
              <a:rPr lang="ja-JP" altLang="en-US" b="1" dirty="0"/>
              <a:t>昭和</a:t>
            </a:r>
            <a:r>
              <a:rPr lang="en-US" altLang="ja-JP" b="1" dirty="0"/>
              <a:t>25</a:t>
            </a:r>
            <a:r>
              <a:rPr lang="ja-JP" altLang="en-US" b="1" dirty="0"/>
              <a:t>年</a:t>
            </a:r>
            <a:r>
              <a:rPr lang="ja-JP" altLang="en-US" b="1" dirty="0">
                <a:ea typeface="新細明體" pitchFamily="18" charset="-120"/>
              </a:rPr>
              <a:t>）</a:t>
            </a:r>
            <a:r>
              <a:rPr lang="ja-JP" altLang="en-US" b="1" dirty="0"/>
              <a:t>）</a:t>
            </a:r>
            <a:endParaRPr lang="ja-JP"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603250" y="2203450"/>
            <a:ext cx="4079875" cy="1917700"/>
          </a:xfrm>
          <a:prstGeom prst="rect">
            <a:avLst/>
          </a:prstGeom>
          <a:noFill/>
          <a:ln w="9525">
            <a:noFill/>
            <a:miter lim="800000"/>
            <a:headEnd/>
            <a:tailEnd/>
          </a:ln>
          <a:effectLst/>
        </p:spPr>
        <p:txBody>
          <a:bodyPr wrap="none">
            <a:spAutoFit/>
          </a:bodyPr>
          <a:lstStyle/>
          <a:p>
            <a:r>
              <a:rPr lang="ja-JP" altLang="en-US">
                <a:latin typeface="Arial" charset="0"/>
              </a:rPr>
              <a:t>昭和</a:t>
            </a:r>
            <a:r>
              <a:rPr lang="en-US" altLang="ja-JP">
                <a:latin typeface="Arial" charset="0"/>
              </a:rPr>
              <a:t>29</a:t>
            </a:r>
            <a:r>
              <a:rPr lang="ja-JP" altLang="en-US">
                <a:latin typeface="Arial" charset="0"/>
              </a:rPr>
              <a:t>年　</a:t>
            </a:r>
          </a:p>
          <a:p>
            <a:r>
              <a:rPr lang="ja-JP" altLang="en-US">
                <a:latin typeface="Arial" charset="0"/>
              </a:rPr>
              <a:t>昭和</a:t>
            </a:r>
            <a:r>
              <a:rPr lang="en-US" altLang="ja-JP">
                <a:latin typeface="Arial" charset="0"/>
              </a:rPr>
              <a:t>32</a:t>
            </a:r>
            <a:r>
              <a:rPr lang="ja-JP" altLang="en-US">
                <a:latin typeface="Arial" charset="0"/>
              </a:rPr>
              <a:t>年　スケート場除外</a:t>
            </a:r>
          </a:p>
          <a:p>
            <a:r>
              <a:rPr lang="ja-JP" altLang="en-US">
                <a:latin typeface="Arial" charset="0"/>
              </a:rPr>
              <a:t>　　　　ゴルフ場　外形課税</a:t>
            </a:r>
          </a:p>
          <a:p>
            <a:r>
              <a:rPr lang="ja-JP" altLang="en-US">
                <a:latin typeface="Arial" charset="0"/>
              </a:rPr>
              <a:t>昭和</a:t>
            </a:r>
            <a:r>
              <a:rPr lang="en-US" altLang="ja-JP">
                <a:latin typeface="Arial" charset="0"/>
              </a:rPr>
              <a:t>63</a:t>
            </a:r>
            <a:r>
              <a:rPr lang="ja-JP" altLang="en-US">
                <a:latin typeface="Arial" charset="0"/>
              </a:rPr>
              <a:t>年　娯楽施設利用税が</a:t>
            </a:r>
          </a:p>
          <a:p>
            <a:r>
              <a:rPr lang="ja-JP" altLang="en-US">
                <a:latin typeface="Arial" charset="0"/>
              </a:rPr>
              <a:t>　　　　　　　　ゴルフ場利用税</a:t>
            </a:r>
          </a:p>
        </p:txBody>
      </p:sp>
      <p:sp>
        <p:nvSpPr>
          <p:cNvPr id="44035" name="Rectangle 3"/>
          <p:cNvSpPr>
            <a:spLocks noGrp="1" noChangeArrowheads="1"/>
          </p:cNvSpPr>
          <p:nvPr>
            <p:ph type="title" idx="4294967295"/>
          </p:nvPr>
        </p:nvSpPr>
        <p:spPr>
          <a:xfrm>
            <a:off x="685800" y="609600"/>
            <a:ext cx="3525838" cy="731838"/>
          </a:xfrm>
          <a:solidFill>
            <a:srgbClr val="FFFF00"/>
          </a:solidFill>
          <a:ln w="28575">
            <a:solidFill>
              <a:schemeClr val="tx1"/>
            </a:solidFill>
          </a:ln>
        </p:spPr>
        <p:txBody>
          <a:bodyPr/>
          <a:lstStyle/>
          <a:p>
            <a:r>
              <a:rPr lang="ja-JP" altLang="en-US" sz="2800" dirty="0"/>
              <a:t>娯楽施設利用税</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Text Box 4"/>
          <p:cNvSpPr txBox="1">
            <a:spLocks noChangeArrowheads="1"/>
          </p:cNvSpPr>
          <p:nvPr/>
        </p:nvSpPr>
        <p:spPr bwMode="auto">
          <a:xfrm>
            <a:off x="174625" y="584200"/>
            <a:ext cx="8718550" cy="5608638"/>
          </a:xfrm>
          <a:prstGeom prst="rect">
            <a:avLst/>
          </a:prstGeom>
          <a:noFill/>
          <a:ln w="9525">
            <a:noFill/>
            <a:miter lim="800000"/>
            <a:headEnd/>
            <a:tailEnd/>
          </a:ln>
          <a:effectLst/>
        </p:spPr>
        <p:txBody>
          <a:bodyPr>
            <a:spAutoFit/>
          </a:bodyPr>
          <a:lstStyle/>
          <a:p>
            <a:r>
              <a:rPr lang="ja-JP" altLang="en-US" b="1"/>
              <a:t>昭和</a:t>
            </a:r>
            <a:r>
              <a:rPr lang="en-US" altLang="ja-JP" b="1"/>
              <a:t>46</a:t>
            </a:r>
            <a:r>
              <a:rPr lang="ja-JP" altLang="en-US" b="1"/>
              <a:t>年</a:t>
            </a:r>
            <a:r>
              <a:rPr lang="en-US" altLang="ja-JP" b="1"/>
              <a:t>3</a:t>
            </a:r>
            <a:r>
              <a:rPr lang="ja-JP" altLang="en-US" b="1"/>
              <a:t>月</a:t>
            </a:r>
            <a:r>
              <a:rPr lang="en-US" altLang="ja-JP" b="1"/>
              <a:t>23</a:t>
            </a:r>
            <a:r>
              <a:rPr lang="ja-JP" altLang="en-US" b="1"/>
              <a:t>日参議院大蔵委員会</a:t>
            </a:r>
            <a:endParaRPr lang="ja-JP" altLang="en-US"/>
          </a:p>
          <a:p>
            <a:endParaRPr lang="ja-JP" altLang="en-US" sz="1800"/>
          </a:p>
          <a:p>
            <a:r>
              <a:rPr lang="ja-JP" altLang="en-US" sz="2000"/>
              <a:t>○渡辺武君　</a:t>
            </a:r>
            <a:r>
              <a:rPr lang="ja-JP" altLang="en-US" sz="2000" b="1"/>
              <a:t>昭和十三年の四月に日支事変の特別税法が成立</a:t>
            </a:r>
            <a:r>
              <a:rPr lang="ja-JP" altLang="en-US" sz="2000"/>
              <a:t>した。</a:t>
            </a:r>
            <a:r>
              <a:rPr lang="ja-JP" altLang="en-US" sz="2000" b="1"/>
              <a:t>それに続く昭和十五年の四月に、入場税法、通行税法、それから遊興飲食税法の三法が成立した</a:t>
            </a:r>
            <a:r>
              <a:rPr lang="ja-JP" altLang="en-US" sz="2000"/>
              <a:t>。この三法は、当時としてはバランスがとれておった。なぜバランスがとれていたか。それは、</a:t>
            </a:r>
            <a:r>
              <a:rPr lang="ja-JP" altLang="en-US" sz="2000" b="1"/>
              <a:t>戦費調達</a:t>
            </a:r>
            <a:r>
              <a:rPr lang="ja-JP" altLang="en-US" sz="2000"/>
              <a:t>、</a:t>
            </a:r>
            <a:r>
              <a:rPr lang="ja-JP" altLang="en-US" sz="2000" b="1"/>
              <a:t>ぜいたく追放</a:t>
            </a:r>
            <a:r>
              <a:rPr lang="ja-JP" altLang="en-US" sz="2000"/>
              <a:t>、それから芸術はぜいたくだ、追放せよ、芸俯瞰視というような総力戦思想があって、はじめて、各税間のバランスが私はとれていたと思う。大臣のバランス論というのも、こういう総力戦思想のなごりそのものだ。そうでしょう。つまり、</a:t>
            </a:r>
            <a:r>
              <a:rPr lang="ja-JP" altLang="en-US" sz="2000" b="1"/>
              <a:t>芸術はぜいたくだというような見方</a:t>
            </a:r>
            <a:r>
              <a:rPr lang="ja-JP" altLang="en-US" sz="2000"/>
              <a:t>、あるいは芸術に対する事実上いろいろの差別をして、課税するものと課税しないものというような差別と干渉、これに結びついているものだというふうに考えます。こういう総力戦思想のなごり、しかも、すでに破綻している各税間のバランス論、こういうものを捨てて、音楽、演劇、舞踊、映画などに対する入場税を撤廃すること、それからその第一段階として、衆議院で四党修正案を出しましたけれども、この四党修正案の内容を即時実行することを私は最後に強く大蔵大臣に要求したいと思います。すでに両院決議もあったことでありますし、一体これをどうなさるおつもりなのか、今後ですね。その点についての御見解をあわせて伺いたいと思います。</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44513" y="53975"/>
            <a:ext cx="7772400" cy="1143000"/>
          </a:xfrm>
          <a:solidFill>
            <a:srgbClr val="FFFF00"/>
          </a:solidFill>
          <a:ln w="28575">
            <a:solidFill>
              <a:schemeClr val="tx1"/>
            </a:solidFill>
          </a:ln>
        </p:spPr>
        <p:txBody>
          <a:bodyPr>
            <a:normAutofit fontScale="90000"/>
          </a:bodyPr>
          <a:lstStyle/>
          <a:p>
            <a:r>
              <a:rPr lang="ja-JP" altLang="en-US" sz="4000" dirty="0"/>
              <a:t>文化芸術振興基本法</a:t>
            </a:r>
            <a:br>
              <a:rPr lang="ja-JP" altLang="en-US" sz="4000" dirty="0"/>
            </a:br>
            <a:r>
              <a:rPr lang="ja-JP" altLang="en-US" sz="2400" dirty="0"/>
              <a:t>（平成十三年十二月七日法律第百四十八号）</a:t>
            </a:r>
            <a:r>
              <a:rPr lang="ja-JP" altLang="en-US" sz="4000" dirty="0"/>
              <a:t> </a:t>
            </a:r>
          </a:p>
        </p:txBody>
      </p:sp>
      <p:sp>
        <p:nvSpPr>
          <p:cNvPr id="41988" name="Rectangle 4"/>
          <p:cNvSpPr>
            <a:spLocks noChangeArrowheads="1"/>
          </p:cNvSpPr>
          <p:nvPr/>
        </p:nvSpPr>
        <p:spPr bwMode="auto">
          <a:xfrm>
            <a:off x="250825" y="1427163"/>
            <a:ext cx="8640763" cy="5203825"/>
          </a:xfrm>
          <a:prstGeom prst="rect">
            <a:avLst/>
          </a:prstGeom>
          <a:noFill/>
          <a:ln w="9525">
            <a:noFill/>
            <a:miter lim="800000"/>
            <a:headEnd/>
            <a:tailEnd/>
          </a:ln>
          <a:effectLst/>
        </p:spPr>
        <p:txBody>
          <a:bodyPr anchor="ctr">
            <a:spAutoFit/>
          </a:bodyPr>
          <a:lstStyle/>
          <a:p>
            <a:r>
              <a:rPr lang="ja-JP" altLang="en-US" b="1"/>
              <a:t>（地方公共団体の責務） </a:t>
            </a:r>
            <a:endParaRPr lang="ja-JP" altLang="en-US"/>
          </a:p>
          <a:p>
            <a:r>
              <a:rPr lang="ja-JP" altLang="en-US" b="1"/>
              <a:t>第四条 　地方公共団体は、基本理念にのっとり、文化芸術の振興に関し、国との連携を図りつつ、自主的かつ主体的に、その地域の特性に応じた施策を策定し、及び実施する責務を有する。</a:t>
            </a:r>
            <a:r>
              <a:rPr lang="ja-JP" altLang="en-US"/>
              <a:t> </a:t>
            </a:r>
          </a:p>
          <a:p>
            <a:r>
              <a:rPr lang="ja-JP" altLang="en-US" b="1"/>
              <a:t>（情報通信技術の活用の推進） </a:t>
            </a:r>
          </a:p>
          <a:p>
            <a:endParaRPr lang="ja-JP" altLang="en-US" b="1"/>
          </a:p>
          <a:p>
            <a:r>
              <a:rPr lang="ja-JP" altLang="en-US" b="1"/>
              <a:t>第二十九条 　国は、文化芸術活動における情報通信技術の活用の推進を図るため、文化芸術活動に関する情報通信ネットワークの構築、美術館等における情報通信技術を活用した展示への支援、情報通信技術を活用した文化芸術に関する作品等の記録及び公開への支援その他の必要な施策を講ずるものとする。</a:t>
            </a:r>
            <a:r>
              <a:rPr lang="ja-JP" altLang="en-US"/>
              <a:t> </a:t>
            </a:r>
          </a:p>
          <a:p>
            <a:r>
              <a:rPr lang="ja-JP" altLang="en-US" b="1"/>
              <a:t>（顕彰） </a:t>
            </a:r>
          </a:p>
          <a:p>
            <a:r>
              <a:rPr lang="ja-JP" altLang="en-US" b="1"/>
              <a:t>第三十三条 　国は、文化芸術活動で顕著な成果を収めた者及び文化芸術の振興に寄与した者の顕彰に努めるものとする。</a:t>
            </a:r>
            <a:r>
              <a:rPr lang="ja-JP" altLang="en-US"/>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85800" y="609600"/>
            <a:ext cx="4533900" cy="731838"/>
          </a:xfrm>
          <a:solidFill>
            <a:srgbClr val="FFFF00"/>
          </a:solidFill>
        </p:spPr>
        <p:txBody>
          <a:bodyPr/>
          <a:lstStyle/>
          <a:p>
            <a:r>
              <a:rPr lang="ja-JP" altLang="en-US" sz="4000" dirty="0"/>
              <a:t>税源としての観光税</a:t>
            </a:r>
          </a:p>
        </p:txBody>
      </p:sp>
      <p:sp>
        <p:nvSpPr>
          <p:cNvPr id="57347" name="Text Box 3"/>
          <p:cNvSpPr txBox="1">
            <a:spLocks noChangeArrowheads="1"/>
          </p:cNvSpPr>
          <p:nvPr/>
        </p:nvSpPr>
        <p:spPr bwMode="auto">
          <a:xfrm>
            <a:off x="755650" y="2133600"/>
            <a:ext cx="1416050" cy="592138"/>
          </a:xfrm>
          <a:prstGeom prst="rect">
            <a:avLst/>
          </a:prstGeom>
          <a:noFill/>
          <a:ln w="12700">
            <a:solidFill>
              <a:schemeClr val="tx1"/>
            </a:solidFill>
            <a:miter lim="800000"/>
            <a:headEnd/>
            <a:tailEnd/>
          </a:ln>
          <a:effectLst/>
        </p:spPr>
        <p:txBody>
          <a:bodyPr wrap="none">
            <a:spAutoFit/>
          </a:bodyPr>
          <a:lstStyle/>
          <a:p>
            <a:r>
              <a:rPr lang="ja-JP" altLang="en-US" sz="3200">
                <a:latin typeface="Arial" charset="0"/>
              </a:rPr>
              <a:t>入湯税</a:t>
            </a:r>
          </a:p>
        </p:txBody>
      </p:sp>
      <p:sp>
        <p:nvSpPr>
          <p:cNvPr id="57348" name="Text Box 4"/>
          <p:cNvSpPr txBox="1">
            <a:spLocks noChangeArrowheads="1"/>
          </p:cNvSpPr>
          <p:nvPr/>
        </p:nvSpPr>
        <p:spPr bwMode="auto">
          <a:xfrm>
            <a:off x="2339975" y="2060575"/>
            <a:ext cx="3460750" cy="641350"/>
          </a:xfrm>
          <a:prstGeom prst="rect">
            <a:avLst/>
          </a:prstGeom>
          <a:noFill/>
          <a:ln w="9525">
            <a:noFill/>
            <a:miter lim="800000"/>
            <a:headEnd/>
            <a:tailEnd/>
          </a:ln>
          <a:effectLst/>
        </p:spPr>
        <p:txBody>
          <a:bodyPr wrap="none">
            <a:spAutoFit/>
          </a:bodyPr>
          <a:lstStyle/>
          <a:p>
            <a:r>
              <a:rPr lang="ja-JP" altLang="en-US" sz="1800">
                <a:latin typeface="Arial" charset="0"/>
              </a:rPr>
              <a:t>昭和</a:t>
            </a:r>
            <a:r>
              <a:rPr lang="en-US" altLang="ja-JP" sz="1800">
                <a:latin typeface="Arial" charset="0"/>
              </a:rPr>
              <a:t>32</a:t>
            </a:r>
            <a:r>
              <a:rPr lang="ja-JP" altLang="en-US" sz="1800">
                <a:latin typeface="Arial" charset="0"/>
              </a:rPr>
              <a:t>年　目的税化</a:t>
            </a:r>
          </a:p>
          <a:p>
            <a:r>
              <a:rPr lang="ja-JP" altLang="en-US" sz="1800"/>
              <a:t>昭和</a:t>
            </a:r>
            <a:r>
              <a:rPr lang="en-US" altLang="ja-JP" sz="1800"/>
              <a:t>46</a:t>
            </a:r>
            <a:r>
              <a:rPr lang="ja-JP" altLang="en-US" sz="1800"/>
              <a:t>年　消防施設の整備追加</a:t>
            </a:r>
            <a:r>
              <a:rPr lang="ja-JP" altLang="en-US" sz="1800">
                <a:latin typeface="Arial" charset="0"/>
              </a:rPr>
              <a:t>　</a:t>
            </a:r>
          </a:p>
        </p:txBody>
      </p:sp>
      <p:sp>
        <p:nvSpPr>
          <p:cNvPr id="57349" name="Text Box 5"/>
          <p:cNvSpPr txBox="1">
            <a:spLocks noChangeArrowheads="1"/>
          </p:cNvSpPr>
          <p:nvPr/>
        </p:nvSpPr>
        <p:spPr bwMode="auto">
          <a:xfrm>
            <a:off x="755650" y="3429000"/>
            <a:ext cx="3041650" cy="592138"/>
          </a:xfrm>
          <a:prstGeom prst="rect">
            <a:avLst/>
          </a:prstGeom>
          <a:noFill/>
          <a:ln w="12700">
            <a:solidFill>
              <a:schemeClr val="tx1"/>
            </a:solidFill>
            <a:miter lim="800000"/>
            <a:headEnd/>
            <a:tailEnd/>
          </a:ln>
          <a:effectLst/>
        </p:spPr>
        <p:txBody>
          <a:bodyPr wrap="none">
            <a:spAutoFit/>
          </a:bodyPr>
          <a:lstStyle/>
          <a:p>
            <a:r>
              <a:rPr lang="ja-JP" altLang="en-US" sz="3200">
                <a:latin typeface="Arial" charset="0"/>
              </a:rPr>
              <a:t>特別地方消費税</a:t>
            </a:r>
          </a:p>
        </p:txBody>
      </p:sp>
      <p:sp>
        <p:nvSpPr>
          <p:cNvPr id="57350" name="Text Box 6"/>
          <p:cNvSpPr txBox="1">
            <a:spLocks noChangeArrowheads="1"/>
          </p:cNvSpPr>
          <p:nvPr/>
        </p:nvSpPr>
        <p:spPr bwMode="auto">
          <a:xfrm>
            <a:off x="708025" y="4421188"/>
            <a:ext cx="2635250" cy="592137"/>
          </a:xfrm>
          <a:prstGeom prst="rect">
            <a:avLst/>
          </a:prstGeom>
          <a:noFill/>
          <a:ln w="12700">
            <a:solidFill>
              <a:schemeClr val="tx1"/>
            </a:solidFill>
            <a:miter lim="800000"/>
            <a:headEnd/>
            <a:tailEnd/>
          </a:ln>
          <a:effectLst/>
        </p:spPr>
        <p:txBody>
          <a:bodyPr wrap="none">
            <a:spAutoFit/>
          </a:bodyPr>
          <a:lstStyle/>
          <a:p>
            <a:r>
              <a:rPr lang="ja-JP" altLang="en-US" sz="3200">
                <a:latin typeface="Arial" charset="0"/>
              </a:rPr>
              <a:t>法定外普通税</a:t>
            </a:r>
          </a:p>
        </p:txBody>
      </p:sp>
      <p:sp>
        <p:nvSpPr>
          <p:cNvPr id="57351" name="Text Box 7"/>
          <p:cNvSpPr txBox="1">
            <a:spLocks noChangeArrowheads="1"/>
          </p:cNvSpPr>
          <p:nvPr/>
        </p:nvSpPr>
        <p:spPr bwMode="auto">
          <a:xfrm>
            <a:off x="684213" y="5284788"/>
            <a:ext cx="2635250" cy="592137"/>
          </a:xfrm>
          <a:prstGeom prst="rect">
            <a:avLst/>
          </a:prstGeom>
          <a:noFill/>
          <a:ln w="12700">
            <a:solidFill>
              <a:schemeClr val="tx1"/>
            </a:solidFill>
            <a:miter lim="800000"/>
            <a:headEnd/>
            <a:tailEnd/>
          </a:ln>
          <a:effectLst/>
        </p:spPr>
        <p:txBody>
          <a:bodyPr wrap="none">
            <a:spAutoFit/>
          </a:bodyPr>
          <a:lstStyle/>
          <a:p>
            <a:r>
              <a:rPr lang="ja-JP" altLang="en-US" sz="3200">
                <a:latin typeface="Arial" charset="0"/>
              </a:rPr>
              <a:t>法定外目的税</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827088" y="476250"/>
            <a:ext cx="3165475" cy="731838"/>
          </a:xfrm>
          <a:solidFill>
            <a:srgbClr val="FFFF00"/>
          </a:solidFill>
          <a:ln w="28575">
            <a:solidFill>
              <a:schemeClr val="tx1"/>
            </a:solidFill>
          </a:ln>
        </p:spPr>
        <p:txBody>
          <a:bodyPr/>
          <a:lstStyle/>
          <a:p>
            <a:r>
              <a:rPr lang="ja-JP" altLang="en-US" sz="2800" dirty="0"/>
              <a:t>拝観料課税</a:t>
            </a:r>
          </a:p>
        </p:txBody>
      </p:sp>
      <p:sp>
        <p:nvSpPr>
          <p:cNvPr id="71683" name="Rectangle 3"/>
          <p:cNvSpPr>
            <a:spLocks noGrp="1" noChangeArrowheads="1"/>
          </p:cNvSpPr>
          <p:nvPr>
            <p:ph type="body" idx="1"/>
          </p:nvPr>
        </p:nvSpPr>
        <p:spPr>
          <a:xfrm>
            <a:off x="684213" y="1989138"/>
            <a:ext cx="8207375" cy="4114800"/>
          </a:xfrm>
        </p:spPr>
        <p:txBody>
          <a:bodyPr/>
          <a:lstStyle/>
          <a:p>
            <a:pPr>
              <a:buFontTx/>
              <a:buNone/>
            </a:pPr>
            <a:r>
              <a:rPr lang="ja-JP" altLang="en-US"/>
              <a:t>宗教の自由</a:t>
            </a:r>
          </a:p>
          <a:p>
            <a:pPr>
              <a:buFontTx/>
              <a:buNone/>
            </a:pPr>
            <a:r>
              <a:rPr lang="ja-JP" altLang="en-US"/>
              <a:t>　信者と一般観光客</a:t>
            </a:r>
          </a:p>
          <a:p>
            <a:pPr>
              <a:buFontTx/>
              <a:buNone/>
            </a:pPr>
            <a:r>
              <a:rPr lang="ja-JP" altLang="en-US"/>
              <a:t>収益事業</a:t>
            </a:r>
          </a:p>
          <a:p>
            <a:pPr>
              <a:buFontTx/>
              <a:buNone/>
            </a:pPr>
            <a:r>
              <a:rPr lang="ja-JP" altLang="en-US"/>
              <a:t>寄付　地方税法で強制割当禁止、</a:t>
            </a:r>
          </a:p>
          <a:p>
            <a:pPr>
              <a:buFontTx/>
              <a:buNone/>
            </a:pPr>
            <a:r>
              <a:rPr lang="ja-JP" altLang="en-US"/>
              <a:t>文化財への国庫補助</a:t>
            </a:r>
          </a:p>
          <a:p>
            <a:pPr>
              <a:buFontTx/>
              <a:buNone/>
            </a:pPr>
            <a:r>
              <a:rPr lang="ja-JP" altLang="en-US"/>
              <a:t>博物館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1838325" y="404813"/>
            <a:ext cx="5254625" cy="874712"/>
          </a:xfrm>
          <a:solidFill>
            <a:srgbClr val="FFFF00"/>
          </a:solidFill>
          <a:ln w="19050">
            <a:solidFill>
              <a:schemeClr val="tx1"/>
            </a:solidFill>
          </a:ln>
        </p:spPr>
        <p:txBody>
          <a:bodyPr/>
          <a:lstStyle/>
          <a:p>
            <a:r>
              <a:rPr lang="ja-JP" altLang="en-US" dirty="0"/>
              <a:t>特別消費税廃止運動</a:t>
            </a:r>
          </a:p>
        </p:txBody>
      </p:sp>
      <p:sp>
        <p:nvSpPr>
          <p:cNvPr id="69635" name="Rectangle 3"/>
          <p:cNvSpPr>
            <a:spLocks noChangeArrowheads="1"/>
          </p:cNvSpPr>
          <p:nvPr/>
        </p:nvSpPr>
        <p:spPr bwMode="auto">
          <a:xfrm>
            <a:off x="250825" y="5013325"/>
            <a:ext cx="6769100" cy="1311275"/>
          </a:xfrm>
          <a:prstGeom prst="rect">
            <a:avLst/>
          </a:prstGeom>
          <a:noFill/>
          <a:ln w="9525">
            <a:noFill/>
            <a:miter lim="800000"/>
            <a:headEnd/>
            <a:tailEnd/>
          </a:ln>
          <a:effectLst/>
        </p:spPr>
        <p:txBody>
          <a:bodyPr anchor="ctr">
            <a:spAutoFit/>
          </a:bodyPr>
          <a:lstStyle/>
          <a:p>
            <a:r>
              <a:rPr lang="ja-JP" altLang="en-US" sz="2000">
                <a:latin typeface="ＭＳ 明朝" pitchFamily="17" charset="-128"/>
                <a:ea typeface="ＭＳ 明朝" pitchFamily="17" charset="-128"/>
              </a:rPr>
              <a:t>＊</a:t>
            </a:r>
            <a:r>
              <a:rPr lang="ja-JP" altLang="en-US" sz="2000">
                <a:solidFill>
                  <a:srgbClr val="CC0066"/>
                </a:solidFill>
                <a:latin typeface="ＭＳ 明朝" pitchFamily="17" charset="-128"/>
                <a:ea typeface="ＭＳ 明朝" pitchFamily="17" charset="-128"/>
              </a:rPr>
              <a:t>事業振興助成交付金を交付</a:t>
            </a:r>
          </a:p>
          <a:p>
            <a:r>
              <a:rPr lang="ja-JP" altLang="en-US" sz="2000">
                <a:latin typeface="ＭＳ 明朝" pitchFamily="17" charset="-128"/>
                <a:ea typeface="ＭＳ 明朝" pitchFamily="17" charset="-128"/>
              </a:rPr>
              <a:t>（寄附又は補助）</a:t>
            </a:r>
          </a:p>
          <a:p>
            <a:r>
              <a:rPr lang="ja-JP" altLang="en-US" sz="2000" b="1">
                <a:latin typeface="ＭＳ 明朝" pitchFamily="17" charset="-128"/>
                <a:ea typeface="ＭＳ 明朝" pitchFamily="17" charset="-128"/>
              </a:rPr>
              <a:t>第</a:t>
            </a:r>
            <a:r>
              <a:rPr lang="en-US" altLang="ja-JP" sz="2000" b="1">
                <a:latin typeface="ＭＳ 明朝" pitchFamily="17" charset="-128"/>
                <a:ea typeface="ＭＳ 明朝" pitchFamily="17" charset="-128"/>
              </a:rPr>
              <a:t>232</a:t>
            </a:r>
            <a:r>
              <a:rPr lang="ja-JP" altLang="en-US" sz="2000" b="1">
                <a:latin typeface="ＭＳ 明朝" pitchFamily="17" charset="-128"/>
                <a:ea typeface="ＭＳ 明朝" pitchFamily="17" charset="-128"/>
              </a:rPr>
              <a:t>条の２</a:t>
            </a:r>
            <a:r>
              <a:rPr lang="ja-JP" altLang="en-US" sz="2000">
                <a:latin typeface="ＭＳ 明朝" pitchFamily="17" charset="-128"/>
                <a:ea typeface="ＭＳ 明朝" pitchFamily="17" charset="-128"/>
              </a:rPr>
              <a:t>　普通</a:t>
            </a:r>
            <a:r>
              <a:rPr lang="ja-JP" altLang="en-US" sz="2000" b="1">
                <a:latin typeface="ＭＳ 明朝" pitchFamily="17" charset="-128"/>
                <a:ea typeface="ＭＳ 明朝" pitchFamily="17" charset="-128"/>
              </a:rPr>
              <a:t>地方</a:t>
            </a:r>
            <a:r>
              <a:rPr lang="ja-JP" altLang="en-US" sz="2000">
                <a:latin typeface="ＭＳ 明朝" pitchFamily="17" charset="-128"/>
                <a:ea typeface="ＭＳ 明朝" pitchFamily="17" charset="-128"/>
              </a:rPr>
              <a:t>公共団体は、その公益上必要が</a:t>
            </a:r>
          </a:p>
          <a:p>
            <a:r>
              <a:rPr lang="ja-JP" altLang="en-US" sz="2000">
                <a:latin typeface="ＭＳ 明朝" pitchFamily="17" charset="-128"/>
                <a:ea typeface="ＭＳ 明朝" pitchFamily="17" charset="-128"/>
              </a:rPr>
              <a:t>ある場合においては、寄附又は補助をすることができる。</a:t>
            </a:r>
          </a:p>
        </p:txBody>
      </p:sp>
      <p:sp>
        <p:nvSpPr>
          <p:cNvPr id="69636" name="Rectangle 4"/>
          <p:cNvSpPr>
            <a:spLocks noChangeArrowheads="1"/>
          </p:cNvSpPr>
          <p:nvPr/>
        </p:nvSpPr>
        <p:spPr bwMode="auto">
          <a:xfrm>
            <a:off x="1331913" y="1484313"/>
            <a:ext cx="482600" cy="1655762"/>
          </a:xfrm>
          <a:prstGeom prst="rect">
            <a:avLst/>
          </a:prstGeom>
          <a:noFill/>
          <a:ln w="9525">
            <a:solidFill>
              <a:schemeClr val="tx1"/>
            </a:solidFill>
            <a:miter lim="800000"/>
            <a:headEnd/>
            <a:tailEnd/>
          </a:ln>
          <a:effectLst/>
        </p:spPr>
        <p:txBody>
          <a:bodyPr vert="eaVert" wrap="none" anchor="ctr"/>
          <a:lstStyle/>
          <a:p>
            <a:pPr algn="ctr"/>
            <a:r>
              <a:rPr lang="ja-JP" altLang="en-US"/>
              <a:t>利用者</a:t>
            </a:r>
          </a:p>
        </p:txBody>
      </p:sp>
      <p:sp>
        <p:nvSpPr>
          <p:cNvPr id="69637" name="Rectangle 5"/>
          <p:cNvSpPr>
            <a:spLocks noChangeArrowheads="1"/>
          </p:cNvSpPr>
          <p:nvPr/>
        </p:nvSpPr>
        <p:spPr bwMode="auto">
          <a:xfrm>
            <a:off x="2195513" y="3357563"/>
            <a:ext cx="2376487" cy="1008062"/>
          </a:xfrm>
          <a:prstGeom prst="rect">
            <a:avLst/>
          </a:prstGeom>
          <a:noFill/>
          <a:ln w="9525">
            <a:solidFill>
              <a:schemeClr val="tx1"/>
            </a:solidFill>
            <a:miter lim="800000"/>
            <a:headEnd/>
            <a:tailEnd/>
          </a:ln>
          <a:effectLst/>
        </p:spPr>
        <p:txBody>
          <a:bodyPr wrap="none" anchor="ctr"/>
          <a:lstStyle/>
          <a:p>
            <a:pPr algn="ctr"/>
            <a:r>
              <a:rPr lang="ja-JP" altLang="en-US"/>
              <a:t>旅館・飲食店等</a:t>
            </a:r>
          </a:p>
          <a:p>
            <a:pPr algn="ctr"/>
            <a:r>
              <a:rPr lang="ja-JP" altLang="en-US"/>
              <a:t>（源泉徴収）</a:t>
            </a:r>
          </a:p>
        </p:txBody>
      </p:sp>
      <p:sp>
        <p:nvSpPr>
          <p:cNvPr id="69638" name="Rectangle 6"/>
          <p:cNvSpPr>
            <a:spLocks noChangeArrowheads="1"/>
          </p:cNvSpPr>
          <p:nvPr/>
        </p:nvSpPr>
        <p:spPr bwMode="auto">
          <a:xfrm>
            <a:off x="6969125" y="1484313"/>
            <a:ext cx="482600" cy="1728787"/>
          </a:xfrm>
          <a:prstGeom prst="rect">
            <a:avLst/>
          </a:prstGeom>
          <a:noFill/>
          <a:ln w="9525">
            <a:solidFill>
              <a:schemeClr val="tx1"/>
            </a:solidFill>
            <a:miter lim="800000"/>
            <a:headEnd/>
            <a:tailEnd/>
          </a:ln>
          <a:effectLst/>
        </p:spPr>
        <p:txBody>
          <a:bodyPr vert="eaVert" wrap="none" anchor="ctr"/>
          <a:lstStyle/>
          <a:p>
            <a:pPr algn="ctr"/>
            <a:r>
              <a:rPr lang="ja-JP" altLang="en-US"/>
              <a:t>都道府県</a:t>
            </a:r>
          </a:p>
        </p:txBody>
      </p:sp>
      <p:cxnSp>
        <p:nvCxnSpPr>
          <p:cNvPr id="69639" name="AutoShape 7"/>
          <p:cNvCxnSpPr>
            <a:cxnSpLocks noChangeShapeType="1"/>
            <a:stCxn id="69636" idx="3"/>
            <a:endCxn id="69640" idx="2"/>
          </p:cNvCxnSpPr>
          <p:nvPr/>
        </p:nvCxnSpPr>
        <p:spPr bwMode="auto">
          <a:xfrm flipV="1">
            <a:off x="1814513" y="1773238"/>
            <a:ext cx="1749425" cy="539750"/>
          </a:xfrm>
          <a:prstGeom prst="straightConnector1">
            <a:avLst/>
          </a:prstGeom>
          <a:noFill/>
          <a:ln w="9525">
            <a:solidFill>
              <a:schemeClr val="tx1"/>
            </a:solidFill>
            <a:round/>
            <a:headEnd/>
            <a:tailEnd type="triangle" w="med" len="med"/>
          </a:ln>
          <a:effectLst/>
        </p:spPr>
      </p:cxnSp>
      <p:sp>
        <p:nvSpPr>
          <p:cNvPr id="69640" name="Oval 8"/>
          <p:cNvSpPr>
            <a:spLocks noChangeArrowheads="1"/>
          </p:cNvSpPr>
          <p:nvPr/>
        </p:nvSpPr>
        <p:spPr bwMode="auto">
          <a:xfrm>
            <a:off x="3563938" y="1412875"/>
            <a:ext cx="1295400" cy="720725"/>
          </a:xfrm>
          <a:prstGeom prst="ellipse">
            <a:avLst/>
          </a:prstGeom>
          <a:noFill/>
          <a:ln w="9525">
            <a:solidFill>
              <a:schemeClr val="tx1"/>
            </a:solidFill>
            <a:round/>
            <a:headEnd/>
            <a:tailEnd/>
          </a:ln>
          <a:effectLst/>
        </p:spPr>
        <p:txBody>
          <a:bodyPr wrap="none" anchor="ctr"/>
          <a:lstStyle/>
          <a:p>
            <a:pPr algn="ctr"/>
            <a:r>
              <a:rPr lang="ja-JP" altLang="en-US"/>
              <a:t>消費税</a:t>
            </a:r>
          </a:p>
        </p:txBody>
      </p:sp>
      <p:cxnSp>
        <p:nvCxnSpPr>
          <p:cNvPr id="69641" name="AutoShape 9"/>
          <p:cNvCxnSpPr>
            <a:cxnSpLocks noChangeShapeType="1"/>
            <a:stCxn id="69640" idx="6"/>
            <a:endCxn id="69638" idx="1"/>
          </p:cNvCxnSpPr>
          <p:nvPr/>
        </p:nvCxnSpPr>
        <p:spPr bwMode="auto">
          <a:xfrm>
            <a:off x="4859338" y="1773238"/>
            <a:ext cx="2109787" cy="576262"/>
          </a:xfrm>
          <a:prstGeom prst="straightConnector1">
            <a:avLst/>
          </a:prstGeom>
          <a:noFill/>
          <a:ln w="9525">
            <a:solidFill>
              <a:schemeClr val="tx1"/>
            </a:solidFill>
            <a:round/>
            <a:headEnd/>
            <a:tailEnd type="triangle" w="med" len="med"/>
          </a:ln>
          <a:effectLst/>
        </p:spPr>
      </p:cxnSp>
      <p:sp>
        <p:nvSpPr>
          <p:cNvPr id="69642" name="Oval 10"/>
          <p:cNvSpPr>
            <a:spLocks noChangeArrowheads="1"/>
          </p:cNvSpPr>
          <p:nvPr/>
        </p:nvSpPr>
        <p:spPr bwMode="auto">
          <a:xfrm>
            <a:off x="3132138" y="2492375"/>
            <a:ext cx="2374900" cy="720725"/>
          </a:xfrm>
          <a:prstGeom prst="ellipse">
            <a:avLst/>
          </a:prstGeom>
          <a:noFill/>
          <a:ln w="9525">
            <a:solidFill>
              <a:schemeClr val="accent2"/>
            </a:solidFill>
            <a:round/>
            <a:headEnd/>
            <a:tailEnd/>
          </a:ln>
          <a:effectLst/>
        </p:spPr>
        <p:txBody>
          <a:bodyPr wrap="none" anchor="ctr"/>
          <a:lstStyle/>
          <a:p>
            <a:pPr algn="ctr"/>
            <a:r>
              <a:rPr lang="ja-JP" altLang="en-US" sz="2000"/>
              <a:t>特別地方消費税</a:t>
            </a:r>
          </a:p>
          <a:p>
            <a:pPr algn="ctr"/>
            <a:r>
              <a:rPr lang="ja-JP" altLang="en-US" sz="2000" b="1"/>
              <a:t>（</a:t>
            </a:r>
            <a:r>
              <a:rPr lang="en-US" altLang="ja-JP" sz="2000" b="1"/>
              <a:t>12</a:t>
            </a:r>
            <a:r>
              <a:rPr lang="ja-JP" altLang="en-US" sz="2000" b="1"/>
              <a:t>年度から廃止）</a:t>
            </a:r>
          </a:p>
        </p:txBody>
      </p:sp>
      <p:cxnSp>
        <p:nvCxnSpPr>
          <p:cNvPr id="69643" name="AutoShape 11"/>
          <p:cNvCxnSpPr>
            <a:cxnSpLocks noChangeShapeType="1"/>
            <a:stCxn id="69636" idx="3"/>
            <a:endCxn id="69642" idx="2"/>
          </p:cNvCxnSpPr>
          <p:nvPr/>
        </p:nvCxnSpPr>
        <p:spPr bwMode="auto">
          <a:xfrm>
            <a:off x="1814513" y="2312988"/>
            <a:ext cx="1317625" cy="539750"/>
          </a:xfrm>
          <a:prstGeom prst="straightConnector1">
            <a:avLst/>
          </a:prstGeom>
          <a:noFill/>
          <a:ln w="9525">
            <a:solidFill>
              <a:schemeClr val="tx1"/>
            </a:solidFill>
            <a:round/>
            <a:headEnd/>
            <a:tailEnd type="triangle" w="med" len="med"/>
          </a:ln>
          <a:effectLst/>
        </p:spPr>
      </p:cxnSp>
      <p:cxnSp>
        <p:nvCxnSpPr>
          <p:cNvPr id="69644" name="AutoShape 12"/>
          <p:cNvCxnSpPr>
            <a:cxnSpLocks noChangeShapeType="1"/>
            <a:stCxn id="69642" idx="6"/>
            <a:endCxn id="69638" idx="1"/>
          </p:cNvCxnSpPr>
          <p:nvPr/>
        </p:nvCxnSpPr>
        <p:spPr bwMode="auto">
          <a:xfrm flipV="1">
            <a:off x="5507038" y="2349500"/>
            <a:ext cx="1462087" cy="503238"/>
          </a:xfrm>
          <a:prstGeom prst="straightConnector1">
            <a:avLst/>
          </a:prstGeom>
          <a:noFill/>
          <a:ln w="9525">
            <a:solidFill>
              <a:schemeClr val="tx1"/>
            </a:solidFill>
            <a:round/>
            <a:headEnd/>
            <a:tailEnd type="triangle" w="med" len="med"/>
          </a:ln>
          <a:effectLst/>
        </p:spPr>
      </p:cxnSp>
      <p:sp>
        <p:nvSpPr>
          <p:cNvPr id="69645" name="AutoShape 13"/>
          <p:cNvSpPr>
            <a:spLocks noChangeArrowheads="1"/>
          </p:cNvSpPr>
          <p:nvPr/>
        </p:nvSpPr>
        <p:spPr bwMode="auto">
          <a:xfrm rot="-1193435">
            <a:off x="4716463" y="2997200"/>
            <a:ext cx="2087562" cy="1295400"/>
          </a:xfrm>
          <a:prstGeom prst="rightArrow">
            <a:avLst>
              <a:gd name="adj1" fmla="val 50000"/>
              <a:gd name="adj2" fmla="val 40288"/>
            </a:avLst>
          </a:prstGeom>
          <a:noFill/>
          <a:ln w="9525">
            <a:solidFill>
              <a:schemeClr val="tx1"/>
            </a:solidFill>
            <a:prstDash val="dash"/>
            <a:miter lim="800000"/>
            <a:headEnd/>
            <a:tailEnd/>
          </a:ln>
          <a:effectLst/>
        </p:spPr>
        <p:txBody>
          <a:bodyPr wrap="none" anchor="ctr"/>
          <a:lstStyle/>
          <a:p>
            <a:pPr algn="ctr"/>
            <a:r>
              <a:rPr lang="ja-JP" altLang="en-US" sz="1800"/>
              <a:t>価格転嫁困難</a:t>
            </a:r>
          </a:p>
          <a:p>
            <a:pPr algn="ctr"/>
            <a:r>
              <a:rPr lang="ja-JP" altLang="en-US" sz="1800"/>
              <a:t>二重課税廃止運動</a:t>
            </a:r>
            <a:endParaRPr lang="ja-JP" altLang="en-US"/>
          </a:p>
        </p:txBody>
      </p:sp>
      <p:sp>
        <p:nvSpPr>
          <p:cNvPr id="69647" name="Rectangle 15"/>
          <p:cNvSpPr>
            <a:spLocks noChangeArrowheads="1"/>
          </p:cNvSpPr>
          <p:nvPr/>
        </p:nvSpPr>
        <p:spPr bwMode="auto">
          <a:xfrm>
            <a:off x="7956550" y="476250"/>
            <a:ext cx="682625" cy="1995488"/>
          </a:xfrm>
          <a:prstGeom prst="rect">
            <a:avLst/>
          </a:prstGeom>
          <a:noFill/>
          <a:ln w="9525">
            <a:solidFill>
              <a:schemeClr val="tx1"/>
            </a:solidFill>
            <a:miter lim="800000"/>
            <a:headEnd/>
            <a:tailEnd/>
          </a:ln>
          <a:effectLst/>
        </p:spPr>
        <p:txBody>
          <a:bodyPr vert="eaVert">
            <a:spAutoFit/>
          </a:bodyPr>
          <a:lstStyle/>
          <a:p>
            <a:r>
              <a:rPr lang="ja-JP" altLang="en-US" sz="1600"/>
              <a:t>（財）都道府県環境衛生営業指導センター</a:t>
            </a:r>
          </a:p>
        </p:txBody>
      </p:sp>
      <p:sp>
        <p:nvSpPr>
          <p:cNvPr id="69648" name="Rectangle 16"/>
          <p:cNvSpPr>
            <a:spLocks noChangeArrowheads="1"/>
          </p:cNvSpPr>
          <p:nvPr/>
        </p:nvSpPr>
        <p:spPr bwMode="auto">
          <a:xfrm>
            <a:off x="8172450" y="2997200"/>
            <a:ext cx="438150" cy="1779588"/>
          </a:xfrm>
          <a:prstGeom prst="rect">
            <a:avLst/>
          </a:prstGeom>
          <a:noFill/>
          <a:ln w="9525">
            <a:solidFill>
              <a:schemeClr val="tx1"/>
            </a:solidFill>
            <a:miter lim="800000"/>
            <a:headEnd/>
            <a:tailEnd/>
          </a:ln>
          <a:effectLst/>
        </p:spPr>
        <p:txBody>
          <a:bodyPr vert="eaVert">
            <a:spAutoFit/>
          </a:bodyPr>
          <a:lstStyle/>
          <a:p>
            <a:r>
              <a:rPr lang="ja-JP" altLang="en-US" sz="1600"/>
              <a:t>都道府県観光協会</a:t>
            </a:r>
          </a:p>
        </p:txBody>
      </p:sp>
      <p:cxnSp>
        <p:nvCxnSpPr>
          <p:cNvPr id="69651" name="AutoShape 19"/>
          <p:cNvCxnSpPr>
            <a:cxnSpLocks noChangeShapeType="1"/>
            <a:stCxn id="69638" idx="3"/>
            <a:endCxn id="69648" idx="1"/>
          </p:cNvCxnSpPr>
          <p:nvPr/>
        </p:nvCxnSpPr>
        <p:spPr bwMode="auto">
          <a:xfrm>
            <a:off x="7451725" y="2349500"/>
            <a:ext cx="720725" cy="1538288"/>
          </a:xfrm>
          <a:prstGeom prst="straightConnector1">
            <a:avLst/>
          </a:prstGeom>
          <a:noFill/>
          <a:ln w="9525">
            <a:solidFill>
              <a:srgbClr val="CC0066"/>
            </a:solidFill>
            <a:round/>
            <a:headEnd/>
            <a:tailEnd type="triangle" w="med" len="med"/>
          </a:ln>
          <a:effectLst/>
        </p:spPr>
      </p:cxnSp>
      <p:cxnSp>
        <p:nvCxnSpPr>
          <p:cNvPr id="69653" name="AutoShape 21"/>
          <p:cNvCxnSpPr>
            <a:cxnSpLocks noChangeShapeType="1"/>
          </p:cNvCxnSpPr>
          <p:nvPr/>
        </p:nvCxnSpPr>
        <p:spPr bwMode="auto">
          <a:xfrm flipV="1">
            <a:off x="7451725" y="1484313"/>
            <a:ext cx="504825" cy="874712"/>
          </a:xfrm>
          <a:prstGeom prst="straightConnector1">
            <a:avLst/>
          </a:prstGeom>
          <a:noFill/>
          <a:ln w="9525">
            <a:solidFill>
              <a:srgbClr val="CC0066"/>
            </a:solidFill>
            <a:round/>
            <a:headEnd/>
            <a:tailEnd type="triangle" w="med" len="med"/>
          </a:ln>
          <a:effectLst/>
        </p:spPr>
      </p:cxnSp>
      <p:sp>
        <p:nvSpPr>
          <p:cNvPr id="69654" name="Text Box 22"/>
          <p:cNvSpPr txBox="1">
            <a:spLocks noChangeArrowheads="1"/>
          </p:cNvSpPr>
          <p:nvPr/>
        </p:nvSpPr>
        <p:spPr bwMode="auto">
          <a:xfrm>
            <a:off x="7235825" y="2466975"/>
            <a:ext cx="1657350" cy="457200"/>
          </a:xfrm>
          <a:prstGeom prst="rect">
            <a:avLst/>
          </a:prstGeom>
          <a:noFill/>
          <a:ln w="3175">
            <a:noFill/>
            <a:miter lim="800000"/>
            <a:headEnd/>
            <a:tailEnd/>
          </a:ln>
          <a:effectLst/>
        </p:spPr>
        <p:txBody>
          <a:bodyPr wrap="none">
            <a:spAutoFit/>
          </a:bodyPr>
          <a:lstStyle/>
          <a:p>
            <a:r>
              <a:rPr lang="ja-JP" altLang="en-US" b="1">
                <a:solidFill>
                  <a:srgbClr val="CC0066"/>
                </a:solidFill>
              </a:rPr>
              <a:t>＊</a:t>
            </a:r>
            <a:r>
              <a:rPr lang="ja-JP" altLang="en-US" sz="2000" b="1">
                <a:solidFill>
                  <a:srgbClr val="CC0066"/>
                </a:solidFill>
              </a:rPr>
              <a:t>平成４</a:t>
            </a:r>
            <a:r>
              <a:rPr lang="en-US" altLang="ja-JP" sz="2000" b="1">
                <a:solidFill>
                  <a:srgbClr val="CC0066"/>
                </a:solidFill>
              </a:rPr>
              <a:t>~</a:t>
            </a:r>
            <a:r>
              <a:rPr lang="ja-JP" altLang="en-US" sz="2000" b="1">
                <a:solidFill>
                  <a:srgbClr val="CC0066"/>
                </a:solidFill>
              </a:rPr>
              <a:t>１１</a:t>
            </a:r>
          </a:p>
        </p:txBody>
      </p:sp>
      <p:sp>
        <p:nvSpPr>
          <p:cNvPr id="69655" name="Text Box 23"/>
          <p:cNvSpPr txBox="1">
            <a:spLocks noChangeArrowheads="1"/>
          </p:cNvSpPr>
          <p:nvPr/>
        </p:nvSpPr>
        <p:spPr bwMode="auto">
          <a:xfrm>
            <a:off x="6732588" y="5253038"/>
            <a:ext cx="1946275" cy="376237"/>
          </a:xfrm>
          <a:prstGeom prst="rect">
            <a:avLst/>
          </a:prstGeom>
          <a:noFill/>
          <a:ln w="9525">
            <a:solidFill>
              <a:schemeClr val="tx1"/>
            </a:solidFill>
            <a:miter lim="800000"/>
            <a:headEnd/>
            <a:tailEnd/>
          </a:ln>
          <a:effectLst/>
        </p:spPr>
        <p:txBody>
          <a:bodyPr wrap="none">
            <a:spAutoFit/>
          </a:bodyPr>
          <a:lstStyle/>
          <a:p>
            <a:r>
              <a:rPr lang="en-US" altLang="ja-JP" sz="1800"/>
              <a:t>(</a:t>
            </a:r>
            <a:r>
              <a:rPr lang="ja-JP" altLang="en-US" sz="1800"/>
              <a:t>社</a:t>
            </a:r>
            <a:r>
              <a:rPr lang="en-US" altLang="ja-JP" sz="1800"/>
              <a:t>)</a:t>
            </a:r>
            <a:r>
              <a:rPr lang="ja-JP" altLang="en-US" sz="1800"/>
              <a:t>日本観光協会</a:t>
            </a:r>
          </a:p>
        </p:txBody>
      </p:sp>
      <p:cxnSp>
        <p:nvCxnSpPr>
          <p:cNvPr id="69656" name="AutoShape 24"/>
          <p:cNvCxnSpPr>
            <a:cxnSpLocks noChangeShapeType="1"/>
            <a:stCxn id="69648" idx="2"/>
            <a:endCxn id="69655" idx="0"/>
          </p:cNvCxnSpPr>
          <p:nvPr/>
        </p:nvCxnSpPr>
        <p:spPr bwMode="auto">
          <a:xfrm flipH="1">
            <a:off x="7705725" y="4776788"/>
            <a:ext cx="685800" cy="476250"/>
          </a:xfrm>
          <a:prstGeom prst="straightConnector1">
            <a:avLst/>
          </a:prstGeom>
          <a:noFill/>
          <a:ln w="9525">
            <a:solidFill>
              <a:schemeClr val="tx1"/>
            </a:solidFill>
            <a:round/>
            <a:headEnd/>
            <a:tailEnd type="triangle" w="med" len="med"/>
          </a:ln>
          <a:effectLst/>
        </p:spPr>
      </p:cxnSp>
      <p:sp>
        <p:nvSpPr>
          <p:cNvPr id="69657" name="Text Box 25"/>
          <p:cNvSpPr txBox="1">
            <a:spLocks noChangeArrowheads="1"/>
          </p:cNvSpPr>
          <p:nvPr/>
        </p:nvSpPr>
        <p:spPr bwMode="auto">
          <a:xfrm>
            <a:off x="7164388" y="5748338"/>
            <a:ext cx="1616075" cy="527050"/>
          </a:xfrm>
          <a:prstGeom prst="rect">
            <a:avLst/>
          </a:prstGeom>
          <a:noFill/>
          <a:ln w="9525">
            <a:solidFill>
              <a:schemeClr val="tx1"/>
            </a:solidFill>
            <a:miter lim="800000"/>
            <a:headEnd/>
            <a:tailEnd/>
          </a:ln>
          <a:effectLst/>
        </p:spPr>
        <p:txBody>
          <a:bodyPr wrap="none">
            <a:spAutoFit/>
          </a:bodyPr>
          <a:lstStyle/>
          <a:p>
            <a:r>
              <a:rPr lang="ja-JP" altLang="en-US" sz="1400"/>
              <a:t>（財）全国環境衛生</a:t>
            </a:r>
          </a:p>
          <a:p>
            <a:r>
              <a:rPr lang="ja-JP" altLang="en-US" sz="1400"/>
              <a:t>営業指導センター</a:t>
            </a:r>
            <a:endParaRPr lang="ja-JP" altLang="en-US" sz="2000"/>
          </a:p>
        </p:txBody>
      </p:sp>
      <p:cxnSp>
        <p:nvCxnSpPr>
          <p:cNvPr id="69659" name="AutoShape 27"/>
          <p:cNvCxnSpPr>
            <a:cxnSpLocks noChangeShapeType="1"/>
            <a:stCxn id="69647" idx="3"/>
            <a:endCxn id="69657" idx="3"/>
          </p:cNvCxnSpPr>
          <p:nvPr/>
        </p:nvCxnSpPr>
        <p:spPr bwMode="auto">
          <a:xfrm>
            <a:off x="8639175" y="1474788"/>
            <a:ext cx="141288" cy="4537075"/>
          </a:xfrm>
          <a:prstGeom prst="bentConnector3">
            <a:avLst>
              <a:gd name="adj1" fmla="val 261796"/>
            </a:avLst>
          </a:prstGeom>
          <a:noFill/>
          <a:ln w="9525">
            <a:solidFill>
              <a:schemeClr val="tx1"/>
            </a:solidFill>
            <a:miter lim="800000"/>
            <a:headEnd/>
            <a:tailEnd type="triangle" w="med" len="med"/>
          </a:ln>
          <a:effectLst/>
        </p:spPr>
      </p:cxn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2"/>
          <p:cNvSpPr txBox="1">
            <a:spLocks noChangeArrowheads="1"/>
          </p:cNvSpPr>
          <p:nvPr/>
        </p:nvSpPr>
        <p:spPr bwMode="auto">
          <a:xfrm>
            <a:off x="2411413" y="188913"/>
            <a:ext cx="5689600" cy="1993900"/>
          </a:xfrm>
          <a:prstGeom prst="rect">
            <a:avLst/>
          </a:prstGeom>
          <a:noFill/>
          <a:ln w="12700">
            <a:solidFill>
              <a:schemeClr val="tx1"/>
            </a:solidFill>
            <a:miter lim="800000"/>
            <a:headEnd/>
            <a:tailEnd/>
          </a:ln>
          <a:effectLst/>
        </p:spPr>
        <p:txBody>
          <a:bodyPr>
            <a:spAutoFit/>
          </a:bodyPr>
          <a:lstStyle/>
          <a:p>
            <a:r>
              <a:rPr lang="ja-JP" altLang="en-US" sz="2000"/>
              <a:t>環境衛生営業</a:t>
            </a:r>
            <a:r>
              <a:rPr lang="en-US" altLang="ja-JP" sz="2000"/>
              <a:t>〔</a:t>
            </a:r>
            <a:r>
              <a:rPr lang="ja-JP" altLang="en-US" sz="2000"/>
              <a:t>飲食（喫茶を含む。）・旅館業</a:t>
            </a:r>
            <a:r>
              <a:rPr lang="en-US" altLang="ja-JP" sz="2000"/>
              <a:t>〕</a:t>
            </a:r>
            <a:r>
              <a:rPr lang="ja-JP" altLang="en-US" sz="2000"/>
              <a:t>振興助成交付金は、近年の我が国における消費生活の充実向上に伴い、地域における飲食・旅館業の係る環境衛生関係営業の振興を図ることを目的として創設された地方自治法第２３２条の２の規定に基づき支出される補助金である。</a:t>
            </a:r>
            <a:r>
              <a:rPr lang="ja-JP" altLang="en-US"/>
              <a:t> </a:t>
            </a:r>
          </a:p>
        </p:txBody>
      </p:sp>
      <p:sp>
        <p:nvSpPr>
          <p:cNvPr id="61443" name="Rectangle 3"/>
          <p:cNvSpPr>
            <a:spLocks noChangeArrowheads="1"/>
          </p:cNvSpPr>
          <p:nvPr/>
        </p:nvSpPr>
        <p:spPr bwMode="auto">
          <a:xfrm>
            <a:off x="1476375" y="2636838"/>
            <a:ext cx="6769100" cy="576262"/>
          </a:xfrm>
          <a:prstGeom prst="rect">
            <a:avLst/>
          </a:prstGeom>
          <a:noFill/>
          <a:ln w="28575">
            <a:solidFill>
              <a:schemeClr val="tx1"/>
            </a:solidFill>
            <a:miter lim="800000"/>
            <a:headEnd/>
            <a:tailEnd/>
          </a:ln>
          <a:effectLst/>
        </p:spPr>
        <p:txBody>
          <a:bodyPr wrap="none" anchor="ctr"/>
          <a:lstStyle/>
          <a:p>
            <a:pPr algn="ctr"/>
            <a:r>
              <a:rPr lang="ja-JP" altLang="en-US" b="1"/>
              <a:t>環境衛生営業（飲食・旅館業）振興助成交付金制度</a:t>
            </a:r>
          </a:p>
        </p:txBody>
      </p:sp>
      <p:sp>
        <p:nvSpPr>
          <p:cNvPr id="61444" name="Text Box 4"/>
          <p:cNvSpPr txBox="1">
            <a:spLocks noChangeArrowheads="1"/>
          </p:cNvSpPr>
          <p:nvPr/>
        </p:nvSpPr>
        <p:spPr bwMode="auto">
          <a:xfrm>
            <a:off x="2484438" y="4362450"/>
            <a:ext cx="5578475" cy="2235200"/>
          </a:xfrm>
          <a:prstGeom prst="rect">
            <a:avLst/>
          </a:prstGeom>
          <a:noFill/>
          <a:ln w="9525">
            <a:solidFill>
              <a:schemeClr val="tx1"/>
            </a:solidFill>
            <a:prstDash val="sysDot"/>
            <a:miter lim="800000"/>
            <a:headEnd/>
            <a:tailEnd/>
          </a:ln>
          <a:effectLst/>
        </p:spPr>
        <p:txBody>
          <a:bodyPr>
            <a:spAutoFit/>
          </a:bodyPr>
          <a:lstStyle/>
          <a:p>
            <a:r>
              <a:rPr lang="ja-JP" altLang="en-US" sz="2000"/>
              <a:t>各都道府県から都道府県観光協会に補助金として交付される観光事業振興助成交付金制度に基づき、</a:t>
            </a:r>
            <a:r>
              <a:rPr lang="en-US" altLang="ja-JP" sz="2000"/>
              <a:t>(</a:t>
            </a:r>
            <a:r>
              <a:rPr lang="ja-JP" altLang="en-US" sz="2000"/>
              <a:t>社</a:t>
            </a:r>
            <a:r>
              <a:rPr lang="en-US" altLang="ja-JP" sz="2000"/>
              <a:t>)</a:t>
            </a:r>
            <a:r>
              <a:rPr lang="ja-JP" altLang="en-US" sz="2000"/>
              <a:t>日本観光協会は地域における観光事業の一層の推進を図り、観光振興に資するため、観光地の活性化・環境整備、観光事業従事者の教育研修・福利厚生及び外客受入体制の整備等の事業を推進している。</a:t>
            </a:r>
          </a:p>
        </p:txBody>
      </p:sp>
      <p:sp>
        <p:nvSpPr>
          <p:cNvPr id="61445" name="Rectangle 5"/>
          <p:cNvSpPr>
            <a:spLocks noChangeArrowheads="1"/>
          </p:cNvSpPr>
          <p:nvPr/>
        </p:nvSpPr>
        <p:spPr bwMode="auto">
          <a:xfrm>
            <a:off x="2738438" y="3459163"/>
            <a:ext cx="5505450" cy="617537"/>
          </a:xfrm>
          <a:prstGeom prst="rect">
            <a:avLst/>
          </a:prstGeom>
          <a:solidFill>
            <a:srgbClr val="FFFF00"/>
          </a:solidFill>
          <a:ln w="38100">
            <a:solidFill>
              <a:schemeClr val="tx1"/>
            </a:solidFill>
            <a:miter lim="800000"/>
            <a:headEnd/>
            <a:tailEnd/>
          </a:ln>
          <a:effectLst/>
        </p:spPr>
        <p:txBody>
          <a:bodyPr wrap="none">
            <a:spAutoFit/>
          </a:bodyPr>
          <a:lstStyle/>
          <a:p>
            <a:r>
              <a:rPr lang="ja-JP" altLang="en-US" sz="3200" dirty="0"/>
              <a:t>観光事業振興助成交付金制度</a:t>
            </a:r>
          </a:p>
        </p:txBody>
      </p:sp>
      <p:sp>
        <p:nvSpPr>
          <p:cNvPr id="61446" name="Text Box 6"/>
          <p:cNvSpPr txBox="1">
            <a:spLocks noChangeArrowheads="1"/>
          </p:cNvSpPr>
          <p:nvPr/>
        </p:nvSpPr>
        <p:spPr bwMode="auto">
          <a:xfrm>
            <a:off x="117475" y="1893888"/>
            <a:ext cx="709613" cy="2974975"/>
          </a:xfrm>
          <a:prstGeom prst="rect">
            <a:avLst/>
          </a:prstGeom>
          <a:noFill/>
          <a:ln w="38100">
            <a:solidFill>
              <a:schemeClr val="tx1"/>
            </a:solidFill>
            <a:miter lim="800000"/>
            <a:headEnd/>
            <a:tailEnd/>
          </a:ln>
          <a:effectLst/>
        </p:spPr>
        <p:txBody>
          <a:bodyPr vert="eaVert" wrap="none">
            <a:spAutoFit/>
          </a:bodyPr>
          <a:lstStyle/>
          <a:p>
            <a:r>
              <a:rPr lang="ja-JP" altLang="en-US" sz="3200"/>
              <a:t>特別地方消費税</a:t>
            </a:r>
          </a:p>
        </p:txBody>
      </p:sp>
      <p:sp>
        <p:nvSpPr>
          <p:cNvPr id="61447" name="AutoShape 7"/>
          <p:cNvSpPr>
            <a:spLocks noChangeArrowheads="1"/>
          </p:cNvSpPr>
          <p:nvPr/>
        </p:nvSpPr>
        <p:spPr bwMode="auto">
          <a:xfrm>
            <a:off x="900113" y="1844675"/>
            <a:ext cx="503237" cy="3024188"/>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a:effectLst/>
        </p:spPr>
        <p:txBody>
          <a:bodyPr vert="eaVert" wrap="none" anchor="ctr"/>
          <a:lstStyle/>
          <a:p>
            <a:pPr algn="ctr"/>
            <a:r>
              <a:rPr lang="ja-JP" altLang="en-US"/>
              <a:t>都道府県</a:t>
            </a:r>
          </a:p>
        </p:txBody>
      </p:sp>
      <p:sp>
        <p:nvSpPr>
          <p:cNvPr id="61448" name="Oval 8"/>
          <p:cNvSpPr>
            <a:spLocks noChangeArrowheads="1"/>
          </p:cNvSpPr>
          <p:nvPr/>
        </p:nvSpPr>
        <p:spPr bwMode="auto">
          <a:xfrm>
            <a:off x="1403350" y="4292600"/>
            <a:ext cx="792163" cy="1800225"/>
          </a:xfrm>
          <a:prstGeom prst="ellipse">
            <a:avLst/>
          </a:prstGeom>
          <a:noFill/>
          <a:ln w="9525">
            <a:solidFill>
              <a:schemeClr val="tx1"/>
            </a:solidFill>
            <a:round/>
            <a:headEnd/>
            <a:tailEnd/>
          </a:ln>
          <a:effectLst/>
        </p:spPr>
        <p:txBody>
          <a:bodyPr vert="eaVert" wrap="none" anchor="ctr"/>
          <a:lstStyle/>
          <a:p>
            <a:pPr algn="ctr"/>
            <a:r>
              <a:rPr lang="ja-JP" altLang="en-US" sz="2000"/>
              <a:t>都道府県</a:t>
            </a:r>
          </a:p>
          <a:p>
            <a:pPr algn="ctr"/>
            <a:r>
              <a:rPr lang="ja-JP" altLang="en-US" sz="2000"/>
              <a:t>観光協会</a:t>
            </a:r>
          </a:p>
        </p:txBody>
      </p:sp>
      <p:sp>
        <p:nvSpPr>
          <p:cNvPr id="61449" name="Oval 9"/>
          <p:cNvSpPr>
            <a:spLocks noChangeArrowheads="1"/>
          </p:cNvSpPr>
          <p:nvPr/>
        </p:nvSpPr>
        <p:spPr bwMode="auto">
          <a:xfrm>
            <a:off x="1331913" y="260350"/>
            <a:ext cx="865187" cy="2089150"/>
          </a:xfrm>
          <a:prstGeom prst="ellipse">
            <a:avLst/>
          </a:prstGeom>
          <a:noFill/>
          <a:ln w="9525">
            <a:solidFill>
              <a:schemeClr val="tx1"/>
            </a:solidFill>
            <a:round/>
            <a:headEnd/>
            <a:tailEnd/>
          </a:ln>
          <a:effectLst/>
        </p:spPr>
        <p:txBody>
          <a:bodyPr vert="eaVert" wrap="none" anchor="ctr"/>
          <a:lstStyle/>
          <a:p>
            <a:pPr algn="ctr"/>
            <a:r>
              <a:rPr lang="ja-JP" altLang="en-US" sz="1400"/>
              <a:t>（財）都道府県環境</a:t>
            </a:r>
          </a:p>
          <a:p>
            <a:pPr algn="ctr"/>
            <a:r>
              <a:rPr lang="ja-JP" altLang="en-US" sz="1400"/>
              <a:t>衛生営業指導センター</a:t>
            </a:r>
          </a:p>
        </p:txBody>
      </p:sp>
      <p:sp>
        <p:nvSpPr>
          <p:cNvPr id="61450" name="Oval 10"/>
          <p:cNvSpPr>
            <a:spLocks noChangeArrowheads="1"/>
          </p:cNvSpPr>
          <p:nvPr/>
        </p:nvSpPr>
        <p:spPr bwMode="auto">
          <a:xfrm>
            <a:off x="8243888" y="4795838"/>
            <a:ext cx="792162" cy="1873250"/>
          </a:xfrm>
          <a:prstGeom prst="ellipse">
            <a:avLst/>
          </a:prstGeom>
          <a:noFill/>
          <a:ln w="9525">
            <a:solidFill>
              <a:schemeClr val="tx1"/>
            </a:solidFill>
            <a:round/>
            <a:headEnd/>
            <a:tailEnd/>
          </a:ln>
          <a:effectLst/>
        </p:spPr>
        <p:txBody>
          <a:bodyPr vert="eaVert" wrap="none" anchor="ctr"/>
          <a:lstStyle/>
          <a:p>
            <a:pPr algn="ctr"/>
            <a:r>
              <a:rPr lang="ja-JP" altLang="en-US" sz="1800"/>
              <a:t>日本観光協会</a:t>
            </a:r>
          </a:p>
        </p:txBody>
      </p:sp>
      <p:sp>
        <p:nvSpPr>
          <p:cNvPr id="61451" name="Oval 11"/>
          <p:cNvSpPr>
            <a:spLocks noChangeArrowheads="1"/>
          </p:cNvSpPr>
          <p:nvPr/>
        </p:nvSpPr>
        <p:spPr bwMode="auto">
          <a:xfrm>
            <a:off x="8243888" y="44450"/>
            <a:ext cx="792162" cy="1873250"/>
          </a:xfrm>
          <a:prstGeom prst="ellipse">
            <a:avLst/>
          </a:prstGeom>
          <a:noFill/>
          <a:ln w="9525">
            <a:solidFill>
              <a:schemeClr val="tx1"/>
            </a:solidFill>
            <a:round/>
            <a:headEnd/>
            <a:tailEnd/>
          </a:ln>
          <a:effectLst/>
        </p:spPr>
        <p:txBody>
          <a:bodyPr vert="eaVert" wrap="none" anchor="ctr"/>
          <a:lstStyle/>
          <a:p>
            <a:pPr algn="ctr"/>
            <a:r>
              <a:rPr lang="ja-JP" altLang="en-US" sz="1400"/>
              <a:t>（財）全国環境衛生</a:t>
            </a:r>
          </a:p>
          <a:p>
            <a:pPr algn="ctr"/>
            <a:r>
              <a:rPr lang="ja-JP" altLang="en-US" sz="1400"/>
              <a:t>営業指導センター</a:t>
            </a:r>
            <a:r>
              <a:rPr lang="ja-JP" altLang="en-US"/>
              <a:t> </a:t>
            </a:r>
          </a:p>
        </p:txBody>
      </p:sp>
      <p:sp>
        <p:nvSpPr>
          <p:cNvPr id="61452" name="AutoShape 12"/>
          <p:cNvSpPr>
            <a:spLocks noChangeArrowheads="1"/>
          </p:cNvSpPr>
          <p:nvPr/>
        </p:nvSpPr>
        <p:spPr bwMode="auto">
          <a:xfrm>
            <a:off x="8027988" y="4725988"/>
            <a:ext cx="215900" cy="1655762"/>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a:effectLst/>
        </p:spPr>
        <p:txBody>
          <a:bodyPr vert="eaVert" wrap="none" anchor="ctr"/>
          <a:lstStyle/>
          <a:p>
            <a:pPr algn="ctr"/>
            <a:endParaRPr lang="ja-JP" altLang="ja-JP"/>
          </a:p>
        </p:txBody>
      </p:sp>
      <p:sp>
        <p:nvSpPr>
          <p:cNvPr id="61453" name="AutoShape 13"/>
          <p:cNvSpPr>
            <a:spLocks noChangeArrowheads="1"/>
          </p:cNvSpPr>
          <p:nvPr/>
        </p:nvSpPr>
        <p:spPr bwMode="auto">
          <a:xfrm>
            <a:off x="8027988" y="333375"/>
            <a:ext cx="215900" cy="1655763"/>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solidFill>
              <a:schemeClr val="tx1"/>
            </a:solidFill>
            <a:miter lim="800000"/>
            <a:headEnd/>
            <a:tailEnd/>
          </a:ln>
          <a:effectLst/>
        </p:spPr>
        <p:txBody>
          <a:bodyPr vert="eaVert" wrap="none" anchor="ctr"/>
          <a:lstStyle/>
          <a:p>
            <a:pPr algn="ctr"/>
            <a:endParaRPr lang="ja-JP" altLang="ja-JP"/>
          </a:p>
        </p:txBody>
      </p:sp>
      <p:sp>
        <p:nvSpPr>
          <p:cNvPr id="61454" name="Rectangle 14"/>
          <p:cNvSpPr>
            <a:spLocks noChangeArrowheads="1"/>
          </p:cNvSpPr>
          <p:nvPr/>
        </p:nvSpPr>
        <p:spPr bwMode="auto">
          <a:xfrm>
            <a:off x="8350250" y="1989138"/>
            <a:ext cx="685800" cy="2482850"/>
          </a:xfrm>
          <a:prstGeom prst="rect">
            <a:avLst/>
          </a:prstGeom>
          <a:noFill/>
          <a:ln w="12700">
            <a:solidFill>
              <a:schemeClr val="tx1"/>
            </a:solidFill>
            <a:miter lim="800000"/>
            <a:headEnd/>
            <a:tailEnd/>
          </a:ln>
          <a:effectLst/>
        </p:spPr>
        <p:txBody>
          <a:bodyPr vert="eaVert" wrap="none">
            <a:spAutoFit/>
          </a:bodyPr>
          <a:lstStyle/>
          <a:p>
            <a:r>
              <a:rPr lang="ja-JP" altLang="en-US" sz="1600"/>
              <a:t>特別地方消費税廃止に伴い</a:t>
            </a:r>
          </a:p>
          <a:p>
            <a:r>
              <a:rPr lang="ja-JP" altLang="en-US" sz="1600"/>
              <a:t>平成１２年３月３１日廃止</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ln>
            <a:solidFill>
              <a:schemeClr val="tx1"/>
            </a:solidFill>
          </a:ln>
        </p:spPr>
        <p:txBody>
          <a:bodyPr/>
          <a:lstStyle/>
          <a:p>
            <a:r>
              <a:rPr lang="ja-JP" altLang="en-US"/>
              <a:t>観光政策と税制</a:t>
            </a:r>
          </a:p>
        </p:txBody>
      </p:sp>
      <p:sp>
        <p:nvSpPr>
          <p:cNvPr id="46083" name="Rectangle 3"/>
          <p:cNvSpPr>
            <a:spLocks noGrp="1" noChangeArrowheads="1"/>
          </p:cNvSpPr>
          <p:nvPr>
            <p:ph type="body" idx="1"/>
          </p:nvPr>
        </p:nvSpPr>
        <p:spPr/>
        <p:txBody>
          <a:bodyPr/>
          <a:lstStyle/>
          <a:p>
            <a:r>
              <a:rPr lang="en-US" altLang="ja-JP"/>
              <a:t>1937</a:t>
            </a:r>
            <a:r>
              <a:rPr lang="ja-JP" altLang="en-US"/>
              <a:t>年、</a:t>
            </a:r>
            <a:r>
              <a:rPr lang="en-US" altLang="ja-JP"/>
              <a:t>1938</a:t>
            </a:r>
            <a:r>
              <a:rPr lang="ja-JP" altLang="en-US"/>
              <a:t>年の戦時税制</a:t>
            </a:r>
          </a:p>
          <a:p>
            <a:r>
              <a:rPr lang="ja-JP" altLang="en-US"/>
              <a:t>通行税、入場税、遊興飲食税</a:t>
            </a:r>
          </a:p>
          <a:p>
            <a:r>
              <a:rPr lang="en-US" altLang="ja-JP"/>
              <a:t>1989</a:t>
            </a:r>
            <a:r>
              <a:rPr lang="ja-JP" altLang="en-US"/>
              <a:t>年消費税設定まで継続</a:t>
            </a:r>
          </a:p>
          <a:p>
            <a:r>
              <a:rPr lang="ja-JP" altLang="en-US"/>
              <a:t>特別地方消費税、ゴルフ場利用税</a:t>
            </a:r>
          </a:p>
          <a:p>
            <a:r>
              <a:rPr lang="ja-JP" altLang="en-US"/>
              <a:t>入湯税　　熱海</a:t>
            </a:r>
          </a:p>
          <a:p>
            <a:r>
              <a:rPr lang="ja-JP" altLang="en-US"/>
              <a:t>法定外普通税　京都、奈良、日光、松島</a:t>
            </a:r>
          </a:p>
          <a:p>
            <a:r>
              <a:rPr lang="ja-JP" altLang="en-US"/>
              <a:t>法定外目的税　東京都、沖縄離島</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p:cNvSpPr>
          <p:nvPr/>
        </p:nvSpPr>
        <p:spPr bwMode="auto">
          <a:xfrm>
            <a:off x="395288" y="260350"/>
            <a:ext cx="7200900" cy="863600"/>
          </a:xfrm>
          <a:prstGeom prst="rect">
            <a:avLst/>
          </a:prstGeom>
          <a:solidFill>
            <a:srgbClr val="FFFF00"/>
          </a:solidFill>
          <a:ln w="9525">
            <a:solidFill>
              <a:schemeClr val="tx1"/>
            </a:solidFill>
            <a:miter lim="800000"/>
            <a:headEnd/>
            <a:tailEnd/>
          </a:ln>
          <a:effectLst/>
        </p:spPr>
        <p:txBody>
          <a:bodyPr wrap="none" anchor="ctr"/>
          <a:lstStyle/>
          <a:p>
            <a:pPr algn="ctr"/>
            <a:r>
              <a:rPr lang="ja-JP" altLang="en-US" b="1"/>
              <a:t>環境衛生営業（飲食・旅館業）振興助成交付金制度</a:t>
            </a:r>
          </a:p>
        </p:txBody>
      </p:sp>
      <p:sp>
        <p:nvSpPr>
          <p:cNvPr id="62467" name="Rectangle 3"/>
          <p:cNvSpPr>
            <a:spLocks noChangeArrowheads="1"/>
          </p:cNvSpPr>
          <p:nvPr/>
        </p:nvSpPr>
        <p:spPr bwMode="auto">
          <a:xfrm>
            <a:off x="529803" y="1556792"/>
            <a:ext cx="6994525" cy="469900"/>
          </a:xfrm>
          <a:prstGeom prst="rect">
            <a:avLst/>
          </a:prstGeom>
          <a:solidFill>
            <a:srgbClr val="FFFF00"/>
          </a:solidFill>
          <a:ln w="12700">
            <a:solidFill>
              <a:schemeClr val="tx1"/>
            </a:solidFill>
            <a:miter lim="800000"/>
            <a:headEnd/>
            <a:tailEnd/>
          </a:ln>
          <a:effectLst/>
        </p:spPr>
        <p:txBody>
          <a:bodyPr wrap="none">
            <a:spAutoFit/>
          </a:bodyPr>
          <a:lstStyle/>
          <a:p>
            <a:r>
              <a:rPr lang="ja-JP" altLang="en-US" dirty="0"/>
              <a:t>特別地方消費税廃止に伴い平成１２年３月３１日廃止</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539750" y="333375"/>
            <a:ext cx="2225675" cy="588963"/>
          </a:xfrm>
          <a:prstGeom prst="rect">
            <a:avLst/>
          </a:prstGeom>
          <a:solidFill>
            <a:srgbClr val="FFFF00"/>
          </a:solidFill>
          <a:ln w="9525">
            <a:solidFill>
              <a:schemeClr val="tx1"/>
            </a:solidFill>
            <a:miter lim="800000"/>
            <a:headEnd/>
            <a:tailEnd/>
          </a:ln>
          <a:effectLst/>
        </p:spPr>
        <p:txBody>
          <a:bodyPr wrap="none">
            <a:spAutoFit/>
          </a:bodyPr>
          <a:lstStyle/>
          <a:p>
            <a:r>
              <a:rPr lang="ja-JP" altLang="en-US" sz="3200" dirty="0"/>
              <a:t>京都市の例</a:t>
            </a:r>
          </a:p>
        </p:txBody>
      </p:sp>
      <p:sp>
        <p:nvSpPr>
          <p:cNvPr id="27651" name="Text Box 3"/>
          <p:cNvSpPr txBox="1">
            <a:spLocks noChangeArrowheads="1"/>
          </p:cNvSpPr>
          <p:nvPr/>
        </p:nvSpPr>
        <p:spPr bwMode="auto">
          <a:xfrm>
            <a:off x="611188" y="3394075"/>
            <a:ext cx="3952875" cy="466725"/>
          </a:xfrm>
          <a:prstGeom prst="rect">
            <a:avLst/>
          </a:prstGeom>
          <a:noFill/>
          <a:ln w="9525">
            <a:solidFill>
              <a:schemeClr val="tx1"/>
            </a:solidFill>
            <a:prstDash val="dash"/>
            <a:miter lim="800000"/>
            <a:headEnd/>
            <a:tailEnd/>
          </a:ln>
          <a:effectLst/>
        </p:spPr>
        <p:txBody>
          <a:bodyPr wrap="none">
            <a:spAutoFit/>
          </a:bodyPr>
          <a:lstStyle/>
          <a:p>
            <a:r>
              <a:rPr lang="ja-JP" altLang="en-US"/>
              <a:t>昭和</a:t>
            </a:r>
            <a:r>
              <a:rPr lang="en-US" altLang="ja-JP"/>
              <a:t>31</a:t>
            </a:r>
            <a:r>
              <a:rPr lang="ja-JP" altLang="en-US"/>
              <a:t>年　　</a:t>
            </a:r>
            <a:r>
              <a:rPr lang="ja-JP" altLang="en-US" b="1"/>
              <a:t>文化</a:t>
            </a:r>
            <a:r>
              <a:rPr lang="ja-JP" altLang="en-US"/>
              <a:t>観光施設税</a:t>
            </a:r>
          </a:p>
        </p:txBody>
      </p:sp>
      <p:sp>
        <p:nvSpPr>
          <p:cNvPr id="27652" name="Text Box 4"/>
          <p:cNvSpPr txBox="1">
            <a:spLocks noChangeArrowheads="1"/>
          </p:cNvSpPr>
          <p:nvPr/>
        </p:nvSpPr>
        <p:spPr bwMode="auto">
          <a:xfrm>
            <a:off x="611188" y="5805488"/>
            <a:ext cx="3952875" cy="466725"/>
          </a:xfrm>
          <a:prstGeom prst="rect">
            <a:avLst/>
          </a:prstGeom>
          <a:noFill/>
          <a:ln w="9525">
            <a:solidFill>
              <a:schemeClr val="tx1"/>
            </a:solidFill>
            <a:prstDash val="dash"/>
            <a:miter lim="800000"/>
            <a:headEnd/>
            <a:tailEnd/>
          </a:ln>
          <a:effectLst/>
        </p:spPr>
        <p:txBody>
          <a:bodyPr wrap="none">
            <a:spAutoFit/>
          </a:bodyPr>
          <a:lstStyle/>
          <a:p>
            <a:r>
              <a:rPr lang="ja-JP" altLang="en-US"/>
              <a:t>昭和</a:t>
            </a:r>
            <a:r>
              <a:rPr lang="en-US" altLang="ja-JP"/>
              <a:t>60</a:t>
            </a:r>
            <a:r>
              <a:rPr lang="ja-JP" altLang="en-US"/>
              <a:t>年　　古都保存協力税</a:t>
            </a:r>
          </a:p>
        </p:txBody>
      </p:sp>
      <p:sp>
        <p:nvSpPr>
          <p:cNvPr id="27653" name="Text Box 5"/>
          <p:cNvSpPr txBox="1">
            <a:spLocks noChangeArrowheads="1"/>
          </p:cNvSpPr>
          <p:nvPr/>
        </p:nvSpPr>
        <p:spPr bwMode="auto">
          <a:xfrm>
            <a:off x="577850" y="3933825"/>
            <a:ext cx="2698750" cy="366713"/>
          </a:xfrm>
          <a:prstGeom prst="rect">
            <a:avLst/>
          </a:prstGeom>
          <a:noFill/>
          <a:ln w="9525">
            <a:noFill/>
            <a:miter lim="800000"/>
            <a:headEnd/>
            <a:tailEnd/>
          </a:ln>
          <a:effectLst/>
        </p:spPr>
        <p:txBody>
          <a:bodyPr wrap="none">
            <a:spAutoFit/>
          </a:bodyPr>
          <a:lstStyle/>
          <a:p>
            <a:r>
              <a:rPr lang="ja-JP" altLang="en-US" sz="1800"/>
              <a:t>地方税法の法定外</a:t>
            </a:r>
            <a:r>
              <a:rPr lang="ja-JP" altLang="en-US" sz="1800" b="1"/>
              <a:t>普通税</a:t>
            </a:r>
          </a:p>
        </p:txBody>
      </p:sp>
      <p:sp>
        <p:nvSpPr>
          <p:cNvPr id="27654" name="Text Box 6"/>
          <p:cNvSpPr txBox="1">
            <a:spLocks noChangeArrowheads="1"/>
          </p:cNvSpPr>
          <p:nvPr/>
        </p:nvSpPr>
        <p:spPr bwMode="auto">
          <a:xfrm>
            <a:off x="611188" y="4365625"/>
            <a:ext cx="3952875" cy="466725"/>
          </a:xfrm>
          <a:prstGeom prst="rect">
            <a:avLst/>
          </a:prstGeom>
          <a:noFill/>
          <a:ln w="9525">
            <a:solidFill>
              <a:schemeClr val="tx1"/>
            </a:solidFill>
            <a:prstDash val="dash"/>
            <a:miter lim="800000"/>
            <a:headEnd/>
            <a:tailEnd/>
          </a:ln>
          <a:effectLst/>
        </p:spPr>
        <p:txBody>
          <a:bodyPr wrap="none">
            <a:spAutoFit/>
          </a:bodyPr>
          <a:lstStyle/>
          <a:p>
            <a:r>
              <a:rPr lang="ja-JP" altLang="en-US"/>
              <a:t>昭和</a:t>
            </a:r>
            <a:r>
              <a:rPr lang="en-US" altLang="ja-JP"/>
              <a:t>39</a:t>
            </a:r>
            <a:r>
              <a:rPr lang="ja-JP" altLang="en-US"/>
              <a:t>年　　文化保護特別税</a:t>
            </a:r>
          </a:p>
        </p:txBody>
      </p:sp>
      <p:sp>
        <p:nvSpPr>
          <p:cNvPr id="27658" name="Text Box 10"/>
          <p:cNvSpPr txBox="1">
            <a:spLocks noChangeArrowheads="1"/>
          </p:cNvSpPr>
          <p:nvPr/>
        </p:nvSpPr>
        <p:spPr bwMode="auto">
          <a:xfrm>
            <a:off x="4500563" y="3403600"/>
            <a:ext cx="4552950" cy="457200"/>
          </a:xfrm>
          <a:prstGeom prst="rect">
            <a:avLst/>
          </a:prstGeom>
          <a:noFill/>
          <a:ln w="9525">
            <a:noFill/>
            <a:miter lim="800000"/>
            <a:headEnd/>
            <a:tailEnd/>
          </a:ln>
          <a:effectLst/>
        </p:spPr>
        <p:txBody>
          <a:bodyPr wrap="none">
            <a:spAutoFit/>
          </a:bodyPr>
          <a:lstStyle/>
          <a:p>
            <a:r>
              <a:rPr lang="ja-JP" altLang="en-US"/>
              <a:t>（</a:t>
            </a:r>
            <a:r>
              <a:rPr lang="ja-JP" altLang="en-US" b="1"/>
              <a:t>昭</a:t>
            </a:r>
            <a:r>
              <a:rPr lang="en-US" altLang="ja-JP" b="1"/>
              <a:t>31</a:t>
            </a:r>
            <a:r>
              <a:rPr lang="ja-JP" altLang="en-US" b="1"/>
              <a:t>年</a:t>
            </a:r>
            <a:r>
              <a:rPr lang="en-US" altLang="ja-JP" b="1"/>
              <a:t>10</a:t>
            </a:r>
            <a:r>
              <a:rPr lang="ja-JP" altLang="en-US" b="1"/>
              <a:t>月</a:t>
            </a:r>
            <a:r>
              <a:rPr lang="en-US" altLang="ja-JP" b="1"/>
              <a:t>13</a:t>
            </a:r>
            <a:r>
              <a:rPr lang="ja-JP" altLang="en-US" b="1"/>
              <a:t>日～</a:t>
            </a:r>
            <a:r>
              <a:rPr lang="en-US" altLang="ja-JP" b="1"/>
              <a:t>39</a:t>
            </a:r>
            <a:r>
              <a:rPr lang="ja-JP" altLang="en-US" b="1"/>
              <a:t>年</a:t>
            </a:r>
            <a:r>
              <a:rPr lang="en-US" altLang="ja-JP" b="1"/>
              <a:t>4</a:t>
            </a:r>
            <a:r>
              <a:rPr lang="ja-JP" altLang="en-US" b="1"/>
              <a:t>月</a:t>
            </a:r>
            <a:r>
              <a:rPr lang="en-US" altLang="ja-JP" b="1"/>
              <a:t>12</a:t>
            </a:r>
            <a:r>
              <a:rPr lang="ja-JP" altLang="en-US" b="1"/>
              <a:t>日</a:t>
            </a:r>
            <a:r>
              <a:rPr lang="en-US" altLang="ja-JP"/>
              <a:t>)</a:t>
            </a:r>
          </a:p>
        </p:txBody>
      </p:sp>
      <p:sp>
        <p:nvSpPr>
          <p:cNvPr id="27659" name="Text Box 11"/>
          <p:cNvSpPr txBox="1">
            <a:spLocks noChangeArrowheads="1"/>
          </p:cNvSpPr>
          <p:nvPr/>
        </p:nvSpPr>
        <p:spPr bwMode="auto">
          <a:xfrm>
            <a:off x="4572000" y="4365625"/>
            <a:ext cx="4552950" cy="457200"/>
          </a:xfrm>
          <a:prstGeom prst="rect">
            <a:avLst/>
          </a:prstGeom>
          <a:noFill/>
          <a:ln w="9525">
            <a:noFill/>
            <a:miter lim="800000"/>
            <a:headEnd/>
            <a:tailEnd/>
          </a:ln>
          <a:effectLst/>
        </p:spPr>
        <p:txBody>
          <a:bodyPr wrap="none">
            <a:spAutoFit/>
          </a:bodyPr>
          <a:lstStyle/>
          <a:p>
            <a:r>
              <a:rPr lang="ja-JP" altLang="en-US" b="1"/>
              <a:t>（昭</a:t>
            </a:r>
            <a:r>
              <a:rPr lang="en-US" altLang="ja-JP" b="1"/>
              <a:t>39</a:t>
            </a:r>
            <a:r>
              <a:rPr lang="ja-JP" altLang="en-US" b="1"/>
              <a:t>年</a:t>
            </a:r>
            <a:r>
              <a:rPr lang="en-US" altLang="ja-JP" b="1"/>
              <a:t>9</a:t>
            </a:r>
            <a:r>
              <a:rPr lang="ja-JP" altLang="en-US" b="1"/>
              <a:t>月</a:t>
            </a:r>
            <a:r>
              <a:rPr lang="en-US" altLang="ja-JP" b="1"/>
              <a:t>1</a:t>
            </a:r>
            <a:r>
              <a:rPr lang="ja-JP" altLang="en-US" b="1"/>
              <a:t>日一～</a:t>
            </a:r>
            <a:r>
              <a:rPr lang="en-US" altLang="ja-JP" b="1"/>
              <a:t>44</a:t>
            </a:r>
            <a:r>
              <a:rPr lang="ja-JP" altLang="en-US" b="1"/>
              <a:t>年</a:t>
            </a:r>
            <a:r>
              <a:rPr lang="en-US" altLang="ja-JP" b="1"/>
              <a:t>8</a:t>
            </a:r>
            <a:r>
              <a:rPr lang="ja-JP" altLang="en-US" b="1"/>
              <a:t>月</a:t>
            </a:r>
            <a:r>
              <a:rPr lang="en-US" altLang="ja-JP" b="1"/>
              <a:t>31</a:t>
            </a:r>
            <a:r>
              <a:rPr lang="ja-JP" altLang="en-US" b="1"/>
              <a:t>日</a:t>
            </a:r>
            <a:r>
              <a:rPr lang="en-US" altLang="ja-JP" b="1"/>
              <a:t>)</a:t>
            </a:r>
          </a:p>
        </p:txBody>
      </p:sp>
      <p:sp>
        <p:nvSpPr>
          <p:cNvPr id="27660" name="Text Box 12"/>
          <p:cNvSpPr txBox="1">
            <a:spLocks noChangeArrowheads="1"/>
          </p:cNvSpPr>
          <p:nvPr/>
        </p:nvSpPr>
        <p:spPr bwMode="auto">
          <a:xfrm>
            <a:off x="971550" y="1341438"/>
            <a:ext cx="6716713" cy="396875"/>
          </a:xfrm>
          <a:prstGeom prst="rect">
            <a:avLst/>
          </a:prstGeom>
          <a:noFill/>
          <a:ln w="9525">
            <a:noFill/>
            <a:miter lim="800000"/>
            <a:headEnd/>
            <a:tailEnd/>
          </a:ln>
          <a:effectLst/>
        </p:spPr>
        <p:txBody>
          <a:bodyPr wrap="none">
            <a:spAutoFit/>
          </a:bodyPr>
          <a:lstStyle/>
          <a:p>
            <a:r>
              <a:rPr lang="ja-JP" altLang="en-US" sz="2000"/>
              <a:t>宗教施設の固定資産税が非課税により、財政収入が少ない。</a:t>
            </a:r>
          </a:p>
        </p:txBody>
      </p:sp>
      <p:sp>
        <p:nvSpPr>
          <p:cNvPr id="27661" name="Text Box 13"/>
          <p:cNvSpPr txBox="1">
            <a:spLocks noChangeArrowheads="1"/>
          </p:cNvSpPr>
          <p:nvPr/>
        </p:nvSpPr>
        <p:spPr bwMode="auto">
          <a:xfrm>
            <a:off x="3430588" y="404813"/>
            <a:ext cx="4670425" cy="396875"/>
          </a:xfrm>
          <a:prstGeom prst="rect">
            <a:avLst/>
          </a:prstGeom>
          <a:noFill/>
          <a:ln w="9525">
            <a:noFill/>
            <a:miter lim="800000"/>
            <a:headEnd/>
            <a:tailEnd/>
          </a:ln>
          <a:effectLst/>
        </p:spPr>
        <p:txBody>
          <a:bodyPr wrap="none">
            <a:spAutoFit/>
          </a:bodyPr>
          <a:lstStyle/>
          <a:p>
            <a:r>
              <a:rPr lang="ja-JP" altLang="en-US" sz="2000"/>
              <a:t>昭和</a:t>
            </a:r>
            <a:r>
              <a:rPr lang="en-US" altLang="ja-JP" sz="2000"/>
              <a:t>25</a:t>
            </a:r>
            <a:r>
              <a:rPr lang="ja-JP" altLang="en-US" sz="2000"/>
              <a:t>年　京都国際文化観光都市建設法</a:t>
            </a:r>
          </a:p>
        </p:txBody>
      </p:sp>
      <p:sp>
        <p:nvSpPr>
          <p:cNvPr id="27662" name="Text Box 14"/>
          <p:cNvSpPr txBox="1">
            <a:spLocks noChangeArrowheads="1"/>
          </p:cNvSpPr>
          <p:nvPr/>
        </p:nvSpPr>
        <p:spPr bwMode="auto">
          <a:xfrm>
            <a:off x="468313" y="1052513"/>
            <a:ext cx="4222750" cy="366712"/>
          </a:xfrm>
          <a:prstGeom prst="rect">
            <a:avLst/>
          </a:prstGeom>
          <a:noFill/>
          <a:ln w="9525">
            <a:noFill/>
            <a:miter lim="800000"/>
            <a:headEnd/>
            <a:tailEnd/>
          </a:ln>
          <a:effectLst/>
        </p:spPr>
        <p:txBody>
          <a:bodyPr wrap="none">
            <a:spAutoFit/>
          </a:bodyPr>
          <a:lstStyle/>
          <a:p>
            <a:r>
              <a:rPr lang="ja-JP" altLang="en-US" sz="1800"/>
              <a:t>昭和</a:t>
            </a:r>
            <a:r>
              <a:rPr lang="en-US" altLang="ja-JP" sz="1800"/>
              <a:t>30</a:t>
            </a:r>
            <a:r>
              <a:rPr lang="ja-JP" altLang="en-US" sz="1800"/>
              <a:t>年～</a:t>
            </a:r>
            <a:r>
              <a:rPr lang="en-US" altLang="ja-JP" sz="1800"/>
              <a:t>36</a:t>
            </a:r>
            <a:r>
              <a:rPr lang="ja-JP" altLang="en-US" sz="1800"/>
              <a:t>年　京都市は財政再建団体</a:t>
            </a:r>
          </a:p>
        </p:txBody>
      </p:sp>
      <p:sp>
        <p:nvSpPr>
          <p:cNvPr id="27663" name="Text Box 15"/>
          <p:cNvSpPr txBox="1">
            <a:spLocks noChangeArrowheads="1"/>
          </p:cNvSpPr>
          <p:nvPr/>
        </p:nvSpPr>
        <p:spPr bwMode="auto">
          <a:xfrm>
            <a:off x="611188" y="2420938"/>
            <a:ext cx="8251825" cy="660400"/>
          </a:xfrm>
          <a:prstGeom prst="rect">
            <a:avLst/>
          </a:prstGeom>
          <a:noFill/>
          <a:ln w="19050">
            <a:solidFill>
              <a:schemeClr val="tx1"/>
            </a:solidFill>
            <a:miter lim="800000"/>
            <a:headEnd/>
            <a:tailEnd/>
          </a:ln>
          <a:effectLst/>
        </p:spPr>
        <p:txBody>
          <a:bodyPr wrap="none">
            <a:spAutoFit/>
          </a:bodyPr>
          <a:lstStyle/>
          <a:p>
            <a:r>
              <a:rPr lang="ja-JP" altLang="en-US" sz="1800"/>
              <a:t>宗教法人が境内地、境内建築を有料で観覧に供すること：</a:t>
            </a:r>
          </a:p>
          <a:p>
            <a:r>
              <a:rPr lang="ja-JP" altLang="en-US" sz="1800"/>
              <a:t>　　　　　　　　　　　　　施設の維持管理のためであれば、直ちに収益事業とはならない</a:t>
            </a:r>
          </a:p>
        </p:txBody>
      </p:sp>
      <p:sp>
        <p:nvSpPr>
          <p:cNvPr id="27665" name="Text Box 17"/>
          <p:cNvSpPr txBox="1">
            <a:spLocks noChangeArrowheads="1"/>
          </p:cNvSpPr>
          <p:nvPr/>
        </p:nvSpPr>
        <p:spPr bwMode="auto">
          <a:xfrm>
            <a:off x="107950" y="1752600"/>
            <a:ext cx="2022475" cy="466725"/>
          </a:xfrm>
          <a:prstGeom prst="rect">
            <a:avLst/>
          </a:prstGeom>
          <a:noFill/>
          <a:ln w="9525">
            <a:solidFill>
              <a:schemeClr val="tx1"/>
            </a:solidFill>
            <a:prstDash val="dash"/>
            <a:miter lim="800000"/>
            <a:headEnd/>
            <a:tailEnd/>
          </a:ln>
          <a:effectLst/>
        </p:spPr>
        <p:txBody>
          <a:bodyPr wrap="none">
            <a:spAutoFit/>
          </a:bodyPr>
          <a:lstStyle/>
          <a:p>
            <a:r>
              <a:rPr lang="ja-JP" altLang="en-US"/>
              <a:t>観光施設税案</a:t>
            </a:r>
          </a:p>
        </p:txBody>
      </p:sp>
      <p:sp>
        <p:nvSpPr>
          <p:cNvPr id="27666" name="Text Box 18"/>
          <p:cNvSpPr txBox="1">
            <a:spLocks noChangeArrowheads="1"/>
          </p:cNvSpPr>
          <p:nvPr/>
        </p:nvSpPr>
        <p:spPr bwMode="auto">
          <a:xfrm>
            <a:off x="0" y="4581525"/>
            <a:ext cx="468313" cy="1452563"/>
          </a:xfrm>
          <a:prstGeom prst="rect">
            <a:avLst/>
          </a:prstGeom>
          <a:noFill/>
          <a:ln w="9525">
            <a:solidFill>
              <a:schemeClr val="tx1"/>
            </a:solidFill>
            <a:prstDash val="dash"/>
            <a:miter lim="800000"/>
            <a:headEnd/>
            <a:tailEnd/>
          </a:ln>
          <a:effectLst/>
        </p:spPr>
        <p:txBody>
          <a:bodyPr vert="eaVert" wrap="none">
            <a:spAutoFit/>
          </a:bodyPr>
          <a:lstStyle/>
          <a:p>
            <a:r>
              <a:rPr lang="ja-JP" altLang="en-US" sz="1800"/>
              <a:t>観光が消える</a:t>
            </a:r>
          </a:p>
        </p:txBody>
      </p:sp>
      <p:sp>
        <p:nvSpPr>
          <p:cNvPr id="27667" name="Text Box 19"/>
          <p:cNvSpPr txBox="1">
            <a:spLocks noChangeArrowheads="1"/>
          </p:cNvSpPr>
          <p:nvPr/>
        </p:nvSpPr>
        <p:spPr bwMode="auto">
          <a:xfrm>
            <a:off x="611188" y="4941888"/>
            <a:ext cx="4341812" cy="366712"/>
          </a:xfrm>
          <a:prstGeom prst="rect">
            <a:avLst/>
          </a:prstGeom>
          <a:noFill/>
          <a:ln w="9525">
            <a:noFill/>
            <a:miter lim="800000"/>
            <a:headEnd/>
            <a:tailEnd/>
          </a:ln>
          <a:effectLst/>
        </p:spPr>
        <p:txBody>
          <a:bodyPr wrap="none">
            <a:spAutoFit/>
          </a:bodyPr>
          <a:lstStyle/>
          <a:p>
            <a:r>
              <a:rPr lang="ja-JP" altLang="en-US" sz="1800"/>
              <a:t>覚書：延長なし、協力金、寄付金の含みあり</a:t>
            </a:r>
          </a:p>
        </p:txBody>
      </p:sp>
      <p:sp>
        <p:nvSpPr>
          <p:cNvPr id="27668" name="Text Box 20"/>
          <p:cNvSpPr txBox="1">
            <a:spLocks noChangeArrowheads="1"/>
          </p:cNvSpPr>
          <p:nvPr/>
        </p:nvSpPr>
        <p:spPr bwMode="auto">
          <a:xfrm>
            <a:off x="4838700" y="5734050"/>
            <a:ext cx="3765550" cy="641350"/>
          </a:xfrm>
          <a:prstGeom prst="rect">
            <a:avLst/>
          </a:prstGeom>
          <a:noFill/>
          <a:ln w="9525">
            <a:noFill/>
            <a:miter lim="800000"/>
            <a:headEnd/>
            <a:tailEnd/>
          </a:ln>
          <a:effectLst/>
        </p:spPr>
        <p:txBody>
          <a:bodyPr wrap="none">
            <a:spAutoFit/>
          </a:bodyPr>
          <a:lstStyle/>
          <a:p>
            <a:r>
              <a:rPr lang="ja-JP" altLang="en-US" sz="1800"/>
              <a:t>紛争発生、財産差押予告通知書発送</a:t>
            </a:r>
          </a:p>
          <a:p>
            <a:r>
              <a:rPr lang="ja-JP" altLang="en-US" sz="1800"/>
              <a:t>協力寺、拒否寺</a:t>
            </a:r>
            <a:r>
              <a:rPr lang="en-US" altLang="ja-JP" sz="1800"/>
              <a:t>(</a:t>
            </a:r>
            <a:r>
              <a:rPr lang="ja-JP" altLang="en-US" sz="1800"/>
              <a:t>清水寺</a:t>
            </a:r>
            <a:r>
              <a:rPr lang="en-US" altLang="ja-JP" sz="1800"/>
              <a:t>)</a:t>
            </a:r>
          </a:p>
        </p:txBody>
      </p:sp>
      <p:sp>
        <p:nvSpPr>
          <p:cNvPr id="27669" name="Text Box 21"/>
          <p:cNvSpPr txBox="1">
            <a:spLocks noChangeArrowheads="1"/>
          </p:cNvSpPr>
          <p:nvPr/>
        </p:nvSpPr>
        <p:spPr bwMode="auto">
          <a:xfrm>
            <a:off x="2100263" y="1838325"/>
            <a:ext cx="7080250" cy="366713"/>
          </a:xfrm>
          <a:prstGeom prst="rect">
            <a:avLst/>
          </a:prstGeom>
          <a:noFill/>
          <a:ln w="9525">
            <a:noFill/>
            <a:miter lim="800000"/>
            <a:headEnd/>
            <a:tailEnd/>
          </a:ln>
          <a:effectLst/>
        </p:spPr>
        <p:txBody>
          <a:bodyPr wrap="none">
            <a:spAutoFit/>
          </a:bodyPr>
          <a:lstStyle/>
          <a:p>
            <a:r>
              <a:rPr lang="ja-JP" altLang="en-US" sz="1800"/>
              <a:t>観梅、観桜等その他観光行事は除かれ、観光税の名前にふさわしくない</a:t>
            </a:r>
          </a:p>
        </p:txBody>
      </p:sp>
      <p:sp>
        <p:nvSpPr>
          <p:cNvPr id="27670" name="Text Box 22"/>
          <p:cNvSpPr txBox="1">
            <a:spLocks noChangeArrowheads="1"/>
          </p:cNvSpPr>
          <p:nvPr/>
        </p:nvSpPr>
        <p:spPr bwMode="auto">
          <a:xfrm>
            <a:off x="5124450" y="5157788"/>
            <a:ext cx="3768725" cy="425450"/>
          </a:xfrm>
          <a:prstGeom prst="rect">
            <a:avLst/>
          </a:prstGeom>
          <a:noFill/>
          <a:ln w="28575">
            <a:solidFill>
              <a:schemeClr val="tx1"/>
            </a:solidFill>
            <a:miter lim="800000"/>
            <a:headEnd/>
            <a:tailEnd/>
          </a:ln>
          <a:effectLst/>
        </p:spPr>
        <p:txBody>
          <a:bodyPr wrap="none">
            <a:spAutoFit/>
          </a:bodyPr>
          <a:lstStyle/>
          <a:p>
            <a:r>
              <a:rPr lang="ja-JP" altLang="en-US" sz="2000"/>
              <a:t>国際文化観光会館の建設：</a:t>
            </a:r>
            <a:r>
              <a:rPr lang="en-US" altLang="ja-JP" sz="2000"/>
              <a:t>8</a:t>
            </a:r>
            <a:r>
              <a:rPr lang="ja-JP" altLang="en-US" sz="2000"/>
              <a:t>億円</a:t>
            </a:r>
          </a:p>
        </p:txBody>
      </p:sp>
      <p:sp>
        <p:nvSpPr>
          <p:cNvPr id="27671" name="AutoShape 23"/>
          <p:cNvSpPr>
            <a:spLocks noChangeArrowheads="1"/>
          </p:cNvSpPr>
          <p:nvPr/>
        </p:nvSpPr>
        <p:spPr bwMode="auto">
          <a:xfrm>
            <a:off x="7556500" y="6165850"/>
            <a:ext cx="976313" cy="701675"/>
          </a:xfrm>
          <a:prstGeom prst="rightArrow">
            <a:avLst>
              <a:gd name="adj1" fmla="val 50000"/>
              <a:gd name="adj2" fmla="val 34785"/>
            </a:avLst>
          </a:prstGeom>
          <a:noFill/>
          <a:ln w="9525">
            <a:solidFill>
              <a:schemeClr val="tx1"/>
            </a:solidFill>
            <a:miter lim="800000"/>
            <a:headEnd/>
            <a:tailEnd/>
          </a:ln>
          <a:effectLst/>
        </p:spPr>
        <p:txBody>
          <a:bodyPr wrap="none" anchor="ctr"/>
          <a:lstStyle/>
          <a:p>
            <a:pPr algn="ctr"/>
            <a:r>
              <a:rPr lang="ja-JP" altLang="en-US"/>
              <a:t>廃止</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260350"/>
            <a:ext cx="7772400" cy="1143000"/>
          </a:xfrm>
          <a:solidFill>
            <a:srgbClr val="FFFF00"/>
          </a:solidFill>
        </p:spPr>
        <p:txBody>
          <a:bodyPr/>
          <a:lstStyle/>
          <a:p>
            <a:r>
              <a:rPr lang="ja-JP" altLang="en-US" dirty="0"/>
              <a:t>京都市の固定資産税</a:t>
            </a:r>
          </a:p>
        </p:txBody>
      </p:sp>
      <p:pic>
        <p:nvPicPr>
          <p:cNvPr id="38916" name="Picture 4" descr="市民１人当たりの市税収入"/>
          <p:cNvPicPr>
            <a:picLocks noChangeAspect="1" noChangeArrowheads="1"/>
          </p:cNvPicPr>
          <p:nvPr/>
        </p:nvPicPr>
        <p:blipFill>
          <a:blip r:embed="rId3" cstate="print"/>
          <a:srcRect/>
          <a:stretch>
            <a:fillRect/>
          </a:stretch>
        </p:blipFill>
        <p:spPr bwMode="auto">
          <a:xfrm>
            <a:off x="539750" y="1628775"/>
            <a:ext cx="8388350" cy="5184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979836" y="333375"/>
            <a:ext cx="5472484" cy="647700"/>
          </a:xfrm>
          <a:solidFill>
            <a:srgbClr val="FFFF00"/>
          </a:solidFill>
          <a:ln w="38100">
            <a:solidFill>
              <a:schemeClr val="tx1"/>
            </a:solidFill>
          </a:ln>
        </p:spPr>
        <p:txBody>
          <a:bodyPr>
            <a:noAutofit/>
          </a:bodyPr>
          <a:lstStyle/>
          <a:p>
            <a:r>
              <a:rPr lang="ja-JP" altLang="en-US" dirty="0"/>
              <a:t>奈良県　文化観光税</a:t>
            </a:r>
          </a:p>
        </p:txBody>
      </p:sp>
      <p:sp>
        <p:nvSpPr>
          <p:cNvPr id="37892" name="Text Box 4"/>
          <p:cNvSpPr txBox="1">
            <a:spLocks noChangeArrowheads="1"/>
          </p:cNvSpPr>
          <p:nvPr/>
        </p:nvSpPr>
        <p:spPr bwMode="auto">
          <a:xfrm>
            <a:off x="611188" y="1557338"/>
            <a:ext cx="7629525" cy="822325"/>
          </a:xfrm>
          <a:prstGeom prst="rect">
            <a:avLst/>
          </a:prstGeom>
          <a:noFill/>
          <a:ln w="9525">
            <a:noFill/>
            <a:miter lim="800000"/>
            <a:headEnd/>
            <a:tailEnd/>
          </a:ln>
          <a:effectLst/>
        </p:spPr>
        <p:txBody>
          <a:bodyPr wrap="none">
            <a:spAutoFit/>
          </a:bodyPr>
          <a:lstStyle/>
          <a:p>
            <a:r>
              <a:rPr lang="ja-JP" altLang="en-US" b="1"/>
              <a:t>昭和</a:t>
            </a:r>
            <a:r>
              <a:rPr lang="en-US" altLang="ja-JP" b="1"/>
              <a:t>30</a:t>
            </a:r>
            <a:r>
              <a:rPr lang="ja-JP" altLang="en-US" b="1"/>
              <a:t>年代　　奈良市と奈良県が法定外普通税としての</a:t>
            </a:r>
          </a:p>
          <a:p>
            <a:r>
              <a:rPr lang="ja-JP" altLang="en-US" b="1"/>
              <a:t>　　　　　　　　　 文化観光税をどちらが設定するかでもめた</a:t>
            </a:r>
            <a:r>
              <a:rPr lang="ja-JP" altLang="en-US"/>
              <a:t> </a:t>
            </a:r>
          </a:p>
        </p:txBody>
      </p:sp>
      <p:sp>
        <p:nvSpPr>
          <p:cNvPr id="37893" name="Text Box 5"/>
          <p:cNvSpPr txBox="1">
            <a:spLocks noChangeArrowheads="1"/>
          </p:cNvSpPr>
          <p:nvPr/>
        </p:nvSpPr>
        <p:spPr bwMode="auto">
          <a:xfrm>
            <a:off x="539750" y="2636838"/>
            <a:ext cx="8066088" cy="4108450"/>
          </a:xfrm>
          <a:prstGeom prst="rect">
            <a:avLst/>
          </a:prstGeom>
          <a:noFill/>
          <a:ln w="9525">
            <a:noFill/>
            <a:miter lim="800000"/>
            <a:headEnd/>
            <a:tailEnd/>
          </a:ln>
          <a:effectLst/>
        </p:spPr>
        <p:txBody>
          <a:bodyPr>
            <a:spAutoFit/>
          </a:bodyPr>
          <a:lstStyle/>
          <a:p>
            <a:r>
              <a:rPr lang="ja-JP" altLang="en-US" b="1"/>
              <a:t>東大寺の拝観料に課税するという内容に奈良県文化観光税条例が改正されたことについて、東大寺が同条例の執行停止を求めた抗告訴訟で、大阪高裁１９６６年（昭和４１年）８月５日決定（判例時報４５６号３頁以下）は、法令の処分性について次のように述べている。</a:t>
            </a:r>
          </a:p>
          <a:p>
            <a:endParaRPr lang="ja-JP" altLang="en-US" b="1"/>
          </a:p>
          <a:p>
            <a:r>
              <a:rPr lang="ja-JP" altLang="en-US" b="1"/>
              <a:t>「文化財の鑑賞が本来の目的であって、両寺院に対して支払う入場料は、賽銭・布施ではなく、入場の対価であり、かつ、本件文化観光税は、こうした有償入場行為に担税力を見出して課税するものであるから、「特に宗教を対象としこれを規制したものとは認め難い」</a:t>
            </a:r>
            <a:r>
              <a:rPr lang="ja-JP" altLang="en-US"/>
              <a:t>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Text Box 5"/>
          <p:cNvSpPr txBox="1">
            <a:spLocks noChangeArrowheads="1"/>
          </p:cNvSpPr>
          <p:nvPr/>
        </p:nvSpPr>
        <p:spPr bwMode="auto">
          <a:xfrm>
            <a:off x="611560" y="2097430"/>
            <a:ext cx="8278228" cy="2123658"/>
          </a:xfrm>
          <a:prstGeom prst="rect">
            <a:avLst/>
          </a:prstGeom>
          <a:solidFill>
            <a:srgbClr val="FFFF00"/>
          </a:solidFill>
          <a:ln w="9525">
            <a:solidFill>
              <a:schemeClr val="tx1"/>
            </a:solidFill>
            <a:prstDash val="dash"/>
            <a:miter lim="800000"/>
            <a:headEnd/>
            <a:tailEnd/>
          </a:ln>
          <a:effectLst/>
        </p:spPr>
        <p:txBody>
          <a:bodyPr wrap="none">
            <a:spAutoFit/>
          </a:bodyPr>
          <a:lstStyle/>
          <a:p>
            <a:pPr algn="ctr"/>
            <a:r>
              <a:rPr lang="ja-JP" altLang="en-US" sz="4400" b="1" dirty="0"/>
              <a:t>平泉</a:t>
            </a:r>
            <a:r>
              <a:rPr lang="ja-JP" altLang="en-US" sz="4400" dirty="0"/>
              <a:t>町が昭和４５年から６０年</a:t>
            </a:r>
            <a:r>
              <a:rPr lang="ja-JP" altLang="en-US" sz="4400" dirty="0" smtClean="0"/>
              <a:t>まで</a:t>
            </a:r>
            <a:endParaRPr lang="en-US" altLang="ja-JP" sz="4400" dirty="0" smtClean="0"/>
          </a:p>
          <a:p>
            <a:pPr algn="ctr"/>
            <a:r>
              <a:rPr lang="ja-JP" altLang="en-US" sz="4400" b="1" dirty="0" smtClean="0"/>
              <a:t>法定外</a:t>
            </a:r>
            <a:r>
              <a:rPr lang="ja-JP" altLang="en-US" sz="4400" b="1" dirty="0"/>
              <a:t>普通税</a:t>
            </a:r>
            <a:r>
              <a:rPr lang="ja-JP" altLang="en-US" sz="4400" dirty="0" smtClean="0"/>
              <a:t>の</a:t>
            </a:r>
            <a:endParaRPr lang="en-US" altLang="ja-JP" sz="4400" dirty="0" smtClean="0"/>
          </a:p>
          <a:p>
            <a:pPr algn="ctr"/>
            <a:r>
              <a:rPr lang="ja-JP" altLang="en-US" sz="4400" dirty="0" smtClean="0"/>
              <a:t>「</a:t>
            </a:r>
            <a:r>
              <a:rPr lang="ja-JP" altLang="en-US" sz="4400" dirty="0"/>
              <a:t>文化観光施設税」を創設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898897" y="188913"/>
            <a:ext cx="7345511" cy="587375"/>
          </a:xfrm>
          <a:solidFill>
            <a:srgbClr val="FFFF00"/>
          </a:solidFill>
        </p:spPr>
        <p:txBody>
          <a:bodyPr>
            <a:noAutofit/>
          </a:bodyPr>
          <a:lstStyle/>
          <a:p>
            <a:r>
              <a:rPr lang="ja-JP" altLang="en-US" dirty="0"/>
              <a:t>日光市文化観光施設税</a:t>
            </a:r>
          </a:p>
        </p:txBody>
      </p:sp>
      <p:sp>
        <p:nvSpPr>
          <p:cNvPr id="28676" name="Text Box 4"/>
          <p:cNvSpPr txBox="1">
            <a:spLocks noChangeArrowheads="1"/>
          </p:cNvSpPr>
          <p:nvPr/>
        </p:nvSpPr>
        <p:spPr bwMode="auto">
          <a:xfrm>
            <a:off x="107950" y="836613"/>
            <a:ext cx="8686800" cy="6134100"/>
          </a:xfrm>
          <a:prstGeom prst="rect">
            <a:avLst/>
          </a:prstGeom>
          <a:noFill/>
          <a:ln w="9525">
            <a:noFill/>
            <a:miter lim="800000"/>
            <a:headEnd/>
            <a:tailEnd/>
          </a:ln>
          <a:effectLst/>
        </p:spPr>
        <p:txBody>
          <a:bodyPr wrap="none">
            <a:spAutoFit/>
          </a:bodyPr>
          <a:lstStyle/>
          <a:p>
            <a:r>
              <a:rPr lang="ja-JP" altLang="en-US" sz="1800"/>
              <a:t>昭和</a:t>
            </a:r>
            <a:r>
              <a:rPr lang="en-US" altLang="ja-JP" sz="1800"/>
              <a:t>31</a:t>
            </a:r>
            <a:r>
              <a:rPr lang="ja-JP" altLang="en-US" sz="1800"/>
              <a:t>年</a:t>
            </a:r>
            <a:r>
              <a:rPr lang="en-US" altLang="ja-JP" sz="1800"/>
              <a:t>9</a:t>
            </a:r>
            <a:r>
              <a:rPr lang="ja-JP" altLang="en-US" sz="1800"/>
              <a:t>月</a:t>
            </a:r>
            <a:r>
              <a:rPr lang="en-US" altLang="ja-JP" sz="1800"/>
              <a:t>6</a:t>
            </a:r>
            <a:r>
              <a:rPr lang="ja-JP" altLang="en-US" sz="1800"/>
              <a:t>日　京都市において文化観光施設税条例公布</a:t>
            </a:r>
          </a:p>
          <a:p>
            <a:r>
              <a:rPr lang="ja-JP" altLang="en-US" sz="1800"/>
              <a:t>　　　　　</a:t>
            </a:r>
            <a:r>
              <a:rPr lang="en-US" altLang="ja-JP" sz="1800"/>
              <a:t>11</a:t>
            </a:r>
            <a:r>
              <a:rPr lang="ja-JP" altLang="en-US" sz="1800"/>
              <a:t>月　　日光市から二社一寺に懸案の施設増設について財政協力依頼</a:t>
            </a:r>
          </a:p>
          <a:p>
            <a:r>
              <a:rPr lang="ja-JP" altLang="en-US" sz="1800"/>
              <a:t>　　　　　　　　　　社寺側は三仏堂工事中につき猶予願いあるが、そのまま</a:t>
            </a:r>
            <a:r>
              <a:rPr lang="en-US" altLang="ja-JP" sz="1800"/>
              <a:t>2</a:t>
            </a:r>
            <a:r>
              <a:rPr lang="ja-JP" altLang="en-US" sz="1800"/>
              <a:t>年経過</a:t>
            </a:r>
          </a:p>
          <a:p>
            <a:r>
              <a:rPr lang="ja-JP" altLang="en-US" sz="1800"/>
              <a:t>昭和</a:t>
            </a:r>
            <a:r>
              <a:rPr lang="en-US" altLang="ja-JP" sz="1800"/>
              <a:t>35</a:t>
            </a:r>
            <a:r>
              <a:rPr lang="ja-JP" altLang="en-US" sz="1800"/>
              <a:t>年</a:t>
            </a:r>
            <a:r>
              <a:rPr lang="en-US" altLang="ja-JP" sz="1800"/>
              <a:t>12</a:t>
            </a:r>
            <a:r>
              <a:rPr lang="ja-JP" altLang="en-US" sz="1800"/>
              <a:t>月　市理事者及び市議会議員からなる文化観光施設税創設促進委員会設置</a:t>
            </a:r>
          </a:p>
          <a:p>
            <a:r>
              <a:rPr lang="ja-JP" altLang="en-US" sz="1800"/>
              <a:t>昭和</a:t>
            </a:r>
            <a:r>
              <a:rPr lang="en-US" altLang="ja-JP" sz="1800"/>
              <a:t>36</a:t>
            </a:r>
            <a:r>
              <a:rPr lang="ja-JP" altLang="en-US" sz="1800"/>
              <a:t>年７月　日光市文化施設税創設交渉委員会設置　</a:t>
            </a:r>
          </a:p>
          <a:p>
            <a:r>
              <a:rPr lang="ja-JP" altLang="en-US" sz="1800"/>
              <a:t>市長、助役、正副議長、社寺代表者</a:t>
            </a:r>
          </a:p>
          <a:p>
            <a:r>
              <a:rPr lang="ja-JP" altLang="en-US" sz="1800"/>
              <a:t>　　市・議会統一見解　京都市と同じく観光客から税を徴収する方式で実施</a:t>
            </a:r>
          </a:p>
          <a:p>
            <a:r>
              <a:rPr lang="ja-JP" altLang="en-US" sz="1800"/>
              <a:t>　　社寺意見　京都と異なり単なる観光文化財ではなく、信仰者に税を課するのは不当で</a:t>
            </a:r>
          </a:p>
          <a:p>
            <a:r>
              <a:rPr lang="ja-JP" altLang="en-US" sz="1800"/>
              <a:t>　　　　　　　　　ある。税という形ではなく、用途を指定した寄付として協力したい。</a:t>
            </a:r>
          </a:p>
          <a:p>
            <a:r>
              <a:rPr lang="ja-JP" altLang="en-US" sz="1800"/>
              <a:t>　　市意見　　寄付金は寄付者に意思しだいで決まる不安定なものであり、未納となっても</a:t>
            </a:r>
          </a:p>
          <a:p>
            <a:r>
              <a:rPr lang="ja-JP" altLang="en-US" sz="1800"/>
              <a:t>　　　　　　　　　強要できない。また社寺側は毎年国庫補助を受けて、国宝建造物の修理</a:t>
            </a:r>
          </a:p>
          <a:p>
            <a:r>
              <a:rPr lang="ja-JP" altLang="en-US" sz="1800"/>
              <a:t>　　　　　　　　　を行っているので、逆に社寺から多額の寄付を受けるのはおかしい</a:t>
            </a:r>
          </a:p>
          <a:p>
            <a:r>
              <a:rPr lang="ja-JP" altLang="en-US" sz="1800"/>
              <a:t>昭和</a:t>
            </a:r>
            <a:r>
              <a:rPr lang="en-US" altLang="ja-JP" sz="1800"/>
              <a:t>37</a:t>
            </a:r>
            <a:r>
              <a:rPr lang="ja-JP" altLang="en-US" sz="1800"/>
              <a:t>年</a:t>
            </a:r>
            <a:r>
              <a:rPr lang="en-US" altLang="ja-JP" sz="1800"/>
              <a:t>2</a:t>
            </a:r>
            <a:r>
              <a:rPr lang="ja-JP" altLang="en-US" sz="1800"/>
              <a:t>月　社寺　献饌料値上げを全国旅行あっせん業者に公表</a:t>
            </a:r>
          </a:p>
          <a:p>
            <a:r>
              <a:rPr lang="ja-JP" altLang="en-US" sz="1800"/>
              <a:t>　　　　　</a:t>
            </a:r>
            <a:r>
              <a:rPr lang="en-US" altLang="ja-JP" sz="1800"/>
              <a:t>2</a:t>
            </a:r>
            <a:r>
              <a:rPr lang="ja-JP" altLang="en-US" sz="1800"/>
              <a:t>月</a:t>
            </a:r>
            <a:r>
              <a:rPr lang="en-US" altLang="ja-JP" sz="1800"/>
              <a:t>26</a:t>
            </a:r>
            <a:r>
              <a:rPr lang="ja-JP" altLang="en-US" sz="1800"/>
              <a:t>日　日光市議会決議　氏子及び信徒である市民の意志を無視した行為</a:t>
            </a:r>
          </a:p>
          <a:p>
            <a:r>
              <a:rPr lang="ja-JP" altLang="en-US" sz="1800"/>
              <a:t>　　　　　</a:t>
            </a:r>
            <a:r>
              <a:rPr lang="en-US" altLang="ja-JP" sz="1800"/>
              <a:t>3</a:t>
            </a:r>
            <a:r>
              <a:rPr lang="ja-JP" altLang="en-US" sz="1800"/>
              <a:t>月</a:t>
            </a:r>
            <a:r>
              <a:rPr lang="en-US" altLang="ja-JP" sz="1800"/>
              <a:t>16</a:t>
            </a:r>
            <a:r>
              <a:rPr lang="ja-JP" altLang="en-US" sz="1800"/>
              <a:t>日　日光市文化観光施設税条例議決</a:t>
            </a:r>
          </a:p>
          <a:p>
            <a:r>
              <a:rPr lang="ja-JP" altLang="en-US" sz="1800"/>
              <a:t>　　　　　</a:t>
            </a:r>
            <a:r>
              <a:rPr lang="en-US" altLang="ja-JP" sz="1800"/>
              <a:t>4</a:t>
            </a:r>
            <a:r>
              <a:rPr lang="ja-JP" altLang="en-US" sz="1800"/>
              <a:t>月</a:t>
            </a:r>
            <a:r>
              <a:rPr lang="en-US" altLang="ja-JP" sz="1800"/>
              <a:t>1</a:t>
            </a:r>
            <a:r>
              <a:rPr lang="ja-JP" altLang="en-US" sz="1800"/>
              <a:t>日　社寺は値上</a:t>
            </a:r>
            <a:r>
              <a:rPr lang="en-US" altLang="ja-JP" sz="1800"/>
              <a:t>(100</a:t>
            </a:r>
            <a:r>
              <a:rPr lang="ja-JP" altLang="en-US" sz="1800"/>
              <a:t>円→</a:t>
            </a:r>
            <a:r>
              <a:rPr lang="en-US" altLang="ja-JP" sz="1800"/>
              <a:t>200</a:t>
            </a:r>
            <a:r>
              <a:rPr lang="ja-JP" altLang="en-US" sz="1800"/>
              <a:t>円</a:t>
            </a:r>
            <a:r>
              <a:rPr lang="en-US" altLang="ja-JP" sz="1800"/>
              <a:t>)</a:t>
            </a:r>
            <a:r>
              <a:rPr lang="ja-JP" altLang="en-US" sz="1800"/>
              <a:t>　</a:t>
            </a:r>
            <a:r>
              <a:rPr lang="en-US" altLang="ja-JP" sz="1800"/>
              <a:t>30</a:t>
            </a:r>
            <a:r>
              <a:rPr lang="ja-JP" altLang="en-US" sz="1800"/>
              <a:t>円分は寄付のつもり</a:t>
            </a:r>
          </a:p>
          <a:p>
            <a:r>
              <a:rPr lang="ja-JP" altLang="en-US" sz="1800"/>
              <a:t>地方財政法で、寄付の強制割当は禁止</a:t>
            </a:r>
          </a:p>
          <a:p>
            <a:r>
              <a:rPr lang="ja-JP" altLang="en-US" sz="1800"/>
              <a:t>定額の献饌料を収納することは明治</a:t>
            </a:r>
            <a:r>
              <a:rPr lang="en-US" altLang="ja-JP" sz="1800"/>
              <a:t>31</a:t>
            </a:r>
            <a:r>
              <a:rPr lang="ja-JP" altLang="en-US" sz="1800"/>
              <a:t>年</a:t>
            </a:r>
            <a:r>
              <a:rPr lang="en-US" altLang="ja-JP" sz="1800"/>
              <a:t>7</a:t>
            </a:r>
            <a:r>
              <a:rPr lang="ja-JP" altLang="en-US" sz="1800"/>
              <a:t>月内務省令により許可されている。単なる入場</a:t>
            </a:r>
          </a:p>
          <a:p>
            <a:r>
              <a:rPr lang="ja-JP" altLang="en-US" sz="1800"/>
              <a:t>料的性格のものではない</a:t>
            </a:r>
          </a:p>
          <a:p>
            <a:r>
              <a:rPr lang="ja-JP" altLang="en-US" sz="1800"/>
              <a:t>　　　　　</a:t>
            </a:r>
            <a:r>
              <a:rPr lang="en-US" altLang="ja-JP" sz="1800"/>
              <a:t>6</a:t>
            </a:r>
            <a:r>
              <a:rPr lang="ja-JP" altLang="en-US" sz="1800"/>
              <a:t>月</a:t>
            </a:r>
            <a:r>
              <a:rPr lang="en-US" altLang="ja-JP" sz="1800"/>
              <a:t>1</a:t>
            </a:r>
            <a:r>
              <a:rPr lang="ja-JP" altLang="en-US" sz="1800"/>
              <a:t>日　文化観光施設税実施</a:t>
            </a:r>
          </a:p>
          <a:p>
            <a:r>
              <a:rPr lang="ja-JP" altLang="en-US" sz="1800"/>
              <a:t>平成</a:t>
            </a:r>
            <a:r>
              <a:rPr lang="en-US" altLang="ja-JP" sz="1800"/>
              <a:t>5</a:t>
            </a:r>
            <a:r>
              <a:rPr lang="ja-JP" altLang="en-US" sz="1800"/>
              <a:t>年</a:t>
            </a:r>
            <a:r>
              <a:rPr lang="en-US" altLang="ja-JP" sz="1800"/>
              <a:t>5</a:t>
            </a:r>
            <a:r>
              <a:rPr lang="ja-JP" altLang="en-US" sz="1800"/>
              <a:t>月</a:t>
            </a:r>
            <a:r>
              <a:rPr lang="en-US" altLang="ja-JP" sz="1800"/>
              <a:t>31</a:t>
            </a:r>
            <a:r>
              <a:rPr lang="ja-JP" altLang="en-US" sz="1800"/>
              <a:t>日　文化観光施設税廃止</a:t>
            </a:r>
          </a:p>
          <a:p>
            <a:endParaRPr lang="en-US" altLang="ja-JP" sz="180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4"/>
          <p:cNvSpPr>
            <a:spLocks noChangeArrowheads="1"/>
          </p:cNvSpPr>
          <p:nvPr/>
        </p:nvSpPr>
        <p:spPr bwMode="auto">
          <a:xfrm>
            <a:off x="139700" y="711637"/>
            <a:ext cx="9090950" cy="4801314"/>
          </a:xfrm>
          <a:prstGeom prst="rect">
            <a:avLst/>
          </a:prstGeom>
          <a:noFill/>
          <a:ln w="9525">
            <a:noFill/>
            <a:miter lim="800000"/>
            <a:headEnd/>
            <a:tailEnd/>
          </a:ln>
          <a:effectLst/>
        </p:spPr>
        <p:txBody>
          <a:bodyPr wrap="none" anchor="ctr">
            <a:spAutoFit/>
          </a:bodyPr>
          <a:lstStyle/>
          <a:p>
            <a:pPr eaLnBrk="0" hangingPunct="0"/>
            <a:endParaRPr lang="ja-JP" altLang="en-US" sz="1800" dirty="0">
              <a:latin typeface="Century" pitchFamily="18" charset="0"/>
              <a:ea typeface="ＭＳ 明朝" pitchFamily="17" charset="-128"/>
              <a:cs typeface="Times New Roman" pitchFamily="18" charset="0"/>
            </a:endParaRPr>
          </a:p>
          <a:p>
            <a:pPr eaLnBrk="0" hangingPunct="0"/>
            <a:r>
              <a:rPr lang="ja-JP" altLang="en-US" sz="1800" dirty="0">
                <a:latin typeface="Century" pitchFamily="18" charset="0"/>
                <a:ea typeface="ＭＳ 明朝" pitchFamily="17" charset="-128"/>
                <a:cs typeface="Times New Roman" pitchFamily="18" charset="0"/>
              </a:rPr>
              <a:t>第</a:t>
            </a:r>
            <a:r>
              <a:rPr lang="en-US" altLang="ja-JP" sz="1800" dirty="0">
                <a:latin typeface="Century" pitchFamily="18" charset="0"/>
                <a:ea typeface="ＭＳ 明朝" pitchFamily="17" charset="-128"/>
                <a:cs typeface="Times New Roman" pitchFamily="18" charset="0"/>
              </a:rPr>
              <a:t>1</a:t>
            </a:r>
            <a:r>
              <a:rPr lang="ja-JP" altLang="en-US" sz="1800" dirty="0">
                <a:latin typeface="Century" pitchFamily="18" charset="0"/>
                <a:ea typeface="ＭＳ 明朝" pitchFamily="17" charset="-128"/>
                <a:cs typeface="Times New Roman" pitchFamily="18" charset="0"/>
              </a:rPr>
              <a:t>条　</a:t>
            </a:r>
            <a:r>
              <a:rPr lang="ja-JP" altLang="en-US" sz="1800" dirty="0">
                <a:solidFill>
                  <a:srgbClr val="000000"/>
                </a:solidFill>
                <a:latin typeface="Century" pitchFamily="18" charset="0"/>
                <a:ea typeface="ＭＳ 明朝" pitchFamily="17" charset="-128"/>
                <a:cs typeface="Times New Roman" pitchFamily="18" charset="0"/>
              </a:rPr>
              <a:t>この条例は、本市固有の歴史的文化遺産及び</a:t>
            </a:r>
            <a:r>
              <a:rPr lang="ja-JP" altLang="en-US" sz="1800" b="1" dirty="0">
                <a:solidFill>
                  <a:srgbClr val="000000"/>
                </a:solidFill>
                <a:latin typeface="Century" pitchFamily="18" charset="0"/>
                <a:ea typeface="ＭＳ 明朝" pitchFamily="17" charset="-128"/>
                <a:cs typeface="Times New Roman" pitchFamily="18" charset="0"/>
              </a:rPr>
              <a:t>観光資源</a:t>
            </a:r>
            <a:r>
              <a:rPr lang="ja-JP" altLang="en-US" sz="1800" dirty="0">
                <a:solidFill>
                  <a:srgbClr val="000000"/>
                </a:solidFill>
                <a:latin typeface="Century" pitchFamily="18" charset="0"/>
                <a:ea typeface="ＭＳ 明朝" pitchFamily="17" charset="-128"/>
                <a:cs typeface="Times New Roman" pitchFamily="18" charset="0"/>
              </a:rPr>
              <a:t>等の保全と整備を図り、</a:t>
            </a:r>
          </a:p>
          <a:p>
            <a:pPr eaLnBrk="0" hangingPunct="0"/>
            <a:r>
              <a:rPr lang="ja-JP" altLang="en-US" sz="1800" dirty="0">
                <a:solidFill>
                  <a:srgbClr val="000000"/>
                </a:solidFill>
                <a:latin typeface="Century" pitchFamily="18" charset="0"/>
                <a:ea typeface="ＭＳ 明朝" pitchFamily="17" charset="-128"/>
                <a:cs typeface="Times New Roman" pitchFamily="18" charset="0"/>
              </a:rPr>
              <a:t>環境にやさしい「歴史とみどり豊かな文化のまち」を創造するために課する歴史と</a:t>
            </a:r>
          </a:p>
          <a:p>
            <a:pPr eaLnBrk="0" hangingPunct="0"/>
            <a:r>
              <a:rPr lang="ja-JP" altLang="en-US" sz="1800" dirty="0">
                <a:solidFill>
                  <a:srgbClr val="000000"/>
                </a:solidFill>
                <a:latin typeface="Century" pitchFamily="18" charset="0"/>
                <a:ea typeface="ＭＳ 明朝" pitchFamily="17" charset="-128"/>
                <a:cs typeface="Times New Roman" pitchFamily="18" charset="0"/>
              </a:rPr>
              <a:t>文化の環境税に関し必要な事項を定める。</a:t>
            </a:r>
            <a:endParaRPr lang="ja-JP" altLang="en-US" sz="1800" dirty="0">
              <a:ea typeface="ＭＳ 明朝" pitchFamily="17" charset="-128"/>
              <a:cs typeface="Times New Roman" pitchFamily="18" charset="0"/>
            </a:endParaRPr>
          </a:p>
          <a:p>
            <a:pPr eaLnBrk="0" hangingPunct="0"/>
            <a:r>
              <a:rPr lang="ja-JP" altLang="en-US" sz="1800" dirty="0">
                <a:latin typeface="Century" pitchFamily="18" charset="0"/>
                <a:ea typeface="ＭＳ 明朝" pitchFamily="17" charset="-128"/>
                <a:cs typeface="Times New Roman" pitchFamily="18" charset="0"/>
              </a:rPr>
              <a:t>第５条　</a:t>
            </a:r>
            <a:r>
              <a:rPr lang="ja-JP" altLang="en-US" sz="1800" dirty="0">
                <a:solidFill>
                  <a:srgbClr val="000000"/>
                </a:solidFill>
                <a:latin typeface="Century" pitchFamily="18" charset="0"/>
                <a:ea typeface="ＭＳ 明朝" pitchFamily="17" charset="-128"/>
                <a:cs typeface="Times New Roman" pitchFamily="18" charset="0"/>
              </a:rPr>
              <a:t>歴史と文化の環境税は、有料駐車場に駐車する行為に対し、その対価を</a:t>
            </a:r>
          </a:p>
          <a:p>
            <a:pPr eaLnBrk="0" hangingPunct="0"/>
            <a:r>
              <a:rPr lang="ja-JP" altLang="en-US" sz="1800" dirty="0">
                <a:solidFill>
                  <a:srgbClr val="000000"/>
                </a:solidFill>
                <a:latin typeface="Century" pitchFamily="18" charset="0"/>
                <a:ea typeface="ＭＳ 明朝" pitchFamily="17" charset="-128"/>
                <a:cs typeface="Times New Roman" pitchFamily="18" charset="0"/>
              </a:rPr>
              <a:t>支払う者（以下「有料駐車場利用者」という。）に課する。</a:t>
            </a:r>
            <a:endParaRPr lang="ja-JP" altLang="en-US" sz="1800" dirty="0">
              <a:ea typeface="ＭＳ 明朝" pitchFamily="17" charset="-128"/>
              <a:cs typeface="Times New Roman" pitchFamily="18" charset="0"/>
            </a:endParaRPr>
          </a:p>
          <a:p>
            <a:pPr eaLnBrk="0" hangingPunct="0"/>
            <a:r>
              <a:rPr lang="ja-JP" altLang="en-US" sz="1800" dirty="0">
                <a:solidFill>
                  <a:srgbClr val="000000"/>
                </a:solidFill>
                <a:latin typeface="Century" pitchFamily="18" charset="0"/>
                <a:ea typeface="ＭＳ 明朝" pitchFamily="17" charset="-128"/>
                <a:cs typeface="Times New Roman" pitchFamily="18" charset="0"/>
              </a:rPr>
              <a:t>この条例において「有料駐車場」とは、市内にある有料の駐車場のうち、</a:t>
            </a:r>
          </a:p>
          <a:p>
            <a:pPr eaLnBrk="0" hangingPunct="0"/>
            <a:r>
              <a:rPr lang="ja-JP" altLang="en-US" sz="1800" dirty="0">
                <a:solidFill>
                  <a:srgbClr val="000000"/>
                </a:solidFill>
                <a:latin typeface="Century" pitchFamily="18" charset="0"/>
                <a:ea typeface="ＭＳ 明朝" pitchFamily="17" charset="-128"/>
                <a:cs typeface="Times New Roman" pitchFamily="18" charset="0"/>
              </a:rPr>
              <a:t>次の各号に掲げるもの以外の駐車場をいう。</a:t>
            </a:r>
            <a:br>
              <a:rPr lang="ja-JP" altLang="en-US" sz="1800" dirty="0">
                <a:solidFill>
                  <a:srgbClr val="000000"/>
                </a:solidFill>
                <a:latin typeface="Century" pitchFamily="18" charset="0"/>
                <a:ea typeface="ＭＳ 明朝" pitchFamily="17" charset="-128"/>
                <a:cs typeface="Times New Roman" pitchFamily="18" charset="0"/>
              </a:rPr>
            </a:br>
            <a:r>
              <a:rPr lang="en-US" altLang="ja-JP" sz="1800" dirty="0">
                <a:solidFill>
                  <a:srgbClr val="000000"/>
                </a:solidFill>
                <a:latin typeface="Century" pitchFamily="18" charset="0"/>
                <a:ea typeface="ＭＳ 明朝" pitchFamily="17" charset="-128"/>
                <a:cs typeface="Times New Roman" pitchFamily="18" charset="0"/>
              </a:rPr>
              <a:t>(1)</a:t>
            </a:r>
            <a:r>
              <a:rPr lang="ja-JP" altLang="en-US" sz="1800" dirty="0">
                <a:solidFill>
                  <a:srgbClr val="000000"/>
                </a:solidFill>
                <a:latin typeface="Century" pitchFamily="18" charset="0"/>
                <a:ea typeface="ＭＳ 明朝" pitchFamily="17" charset="-128"/>
                <a:cs typeface="Times New Roman" pitchFamily="18" charset="0"/>
              </a:rPr>
              <a:t>　月極の駐車場</a:t>
            </a:r>
            <a:br>
              <a:rPr lang="ja-JP" altLang="en-US" sz="1800" dirty="0">
                <a:solidFill>
                  <a:srgbClr val="000000"/>
                </a:solidFill>
                <a:latin typeface="Century" pitchFamily="18" charset="0"/>
                <a:ea typeface="ＭＳ 明朝" pitchFamily="17" charset="-128"/>
                <a:cs typeface="Times New Roman" pitchFamily="18" charset="0"/>
              </a:rPr>
            </a:br>
            <a:r>
              <a:rPr lang="en-US" altLang="ja-JP" sz="1800" dirty="0">
                <a:solidFill>
                  <a:srgbClr val="000000"/>
                </a:solidFill>
                <a:latin typeface="Century" pitchFamily="18" charset="0"/>
                <a:ea typeface="ＭＳ 明朝" pitchFamily="17" charset="-128"/>
                <a:cs typeface="Times New Roman" pitchFamily="18" charset="0"/>
              </a:rPr>
              <a:t>(2)</a:t>
            </a:r>
            <a:r>
              <a:rPr lang="ja-JP" altLang="en-US" sz="1800" dirty="0">
                <a:solidFill>
                  <a:srgbClr val="000000"/>
                </a:solidFill>
                <a:latin typeface="Century" pitchFamily="18" charset="0"/>
                <a:ea typeface="ＭＳ 明朝" pitchFamily="17" charset="-128"/>
                <a:cs typeface="Times New Roman" pitchFamily="18" charset="0"/>
              </a:rPr>
              <a:t>　事業所・店舗等に付随する駐車場</a:t>
            </a:r>
            <a:br>
              <a:rPr lang="ja-JP" altLang="en-US" sz="1800" dirty="0">
                <a:solidFill>
                  <a:srgbClr val="000000"/>
                </a:solidFill>
                <a:latin typeface="Century" pitchFamily="18" charset="0"/>
                <a:ea typeface="ＭＳ 明朝" pitchFamily="17" charset="-128"/>
                <a:cs typeface="Times New Roman" pitchFamily="18" charset="0"/>
              </a:rPr>
            </a:br>
            <a:r>
              <a:rPr lang="en-US" altLang="ja-JP" sz="1800" dirty="0">
                <a:solidFill>
                  <a:srgbClr val="000000"/>
                </a:solidFill>
                <a:latin typeface="Century" pitchFamily="18" charset="0"/>
                <a:ea typeface="ＭＳ 明朝" pitchFamily="17" charset="-128"/>
                <a:cs typeface="Times New Roman" pitchFamily="18" charset="0"/>
              </a:rPr>
              <a:t>(3)</a:t>
            </a:r>
            <a:r>
              <a:rPr lang="ja-JP" altLang="en-US" sz="1800" dirty="0">
                <a:solidFill>
                  <a:srgbClr val="000000"/>
                </a:solidFill>
                <a:latin typeface="Century" pitchFamily="18" charset="0"/>
                <a:ea typeface="ＭＳ 明朝" pitchFamily="17" charset="-128"/>
                <a:cs typeface="Times New Roman" pitchFamily="18" charset="0"/>
              </a:rPr>
              <a:t>　臨時的駐車場</a:t>
            </a:r>
            <a:r>
              <a:rPr lang="ja-JP" altLang="en-US" sz="1800" dirty="0">
                <a:solidFill>
                  <a:srgbClr val="000000"/>
                </a:solidFill>
                <a:latin typeface="Times New Roman"/>
                <a:ea typeface="ＭＳ 明朝" pitchFamily="17" charset="-128"/>
                <a:cs typeface="Times New Roman" pitchFamily="18" charset="0"/>
              </a:rPr>
              <a:t> </a:t>
            </a:r>
            <a:endParaRPr lang="ja-JP" altLang="en-US" sz="1800" dirty="0">
              <a:ea typeface="ＭＳ 明朝" pitchFamily="17" charset="-128"/>
              <a:cs typeface="Times New Roman" pitchFamily="18" charset="0"/>
            </a:endParaRPr>
          </a:p>
          <a:p>
            <a:pPr eaLnBrk="0" hangingPunct="0"/>
            <a:r>
              <a:rPr lang="ja-JP" altLang="en-US" sz="1800" dirty="0">
                <a:solidFill>
                  <a:srgbClr val="000000"/>
                </a:solidFill>
                <a:latin typeface="Century" pitchFamily="18" charset="0"/>
                <a:ea typeface="ＭＳ 明朝" pitchFamily="17" charset="-128"/>
                <a:cs typeface="Times New Roman" pitchFamily="18" charset="0"/>
              </a:rPr>
              <a:t>有料駐車場利用者に課す歴史と文化の環境税の課税標準及び税率は、</a:t>
            </a:r>
          </a:p>
          <a:p>
            <a:pPr eaLnBrk="0" hangingPunct="0"/>
            <a:r>
              <a:rPr lang="ja-JP" altLang="en-US" sz="1800" dirty="0">
                <a:solidFill>
                  <a:srgbClr val="000000"/>
                </a:solidFill>
                <a:latin typeface="Century" pitchFamily="18" charset="0"/>
                <a:ea typeface="ＭＳ 明朝" pitchFamily="17" charset="-128"/>
                <a:cs typeface="Times New Roman" pitchFamily="18" charset="0"/>
              </a:rPr>
              <a:t>駐車する行為</a:t>
            </a:r>
            <a:r>
              <a:rPr lang="en-US" altLang="ja-JP" sz="1800" dirty="0">
                <a:solidFill>
                  <a:srgbClr val="000000"/>
                </a:solidFill>
                <a:latin typeface="Century" pitchFamily="18" charset="0"/>
                <a:ea typeface="ＭＳ 明朝" pitchFamily="17" charset="-128"/>
                <a:cs typeface="Times New Roman" pitchFamily="18" charset="0"/>
              </a:rPr>
              <a:t>1</a:t>
            </a:r>
            <a:r>
              <a:rPr lang="ja-JP" altLang="en-US" sz="1800" dirty="0">
                <a:solidFill>
                  <a:srgbClr val="000000"/>
                </a:solidFill>
                <a:latin typeface="Century" pitchFamily="18" charset="0"/>
                <a:ea typeface="ＭＳ 明朝" pitchFamily="17" charset="-128"/>
                <a:cs typeface="Times New Roman" pitchFamily="18" charset="0"/>
              </a:rPr>
              <a:t>回につき次の各号に定める率とする。</a:t>
            </a:r>
            <a:br>
              <a:rPr lang="ja-JP" altLang="en-US" sz="1800" dirty="0">
                <a:solidFill>
                  <a:srgbClr val="000000"/>
                </a:solidFill>
                <a:latin typeface="Century" pitchFamily="18" charset="0"/>
                <a:ea typeface="ＭＳ 明朝" pitchFamily="17" charset="-128"/>
                <a:cs typeface="Times New Roman" pitchFamily="18" charset="0"/>
              </a:rPr>
            </a:br>
            <a:r>
              <a:rPr lang="en-US" altLang="ja-JP" sz="1800" dirty="0">
                <a:solidFill>
                  <a:srgbClr val="000000"/>
                </a:solidFill>
                <a:latin typeface="Century" pitchFamily="18" charset="0"/>
                <a:ea typeface="ＭＳ 明朝" pitchFamily="17" charset="-128"/>
                <a:cs typeface="Times New Roman" pitchFamily="18" charset="0"/>
              </a:rPr>
              <a:t>(1)</a:t>
            </a:r>
            <a:r>
              <a:rPr lang="ja-JP" altLang="en-US" sz="1800" dirty="0">
                <a:solidFill>
                  <a:srgbClr val="000000"/>
                </a:solidFill>
                <a:latin typeface="Century" pitchFamily="18" charset="0"/>
                <a:ea typeface="ＭＳ 明朝" pitchFamily="17" charset="-128"/>
                <a:cs typeface="Times New Roman" pitchFamily="18" charset="0"/>
              </a:rPr>
              <a:t>　二輪車（自転車を除く。）</a:t>
            </a:r>
            <a:r>
              <a:rPr lang="ja-JP" altLang="en-US" sz="1800" dirty="0">
                <a:solidFill>
                  <a:srgbClr val="000000"/>
                </a:solidFill>
                <a:latin typeface="Times New Roman"/>
                <a:ea typeface="ＭＳ 明朝" pitchFamily="17" charset="-128"/>
                <a:cs typeface="Times New Roman" pitchFamily="18" charset="0"/>
              </a:rPr>
              <a:t> </a:t>
            </a:r>
            <a:r>
              <a:rPr lang="en-US" altLang="ja-JP" sz="1800" dirty="0">
                <a:solidFill>
                  <a:srgbClr val="000000"/>
                </a:solidFill>
                <a:latin typeface="Century" pitchFamily="18" charset="0"/>
                <a:ea typeface="ＭＳ 明朝" pitchFamily="17" charset="-128"/>
                <a:cs typeface="Times New Roman" pitchFamily="18" charset="0"/>
              </a:rPr>
              <a:t>50</a:t>
            </a:r>
            <a:r>
              <a:rPr lang="ja-JP" altLang="en-US" sz="1800" dirty="0">
                <a:solidFill>
                  <a:srgbClr val="000000"/>
                </a:solidFill>
                <a:latin typeface="Century" pitchFamily="18" charset="0"/>
                <a:ea typeface="ＭＳ 明朝" pitchFamily="17" charset="-128"/>
                <a:cs typeface="Times New Roman" pitchFamily="18" charset="0"/>
              </a:rPr>
              <a:t>円</a:t>
            </a:r>
            <a:br>
              <a:rPr lang="ja-JP" altLang="en-US" sz="1800" dirty="0">
                <a:solidFill>
                  <a:srgbClr val="000000"/>
                </a:solidFill>
                <a:latin typeface="Century" pitchFamily="18" charset="0"/>
                <a:ea typeface="ＭＳ 明朝" pitchFamily="17" charset="-128"/>
                <a:cs typeface="Times New Roman" pitchFamily="18" charset="0"/>
              </a:rPr>
            </a:br>
            <a:r>
              <a:rPr lang="en-US" altLang="ja-JP" sz="1800" dirty="0">
                <a:solidFill>
                  <a:srgbClr val="000000"/>
                </a:solidFill>
                <a:latin typeface="Century" pitchFamily="18" charset="0"/>
                <a:ea typeface="ＭＳ 明朝" pitchFamily="17" charset="-128"/>
                <a:cs typeface="Times New Roman" pitchFamily="18" charset="0"/>
              </a:rPr>
              <a:t>(2)</a:t>
            </a:r>
            <a:r>
              <a:rPr lang="ja-JP" altLang="en-US" sz="1800" dirty="0">
                <a:solidFill>
                  <a:srgbClr val="000000"/>
                </a:solidFill>
                <a:latin typeface="Century" pitchFamily="18" charset="0"/>
                <a:ea typeface="ＭＳ 明朝" pitchFamily="17" charset="-128"/>
                <a:cs typeface="Times New Roman" pitchFamily="18" charset="0"/>
              </a:rPr>
              <a:t>　乗車定員が</a:t>
            </a:r>
            <a:r>
              <a:rPr lang="en-US" altLang="ja-JP" sz="1800" dirty="0">
                <a:solidFill>
                  <a:srgbClr val="000000"/>
                </a:solidFill>
                <a:latin typeface="Century" pitchFamily="18" charset="0"/>
                <a:ea typeface="ＭＳ 明朝" pitchFamily="17" charset="-128"/>
                <a:cs typeface="Times New Roman" pitchFamily="18" charset="0"/>
              </a:rPr>
              <a:t>10</a:t>
            </a:r>
            <a:r>
              <a:rPr lang="ja-JP" altLang="en-US" sz="1800" dirty="0">
                <a:solidFill>
                  <a:srgbClr val="000000"/>
                </a:solidFill>
                <a:latin typeface="Century" pitchFamily="18" charset="0"/>
                <a:ea typeface="ＭＳ 明朝" pitchFamily="17" charset="-128"/>
                <a:cs typeface="Times New Roman" pitchFamily="18" charset="0"/>
              </a:rPr>
              <a:t>人以下の自動車</a:t>
            </a:r>
            <a:r>
              <a:rPr lang="ja-JP" altLang="en-US" sz="1800" dirty="0">
                <a:solidFill>
                  <a:srgbClr val="000000"/>
                </a:solidFill>
                <a:latin typeface="Times New Roman"/>
                <a:ea typeface="ＭＳ 明朝" pitchFamily="17" charset="-128"/>
                <a:cs typeface="Times New Roman" pitchFamily="18" charset="0"/>
              </a:rPr>
              <a:t> </a:t>
            </a:r>
            <a:r>
              <a:rPr lang="en-US" altLang="ja-JP" sz="1800" dirty="0">
                <a:solidFill>
                  <a:srgbClr val="000000"/>
                </a:solidFill>
                <a:latin typeface="Century" pitchFamily="18" charset="0"/>
                <a:ea typeface="ＭＳ 明朝" pitchFamily="17" charset="-128"/>
                <a:cs typeface="Times New Roman" pitchFamily="18" charset="0"/>
              </a:rPr>
              <a:t>100</a:t>
            </a:r>
            <a:r>
              <a:rPr lang="ja-JP" altLang="en-US" sz="1800" dirty="0">
                <a:solidFill>
                  <a:srgbClr val="000000"/>
                </a:solidFill>
                <a:latin typeface="Century" pitchFamily="18" charset="0"/>
                <a:ea typeface="ＭＳ 明朝" pitchFamily="17" charset="-128"/>
                <a:cs typeface="Times New Roman" pitchFamily="18" charset="0"/>
              </a:rPr>
              <a:t>円</a:t>
            </a:r>
            <a:br>
              <a:rPr lang="ja-JP" altLang="en-US" sz="1800" dirty="0">
                <a:solidFill>
                  <a:srgbClr val="000000"/>
                </a:solidFill>
                <a:latin typeface="Century" pitchFamily="18" charset="0"/>
                <a:ea typeface="ＭＳ 明朝" pitchFamily="17" charset="-128"/>
                <a:cs typeface="Times New Roman" pitchFamily="18" charset="0"/>
              </a:rPr>
            </a:br>
            <a:r>
              <a:rPr lang="en-US" altLang="ja-JP" sz="1800" dirty="0">
                <a:solidFill>
                  <a:srgbClr val="000000"/>
                </a:solidFill>
                <a:latin typeface="Century" pitchFamily="18" charset="0"/>
                <a:ea typeface="ＭＳ 明朝" pitchFamily="17" charset="-128"/>
                <a:cs typeface="Times New Roman" pitchFamily="18" charset="0"/>
              </a:rPr>
              <a:t>(3)</a:t>
            </a:r>
            <a:r>
              <a:rPr lang="ja-JP" altLang="en-US" sz="1800" dirty="0">
                <a:solidFill>
                  <a:srgbClr val="000000"/>
                </a:solidFill>
                <a:latin typeface="Century" pitchFamily="18" charset="0"/>
                <a:ea typeface="ＭＳ 明朝" pitchFamily="17" charset="-128"/>
                <a:cs typeface="Times New Roman" pitchFamily="18" charset="0"/>
              </a:rPr>
              <a:t>　乗車定員が</a:t>
            </a:r>
            <a:r>
              <a:rPr lang="en-US" altLang="ja-JP" sz="1800" dirty="0">
                <a:solidFill>
                  <a:srgbClr val="000000"/>
                </a:solidFill>
                <a:latin typeface="Century" pitchFamily="18" charset="0"/>
                <a:ea typeface="ＭＳ 明朝" pitchFamily="17" charset="-128"/>
                <a:cs typeface="Times New Roman" pitchFamily="18" charset="0"/>
              </a:rPr>
              <a:t>10</a:t>
            </a:r>
            <a:r>
              <a:rPr lang="ja-JP" altLang="en-US" sz="1800" dirty="0">
                <a:solidFill>
                  <a:srgbClr val="000000"/>
                </a:solidFill>
                <a:latin typeface="Century" pitchFamily="18" charset="0"/>
                <a:ea typeface="ＭＳ 明朝" pitchFamily="17" charset="-128"/>
                <a:cs typeface="Times New Roman" pitchFamily="18" charset="0"/>
              </a:rPr>
              <a:t>人を超え</a:t>
            </a:r>
            <a:r>
              <a:rPr lang="en-US" altLang="ja-JP" sz="1800" dirty="0">
                <a:solidFill>
                  <a:srgbClr val="000000"/>
                </a:solidFill>
                <a:latin typeface="Century" pitchFamily="18" charset="0"/>
                <a:ea typeface="ＭＳ 明朝" pitchFamily="17" charset="-128"/>
                <a:cs typeface="Times New Roman" pitchFamily="18" charset="0"/>
              </a:rPr>
              <a:t>29</a:t>
            </a:r>
            <a:r>
              <a:rPr lang="ja-JP" altLang="en-US" sz="1800" dirty="0">
                <a:solidFill>
                  <a:srgbClr val="000000"/>
                </a:solidFill>
                <a:latin typeface="Century" pitchFamily="18" charset="0"/>
                <a:ea typeface="ＭＳ 明朝" pitchFamily="17" charset="-128"/>
                <a:cs typeface="Times New Roman" pitchFamily="18" charset="0"/>
              </a:rPr>
              <a:t>人以下である自動車</a:t>
            </a:r>
            <a:r>
              <a:rPr lang="ja-JP" altLang="en-US" sz="1800" dirty="0">
                <a:solidFill>
                  <a:srgbClr val="000000"/>
                </a:solidFill>
                <a:latin typeface="Times New Roman"/>
                <a:ea typeface="ＭＳ 明朝" pitchFamily="17" charset="-128"/>
                <a:cs typeface="Times New Roman" pitchFamily="18" charset="0"/>
              </a:rPr>
              <a:t> </a:t>
            </a:r>
            <a:r>
              <a:rPr lang="en-US" altLang="ja-JP" sz="1800" dirty="0">
                <a:solidFill>
                  <a:srgbClr val="000000"/>
                </a:solidFill>
                <a:latin typeface="Century" pitchFamily="18" charset="0"/>
                <a:ea typeface="ＭＳ 明朝" pitchFamily="17" charset="-128"/>
                <a:cs typeface="Times New Roman" pitchFamily="18" charset="0"/>
              </a:rPr>
              <a:t>300</a:t>
            </a:r>
            <a:r>
              <a:rPr lang="ja-JP" altLang="en-US" sz="1800" dirty="0">
                <a:solidFill>
                  <a:srgbClr val="000000"/>
                </a:solidFill>
                <a:latin typeface="Century" pitchFamily="18" charset="0"/>
                <a:ea typeface="ＭＳ 明朝" pitchFamily="17" charset="-128"/>
                <a:cs typeface="Times New Roman" pitchFamily="18" charset="0"/>
              </a:rPr>
              <a:t>円</a:t>
            </a:r>
            <a:br>
              <a:rPr lang="ja-JP" altLang="en-US" sz="1800" dirty="0">
                <a:solidFill>
                  <a:srgbClr val="000000"/>
                </a:solidFill>
                <a:latin typeface="Century" pitchFamily="18" charset="0"/>
                <a:ea typeface="ＭＳ 明朝" pitchFamily="17" charset="-128"/>
                <a:cs typeface="Times New Roman" pitchFamily="18" charset="0"/>
              </a:rPr>
            </a:br>
            <a:r>
              <a:rPr lang="en-US" altLang="ja-JP" sz="1800" dirty="0">
                <a:solidFill>
                  <a:srgbClr val="000000"/>
                </a:solidFill>
                <a:latin typeface="Century" pitchFamily="18" charset="0"/>
                <a:ea typeface="ＭＳ 明朝" pitchFamily="17" charset="-128"/>
                <a:cs typeface="Times New Roman" pitchFamily="18" charset="0"/>
              </a:rPr>
              <a:t>(4)</a:t>
            </a:r>
            <a:r>
              <a:rPr lang="ja-JP" altLang="en-US" sz="1800" dirty="0">
                <a:solidFill>
                  <a:srgbClr val="000000"/>
                </a:solidFill>
                <a:latin typeface="Century" pitchFamily="18" charset="0"/>
                <a:ea typeface="ＭＳ 明朝" pitchFamily="17" charset="-128"/>
                <a:cs typeface="Times New Roman" pitchFamily="18" charset="0"/>
              </a:rPr>
              <a:t>　乗車定員が</a:t>
            </a:r>
            <a:r>
              <a:rPr lang="en-US" altLang="ja-JP" sz="1800" dirty="0">
                <a:solidFill>
                  <a:srgbClr val="000000"/>
                </a:solidFill>
                <a:latin typeface="Century" pitchFamily="18" charset="0"/>
                <a:ea typeface="ＭＳ 明朝" pitchFamily="17" charset="-128"/>
                <a:cs typeface="Times New Roman" pitchFamily="18" charset="0"/>
              </a:rPr>
              <a:t>29</a:t>
            </a:r>
            <a:r>
              <a:rPr lang="ja-JP" altLang="en-US" sz="1800" dirty="0">
                <a:solidFill>
                  <a:srgbClr val="000000"/>
                </a:solidFill>
                <a:latin typeface="Century" pitchFamily="18" charset="0"/>
                <a:ea typeface="ＭＳ 明朝" pitchFamily="17" charset="-128"/>
                <a:cs typeface="Times New Roman" pitchFamily="18" charset="0"/>
              </a:rPr>
              <a:t>人を超える自動車（大型トラックを含む。）</a:t>
            </a:r>
            <a:r>
              <a:rPr lang="ja-JP" altLang="en-US" sz="1800" dirty="0">
                <a:solidFill>
                  <a:srgbClr val="000000"/>
                </a:solidFill>
                <a:latin typeface="Times New Roman"/>
                <a:ea typeface="ＭＳ 明朝" pitchFamily="17" charset="-128"/>
                <a:cs typeface="Times New Roman" pitchFamily="18" charset="0"/>
              </a:rPr>
              <a:t> </a:t>
            </a:r>
            <a:r>
              <a:rPr lang="en-US" altLang="ja-JP" sz="1800" dirty="0">
                <a:solidFill>
                  <a:srgbClr val="000000"/>
                </a:solidFill>
                <a:latin typeface="Century" pitchFamily="18" charset="0"/>
                <a:ea typeface="ＭＳ 明朝" pitchFamily="17" charset="-128"/>
                <a:cs typeface="Times New Roman" pitchFamily="18" charset="0"/>
              </a:rPr>
              <a:t>500</a:t>
            </a:r>
            <a:r>
              <a:rPr lang="ja-JP" altLang="en-US" sz="1800" dirty="0">
                <a:solidFill>
                  <a:srgbClr val="000000"/>
                </a:solidFill>
                <a:latin typeface="Century" pitchFamily="18" charset="0"/>
                <a:ea typeface="ＭＳ 明朝" pitchFamily="17" charset="-128"/>
                <a:cs typeface="Times New Roman" pitchFamily="18" charset="0"/>
              </a:rPr>
              <a:t>円</a:t>
            </a:r>
            <a:endParaRPr lang="ja-JP" altLang="en-US" sz="1800" dirty="0">
              <a:ea typeface="ＭＳ 明朝" pitchFamily="17" charset="-128"/>
              <a:cs typeface="Times New Roman" pitchFamily="18" charset="0"/>
            </a:endParaRPr>
          </a:p>
        </p:txBody>
      </p:sp>
      <p:sp>
        <p:nvSpPr>
          <p:cNvPr id="35845" name="Rectangle 5"/>
          <p:cNvSpPr>
            <a:spLocks noChangeArrowheads="1"/>
          </p:cNvSpPr>
          <p:nvPr/>
        </p:nvSpPr>
        <p:spPr bwMode="auto">
          <a:xfrm>
            <a:off x="-1524000" y="2101850"/>
            <a:ext cx="5357813" cy="0"/>
          </a:xfrm>
          <a:prstGeom prst="rect">
            <a:avLst/>
          </a:prstGeom>
          <a:solidFill>
            <a:srgbClr val="FFFFFF"/>
          </a:solidFill>
          <a:ln w="9525">
            <a:noFill/>
            <a:miter lim="800000"/>
            <a:headEnd/>
            <a:tailEnd/>
          </a:ln>
          <a:effectLst/>
        </p:spPr>
        <p:txBody>
          <a:bodyPr wrap="none" anchor="ctr">
            <a:spAutoFit/>
          </a:bodyPr>
          <a:lstStyle/>
          <a:p>
            <a:endParaRPr lang="ja-JP" altLang="en-US"/>
          </a:p>
        </p:txBody>
      </p:sp>
      <p:graphicFrame>
        <p:nvGraphicFramePr>
          <p:cNvPr id="35871" name="Group 31"/>
          <p:cNvGraphicFramePr>
            <a:graphicFrameLocks noGrp="1"/>
          </p:cNvGraphicFramePr>
          <p:nvPr/>
        </p:nvGraphicFramePr>
        <p:xfrm>
          <a:off x="1187450" y="5865813"/>
          <a:ext cx="5905500" cy="731838"/>
        </p:xfrm>
        <a:graphic>
          <a:graphicData uri="http://schemas.openxmlformats.org/drawingml/2006/table">
            <a:tbl>
              <a:tblPr/>
              <a:tblGrid>
                <a:gridCol w="1654175"/>
                <a:gridCol w="4251325"/>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200" b="1" i="0" u="none" strike="noStrike" cap="none" normalizeH="0" baseline="0" smtClean="0">
                        <a:ln>
                          <a:noFill/>
                        </a:ln>
                        <a:solidFill>
                          <a:srgbClr val="000000"/>
                        </a:solidFill>
                        <a:effectLst/>
                        <a:latin typeface="Century" pitchFamily="18" charset="0"/>
                        <a:ea typeface="ＭＳ 明朝" pitchFamily="17" charset="-128"/>
                        <a:cs typeface="ＭＳ Ｐゴシック" charset="-128"/>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ja-JP" altLang="en-US" sz="1200" b="1" i="0" u="none" strike="noStrike" cap="none" normalizeH="0" baseline="0" smtClean="0">
                          <a:ln>
                            <a:noFill/>
                          </a:ln>
                          <a:solidFill>
                            <a:srgbClr val="000000"/>
                          </a:solidFill>
                          <a:effectLst/>
                          <a:latin typeface="Century" pitchFamily="18" charset="0"/>
                          <a:ea typeface="ＭＳ 明朝" pitchFamily="17" charset="-128"/>
                          <a:cs typeface="ＭＳ Ｐゴシック" charset="-128"/>
                        </a:rPr>
                        <a:t>税収規模</a:t>
                      </a:r>
                      <a:endParaRPr kumimoji="1" lang="ja-JP" altLang="en-US" sz="2400" b="0" i="0" u="none" strike="noStrike" cap="none" normalizeH="0" baseline="0" smtClean="0">
                        <a:ln>
                          <a:noFill/>
                        </a:ln>
                        <a:solidFill>
                          <a:schemeClr val="tx1"/>
                        </a:solidFill>
                        <a:effectLst/>
                        <a:latin typeface="Times New Roman" pitchFamily="18" charset="0"/>
                        <a:ea typeface="ＭＳ 明朝" pitchFamily="17" charset="-128"/>
                        <a:cs typeface="ＭＳ Ｐゴシック"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smtClean="0">
                          <a:ln>
                            <a:noFill/>
                          </a:ln>
                          <a:solidFill>
                            <a:srgbClr val="000000"/>
                          </a:solidFill>
                          <a:effectLst/>
                          <a:latin typeface="Century" pitchFamily="18" charset="0"/>
                          <a:ea typeface="ＭＳ 明朝" pitchFamily="17" charset="-128"/>
                          <a:cs typeface="ＭＳ Ｐゴシック" charset="-128"/>
                        </a:rPr>
                        <a:t>約</a:t>
                      </a:r>
                      <a:r>
                        <a:rPr kumimoji="1" lang="en-US" altLang="ja-JP" sz="1200" b="1" i="0" u="none" strike="noStrike" cap="none" normalizeH="0" baseline="0" smtClean="0">
                          <a:ln>
                            <a:noFill/>
                          </a:ln>
                          <a:solidFill>
                            <a:srgbClr val="000000"/>
                          </a:solidFill>
                          <a:effectLst/>
                          <a:latin typeface="Century" pitchFamily="18" charset="0"/>
                          <a:ea typeface="ＭＳ 明朝" pitchFamily="17" charset="-128"/>
                          <a:cs typeface="ＭＳ Ｐゴシック" charset="-128"/>
                        </a:rPr>
                        <a:t>6</a:t>
                      </a:r>
                      <a:r>
                        <a:rPr kumimoji="1" lang="ja-JP" altLang="en-US" sz="1200" b="1" i="0" u="none" strike="noStrike" cap="none" normalizeH="0" baseline="0" smtClean="0">
                          <a:ln>
                            <a:noFill/>
                          </a:ln>
                          <a:solidFill>
                            <a:srgbClr val="000000"/>
                          </a:solidFill>
                          <a:effectLst/>
                          <a:latin typeface="Century" pitchFamily="18" charset="0"/>
                          <a:ea typeface="ＭＳ 明朝" pitchFamily="17" charset="-128"/>
                          <a:cs typeface="ＭＳ Ｐゴシック" charset="-128"/>
                        </a:rPr>
                        <a:t>千万円（年間）</a:t>
                      </a:r>
                      <a:endParaRPr kumimoji="1" lang="ja-JP" altLang="en-US" sz="2400" b="0" i="0" u="none" strike="noStrike" cap="none" normalizeH="0" baseline="0" smtClean="0">
                        <a:ln>
                          <a:noFill/>
                        </a:ln>
                        <a:solidFill>
                          <a:schemeClr val="tx1"/>
                        </a:solidFill>
                        <a:effectLst/>
                        <a:latin typeface="Times New Roman" pitchFamily="18" charset="0"/>
                        <a:ea typeface="ＭＳ 明朝" pitchFamily="17" charset="-128"/>
                        <a:cs typeface="ＭＳ Ｐゴシック"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746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smtClean="0">
                          <a:ln>
                            <a:noFill/>
                          </a:ln>
                          <a:solidFill>
                            <a:srgbClr val="000000"/>
                          </a:solidFill>
                          <a:effectLst/>
                          <a:latin typeface="Century" pitchFamily="18" charset="0"/>
                          <a:ea typeface="ＭＳ 明朝" pitchFamily="17" charset="-128"/>
                          <a:cs typeface="ＭＳ Ｐゴシック" charset="-128"/>
                        </a:rPr>
                        <a:t>実施時期</a:t>
                      </a:r>
                      <a:endParaRPr kumimoji="1" lang="ja-JP" altLang="en-US" sz="2400" b="0" i="0" u="none" strike="noStrike" cap="none" normalizeH="0" baseline="0" smtClean="0">
                        <a:ln>
                          <a:noFill/>
                        </a:ln>
                        <a:solidFill>
                          <a:schemeClr val="tx1"/>
                        </a:solidFill>
                        <a:effectLst/>
                        <a:latin typeface="Times New Roman" pitchFamily="18" charset="0"/>
                        <a:ea typeface="ＭＳ 明朝" pitchFamily="17" charset="-128"/>
                        <a:cs typeface="ＭＳ Ｐゴシック"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smtClean="0">
                          <a:ln>
                            <a:noFill/>
                          </a:ln>
                          <a:solidFill>
                            <a:srgbClr val="000000"/>
                          </a:solidFill>
                          <a:effectLst/>
                          <a:latin typeface="Century" pitchFamily="18" charset="0"/>
                          <a:ea typeface="ＭＳ 明朝" pitchFamily="17" charset="-128"/>
                          <a:cs typeface="ＭＳ Ｐゴシック" charset="-128"/>
                        </a:rPr>
                        <a:t>平成</a:t>
                      </a:r>
                      <a:r>
                        <a:rPr kumimoji="1" lang="en-US" altLang="ja-JP" sz="1200" b="1" i="0" u="none" strike="noStrike" cap="none" normalizeH="0" baseline="0" smtClean="0">
                          <a:ln>
                            <a:noFill/>
                          </a:ln>
                          <a:solidFill>
                            <a:srgbClr val="000000"/>
                          </a:solidFill>
                          <a:effectLst/>
                          <a:latin typeface="Century" pitchFamily="18" charset="0"/>
                          <a:ea typeface="ＭＳ 明朝" pitchFamily="17" charset="-128"/>
                          <a:cs typeface="ＭＳ Ｐゴシック" charset="-128"/>
                        </a:rPr>
                        <a:t>15</a:t>
                      </a:r>
                      <a:r>
                        <a:rPr kumimoji="1" lang="ja-JP" altLang="en-US" sz="1200" b="1" i="0" u="none" strike="noStrike" cap="none" normalizeH="0" baseline="0" smtClean="0">
                          <a:ln>
                            <a:noFill/>
                          </a:ln>
                          <a:solidFill>
                            <a:srgbClr val="000000"/>
                          </a:solidFill>
                          <a:effectLst/>
                          <a:latin typeface="Century" pitchFamily="18" charset="0"/>
                          <a:ea typeface="ＭＳ 明朝" pitchFamily="17" charset="-128"/>
                          <a:cs typeface="ＭＳ Ｐゴシック" charset="-128"/>
                        </a:rPr>
                        <a:t>年</a:t>
                      </a:r>
                      <a:r>
                        <a:rPr kumimoji="1" lang="en-US" altLang="ja-JP" sz="1200" b="1" i="0" u="none" strike="noStrike" cap="none" normalizeH="0" baseline="0" smtClean="0">
                          <a:ln>
                            <a:noFill/>
                          </a:ln>
                          <a:solidFill>
                            <a:srgbClr val="000000"/>
                          </a:solidFill>
                          <a:effectLst/>
                          <a:latin typeface="Century" pitchFamily="18" charset="0"/>
                          <a:ea typeface="ＭＳ 明朝" pitchFamily="17" charset="-128"/>
                          <a:cs typeface="ＭＳ Ｐゴシック" charset="-128"/>
                        </a:rPr>
                        <a:t>5</a:t>
                      </a:r>
                      <a:r>
                        <a:rPr kumimoji="1" lang="ja-JP" altLang="en-US" sz="1200" b="1" i="0" u="none" strike="noStrike" cap="none" normalizeH="0" baseline="0" smtClean="0">
                          <a:ln>
                            <a:noFill/>
                          </a:ln>
                          <a:solidFill>
                            <a:srgbClr val="000000"/>
                          </a:solidFill>
                          <a:effectLst/>
                          <a:latin typeface="Century" pitchFamily="18" charset="0"/>
                          <a:ea typeface="ＭＳ 明朝" pitchFamily="17" charset="-128"/>
                          <a:cs typeface="ＭＳ Ｐゴシック" charset="-128"/>
                        </a:rPr>
                        <a:t>月</a:t>
                      </a:r>
                      <a:r>
                        <a:rPr kumimoji="1" lang="en-US" altLang="ja-JP" sz="1200" b="1" i="0" u="none" strike="noStrike" cap="none" normalizeH="0" baseline="0" smtClean="0">
                          <a:ln>
                            <a:noFill/>
                          </a:ln>
                          <a:solidFill>
                            <a:srgbClr val="000000"/>
                          </a:solidFill>
                          <a:effectLst/>
                          <a:latin typeface="Century" pitchFamily="18" charset="0"/>
                          <a:ea typeface="ＭＳ 明朝" pitchFamily="17" charset="-128"/>
                          <a:cs typeface="ＭＳ Ｐゴシック" charset="-128"/>
                        </a:rPr>
                        <a:t>23</a:t>
                      </a:r>
                      <a:r>
                        <a:rPr kumimoji="1" lang="ja-JP" altLang="en-US" sz="1200" b="1" i="0" u="none" strike="noStrike" cap="none" normalizeH="0" baseline="0" smtClean="0">
                          <a:ln>
                            <a:noFill/>
                          </a:ln>
                          <a:solidFill>
                            <a:srgbClr val="000000"/>
                          </a:solidFill>
                          <a:effectLst/>
                          <a:latin typeface="Century" pitchFamily="18" charset="0"/>
                          <a:ea typeface="ＭＳ 明朝" pitchFamily="17" charset="-128"/>
                          <a:cs typeface="ＭＳ Ｐゴシック" charset="-128"/>
                        </a:rPr>
                        <a:t>日</a:t>
                      </a:r>
                      <a:endParaRPr kumimoji="1" lang="ja-JP" altLang="en-US" sz="2400" b="0" i="0" u="none" strike="noStrike" cap="none" normalizeH="0" baseline="0" smtClean="0">
                        <a:ln>
                          <a:noFill/>
                        </a:ln>
                        <a:solidFill>
                          <a:schemeClr val="tx1"/>
                        </a:solidFill>
                        <a:effectLst/>
                        <a:latin typeface="Times New Roman" pitchFamily="18" charset="0"/>
                        <a:ea typeface="ＭＳ 明朝" pitchFamily="17" charset="-128"/>
                        <a:cs typeface="ＭＳ Ｐゴシック" charset="-128"/>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bl>
          </a:graphicData>
        </a:graphic>
      </p:graphicFrame>
      <p:sp>
        <p:nvSpPr>
          <p:cNvPr id="35872" name="Rectangle 32"/>
          <p:cNvSpPr>
            <a:spLocks noChangeArrowheads="1"/>
          </p:cNvSpPr>
          <p:nvPr/>
        </p:nvSpPr>
        <p:spPr bwMode="auto">
          <a:xfrm>
            <a:off x="-1524000" y="5851525"/>
            <a:ext cx="184150" cy="457200"/>
          </a:xfrm>
          <a:prstGeom prst="rect">
            <a:avLst/>
          </a:prstGeom>
          <a:noFill/>
          <a:ln w="9525">
            <a:noFill/>
            <a:miter lim="800000"/>
            <a:headEnd/>
            <a:tailEnd/>
          </a:ln>
          <a:effectLst/>
        </p:spPr>
        <p:txBody>
          <a:bodyPr wrap="none" anchor="ctr">
            <a:spAutoFit/>
          </a:bodyPr>
          <a:lstStyle/>
          <a:p>
            <a:endParaRPr lang="ja-JP" altLang="ja-JP"/>
          </a:p>
        </p:txBody>
      </p:sp>
      <p:sp>
        <p:nvSpPr>
          <p:cNvPr id="6" name="タイトル 1"/>
          <p:cNvSpPr>
            <a:spLocks noGrp="1"/>
          </p:cNvSpPr>
          <p:nvPr>
            <p:ph type="title"/>
          </p:nvPr>
        </p:nvSpPr>
        <p:spPr>
          <a:xfrm>
            <a:off x="395536" y="116632"/>
            <a:ext cx="8229600" cy="778098"/>
          </a:xfrm>
          <a:solidFill>
            <a:srgbClr val="FFFF00"/>
          </a:solidFill>
          <a:ln>
            <a:solidFill>
              <a:schemeClr val="accent1"/>
            </a:solidFill>
          </a:ln>
        </p:spPr>
        <p:txBody>
          <a:bodyPr>
            <a:normAutofit fontScale="90000"/>
          </a:bodyPr>
          <a:lstStyle/>
          <a:p>
            <a:r>
              <a:rPr lang="ja-JP" altLang="en-US" dirty="0" smtClean="0">
                <a:latin typeface="Century" pitchFamily="18" charset="0"/>
                <a:ea typeface="ＭＳ 明朝" pitchFamily="17" charset="-128"/>
                <a:cs typeface="Times New Roman" pitchFamily="18" charset="0"/>
              </a:rPr>
              <a:t>太宰府市歴史と文化の環境税</a:t>
            </a:r>
            <a:r>
              <a:rPr lang="ja-JP" altLang="en-US" dirty="0" smtClean="0">
                <a:latin typeface="Century" pitchFamily="18" charset="0"/>
                <a:ea typeface="ＭＳ 明朝" pitchFamily="17" charset="-128"/>
                <a:cs typeface="Times New Roman" pitchFamily="18" charset="0"/>
              </a:rPr>
              <a:t>条例</a:t>
            </a:r>
            <a:endParaRPr kumimoji="1" lang="ja-JP" alt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4"/>
          <p:cNvSpPr>
            <a:spLocks noChangeArrowheads="1"/>
          </p:cNvSpPr>
          <p:nvPr/>
        </p:nvSpPr>
        <p:spPr bwMode="auto">
          <a:xfrm>
            <a:off x="34925" y="2616984"/>
            <a:ext cx="184731" cy="954107"/>
          </a:xfrm>
          <a:prstGeom prst="rect">
            <a:avLst/>
          </a:prstGeom>
          <a:noFill/>
          <a:ln w="9525">
            <a:noFill/>
            <a:miter lim="800000"/>
            <a:headEnd/>
            <a:tailEnd/>
          </a:ln>
          <a:effectLst/>
        </p:spPr>
        <p:txBody>
          <a:bodyPr wrap="none" anchor="ctr">
            <a:spAutoFit/>
          </a:bodyPr>
          <a:lstStyle/>
          <a:p>
            <a:endParaRPr lang="en-US" altLang="ja-JP" sz="2800" dirty="0">
              <a:latin typeface="Arial" charset="0"/>
              <a:ea typeface="SimSun" pitchFamily="2" charset="-122"/>
            </a:endParaRPr>
          </a:p>
          <a:p>
            <a:endParaRPr lang="en-US" altLang="ja-JP" sz="2800" dirty="0">
              <a:latin typeface="Arial" charset="0"/>
              <a:ea typeface="SimSun" pitchFamily="2" charset="-122"/>
            </a:endParaRPr>
          </a:p>
        </p:txBody>
      </p:sp>
      <p:sp>
        <p:nvSpPr>
          <p:cNvPr id="3" name="タイトル 2"/>
          <p:cNvSpPr>
            <a:spLocks noGrp="1"/>
          </p:cNvSpPr>
          <p:nvPr>
            <p:ph type="title"/>
          </p:nvPr>
        </p:nvSpPr>
        <p:spPr>
          <a:xfrm>
            <a:off x="457200" y="116632"/>
            <a:ext cx="8229600" cy="1143000"/>
          </a:xfrm>
          <a:solidFill>
            <a:srgbClr val="FFFF00"/>
          </a:solidFill>
        </p:spPr>
        <p:txBody>
          <a:bodyPr>
            <a:normAutofit fontScale="90000"/>
          </a:bodyPr>
          <a:lstStyle/>
          <a:p>
            <a:r>
              <a:rPr lang="zh-CN" altLang="en-US" dirty="0" smtClean="0">
                <a:latin typeface="Arial" charset="0"/>
                <a:ea typeface="SimSun" pitchFamily="2" charset="-122"/>
              </a:rPr>
              <a:t>松島町文化観光施設税条例</a:t>
            </a:r>
            <a:r>
              <a:rPr lang="en-US" altLang="zh-CN" dirty="0" smtClean="0">
                <a:latin typeface="Arial" charset="0"/>
                <a:ea typeface="SimSun" pitchFamily="2" charset="-122"/>
              </a:rPr>
              <a:t>(</a:t>
            </a:r>
            <a:r>
              <a:rPr lang="zh-CN" altLang="en-US" dirty="0" smtClean="0">
                <a:latin typeface="Arial" charset="0"/>
                <a:ea typeface="SimSun" pitchFamily="2" charset="-122"/>
              </a:rPr>
              <a:t>平成元年三月十六日</a:t>
            </a:r>
            <a:r>
              <a:rPr lang="en-US" altLang="zh-CN" dirty="0" smtClean="0">
                <a:latin typeface="Arial" charset="0"/>
                <a:ea typeface="SimSun" pitchFamily="2" charset="-122"/>
              </a:rPr>
              <a:t>)</a:t>
            </a:r>
            <a:endParaRPr kumimoji="1" lang="ja-JP" altLang="en-US" dirty="0"/>
          </a:p>
        </p:txBody>
      </p:sp>
      <p:sp>
        <p:nvSpPr>
          <p:cNvPr id="4" name="コンテンツ プレースホルダ 3"/>
          <p:cNvSpPr>
            <a:spLocks noGrp="1"/>
          </p:cNvSpPr>
          <p:nvPr>
            <p:ph idx="1"/>
          </p:nvPr>
        </p:nvSpPr>
        <p:spPr>
          <a:xfrm>
            <a:off x="0" y="1412776"/>
            <a:ext cx="8964488" cy="5257800"/>
          </a:xfrm>
        </p:spPr>
        <p:txBody>
          <a:bodyPr>
            <a:noAutofit/>
          </a:bodyPr>
          <a:lstStyle/>
          <a:p>
            <a:r>
              <a:rPr lang="ja-JP" altLang="en-US" sz="2000" dirty="0" smtClean="0">
                <a:latin typeface="Arial" charset="0"/>
              </a:rPr>
              <a:t>第一条　松島町における</a:t>
            </a:r>
            <a:r>
              <a:rPr lang="ja-JP" altLang="en-US" sz="2000" b="1" dirty="0" smtClean="0">
                <a:latin typeface="Arial" charset="0"/>
              </a:rPr>
              <a:t>文化観光施設の整備をはかる費用</a:t>
            </a:r>
            <a:r>
              <a:rPr lang="ja-JP" altLang="en-US" sz="2000" dirty="0" smtClean="0">
                <a:latin typeface="Arial" charset="0"/>
              </a:rPr>
              <a:t>などに充てるため</a:t>
            </a:r>
            <a:r>
              <a:rPr lang="ja-JP" altLang="en-US" sz="2000" dirty="0" smtClean="0">
                <a:latin typeface="Arial" charset="0"/>
              </a:rPr>
              <a:t>、</a:t>
            </a:r>
            <a:r>
              <a:rPr lang="ja-JP" altLang="en-US" sz="2000" b="1" dirty="0" smtClean="0">
                <a:latin typeface="Arial" charset="0"/>
              </a:rPr>
              <a:t>地方</a:t>
            </a:r>
            <a:r>
              <a:rPr lang="ja-JP" altLang="en-US" sz="2000" b="1" dirty="0" smtClean="0">
                <a:latin typeface="Arial" charset="0"/>
              </a:rPr>
              <a:t>税法第</a:t>
            </a:r>
            <a:r>
              <a:rPr lang="en-US" altLang="ja-JP" sz="2000" b="1" dirty="0" smtClean="0">
                <a:latin typeface="Arial" charset="0"/>
              </a:rPr>
              <a:t>5</a:t>
            </a:r>
            <a:r>
              <a:rPr lang="ja-JP" altLang="en-US" sz="2000" b="1" dirty="0" smtClean="0">
                <a:latin typeface="Arial" charset="0"/>
              </a:rPr>
              <a:t>条第</a:t>
            </a:r>
            <a:r>
              <a:rPr lang="en-US" altLang="ja-JP" sz="2000" b="1" dirty="0" smtClean="0">
                <a:latin typeface="Arial" charset="0"/>
              </a:rPr>
              <a:t>3</a:t>
            </a:r>
            <a:r>
              <a:rPr lang="ja-JP" altLang="en-US" sz="2000" b="1" dirty="0" smtClean="0">
                <a:latin typeface="Arial" charset="0"/>
              </a:rPr>
              <a:t>項の規定</a:t>
            </a:r>
            <a:r>
              <a:rPr lang="ja-JP" altLang="en-US" sz="2000" dirty="0" smtClean="0">
                <a:latin typeface="Arial" charset="0"/>
              </a:rPr>
              <a:t>に基づき、</a:t>
            </a:r>
            <a:r>
              <a:rPr lang="ja-JP" altLang="en-US" sz="2000" b="1" dirty="0" smtClean="0">
                <a:latin typeface="Arial" charset="0"/>
              </a:rPr>
              <a:t>文化観光施設税</a:t>
            </a:r>
            <a:r>
              <a:rPr lang="ja-JP" altLang="en-US" sz="2000" dirty="0" smtClean="0">
                <a:latin typeface="Arial" charset="0"/>
              </a:rPr>
              <a:t>を課する</a:t>
            </a:r>
            <a:r>
              <a:rPr lang="ja-JP" altLang="en-US" sz="2000" dirty="0" smtClean="0">
                <a:latin typeface="Arial" charset="0"/>
              </a:rPr>
              <a:t>。</a:t>
            </a:r>
            <a:endParaRPr lang="ja-JP" altLang="en-US" sz="2000" dirty="0" smtClean="0">
              <a:latin typeface="Arial" charset="0"/>
            </a:endParaRPr>
          </a:p>
          <a:p>
            <a:r>
              <a:rPr lang="ja-JP" altLang="en-US" sz="2000" dirty="0" smtClean="0">
                <a:latin typeface="Arial" charset="0"/>
              </a:rPr>
              <a:t>第二条　文化観光施設税は、</a:t>
            </a:r>
            <a:r>
              <a:rPr lang="ja-JP" altLang="en-US" sz="2000" b="1" dirty="0" smtClean="0">
                <a:latin typeface="Arial" charset="0"/>
              </a:rPr>
              <a:t>文化財</a:t>
            </a:r>
            <a:r>
              <a:rPr lang="ja-JP" altLang="en-US" sz="2000" dirty="0" smtClean="0">
                <a:latin typeface="Arial" charset="0"/>
              </a:rPr>
              <a:t>の拝観に対し、その拝観者に課する。</a:t>
            </a:r>
          </a:p>
          <a:p>
            <a:r>
              <a:rPr lang="en-US" altLang="ja-JP" sz="2000" dirty="0" smtClean="0">
                <a:latin typeface="Arial" charset="0"/>
              </a:rPr>
              <a:t>2</a:t>
            </a:r>
            <a:r>
              <a:rPr lang="ja-JP" altLang="en-US" sz="2000" dirty="0" smtClean="0">
                <a:latin typeface="Arial" charset="0"/>
              </a:rPr>
              <a:t>　前項の「文化財」とは、</a:t>
            </a:r>
            <a:r>
              <a:rPr lang="ja-JP" altLang="en-US" sz="2000" b="1" dirty="0" smtClean="0">
                <a:latin typeface="Arial" charset="0"/>
              </a:rPr>
              <a:t>瑞巌寺の境内にある建造物、庭園、その他有形の文化財</a:t>
            </a:r>
            <a:r>
              <a:rPr lang="ja-JP" altLang="en-US" sz="2000" dirty="0" smtClean="0">
                <a:latin typeface="Arial" charset="0"/>
              </a:rPr>
              <a:t>でその</a:t>
            </a:r>
            <a:r>
              <a:rPr lang="ja-JP" altLang="en-US" sz="2000" dirty="0" smtClean="0">
                <a:latin typeface="Arial" charset="0"/>
              </a:rPr>
              <a:t>拝観について何らの名義をもって</a:t>
            </a:r>
            <a:r>
              <a:rPr lang="ja-JP" altLang="en-US" sz="2000" dirty="0" err="1" smtClean="0">
                <a:latin typeface="Arial" charset="0"/>
              </a:rPr>
              <a:t>するをとわず</a:t>
            </a:r>
            <a:r>
              <a:rPr lang="ja-JP" altLang="en-US" sz="2000" b="1" dirty="0" smtClean="0">
                <a:latin typeface="Arial" charset="0"/>
              </a:rPr>
              <a:t>対価の支払いを要するもの</a:t>
            </a:r>
            <a:r>
              <a:rPr lang="ja-JP" altLang="en-US" sz="2000" dirty="0" smtClean="0">
                <a:latin typeface="Arial" charset="0"/>
              </a:rPr>
              <a:t>をいう。</a:t>
            </a:r>
          </a:p>
          <a:p>
            <a:r>
              <a:rPr lang="ja-JP" altLang="en-US" sz="2000" dirty="0" smtClean="0">
                <a:latin typeface="Arial" charset="0"/>
              </a:rPr>
              <a:t>第三条</a:t>
            </a:r>
            <a:r>
              <a:rPr lang="ja-JP" altLang="en-US" sz="2000" dirty="0" smtClean="0">
                <a:latin typeface="Arial" charset="0"/>
              </a:rPr>
              <a:t>　次の各号に掲げる者が行う「文化財」の拝観に対しては、文化観光施設税を課さない。</a:t>
            </a:r>
          </a:p>
          <a:p>
            <a:r>
              <a:rPr lang="ja-JP" altLang="en-US" sz="2000" dirty="0" smtClean="0">
                <a:latin typeface="Arial" charset="0"/>
              </a:rPr>
              <a:t>一　</a:t>
            </a:r>
            <a:r>
              <a:rPr lang="ja-JP" altLang="en-US" sz="2000" b="1" dirty="0" smtClean="0">
                <a:latin typeface="Arial" charset="0"/>
              </a:rPr>
              <a:t>公務又は業務による文化財の拝観者</a:t>
            </a:r>
          </a:p>
          <a:p>
            <a:r>
              <a:rPr lang="ja-JP" altLang="en-US" sz="2000" dirty="0" smtClean="0">
                <a:latin typeface="Arial" charset="0"/>
              </a:rPr>
              <a:t>二　</a:t>
            </a:r>
            <a:r>
              <a:rPr lang="ja-JP" altLang="en-US" sz="2000" b="1" dirty="0" smtClean="0">
                <a:latin typeface="Arial" charset="0"/>
              </a:rPr>
              <a:t>小学校、中学校、盲学校、養護学校の児童若しくは生徒であるもの又は満六歳未満の者</a:t>
            </a:r>
          </a:p>
          <a:p>
            <a:r>
              <a:rPr lang="ja-JP" altLang="en-US" sz="2000" dirty="0" smtClean="0">
                <a:latin typeface="Arial" charset="0"/>
              </a:rPr>
              <a:t>第四条</a:t>
            </a:r>
            <a:r>
              <a:rPr lang="ja-JP" altLang="en-US" sz="2000" dirty="0" smtClean="0">
                <a:latin typeface="Arial" charset="0"/>
              </a:rPr>
              <a:t>　文化観光施設税の税率は、</a:t>
            </a:r>
            <a:r>
              <a:rPr lang="ja-JP" altLang="en-US" sz="2000" b="1" dirty="0" smtClean="0">
                <a:latin typeface="Arial" charset="0"/>
              </a:rPr>
              <a:t>拝観者一人拝観一回について、三十円</a:t>
            </a:r>
            <a:r>
              <a:rPr lang="ja-JP" altLang="en-US" sz="2000" dirty="0" smtClean="0">
                <a:latin typeface="Arial" charset="0"/>
              </a:rPr>
              <a:t>とする</a:t>
            </a:r>
            <a:r>
              <a:rPr lang="ja-JP" altLang="en-US" sz="2000" dirty="0" smtClean="0">
                <a:latin typeface="Arial" charset="0"/>
              </a:rPr>
              <a:t>。</a:t>
            </a:r>
            <a:endParaRPr lang="ja-JP" altLang="en-US" sz="2000" dirty="0" smtClean="0">
              <a:latin typeface="Arial" charset="0"/>
            </a:endParaRPr>
          </a:p>
          <a:p>
            <a:r>
              <a:rPr lang="ja-JP" altLang="en-US" sz="2000" dirty="0" smtClean="0">
                <a:latin typeface="Arial" charset="0"/>
              </a:rPr>
              <a:t>第二条　この条例の規定は、前条の規則で定める日から起算して</a:t>
            </a:r>
            <a:r>
              <a:rPr lang="ja-JP" altLang="en-US" sz="2000" b="1" dirty="0" smtClean="0">
                <a:latin typeface="Arial" charset="0"/>
              </a:rPr>
              <a:t>五年を経過したとき</a:t>
            </a:r>
            <a:r>
              <a:rPr lang="ja-JP" altLang="en-US" sz="2000" b="1" dirty="0" smtClean="0">
                <a:latin typeface="Arial" charset="0"/>
              </a:rPr>
              <a:t>にその</a:t>
            </a:r>
            <a:r>
              <a:rPr lang="ja-JP" altLang="en-US" sz="2000" b="1" dirty="0" smtClean="0">
                <a:latin typeface="Arial" charset="0"/>
              </a:rPr>
              <a:t>効力を失う</a:t>
            </a:r>
            <a:r>
              <a:rPr lang="ja-JP" altLang="en-US" sz="2000" b="1" dirty="0" smtClean="0">
                <a:latin typeface="Arial" charset="0"/>
              </a:rPr>
              <a:t>。</a:t>
            </a:r>
            <a:endParaRPr kumimoji="1" lang="ja-JP" altLang="en-US" sz="20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1187624" y="620712"/>
            <a:ext cx="6624735" cy="769441"/>
          </a:xfrm>
          <a:prstGeom prst="rect">
            <a:avLst/>
          </a:prstGeom>
          <a:solidFill>
            <a:srgbClr val="FFFF00"/>
          </a:solidFill>
          <a:ln w="12700">
            <a:solidFill>
              <a:schemeClr val="tx1"/>
            </a:solidFill>
            <a:miter lim="800000"/>
            <a:headEnd/>
            <a:tailEnd/>
          </a:ln>
          <a:effectLst/>
        </p:spPr>
        <p:txBody>
          <a:bodyPr wrap="square">
            <a:spAutoFit/>
          </a:bodyPr>
          <a:lstStyle/>
          <a:p>
            <a:pPr algn="ctr"/>
            <a:r>
              <a:rPr lang="ja-JP" altLang="en-US" sz="4400" dirty="0">
                <a:solidFill>
                  <a:schemeClr val="tx2"/>
                </a:solidFill>
              </a:rPr>
              <a:t>国際観光ホテル整備法</a:t>
            </a:r>
          </a:p>
        </p:txBody>
      </p:sp>
      <p:sp>
        <p:nvSpPr>
          <p:cNvPr id="13315" name="Text Box 3"/>
          <p:cNvSpPr txBox="1">
            <a:spLocks noChangeArrowheads="1"/>
          </p:cNvSpPr>
          <p:nvPr/>
        </p:nvSpPr>
        <p:spPr bwMode="auto">
          <a:xfrm>
            <a:off x="1127125" y="2887663"/>
            <a:ext cx="1814513" cy="469900"/>
          </a:xfrm>
          <a:prstGeom prst="rect">
            <a:avLst/>
          </a:prstGeom>
          <a:noFill/>
          <a:ln w="12700">
            <a:solidFill>
              <a:schemeClr val="tx1"/>
            </a:solidFill>
            <a:miter lim="800000"/>
            <a:headEnd/>
            <a:tailEnd/>
          </a:ln>
          <a:effectLst/>
        </p:spPr>
        <p:txBody>
          <a:bodyPr wrap="none">
            <a:spAutoFit/>
          </a:bodyPr>
          <a:lstStyle/>
          <a:p>
            <a:r>
              <a:rPr lang="ja-JP" altLang="en-US"/>
              <a:t>ホテル・旅館</a:t>
            </a:r>
          </a:p>
        </p:txBody>
      </p:sp>
      <p:sp>
        <p:nvSpPr>
          <p:cNvPr id="13316" name="Text Box 4"/>
          <p:cNvSpPr txBox="1">
            <a:spLocks noChangeArrowheads="1"/>
          </p:cNvSpPr>
          <p:nvPr/>
        </p:nvSpPr>
        <p:spPr bwMode="auto">
          <a:xfrm>
            <a:off x="5011738" y="2887663"/>
            <a:ext cx="1720850" cy="469900"/>
          </a:xfrm>
          <a:prstGeom prst="rect">
            <a:avLst/>
          </a:prstGeom>
          <a:noFill/>
          <a:ln w="12700">
            <a:solidFill>
              <a:schemeClr val="tx1"/>
            </a:solidFill>
            <a:miter lim="800000"/>
            <a:headEnd/>
            <a:tailEnd/>
          </a:ln>
          <a:effectLst/>
        </p:spPr>
        <p:txBody>
          <a:bodyPr wrap="none">
            <a:spAutoFit/>
          </a:bodyPr>
          <a:lstStyle/>
          <a:p>
            <a:r>
              <a:rPr lang="ja-JP" altLang="en-US"/>
              <a:t>国土交通省</a:t>
            </a:r>
          </a:p>
        </p:txBody>
      </p:sp>
      <p:sp>
        <p:nvSpPr>
          <p:cNvPr id="13317" name="Line 5"/>
          <p:cNvSpPr>
            <a:spLocks noChangeShapeType="1"/>
          </p:cNvSpPr>
          <p:nvPr/>
        </p:nvSpPr>
        <p:spPr bwMode="auto">
          <a:xfrm>
            <a:off x="2971800" y="2781300"/>
            <a:ext cx="1752600" cy="0"/>
          </a:xfrm>
          <a:prstGeom prst="line">
            <a:avLst/>
          </a:prstGeom>
          <a:noFill/>
          <a:ln w="38100">
            <a:solidFill>
              <a:schemeClr val="tx1"/>
            </a:solidFill>
            <a:round/>
            <a:headEnd/>
            <a:tailEnd type="triangle" w="med" len="med"/>
          </a:ln>
          <a:effectLst/>
        </p:spPr>
        <p:txBody>
          <a:bodyPr/>
          <a:lstStyle/>
          <a:p>
            <a:endParaRPr lang="ja-JP" altLang="en-US"/>
          </a:p>
        </p:txBody>
      </p:sp>
      <p:sp>
        <p:nvSpPr>
          <p:cNvPr id="13318" name="Text Box 6"/>
          <p:cNvSpPr txBox="1">
            <a:spLocks noChangeArrowheads="1"/>
          </p:cNvSpPr>
          <p:nvPr/>
        </p:nvSpPr>
        <p:spPr bwMode="auto">
          <a:xfrm>
            <a:off x="3419475" y="2035175"/>
            <a:ext cx="793750" cy="457200"/>
          </a:xfrm>
          <a:prstGeom prst="rect">
            <a:avLst/>
          </a:prstGeom>
          <a:noFill/>
          <a:ln w="9525">
            <a:noFill/>
            <a:miter lim="800000"/>
            <a:headEnd/>
            <a:tailEnd/>
          </a:ln>
          <a:effectLst/>
        </p:spPr>
        <p:txBody>
          <a:bodyPr wrap="none">
            <a:spAutoFit/>
          </a:bodyPr>
          <a:lstStyle/>
          <a:p>
            <a:r>
              <a:rPr lang="ja-JP" altLang="en-US"/>
              <a:t>登録</a:t>
            </a:r>
          </a:p>
        </p:txBody>
      </p:sp>
      <p:sp>
        <p:nvSpPr>
          <p:cNvPr id="13319" name="Text Box 7"/>
          <p:cNvSpPr txBox="1">
            <a:spLocks noChangeArrowheads="1"/>
          </p:cNvSpPr>
          <p:nvPr/>
        </p:nvSpPr>
        <p:spPr bwMode="auto">
          <a:xfrm>
            <a:off x="2514600" y="3692525"/>
            <a:ext cx="3673475" cy="466725"/>
          </a:xfrm>
          <a:prstGeom prst="rect">
            <a:avLst/>
          </a:prstGeom>
          <a:noFill/>
          <a:ln w="9525">
            <a:solidFill>
              <a:schemeClr val="tx2"/>
            </a:solidFill>
            <a:miter lim="800000"/>
            <a:headEnd/>
            <a:tailEnd/>
          </a:ln>
          <a:effectLst/>
        </p:spPr>
        <p:txBody>
          <a:bodyPr wrap="none">
            <a:spAutoFit/>
          </a:bodyPr>
          <a:lstStyle/>
          <a:p>
            <a:r>
              <a:rPr lang="ja-JP" altLang="en-US"/>
              <a:t>資金のあっ旋、</a:t>
            </a:r>
            <a:r>
              <a:rPr lang="ja-JP" altLang="en-US">
                <a:solidFill>
                  <a:schemeClr val="tx2"/>
                </a:solidFill>
              </a:rPr>
              <a:t>課税の特例</a:t>
            </a:r>
          </a:p>
        </p:txBody>
      </p:sp>
      <p:sp>
        <p:nvSpPr>
          <p:cNvPr id="13320" name="Line 8"/>
          <p:cNvSpPr>
            <a:spLocks noChangeShapeType="1"/>
          </p:cNvSpPr>
          <p:nvPr/>
        </p:nvSpPr>
        <p:spPr bwMode="auto">
          <a:xfrm flipH="1">
            <a:off x="3048000" y="3573463"/>
            <a:ext cx="1600200" cy="0"/>
          </a:xfrm>
          <a:prstGeom prst="line">
            <a:avLst/>
          </a:prstGeom>
          <a:noFill/>
          <a:ln w="38100">
            <a:solidFill>
              <a:schemeClr val="tx1"/>
            </a:solidFill>
            <a:round/>
            <a:headEnd/>
            <a:tailEnd type="triangle" w="med" len="med"/>
          </a:ln>
          <a:effectLst/>
        </p:spPr>
        <p:txBody>
          <a:bodyPr/>
          <a:lstStyle/>
          <a:p>
            <a:endParaRPr lang="ja-JP" altLang="en-US"/>
          </a:p>
        </p:txBody>
      </p:sp>
      <p:sp>
        <p:nvSpPr>
          <p:cNvPr id="13321" name="Text Box 9"/>
          <p:cNvSpPr txBox="1">
            <a:spLocks noChangeArrowheads="1"/>
          </p:cNvSpPr>
          <p:nvPr/>
        </p:nvSpPr>
        <p:spPr bwMode="auto">
          <a:xfrm>
            <a:off x="1311275" y="4983163"/>
            <a:ext cx="3916363" cy="822325"/>
          </a:xfrm>
          <a:prstGeom prst="rect">
            <a:avLst/>
          </a:prstGeom>
          <a:noFill/>
          <a:ln w="9525">
            <a:noFill/>
            <a:miter lim="800000"/>
            <a:headEnd/>
            <a:tailEnd/>
          </a:ln>
          <a:effectLst/>
        </p:spPr>
        <p:txBody>
          <a:bodyPr wrap="none">
            <a:spAutoFit/>
          </a:bodyPr>
          <a:lstStyle/>
          <a:p>
            <a:r>
              <a:rPr lang="ja-JP" altLang="en-US"/>
              <a:t>旅館の外客比率の低下</a:t>
            </a:r>
          </a:p>
          <a:p>
            <a:r>
              <a:rPr lang="ja-JP" altLang="en-US"/>
              <a:t>ユースホステルのほうが高率</a:t>
            </a:r>
          </a:p>
        </p:txBody>
      </p:sp>
      <p:sp>
        <p:nvSpPr>
          <p:cNvPr id="13322" name="Text Box 10"/>
          <p:cNvSpPr txBox="1">
            <a:spLocks noChangeArrowheads="1"/>
          </p:cNvSpPr>
          <p:nvPr/>
        </p:nvSpPr>
        <p:spPr bwMode="auto">
          <a:xfrm>
            <a:off x="1157288" y="4508500"/>
            <a:ext cx="1901825" cy="476250"/>
          </a:xfrm>
          <a:prstGeom prst="rect">
            <a:avLst/>
          </a:prstGeom>
          <a:noFill/>
          <a:ln w="19050">
            <a:solidFill>
              <a:schemeClr val="tx1"/>
            </a:solidFill>
            <a:miter lim="800000"/>
            <a:headEnd/>
            <a:tailEnd/>
          </a:ln>
          <a:effectLst/>
        </p:spPr>
        <p:txBody>
          <a:bodyPr wrap="none">
            <a:spAutoFit/>
          </a:bodyPr>
          <a:lstStyle/>
          <a:p>
            <a:r>
              <a:rPr lang="ja-JP" altLang="en-US"/>
              <a:t>ホテルと旅館</a:t>
            </a:r>
          </a:p>
        </p:txBody>
      </p:sp>
      <p:sp>
        <p:nvSpPr>
          <p:cNvPr id="13323" name="Text Box 11"/>
          <p:cNvSpPr txBox="1">
            <a:spLocks noChangeArrowheads="1"/>
          </p:cNvSpPr>
          <p:nvPr/>
        </p:nvSpPr>
        <p:spPr bwMode="auto">
          <a:xfrm>
            <a:off x="107950" y="5956300"/>
            <a:ext cx="8785225" cy="641350"/>
          </a:xfrm>
          <a:prstGeom prst="rect">
            <a:avLst/>
          </a:prstGeom>
          <a:noFill/>
          <a:ln w="9525">
            <a:noFill/>
            <a:miter lim="800000"/>
            <a:headEnd/>
            <a:tailEnd/>
          </a:ln>
          <a:effectLst/>
        </p:spPr>
        <p:txBody>
          <a:bodyPr>
            <a:spAutoFit/>
          </a:bodyPr>
          <a:lstStyle/>
          <a:p>
            <a:r>
              <a:rPr lang="ja-JP" altLang="en-US" sz="1800"/>
              <a:t>遊興飲食税　バイヤーズホテルは５割減であった。その後登録ホテル・旅館における外客の飲食、宿泊に対する非課税措置にし、３７年に廃止</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normAutofit/>
          </a:bodyPr>
          <a:lstStyle/>
          <a:p>
            <a:r>
              <a:rPr lang="ja-JP" altLang="ja-JP" b="1" dirty="0" smtClean="0"/>
              <a:t>ゴルフ場利用税</a:t>
            </a:r>
            <a:endParaRPr kumimoji="1" lang="ja-JP" altLang="en-US" dirty="0"/>
          </a:p>
        </p:txBody>
      </p:sp>
      <p:sp>
        <p:nvSpPr>
          <p:cNvPr id="3" name="コンテンツ プレースホルダ 2"/>
          <p:cNvSpPr>
            <a:spLocks noGrp="1"/>
          </p:cNvSpPr>
          <p:nvPr>
            <p:ph idx="1"/>
          </p:nvPr>
        </p:nvSpPr>
        <p:spPr/>
        <p:txBody>
          <a:bodyPr>
            <a:normAutofit fontScale="85000" lnSpcReduction="10000"/>
          </a:bodyPr>
          <a:lstStyle/>
          <a:p>
            <a:r>
              <a:rPr lang="ja-JP" altLang="ja-JP" dirty="0" smtClean="0"/>
              <a:t>１．課税主体</a:t>
            </a:r>
            <a:r>
              <a:rPr lang="ja-JP" altLang="en-US" dirty="0" smtClean="0"/>
              <a:t>　</a:t>
            </a:r>
            <a:r>
              <a:rPr lang="ja-JP" altLang="ja-JP" dirty="0" smtClean="0"/>
              <a:t>都道府県</a:t>
            </a:r>
          </a:p>
          <a:p>
            <a:r>
              <a:rPr lang="ja-JP" altLang="ja-JP" dirty="0" smtClean="0"/>
              <a:t>２．課税客体</a:t>
            </a:r>
            <a:r>
              <a:rPr lang="ja-JP" altLang="en-US" dirty="0" smtClean="0"/>
              <a:t>　</a:t>
            </a:r>
            <a:r>
              <a:rPr lang="ja-JP" altLang="ja-JP" dirty="0" smtClean="0"/>
              <a:t>ゴルフ場の利用行為</a:t>
            </a:r>
          </a:p>
          <a:p>
            <a:r>
              <a:rPr lang="ja-JP" altLang="ja-JP" dirty="0" smtClean="0"/>
              <a:t>３．納税義務者</a:t>
            </a:r>
            <a:r>
              <a:rPr lang="ja-JP" altLang="en-US" dirty="0" smtClean="0"/>
              <a:t>　</a:t>
            </a:r>
            <a:r>
              <a:rPr lang="ja-JP" altLang="ja-JP" dirty="0" smtClean="0"/>
              <a:t>ゴルフ場の利用者</a:t>
            </a:r>
          </a:p>
          <a:p>
            <a:r>
              <a:rPr lang="ja-JP" altLang="ja-JP" dirty="0" smtClean="0"/>
              <a:t>４．税率</a:t>
            </a:r>
            <a:r>
              <a:rPr lang="ja-JP" altLang="en-US" dirty="0" smtClean="0"/>
              <a:t>　</a:t>
            </a:r>
            <a:r>
              <a:rPr lang="ja-JP" altLang="ja-JP" dirty="0" smtClean="0"/>
              <a:t>標準税率</a:t>
            </a:r>
            <a:r>
              <a:rPr lang="en-US" altLang="ja-JP" dirty="0" smtClean="0"/>
              <a:t>  </a:t>
            </a:r>
            <a:r>
              <a:rPr lang="ja-JP" altLang="en-US" dirty="0" smtClean="0"/>
              <a:t>　</a:t>
            </a:r>
            <a:r>
              <a:rPr lang="ja-JP" altLang="ja-JP" dirty="0" smtClean="0"/>
              <a:t>１人１日につき</a:t>
            </a:r>
            <a:r>
              <a:rPr lang="en-US" altLang="ja-JP" dirty="0" smtClean="0"/>
              <a:t> </a:t>
            </a:r>
            <a:r>
              <a:rPr lang="ja-JP" altLang="ja-JP" dirty="0" smtClean="0"/>
              <a:t>８００円</a:t>
            </a:r>
          </a:p>
          <a:p>
            <a:pPr>
              <a:buNone/>
            </a:pPr>
            <a:r>
              <a:rPr lang="ja-JP" altLang="en-US" dirty="0" smtClean="0"/>
              <a:t>　　　　　　　　</a:t>
            </a:r>
            <a:r>
              <a:rPr lang="ja-JP" altLang="ja-JP" dirty="0" smtClean="0"/>
              <a:t>制限税率</a:t>
            </a:r>
            <a:r>
              <a:rPr lang="ja-JP" altLang="en-US" dirty="0" smtClean="0"/>
              <a:t>　</a:t>
            </a:r>
            <a:r>
              <a:rPr lang="ja-JP" altLang="ja-JP" dirty="0" smtClean="0"/>
              <a:t>１，２００円</a:t>
            </a:r>
          </a:p>
          <a:p>
            <a:r>
              <a:rPr lang="ja-JP" altLang="ja-JP" dirty="0" smtClean="0"/>
              <a:t>５．交付金</a:t>
            </a:r>
          </a:p>
          <a:p>
            <a:r>
              <a:rPr lang="ja-JP" altLang="ja-JP" b="1" dirty="0" smtClean="0"/>
              <a:t>収入額のうち１０分の７に相当する額を、ゴルフ場利用税を納入したゴルフ場が所在する市町村に交付</a:t>
            </a:r>
            <a:endParaRPr lang="ja-JP" altLang="ja-JP" dirty="0" smtClean="0"/>
          </a:p>
          <a:p>
            <a:r>
              <a:rPr lang="ja-JP" altLang="ja-JP" dirty="0" smtClean="0"/>
              <a:t>６．税収（平成１６年度決算額）</a:t>
            </a:r>
            <a:r>
              <a:rPr lang="ja-JP" altLang="ja-JP" b="1" dirty="0" smtClean="0">
                <a:solidFill>
                  <a:srgbClr val="FF0000"/>
                </a:solidFill>
              </a:rPr>
              <a:t>６３８億円</a:t>
            </a:r>
            <a:r>
              <a:rPr lang="ja-JP" altLang="ja-JP" dirty="0" smtClean="0"/>
              <a:t>（うち交付金額４５４億円）</a:t>
            </a:r>
          </a:p>
          <a:p>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lstStyle/>
          <a:p>
            <a:pPr>
              <a:defRPr/>
            </a:pPr>
            <a:r>
              <a:rPr lang="ja-JP" altLang="en-US" dirty="0" smtClean="0"/>
              <a:t>観光地の固定資産税</a:t>
            </a:r>
            <a:endParaRPr lang="ja-JP" altLang="en-US" dirty="0"/>
          </a:p>
        </p:txBody>
      </p:sp>
      <p:sp>
        <p:nvSpPr>
          <p:cNvPr id="245763" name="コンテンツ プレースホルダ 2"/>
          <p:cNvSpPr>
            <a:spLocks noGrp="1"/>
          </p:cNvSpPr>
          <p:nvPr>
            <p:ph idx="1"/>
          </p:nvPr>
        </p:nvSpPr>
        <p:spPr>
          <a:xfrm>
            <a:off x="457200" y="1600200"/>
            <a:ext cx="8229600" cy="4997450"/>
          </a:xfrm>
        </p:spPr>
        <p:txBody>
          <a:bodyPr/>
          <a:lstStyle/>
          <a:p>
            <a:r>
              <a:rPr lang="ja-JP" altLang="en-US" smtClean="0"/>
              <a:t>観光活動のウェイト高い市町村は相対的に固定資産税不足に悩まされる構造がビルトインされている</a:t>
            </a:r>
            <a:endParaRPr lang="en-US" altLang="ja-JP" smtClean="0"/>
          </a:p>
          <a:p>
            <a:r>
              <a:rPr lang="ja-JP" altLang="en-US" smtClean="0"/>
              <a:t>地方税法は宗教施設非課税　高度経済成長期、京都等は税収不足に対応するため拝観料課税を実施</a:t>
            </a:r>
            <a:endParaRPr lang="en-US" altLang="ja-JP" smtClean="0"/>
          </a:p>
          <a:p>
            <a:r>
              <a:rPr lang="ja-JP" altLang="en-US" smtClean="0"/>
              <a:t>国際観光ホテル整備法は、優遇の選択可能性を規定　しかし東京都は逆に宿泊税を課税</a:t>
            </a:r>
            <a:endParaRPr lang="en-US" altLang="ja-JP" smtClean="0"/>
          </a:p>
          <a:p>
            <a:r>
              <a:rPr lang="ja-JP" altLang="en-US" smtClean="0"/>
              <a:t>そろそろ「外客」イコール「ホテル」は終焉</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lang="ja-JP" altLang="ja-JP" dirty="0" smtClean="0"/>
              <a:t>「関空橋税」</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r>
              <a:rPr lang="ja-JP" altLang="ja-JP" dirty="0" smtClean="0"/>
              <a:t>「関空橋税」徴収開始、泉佐野市の減収穴埋めで</a:t>
            </a:r>
          </a:p>
          <a:p>
            <a:r>
              <a:rPr lang="ja-JP" altLang="ja-JP" dirty="0" smtClean="0"/>
              <a:t>関西空港と対岸を結ぶ連絡橋の車両通行に、大阪府泉佐野市が往復１００円を徴収する「空港連絡橋利用税（関空橋税）」の課税が３０日、始まった。</a:t>
            </a:r>
          </a:p>
          <a:p>
            <a:r>
              <a:rPr lang="ja-JP" altLang="ja-JP" dirty="0" smtClean="0"/>
              <a:t>　連絡橋の道路部分が国有化されたため、市が失った固定資産税収入年８億円を穴埋めする狙いで、西日本高速道路会社が通行料（普通車往復８００円）に上乗せして徴税する。救急車など緊急車両を除く全車両が対象で、年</a:t>
            </a:r>
            <a:r>
              <a:rPr lang="ja-JP" altLang="ja-JP" dirty="0" smtClean="0">
                <a:solidFill>
                  <a:srgbClr val="FF0000"/>
                </a:solidFill>
              </a:rPr>
              <a:t>３億３０００万円</a:t>
            </a:r>
            <a:r>
              <a:rPr lang="ja-JP" altLang="ja-JP" dirty="0" smtClean="0"/>
              <a:t>の税収を見込む。利用税は自治体が独自に課税する法定外税で、道路通行への課税は全国で唯一。</a:t>
            </a:r>
          </a:p>
          <a:p>
            <a:r>
              <a:rPr lang="ja-JP" altLang="ja-JP" dirty="0" smtClean="0"/>
              <a:t>（</a:t>
            </a:r>
            <a:r>
              <a:rPr lang="en-US" altLang="ja-JP" dirty="0" smtClean="0"/>
              <a:t>2013</a:t>
            </a:r>
            <a:r>
              <a:rPr lang="ja-JP" altLang="ja-JP" dirty="0" smtClean="0"/>
              <a:t>年</a:t>
            </a:r>
            <a:r>
              <a:rPr lang="en-US" altLang="ja-JP" dirty="0" smtClean="0"/>
              <a:t>3</a:t>
            </a:r>
            <a:r>
              <a:rPr lang="ja-JP" altLang="ja-JP" dirty="0" smtClean="0"/>
              <a:t>月</a:t>
            </a:r>
            <a:r>
              <a:rPr lang="en-US" altLang="ja-JP" dirty="0" smtClean="0"/>
              <a:t>30</a:t>
            </a:r>
            <a:r>
              <a:rPr lang="ja-JP" altLang="ja-JP" dirty="0" smtClean="0"/>
              <a:t>日</a:t>
            </a:r>
            <a:r>
              <a:rPr lang="en-US" altLang="ja-JP" dirty="0" smtClean="0"/>
              <a:t>18</a:t>
            </a:r>
            <a:r>
              <a:rPr lang="ja-JP" altLang="ja-JP" dirty="0" smtClean="0"/>
              <a:t>時</a:t>
            </a:r>
            <a:r>
              <a:rPr lang="en-US" altLang="ja-JP" dirty="0" smtClean="0"/>
              <a:t>59</a:t>
            </a:r>
            <a:r>
              <a:rPr lang="ja-JP" altLang="ja-JP" dirty="0" smtClean="0"/>
              <a:t>分 読売新聞）</a:t>
            </a:r>
          </a:p>
          <a:p>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930226"/>
          </a:xfrm>
          <a:solidFill>
            <a:srgbClr val="FFFF00"/>
          </a:solidFill>
          <a:ln w="28575">
            <a:solidFill>
              <a:schemeClr val="tx1"/>
            </a:solidFill>
          </a:ln>
        </p:spPr>
        <p:txBody>
          <a:bodyPr>
            <a:normAutofit/>
          </a:bodyPr>
          <a:lstStyle/>
          <a:p>
            <a:r>
              <a:rPr lang="ja-JP" altLang="en-US" dirty="0" smtClean="0"/>
              <a:t>通行税論議において</a:t>
            </a:r>
            <a:r>
              <a:rPr lang="en-US" altLang="ja-JP" dirty="0" smtClean="0"/>
              <a:t/>
            </a:r>
            <a:br>
              <a:rPr lang="en-US" altLang="ja-JP" dirty="0" smtClean="0"/>
            </a:br>
            <a:r>
              <a:rPr lang="ja-JP" altLang="en-US" dirty="0" smtClean="0"/>
              <a:t>➵観光、遊覧との関連論議がない</a:t>
            </a:r>
            <a:endParaRPr kumimoji="1" lang="ja-JP" altLang="en-US" dirty="0"/>
          </a:p>
        </p:txBody>
      </p:sp>
      <p:pic>
        <p:nvPicPr>
          <p:cNvPr id="5122" name="Picture 2"/>
          <p:cNvPicPr>
            <a:picLocks noChangeAspect="1" noChangeArrowheads="1"/>
          </p:cNvPicPr>
          <p:nvPr/>
        </p:nvPicPr>
        <p:blipFill>
          <a:blip r:embed="rId2" cstate="print"/>
          <a:srcRect l="26284" t="22266" r="27228" b="42297"/>
          <a:stretch>
            <a:fillRect/>
          </a:stretch>
        </p:blipFill>
        <p:spPr bwMode="auto">
          <a:xfrm>
            <a:off x="179512" y="2564904"/>
            <a:ext cx="6048672" cy="2592288"/>
          </a:xfrm>
          <a:prstGeom prst="rect">
            <a:avLst/>
          </a:prstGeom>
          <a:noFill/>
          <a:ln w="9525">
            <a:noFill/>
            <a:miter lim="800000"/>
            <a:headEnd/>
            <a:tailEnd/>
          </a:ln>
        </p:spPr>
      </p:pic>
      <p:pic>
        <p:nvPicPr>
          <p:cNvPr id="1026" name="Picture 2"/>
          <p:cNvPicPr>
            <a:picLocks noChangeAspect="1" noChangeArrowheads="1"/>
          </p:cNvPicPr>
          <p:nvPr/>
        </p:nvPicPr>
        <p:blipFill>
          <a:blip r:embed="rId3" cstate="print"/>
          <a:srcRect l="25731" t="34078" r="31101" b="41313"/>
          <a:stretch>
            <a:fillRect/>
          </a:stretch>
        </p:blipFill>
        <p:spPr bwMode="auto">
          <a:xfrm>
            <a:off x="3347864" y="4941168"/>
            <a:ext cx="5616624" cy="1800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648"/>
            <a:ext cx="8229600" cy="1210146"/>
          </a:xfrm>
          <a:solidFill>
            <a:srgbClr val="FFFF00"/>
          </a:solidFill>
          <a:ln w="38100">
            <a:solidFill>
              <a:schemeClr val="tx1">
                <a:lumMod val="85000"/>
                <a:lumOff val="15000"/>
              </a:schemeClr>
            </a:solidFill>
          </a:ln>
        </p:spPr>
        <p:txBody>
          <a:bodyPr/>
          <a:lstStyle/>
          <a:p>
            <a:r>
              <a:rPr kumimoji="1" lang="ja-JP" altLang="en-US" dirty="0" smtClean="0"/>
              <a:t>通行税論議</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normAutofit fontScale="92500"/>
          </a:bodyPr>
          <a:lstStyle/>
          <a:p>
            <a:r>
              <a:rPr lang="ja-JP" altLang="en-US" dirty="0" smtClean="0"/>
              <a:t>旅客が汽車，電車，乗合自動車，汽船および航空機を利用した際に受ける質の高いサービスに着目して，国が旅客に対して課する税で，消費税の一種。</a:t>
            </a:r>
            <a:endParaRPr lang="en-US" altLang="ja-JP" dirty="0" smtClean="0"/>
          </a:p>
          <a:p>
            <a:r>
              <a:rPr lang="ja-JP" altLang="en-US" dirty="0" smtClean="0"/>
              <a:t>日本では</a:t>
            </a:r>
            <a:r>
              <a:rPr lang="en-US" altLang="ja-JP" dirty="0" smtClean="0">
                <a:solidFill>
                  <a:srgbClr val="FF0000"/>
                </a:solidFill>
              </a:rPr>
              <a:t>1905</a:t>
            </a:r>
            <a:r>
              <a:rPr lang="ja-JP" altLang="en-US" dirty="0" smtClean="0">
                <a:solidFill>
                  <a:srgbClr val="FF0000"/>
                </a:solidFill>
              </a:rPr>
              <a:t>年の</a:t>
            </a:r>
            <a:r>
              <a:rPr lang="en-US" altLang="ja-JP" dirty="0" smtClean="0">
                <a:solidFill>
                  <a:srgbClr val="FF0000"/>
                </a:solidFill>
              </a:rPr>
              <a:t>〈</a:t>
            </a:r>
            <a:r>
              <a:rPr lang="ja-JP" altLang="en-US" dirty="0" smtClean="0">
                <a:solidFill>
                  <a:srgbClr val="FF0000"/>
                </a:solidFill>
              </a:rPr>
              <a:t>非常特別税法</a:t>
            </a:r>
            <a:r>
              <a:rPr lang="en-US" altLang="ja-JP" dirty="0" smtClean="0">
                <a:solidFill>
                  <a:srgbClr val="FF0000"/>
                </a:solidFill>
              </a:rPr>
              <a:t>〉</a:t>
            </a:r>
            <a:r>
              <a:rPr lang="ja-JP" altLang="en-US" dirty="0" smtClean="0"/>
              <a:t>において日露戦争の戦費調達を目的とした非常特別税の一部として創設され，</a:t>
            </a:r>
            <a:r>
              <a:rPr lang="en-US" altLang="ja-JP" dirty="0" smtClean="0">
                <a:solidFill>
                  <a:srgbClr val="FF0000"/>
                </a:solidFill>
              </a:rPr>
              <a:t>10</a:t>
            </a:r>
            <a:r>
              <a:rPr lang="ja-JP" altLang="en-US" dirty="0" smtClean="0">
                <a:solidFill>
                  <a:srgbClr val="FF0000"/>
                </a:solidFill>
              </a:rPr>
              <a:t>年の改正で独立の税</a:t>
            </a:r>
            <a:r>
              <a:rPr lang="ja-JP" altLang="en-US" dirty="0" smtClean="0"/>
              <a:t>となったが、</a:t>
            </a:r>
            <a:r>
              <a:rPr lang="en-US" altLang="ja-JP" dirty="0" smtClean="0">
                <a:solidFill>
                  <a:srgbClr val="FF0000"/>
                </a:solidFill>
              </a:rPr>
              <a:t>26</a:t>
            </a:r>
            <a:r>
              <a:rPr lang="ja-JP" altLang="en-US" dirty="0" smtClean="0">
                <a:solidFill>
                  <a:srgbClr val="FF0000"/>
                </a:solidFill>
              </a:rPr>
              <a:t>年にいったん廃止</a:t>
            </a:r>
            <a:r>
              <a:rPr lang="ja-JP" altLang="en-US" dirty="0" smtClean="0"/>
              <a:t>された。</a:t>
            </a:r>
            <a:r>
              <a:rPr lang="en-US" altLang="ja-JP" dirty="0" smtClean="0">
                <a:solidFill>
                  <a:srgbClr val="FF0000"/>
                </a:solidFill>
              </a:rPr>
              <a:t>38</a:t>
            </a:r>
            <a:r>
              <a:rPr lang="ja-JP" altLang="en-US" dirty="0" smtClean="0">
                <a:solidFill>
                  <a:srgbClr val="FF0000"/>
                </a:solidFill>
              </a:rPr>
              <a:t>年に復活</a:t>
            </a:r>
            <a:r>
              <a:rPr lang="ja-JP" altLang="en-US" dirty="0" smtClean="0"/>
              <a:t>した後、</a:t>
            </a:r>
            <a:r>
              <a:rPr lang="en-US" altLang="ja-JP" dirty="0" smtClean="0">
                <a:solidFill>
                  <a:srgbClr val="FF0000"/>
                </a:solidFill>
              </a:rPr>
              <a:t>40</a:t>
            </a:r>
            <a:r>
              <a:rPr lang="ja-JP" altLang="en-US" dirty="0" smtClean="0">
                <a:solidFill>
                  <a:srgbClr val="FF0000"/>
                </a:solidFill>
              </a:rPr>
              <a:t>年</a:t>
            </a:r>
            <a:r>
              <a:rPr lang="ja-JP" altLang="en-US" dirty="0" smtClean="0"/>
              <a:t>に現行の</a:t>
            </a:r>
            <a:r>
              <a:rPr lang="ja-JP" altLang="en-US" dirty="0" smtClean="0">
                <a:solidFill>
                  <a:srgbClr val="FF0000"/>
                </a:solidFill>
              </a:rPr>
              <a:t>通行税法が制定</a:t>
            </a:r>
            <a:r>
              <a:rPr lang="ja-JP" altLang="en-US" dirty="0" smtClean="0"/>
              <a:t>された</a:t>
            </a:r>
            <a:endParaRPr lang="en-US" altLang="ja-JP" dirty="0" smtClean="0"/>
          </a:p>
          <a:p>
            <a:r>
              <a:rPr kumimoji="1" lang="ja-JP" altLang="en-US" dirty="0" smtClean="0"/>
              <a:t>消費税制定により</a:t>
            </a:r>
            <a:r>
              <a:rPr lang="en-US" altLang="ja-JP" dirty="0" smtClean="0"/>
              <a:t>19</a:t>
            </a:r>
            <a:r>
              <a:rPr kumimoji="1" lang="en-US" altLang="ja-JP" dirty="0" smtClean="0"/>
              <a:t>88</a:t>
            </a:r>
            <a:r>
              <a:rPr kumimoji="1" lang="ja-JP" altLang="en-US" dirty="0" smtClean="0"/>
              <a:t>年末に通行税廃止</a:t>
            </a:r>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5"/>
          <p:cNvSpPr>
            <a:spLocks noChangeArrowheads="1"/>
          </p:cNvSpPr>
          <p:nvPr/>
        </p:nvSpPr>
        <p:spPr bwMode="auto">
          <a:xfrm>
            <a:off x="0" y="1614488"/>
            <a:ext cx="9144000" cy="0"/>
          </a:xfrm>
          <a:prstGeom prst="rect">
            <a:avLst/>
          </a:prstGeom>
          <a:noFill/>
          <a:ln w="9525">
            <a:noFill/>
            <a:miter lim="800000"/>
            <a:headEnd/>
            <a:tailEnd/>
          </a:ln>
          <a:effectLst/>
        </p:spPr>
        <p:txBody>
          <a:bodyPr wrap="none" anchor="ctr">
            <a:spAutoFit/>
          </a:bodyPr>
          <a:lstStyle/>
          <a:p>
            <a:endParaRPr lang="ja-JP" altLang="en-US"/>
          </a:p>
        </p:txBody>
      </p:sp>
      <p:graphicFrame>
        <p:nvGraphicFramePr>
          <p:cNvPr id="29700" name="Object 4"/>
          <p:cNvGraphicFramePr>
            <a:graphicFrameLocks noChangeAspect="1"/>
          </p:cNvGraphicFramePr>
          <p:nvPr/>
        </p:nvGraphicFramePr>
        <p:xfrm>
          <a:off x="0" y="981075"/>
          <a:ext cx="9144000" cy="5746750"/>
        </p:xfrm>
        <a:graphic>
          <a:graphicData uri="http://schemas.openxmlformats.org/presentationml/2006/ole">
            <p:oleObj spid="_x0000_s1026" name="スライド" r:id="rId4" imgW="3886065" imgH="2915310" progId="PowerPoint.Slide.8">
              <p:embed/>
            </p:oleObj>
          </a:graphicData>
        </a:graphic>
      </p:graphicFrame>
      <p:sp>
        <p:nvSpPr>
          <p:cNvPr id="29698" name="Rectangle 2"/>
          <p:cNvSpPr>
            <a:spLocks noGrp="1" noChangeArrowheads="1"/>
          </p:cNvSpPr>
          <p:nvPr>
            <p:ph type="title"/>
          </p:nvPr>
        </p:nvSpPr>
        <p:spPr>
          <a:xfrm>
            <a:off x="0" y="274638"/>
            <a:ext cx="9144000" cy="706437"/>
          </a:xfrm>
          <a:ln>
            <a:solidFill>
              <a:schemeClr val="tx1"/>
            </a:solidFill>
          </a:ln>
        </p:spPr>
        <p:txBody>
          <a:bodyPr/>
          <a:lstStyle/>
          <a:p>
            <a:r>
              <a:rPr lang="ja-JP" altLang="en-US" sz="3200"/>
              <a:t>観光関連税</a:t>
            </a:r>
            <a:r>
              <a:rPr lang="en-US" altLang="ja-JP" sz="3200"/>
              <a:t>(</a:t>
            </a:r>
            <a:r>
              <a:rPr lang="ja-JP" altLang="en-US" sz="3200"/>
              <a:t>法定</a:t>
            </a:r>
            <a:r>
              <a:rPr lang="en-US" altLang="ja-JP" sz="3200"/>
              <a:t>)</a:t>
            </a:r>
            <a:r>
              <a:rPr lang="ja-JP" altLang="en-US" sz="3200"/>
              <a:t>制度の変遷</a:t>
            </a:r>
            <a:r>
              <a:rPr lang="en-US" altLang="ja-JP" sz="3200"/>
              <a:t>(</a:t>
            </a:r>
            <a:r>
              <a:rPr lang="ja-JP" altLang="en-US" sz="3200"/>
              <a:t>非日常→日常</a:t>
            </a:r>
            <a:r>
              <a:rPr lang="en-US" altLang="ja-JP" sz="3200"/>
              <a:t>)</a:t>
            </a:r>
            <a:r>
              <a:rPr lang="en-US" altLang="ja-JP" sz="400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ext Box 2"/>
          <p:cNvSpPr txBox="1">
            <a:spLocks noChangeArrowheads="1"/>
          </p:cNvSpPr>
          <p:nvPr/>
        </p:nvSpPr>
        <p:spPr bwMode="auto">
          <a:xfrm>
            <a:off x="3299078" y="190381"/>
            <a:ext cx="4801314" cy="646331"/>
          </a:xfrm>
          <a:prstGeom prst="rect">
            <a:avLst/>
          </a:prstGeom>
          <a:solidFill>
            <a:srgbClr val="FFFF00"/>
          </a:solidFill>
          <a:ln w="57150">
            <a:solidFill>
              <a:schemeClr val="tx1"/>
            </a:solidFill>
            <a:miter lim="800000"/>
            <a:headEnd/>
            <a:tailEnd/>
          </a:ln>
          <a:effectLst/>
        </p:spPr>
        <p:txBody>
          <a:bodyPr wrap="none">
            <a:spAutoFit/>
          </a:bodyPr>
          <a:lstStyle/>
          <a:p>
            <a:r>
              <a:rPr lang="ja-JP" altLang="en-US" sz="3600" dirty="0" smtClean="0"/>
              <a:t>観光</a:t>
            </a:r>
            <a:r>
              <a:rPr lang="ja-JP" altLang="en-US" sz="3600" dirty="0"/>
              <a:t>関連税制度の変遷</a:t>
            </a:r>
          </a:p>
        </p:txBody>
      </p:sp>
      <p:sp>
        <p:nvSpPr>
          <p:cNvPr id="86019" name="Text Box 3"/>
          <p:cNvSpPr txBox="1">
            <a:spLocks noChangeArrowheads="1"/>
          </p:cNvSpPr>
          <p:nvPr/>
        </p:nvSpPr>
        <p:spPr bwMode="auto">
          <a:xfrm>
            <a:off x="34925" y="617538"/>
            <a:ext cx="1555750" cy="3387725"/>
          </a:xfrm>
          <a:prstGeom prst="rect">
            <a:avLst/>
          </a:prstGeom>
          <a:noFill/>
          <a:ln w="9525">
            <a:solidFill>
              <a:schemeClr val="tx1"/>
            </a:solidFill>
            <a:prstDash val="dash"/>
            <a:miter lim="800000"/>
            <a:headEnd/>
            <a:tailEnd/>
          </a:ln>
          <a:effectLst/>
        </p:spPr>
        <p:txBody>
          <a:bodyPr wrap="none">
            <a:spAutoFit/>
          </a:bodyPr>
          <a:lstStyle/>
          <a:p>
            <a:r>
              <a:rPr lang="en-US" altLang="ja-JP" sz="1200"/>
              <a:t>193</a:t>
            </a:r>
            <a:r>
              <a:rPr lang="ja-JP" altLang="en-US" sz="1200"/>
              <a:t>８年</a:t>
            </a:r>
          </a:p>
          <a:p>
            <a:r>
              <a:rPr lang="ja-JP" altLang="en-US" sz="1200"/>
              <a:t>支那事変特別税法</a:t>
            </a:r>
          </a:p>
          <a:p>
            <a:r>
              <a:rPr lang="ja-JP" altLang="en-US" sz="1200"/>
              <a:t>　　　　　</a:t>
            </a:r>
            <a:r>
              <a:rPr lang="ja-JP" altLang="en-US" sz="1200">
                <a:solidFill>
                  <a:schemeClr val="hlink"/>
                </a:solidFill>
              </a:rPr>
              <a:t>　「通行税」</a:t>
            </a:r>
          </a:p>
          <a:p>
            <a:r>
              <a:rPr lang="ja-JP" altLang="en-US" sz="1200"/>
              <a:t>　　　　　</a:t>
            </a:r>
          </a:p>
          <a:p>
            <a:r>
              <a:rPr lang="ja-JP" altLang="en-US" sz="1200"/>
              <a:t>　　　　　</a:t>
            </a:r>
          </a:p>
          <a:p>
            <a:r>
              <a:rPr lang="ja-JP" altLang="en-US" sz="1200"/>
              <a:t>　　　　　</a:t>
            </a:r>
            <a:r>
              <a:rPr lang="ja-JP" altLang="en-US" sz="1200">
                <a:solidFill>
                  <a:schemeClr val="accent2"/>
                </a:solidFill>
              </a:rPr>
              <a:t>　「入場税」</a:t>
            </a:r>
          </a:p>
          <a:p>
            <a:r>
              <a:rPr lang="ja-JP" altLang="en-US" sz="1200"/>
              <a:t>　　　</a:t>
            </a:r>
          </a:p>
          <a:p>
            <a:endParaRPr lang="ja-JP" altLang="en-US" sz="1200"/>
          </a:p>
          <a:p>
            <a:endParaRPr lang="ja-JP" altLang="en-US" sz="1200"/>
          </a:p>
          <a:p>
            <a:endParaRPr lang="ja-JP" altLang="en-US" sz="1200"/>
          </a:p>
          <a:p>
            <a:r>
              <a:rPr lang="ja-JP" altLang="en-US" sz="1200"/>
              <a:t>　　</a:t>
            </a:r>
          </a:p>
          <a:p>
            <a:endParaRPr lang="ja-JP" altLang="en-US" sz="1200"/>
          </a:p>
          <a:p>
            <a:endParaRPr lang="ja-JP" altLang="en-US" sz="1200"/>
          </a:p>
          <a:p>
            <a:r>
              <a:rPr lang="ja-JP" altLang="en-US" sz="1200"/>
              <a:t>　　　　</a:t>
            </a:r>
          </a:p>
          <a:p>
            <a:endParaRPr lang="ja-JP" altLang="en-US" sz="1200"/>
          </a:p>
          <a:p>
            <a:r>
              <a:rPr lang="ja-JP" altLang="en-US" sz="1200"/>
              <a:t>　　</a:t>
            </a:r>
            <a:r>
              <a:rPr lang="ja-JP" altLang="en-US" sz="1200">
                <a:solidFill>
                  <a:schemeClr val="hlink"/>
                </a:solidFill>
              </a:rPr>
              <a:t>　</a:t>
            </a:r>
            <a:r>
              <a:rPr lang="ja-JP" altLang="en-US" sz="1200">
                <a:solidFill>
                  <a:srgbClr val="CC3300"/>
                </a:solidFill>
              </a:rPr>
              <a:t>「遊興飲食税」</a:t>
            </a:r>
          </a:p>
          <a:p>
            <a:r>
              <a:rPr lang="ja-JP" altLang="en-US" sz="1200">
                <a:solidFill>
                  <a:srgbClr val="CC3300"/>
                </a:solidFill>
              </a:rPr>
              <a:t>（市町村に半分交付）</a:t>
            </a:r>
          </a:p>
          <a:p>
            <a:endParaRPr lang="en-US" altLang="ja-JP" sz="1200">
              <a:solidFill>
                <a:srgbClr val="CC3300"/>
              </a:solidFill>
            </a:endParaRPr>
          </a:p>
        </p:txBody>
      </p:sp>
      <p:sp>
        <p:nvSpPr>
          <p:cNvPr id="86020" name="Text Box 4"/>
          <p:cNvSpPr txBox="1">
            <a:spLocks noChangeArrowheads="1"/>
          </p:cNvSpPr>
          <p:nvPr/>
        </p:nvSpPr>
        <p:spPr bwMode="auto">
          <a:xfrm>
            <a:off x="1692275" y="617538"/>
            <a:ext cx="1192213" cy="3387725"/>
          </a:xfrm>
          <a:prstGeom prst="rect">
            <a:avLst/>
          </a:prstGeom>
          <a:noFill/>
          <a:ln w="9525">
            <a:solidFill>
              <a:schemeClr val="tx1"/>
            </a:solidFill>
            <a:prstDash val="dash"/>
            <a:miter lim="800000"/>
            <a:headEnd/>
            <a:tailEnd/>
          </a:ln>
          <a:effectLst/>
        </p:spPr>
        <p:txBody>
          <a:bodyPr>
            <a:spAutoFit/>
          </a:bodyPr>
          <a:lstStyle/>
          <a:p>
            <a:r>
              <a:rPr lang="en-US" altLang="ja-JP" sz="1200"/>
              <a:t>1940</a:t>
            </a:r>
            <a:r>
              <a:rPr lang="ja-JP" altLang="en-US" sz="1200"/>
              <a:t>年</a:t>
            </a:r>
          </a:p>
          <a:p>
            <a:endParaRPr lang="ja-JP" altLang="en-US" sz="1200">
              <a:solidFill>
                <a:schemeClr val="hlink"/>
              </a:solidFill>
            </a:endParaRPr>
          </a:p>
          <a:p>
            <a:r>
              <a:rPr lang="ja-JP" altLang="en-US" sz="1200">
                <a:solidFill>
                  <a:schemeClr val="hlink"/>
                </a:solidFill>
              </a:rPr>
              <a:t>通行税法</a:t>
            </a:r>
          </a:p>
          <a:p>
            <a:r>
              <a:rPr lang="ja-JP" altLang="en-US" sz="1200">
                <a:solidFill>
                  <a:schemeClr val="hlink"/>
                </a:solidFill>
              </a:rPr>
              <a:t>　「通行税」</a:t>
            </a:r>
          </a:p>
          <a:p>
            <a:r>
              <a:rPr lang="ja-JP" altLang="en-US" sz="1200"/>
              <a:t>　　　（国税）</a:t>
            </a:r>
          </a:p>
          <a:p>
            <a:r>
              <a:rPr lang="ja-JP" altLang="en-US" sz="1200">
                <a:solidFill>
                  <a:schemeClr val="accent2"/>
                </a:solidFill>
              </a:rPr>
              <a:t>入場税法</a:t>
            </a:r>
          </a:p>
          <a:p>
            <a:r>
              <a:rPr lang="ja-JP" altLang="en-US" sz="1200">
                <a:solidFill>
                  <a:schemeClr val="accent2"/>
                </a:solidFill>
              </a:rPr>
              <a:t>　「入場税」</a:t>
            </a:r>
          </a:p>
          <a:p>
            <a:r>
              <a:rPr lang="ja-JP" altLang="en-US" sz="1200">
                <a:solidFill>
                  <a:schemeClr val="accent2"/>
                </a:solidFill>
              </a:rPr>
              <a:t>　　　（国税）</a:t>
            </a:r>
          </a:p>
          <a:p>
            <a:endParaRPr lang="ja-JP" altLang="en-US" sz="1200">
              <a:solidFill>
                <a:schemeClr val="accent2"/>
              </a:solidFill>
            </a:endParaRPr>
          </a:p>
          <a:p>
            <a:endParaRPr lang="ja-JP" altLang="en-US" sz="1200">
              <a:solidFill>
                <a:schemeClr val="accent2"/>
              </a:solidFill>
            </a:endParaRPr>
          </a:p>
          <a:p>
            <a:endParaRPr lang="ja-JP" altLang="en-US" sz="1200">
              <a:solidFill>
                <a:schemeClr val="accent2"/>
              </a:solidFill>
            </a:endParaRPr>
          </a:p>
          <a:p>
            <a:endParaRPr lang="ja-JP" altLang="en-US" sz="1200">
              <a:solidFill>
                <a:schemeClr val="accent2"/>
              </a:solidFill>
            </a:endParaRPr>
          </a:p>
          <a:p>
            <a:endParaRPr lang="ja-JP" altLang="en-US" sz="1200">
              <a:solidFill>
                <a:schemeClr val="accent2"/>
              </a:solidFill>
            </a:endParaRPr>
          </a:p>
          <a:p>
            <a:endParaRPr lang="ja-JP" altLang="en-US" sz="1200">
              <a:solidFill>
                <a:schemeClr val="accent2"/>
              </a:solidFill>
            </a:endParaRPr>
          </a:p>
          <a:p>
            <a:endParaRPr lang="ja-JP" altLang="en-US" sz="1200">
              <a:solidFill>
                <a:schemeClr val="accent2"/>
              </a:solidFill>
            </a:endParaRPr>
          </a:p>
          <a:p>
            <a:r>
              <a:rPr lang="ja-JP" altLang="en-US" sz="1200">
                <a:solidFill>
                  <a:srgbClr val="CC3300"/>
                </a:solidFill>
              </a:rPr>
              <a:t>遊興飲食税法</a:t>
            </a:r>
          </a:p>
          <a:p>
            <a:r>
              <a:rPr lang="ja-JP" altLang="en-US" sz="1200">
                <a:solidFill>
                  <a:srgbClr val="CC3300"/>
                </a:solidFill>
              </a:rPr>
              <a:t>「遊興飲食税」</a:t>
            </a:r>
          </a:p>
          <a:p>
            <a:r>
              <a:rPr lang="ja-JP" altLang="en-US" sz="1200">
                <a:solidFill>
                  <a:srgbClr val="CC3300"/>
                </a:solidFill>
              </a:rPr>
              <a:t>　　　　</a:t>
            </a:r>
            <a:r>
              <a:rPr lang="en-US" altLang="ja-JP" sz="1200">
                <a:solidFill>
                  <a:srgbClr val="CC3300"/>
                </a:solidFill>
              </a:rPr>
              <a:t>(</a:t>
            </a:r>
            <a:r>
              <a:rPr lang="ja-JP" altLang="en-US" sz="1200">
                <a:solidFill>
                  <a:srgbClr val="CC3300"/>
                </a:solidFill>
              </a:rPr>
              <a:t>国税</a:t>
            </a:r>
            <a:r>
              <a:rPr lang="en-US" altLang="ja-JP" sz="1200">
                <a:solidFill>
                  <a:srgbClr val="CC3300"/>
                </a:solidFill>
              </a:rPr>
              <a:t>)</a:t>
            </a:r>
          </a:p>
        </p:txBody>
      </p:sp>
      <p:sp>
        <p:nvSpPr>
          <p:cNvPr id="86021" name="Text Box 5"/>
          <p:cNvSpPr txBox="1">
            <a:spLocks noChangeArrowheads="1"/>
          </p:cNvSpPr>
          <p:nvPr/>
        </p:nvSpPr>
        <p:spPr bwMode="auto">
          <a:xfrm>
            <a:off x="2987675" y="1482725"/>
            <a:ext cx="1412875" cy="5030788"/>
          </a:xfrm>
          <a:prstGeom prst="rect">
            <a:avLst/>
          </a:prstGeom>
          <a:noFill/>
          <a:ln w="9525">
            <a:solidFill>
              <a:schemeClr val="tx1"/>
            </a:solidFill>
            <a:prstDash val="dash"/>
            <a:miter lim="800000"/>
            <a:headEnd/>
            <a:tailEnd/>
          </a:ln>
          <a:effectLst/>
        </p:spPr>
        <p:txBody>
          <a:bodyPr wrap="none">
            <a:spAutoFit/>
          </a:bodyPr>
          <a:lstStyle/>
          <a:p>
            <a:r>
              <a:rPr lang="en-US" altLang="ja-JP" sz="1200"/>
              <a:t>19</a:t>
            </a:r>
            <a:r>
              <a:rPr lang="ja-JP" altLang="en-US" sz="1200"/>
              <a:t>４８年　</a:t>
            </a:r>
          </a:p>
          <a:p>
            <a:r>
              <a:rPr lang="ja-JP" altLang="en-US" sz="1200"/>
              <a:t>　地方税法</a:t>
            </a:r>
          </a:p>
          <a:p>
            <a:r>
              <a:rPr lang="ja-JP" altLang="en-US" sz="1200">
                <a:solidFill>
                  <a:schemeClr val="accent2"/>
                </a:solidFill>
              </a:rPr>
              <a:t>「入場税」</a:t>
            </a:r>
          </a:p>
          <a:p>
            <a:r>
              <a:rPr lang="ja-JP" altLang="en-US" sz="1200">
                <a:solidFill>
                  <a:schemeClr val="accent2"/>
                </a:solidFill>
              </a:rPr>
              <a:t>　　　　（府県税）</a:t>
            </a:r>
          </a:p>
          <a:p>
            <a:r>
              <a:rPr lang="ja-JP" altLang="en-US" sz="1200">
                <a:solidFill>
                  <a:schemeClr val="accent2"/>
                </a:solidFill>
              </a:rPr>
              <a:t>　　第</a:t>
            </a:r>
            <a:r>
              <a:rPr lang="en-US" altLang="ja-JP" sz="1200">
                <a:solidFill>
                  <a:schemeClr val="accent2"/>
                </a:solidFill>
              </a:rPr>
              <a:t>1</a:t>
            </a:r>
            <a:r>
              <a:rPr lang="ja-JP" altLang="en-US" sz="1200">
                <a:solidFill>
                  <a:schemeClr val="accent2"/>
                </a:solidFill>
              </a:rPr>
              <a:t>、２種</a:t>
            </a:r>
          </a:p>
          <a:p>
            <a:r>
              <a:rPr lang="ja-JP" altLang="en-US" sz="1200">
                <a:solidFill>
                  <a:schemeClr val="accent2"/>
                </a:solidFill>
              </a:rPr>
              <a:t>　　　　</a:t>
            </a:r>
          </a:p>
          <a:p>
            <a:r>
              <a:rPr lang="ja-JP" altLang="en-US" sz="1200">
                <a:solidFill>
                  <a:schemeClr val="accent2"/>
                </a:solidFill>
              </a:rPr>
              <a:t>　　　第３種</a:t>
            </a:r>
          </a:p>
          <a:p>
            <a:endParaRPr lang="ja-JP" altLang="en-US" sz="1200">
              <a:solidFill>
                <a:schemeClr val="accent2"/>
              </a:solidFill>
            </a:endParaRPr>
          </a:p>
          <a:p>
            <a:r>
              <a:rPr lang="ja-JP" altLang="en-US" sz="1200">
                <a:solidFill>
                  <a:schemeClr val="accent2"/>
                </a:solidFill>
              </a:rPr>
              <a:t>「入場税付加税」</a:t>
            </a:r>
          </a:p>
          <a:p>
            <a:r>
              <a:rPr lang="ja-JP" altLang="en-US" sz="1200">
                <a:solidFill>
                  <a:schemeClr val="accent2"/>
                </a:solidFill>
              </a:rPr>
              <a:t>　　　　　</a:t>
            </a:r>
            <a:r>
              <a:rPr lang="en-US" altLang="ja-JP" sz="1200">
                <a:solidFill>
                  <a:schemeClr val="accent2"/>
                </a:solidFill>
              </a:rPr>
              <a:t>(</a:t>
            </a:r>
            <a:r>
              <a:rPr lang="ja-JP" altLang="en-US" sz="1200">
                <a:solidFill>
                  <a:schemeClr val="accent2"/>
                </a:solidFill>
              </a:rPr>
              <a:t>町村税</a:t>
            </a:r>
            <a:r>
              <a:rPr lang="en-US" altLang="ja-JP" sz="1200">
                <a:solidFill>
                  <a:schemeClr val="accent2"/>
                </a:solidFill>
              </a:rPr>
              <a:t>)</a:t>
            </a:r>
          </a:p>
          <a:p>
            <a:endParaRPr lang="en-US" altLang="ja-JP" sz="1200">
              <a:solidFill>
                <a:schemeClr val="accent2"/>
              </a:solidFill>
            </a:endParaRPr>
          </a:p>
          <a:p>
            <a:endParaRPr lang="en-US" altLang="ja-JP" sz="1200">
              <a:solidFill>
                <a:schemeClr val="accent2"/>
              </a:solidFill>
            </a:endParaRPr>
          </a:p>
          <a:p>
            <a:endParaRPr lang="en-US" altLang="ja-JP" sz="1200">
              <a:solidFill>
                <a:schemeClr val="accent2"/>
              </a:solidFill>
            </a:endParaRPr>
          </a:p>
          <a:p>
            <a:r>
              <a:rPr lang="ja-JP" altLang="en-US" sz="1200">
                <a:solidFill>
                  <a:srgbClr val="CC3300"/>
                </a:solidFill>
              </a:rPr>
              <a:t>「遊興飲食税」</a:t>
            </a:r>
          </a:p>
          <a:p>
            <a:r>
              <a:rPr lang="ja-JP" altLang="en-US" sz="1200">
                <a:solidFill>
                  <a:srgbClr val="CC3300"/>
                </a:solidFill>
              </a:rPr>
              <a:t>　　　　</a:t>
            </a:r>
            <a:r>
              <a:rPr lang="en-US" altLang="ja-JP" sz="1200">
                <a:solidFill>
                  <a:srgbClr val="CC3300"/>
                </a:solidFill>
              </a:rPr>
              <a:t>(</a:t>
            </a:r>
            <a:r>
              <a:rPr lang="ja-JP" altLang="en-US" sz="1200">
                <a:solidFill>
                  <a:srgbClr val="CC3300"/>
                </a:solidFill>
              </a:rPr>
              <a:t>府県税</a:t>
            </a:r>
            <a:r>
              <a:rPr lang="en-US" altLang="ja-JP" sz="1200">
                <a:solidFill>
                  <a:srgbClr val="CC3300"/>
                </a:solidFill>
              </a:rPr>
              <a:t>)</a:t>
            </a:r>
          </a:p>
          <a:p>
            <a:r>
              <a:rPr lang="ja-JP" altLang="en-US" sz="1200">
                <a:solidFill>
                  <a:srgbClr val="CC3300"/>
                </a:solidFill>
              </a:rPr>
              <a:t>「遊興飲食付加税」</a:t>
            </a:r>
          </a:p>
          <a:p>
            <a:r>
              <a:rPr lang="ja-JP" altLang="en-US" sz="1200">
                <a:solidFill>
                  <a:srgbClr val="CC3300"/>
                </a:solidFill>
              </a:rPr>
              <a:t>　　　　（町村税）</a:t>
            </a:r>
          </a:p>
          <a:p>
            <a:endParaRPr lang="ja-JP" altLang="en-US" sz="1200">
              <a:solidFill>
                <a:srgbClr val="CC3300"/>
              </a:solidFill>
            </a:endParaRPr>
          </a:p>
          <a:p>
            <a:endParaRPr lang="ja-JP" altLang="en-US" sz="1200">
              <a:solidFill>
                <a:srgbClr val="CC3300"/>
              </a:solidFill>
            </a:endParaRPr>
          </a:p>
          <a:p>
            <a:endParaRPr lang="ja-JP" altLang="en-US" sz="1200">
              <a:solidFill>
                <a:srgbClr val="CC3300"/>
              </a:solidFill>
            </a:endParaRPr>
          </a:p>
          <a:p>
            <a:endParaRPr lang="ja-JP" altLang="en-US" sz="1200">
              <a:solidFill>
                <a:srgbClr val="CC3300"/>
              </a:solidFill>
            </a:endParaRPr>
          </a:p>
          <a:p>
            <a:endParaRPr lang="ja-JP" altLang="en-US" sz="1200">
              <a:solidFill>
                <a:srgbClr val="CC3300"/>
              </a:solidFill>
            </a:endParaRPr>
          </a:p>
          <a:p>
            <a:endParaRPr lang="ja-JP" altLang="en-US" sz="1200">
              <a:solidFill>
                <a:srgbClr val="CC3300"/>
              </a:solidFill>
            </a:endParaRPr>
          </a:p>
          <a:p>
            <a:r>
              <a:rPr lang="ja-JP" altLang="en-US" sz="1200">
                <a:solidFill>
                  <a:srgbClr val="CC9900"/>
                </a:solidFill>
              </a:rPr>
              <a:t>「入湯税」</a:t>
            </a:r>
          </a:p>
          <a:p>
            <a:r>
              <a:rPr lang="ja-JP" altLang="en-US" sz="1200">
                <a:solidFill>
                  <a:srgbClr val="CC9900"/>
                </a:solidFill>
              </a:rPr>
              <a:t>　（府県税）</a:t>
            </a:r>
          </a:p>
          <a:p>
            <a:r>
              <a:rPr lang="ja-JP" altLang="en-US" sz="1200">
                <a:solidFill>
                  <a:srgbClr val="CC9900"/>
                </a:solidFill>
              </a:rPr>
              <a:t>「入湯税付加税」</a:t>
            </a:r>
          </a:p>
          <a:p>
            <a:r>
              <a:rPr lang="ja-JP" altLang="en-US" sz="1200">
                <a:solidFill>
                  <a:srgbClr val="CC9900"/>
                </a:solidFill>
              </a:rPr>
              <a:t>　（町村税）</a:t>
            </a:r>
          </a:p>
        </p:txBody>
      </p:sp>
      <p:sp>
        <p:nvSpPr>
          <p:cNvPr id="86022" name="Text Box 6"/>
          <p:cNvSpPr txBox="1">
            <a:spLocks noChangeArrowheads="1"/>
          </p:cNvSpPr>
          <p:nvPr/>
        </p:nvSpPr>
        <p:spPr bwMode="auto">
          <a:xfrm>
            <a:off x="4716463" y="2058988"/>
            <a:ext cx="1360487" cy="831850"/>
          </a:xfrm>
          <a:prstGeom prst="rect">
            <a:avLst/>
          </a:prstGeom>
          <a:noFill/>
          <a:ln w="9525">
            <a:solidFill>
              <a:schemeClr val="tx1"/>
            </a:solidFill>
            <a:prstDash val="dash"/>
            <a:miter lim="800000"/>
            <a:headEnd/>
            <a:tailEnd/>
          </a:ln>
          <a:effectLst/>
        </p:spPr>
        <p:txBody>
          <a:bodyPr wrap="none">
            <a:spAutoFit/>
          </a:bodyPr>
          <a:lstStyle/>
          <a:p>
            <a:r>
              <a:rPr lang="en-US" altLang="ja-JP" sz="1200"/>
              <a:t>19</a:t>
            </a:r>
            <a:r>
              <a:rPr lang="ja-JP" altLang="en-US" sz="1200"/>
              <a:t>５４年</a:t>
            </a:r>
          </a:p>
          <a:p>
            <a:r>
              <a:rPr lang="ja-JP" altLang="en-US" sz="1200">
                <a:solidFill>
                  <a:schemeClr val="accent2"/>
                </a:solidFill>
              </a:rPr>
              <a:t>入場税法</a:t>
            </a:r>
            <a:r>
              <a:rPr lang="en-US" altLang="ja-JP" sz="1200">
                <a:solidFill>
                  <a:schemeClr val="accent2"/>
                </a:solidFill>
              </a:rPr>
              <a:t>(</a:t>
            </a:r>
            <a:r>
              <a:rPr lang="ja-JP" altLang="en-US" sz="1200">
                <a:solidFill>
                  <a:schemeClr val="accent2"/>
                </a:solidFill>
              </a:rPr>
              <a:t>国税</a:t>
            </a:r>
            <a:r>
              <a:rPr lang="en-US" altLang="ja-JP" sz="1200">
                <a:solidFill>
                  <a:schemeClr val="accent2"/>
                </a:solidFill>
              </a:rPr>
              <a:t>)</a:t>
            </a:r>
          </a:p>
          <a:p>
            <a:r>
              <a:rPr lang="ja-JP" altLang="en-US" sz="1200">
                <a:solidFill>
                  <a:schemeClr val="accent2"/>
                </a:solidFill>
              </a:rPr>
              <a:t>入場税譲与税法</a:t>
            </a:r>
          </a:p>
          <a:p>
            <a:r>
              <a:rPr lang="en-US" altLang="ja-JP" sz="1200">
                <a:solidFill>
                  <a:schemeClr val="accent2"/>
                </a:solidFill>
              </a:rPr>
              <a:t>(</a:t>
            </a:r>
            <a:r>
              <a:rPr lang="ja-JP" altLang="en-US" sz="1200">
                <a:solidFill>
                  <a:schemeClr val="accent2"/>
                </a:solidFill>
              </a:rPr>
              <a:t>府県へ</a:t>
            </a:r>
            <a:r>
              <a:rPr lang="en-US" altLang="ja-JP" sz="1200">
                <a:solidFill>
                  <a:schemeClr val="accent2"/>
                </a:solidFill>
              </a:rPr>
              <a:t>90%</a:t>
            </a:r>
            <a:r>
              <a:rPr lang="ja-JP" altLang="en-US" sz="1200">
                <a:solidFill>
                  <a:schemeClr val="accent2"/>
                </a:solidFill>
              </a:rPr>
              <a:t>譲与</a:t>
            </a:r>
            <a:r>
              <a:rPr lang="en-US" altLang="ja-JP" sz="1200">
                <a:solidFill>
                  <a:schemeClr val="accent2"/>
                </a:solidFill>
              </a:rPr>
              <a:t>)</a:t>
            </a:r>
          </a:p>
        </p:txBody>
      </p:sp>
      <p:sp>
        <p:nvSpPr>
          <p:cNvPr id="86023" name="Text Box 7"/>
          <p:cNvSpPr txBox="1">
            <a:spLocks noChangeArrowheads="1"/>
          </p:cNvSpPr>
          <p:nvPr/>
        </p:nvSpPr>
        <p:spPr bwMode="auto">
          <a:xfrm>
            <a:off x="4500563" y="3498850"/>
            <a:ext cx="723900" cy="466725"/>
          </a:xfrm>
          <a:prstGeom prst="rect">
            <a:avLst/>
          </a:prstGeom>
          <a:noFill/>
          <a:ln w="9525">
            <a:solidFill>
              <a:schemeClr val="tx1"/>
            </a:solidFill>
            <a:prstDash val="dash"/>
            <a:miter lim="800000"/>
            <a:headEnd/>
            <a:tailEnd/>
          </a:ln>
          <a:effectLst/>
        </p:spPr>
        <p:txBody>
          <a:bodyPr wrap="none">
            <a:spAutoFit/>
          </a:bodyPr>
          <a:lstStyle/>
          <a:p>
            <a:r>
              <a:rPr lang="en-US" altLang="ja-JP" sz="1200">
                <a:solidFill>
                  <a:schemeClr val="accent2"/>
                </a:solidFill>
              </a:rPr>
              <a:t>19</a:t>
            </a:r>
            <a:r>
              <a:rPr lang="ja-JP" altLang="en-US" sz="1200">
                <a:solidFill>
                  <a:schemeClr val="accent2"/>
                </a:solidFill>
              </a:rPr>
              <a:t>５０年</a:t>
            </a:r>
          </a:p>
          <a:p>
            <a:r>
              <a:rPr lang="ja-JP" altLang="en-US" sz="1200">
                <a:solidFill>
                  <a:schemeClr val="accent2"/>
                </a:solidFill>
              </a:rPr>
              <a:t>　　廃止</a:t>
            </a:r>
          </a:p>
        </p:txBody>
      </p:sp>
      <p:sp>
        <p:nvSpPr>
          <p:cNvPr id="86024" name="Text Box 8"/>
          <p:cNvSpPr txBox="1">
            <a:spLocks noChangeArrowheads="1"/>
          </p:cNvSpPr>
          <p:nvPr/>
        </p:nvSpPr>
        <p:spPr bwMode="auto">
          <a:xfrm>
            <a:off x="4716463" y="2994025"/>
            <a:ext cx="1412875" cy="466725"/>
          </a:xfrm>
          <a:prstGeom prst="rect">
            <a:avLst/>
          </a:prstGeom>
          <a:noFill/>
          <a:ln w="9525">
            <a:solidFill>
              <a:schemeClr val="tx1"/>
            </a:solidFill>
            <a:prstDash val="dash"/>
            <a:miter lim="800000"/>
            <a:headEnd/>
            <a:tailEnd/>
          </a:ln>
          <a:effectLst/>
        </p:spPr>
        <p:txBody>
          <a:bodyPr wrap="none">
            <a:spAutoFit/>
          </a:bodyPr>
          <a:lstStyle/>
          <a:p>
            <a:r>
              <a:rPr lang="en-US" altLang="ja-JP" sz="1200">
                <a:solidFill>
                  <a:schemeClr val="accent2"/>
                </a:solidFill>
              </a:rPr>
              <a:t>19</a:t>
            </a:r>
            <a:r>
              <a:rPr lang="ja-JP" altLang="en-US" sz="1200">
                <a:solidFill>
                  <a:schemeClr val="accent2"/>
                </a:solidFill>
              </a:rPr>
              <a:t>５４年地方税法</a:t>
            </a:r>
          </a:p>
          <a:p>
            <a:r>
              <a:rPr lang="ja-JP" altLang="en-US" sz="1200">
                <a:solidFill>
                  <a:schemeClr val="accent2"/>
                </a:solidFill>
              </a:rPr>
              <a:t>「娯楽施設利用税」</a:t>
            </a:r>
          </a:p>
        </p:txBody>
      </p:sp>
      <p:sp>
        <p:nvSpPr>
          <p:cNvPr id="86025" name="Text Box 9"/>
          <p:cNvSpPr txBox="1">
            <a:spLocks noChangeArrowheads="1"/>
          </p:cNvSpPr>
          <p:nvPr/>
        </p:nvSpPr>
        <p:spPr bwMode="auto">
          <a:xfrm>
            <a:off x="7023100" y="3213100"/>
            <a:ext cx="1366838" cy="466725"/>
          </a:xfrm>
          <a:prstGeom prst="rect">
            <a:avLst/>
          </a:prstGeom>
          <a:noFill/>
          <a:ln w="9525">
            <a:solidFill>
              <a:schemeClr val="tx1"/>
            </a:solidFill>
            <a:prstDash val="dash"/>
            <a:miter lim="800000"/>
            <a:headEnd/>
            <a:tailEnd/>
          </a:ln>
          <a:effectLst/>
        </p:spPr>
        <p:txBody>
          <a:bodyPr wrap="none">
            <a:spAutoFit/>
          </a:bodyPr>
          <a:lstStyle/>
          <a:p>
            <a:r>
              <a:rPr lang="en-US" altLang="ja-JP" sz="1200">
                <a:solidFill>
                  <a:schemeClr val="accent2"/>
                </a:solidFill>
              </a:rPr>
              <a:t>1989</a:t>
            </a:r>
            <a:r>
              <a:rPr lang="ja-JP" altLang="en-US" sz="1200">
                <a:solidFill>
                  <a:schemeClr val="accent2"/>
                </a:solidFill>
              </a:rPr>
              <a:t>年地方税法</a:t>
            </a:r>
          </a:p>
          <a:p>
            <a:r>
              <a:rPr lang="ja-JP" altLang="en-US" sz="1200">
                <a:solidFill>
                  <a:schemeClr val="accent2"/>
                </a:solidFill>
              </a:rPr>
              <a:t>「ゴルフ場利用税」</a:t>
            </a:r>
          </a:p>
        </p:txBody>
      </p:sp>
      <p:sp>
        <p:nvSpPr>
          <p:cNvPr id="86026" name="Text Box 10"/>
          <p:cNvSpPr txBox="1">
            <a:spLocks noChangeArrowheads="1"/>
          </p:cNvSpPr>
          <p:nvPr/>
        </p:nvSpPr>
        <p:spPr bwMode="auto">
          <a:xfrm>
            <a:off x="7005638" y="1773238"/>
            <a:ext cx="376237" cy="1352550"/>
          </a:xfrm>
          <a:prstGeom prst="rect">
            <a:avLst/>
          </a:prstGeom>
          <a:noFill/>
          <a:ln w="9525">
            <a:solidFill>
              <a:schemeClr val="tx1"/>
            </a:solidFill>
            <a:prstDash val="dash"/>
            <a:miter lim="800000"/>
            <a:headEnd/>
            <a:tailEnd/>
          </a:ln>
          <a:effectLst/>
        </p:spPr>
        <p:txBody>
          <a:bodyPr vert="eaVert" wrap="none">
            <a:spAutoFit/>
          </a:bodyPr>
          <a:lstStyle/>
          <a:p>
            <a:r>
              <a:rPr lang="ja-JP" altLang="en-US" sz="1200"/>
              <a:t>１９８９年消費税法</a:t>
            </a:r>
          </a:p>
        </p:txBody>
      </p:sp>
      <p:sp>
        <p:nvSpPr>
          <p:cNvPr id="86027" name="Text Box 11"/>
          <p:cNvSpPr txBox="1">
            <a:spLocks noChangeArrowheads="1"/>
          </p:cNvSpPr>
          <p:nvPr/>
        </p:nvSpPr>
        <p:spPr bwMode="auto">
          <a:xfrm>
            <a:off x="4500563" y="4075113"/>
            <a:ext cx="558800" cy="998537"/>
          </a:xfrm>
          <a:prstGeom prst="rect">
            <a:avLst/>
          </a:prstGeom>
          <a:noFill/>
          <a:ln w="9525">
            <a:solidFill>
              <a:schemeClr val="tx1"/>
            </a:solidFill>
            <a:prstDash val="dash"/>
            <a:miter lim="800000"/>
            <a:headEnd/>
            <a:tailEnd/>
          </a:ln>
          <a:effectLst/>
        </p:spPr>
        <p:txBody>
          <a:bodyPr vert="eaVert" wrap="none">
            <a:spAutoFit/>
          </a:bodyPr>
          <a:lstStyle/>
          <a:p>
            <a:r>
              <a:rPr lang="ja-JP" altLang="en-US" sz="1200">
                <a:solidFill>
                  <a:srgbClr val="CC3300"/>
                </a:solidFill>
              </a:rPr>
              <a:t>１９５０年</a:t>
            </a:r>
          </a:p>
          <a:p>
            <a:r>
              <a:rPr lang="ja-JP" altLang="en-US" sz="1200">
                <a:solidFill>
                  <a:srgbClr val="CC3300"/>
                </a:solidFill>
              </a:rPr>
              <a:t>府県税に統一</a:t>
            </a:r>
          </a:p>
        </p:txBody>
      </p:sp>
      <p:sp>
        <p:nvSpPr>
          <p:cNvPr id="86028" name="Text Box 12"/>
          <p:cNvSpPr txBox="1">
            <a:spLocks noChangeArrowheads="1"/>
          </p:cNvSpPr>
          <p:nvPr/>
        </p:nvSpPr>
        <p:spPr bwMode="auto">
          <a:xfrm>
            <a:off x="5670550" y="3789363"/>
            <a:ext cx="1565275" cy="649287"/>
          </a:xfrm>
          <a:prstGeom prst="rect">
            <a:avLst/>
          </a:prstGeom>
          <a:noFill/>
          <a:ln w="9525">
            <a:solidFill>
              <a:schemeClr val="tx1"/>
            </a:solidFill>
            <a:prstDash val="dash"/>
            <a:miter lim="800000"/>
            <a:headEnd/>
            <a:tailEnd/>
          </a:ln>
          <a:effectLst/>
        </p:spPr>
        <p:txBody>
          <a:bodyPr wrap="none">
            <a:spAutoFit/>
          </a:bodyPr>
          <a:lstStyle/>
          <a:p>
            <a:r>
              <a:rPr lang="ja-JP" altLang="en-US" sz="1200">
                <a:solidFill>
                  <a:srgbClr val="CC3300"/>
                </a:solidFill>
              </a:rPr>
              <a:t>１９６１年</a:t>
            </a:r>
          </a:p>
          <a:p>
            <a:r>
              <a:rPr lang="ja-JP" altLang="en-US" sz="1200">
                <a:solidFill>
                  <a:srgbClr val="CC3300"/>
                </a:solidFill>
              </a:rPr>
              <a:t>「料理飲食等消費税」</a:t>
            </a:r>
          </a:p>
          <a:p>
            <a:r>
              <a:rPr lang="ja-JP" altLang="en-US" sz="1200">
                <a:solidFill>
                  <a:srgbClr val="CC3300"/>
                </a:solidFill>
              </a:rPr>
              <a:t>に改称</a:t>
            </a:r>
          </a:p>
        </p:txBody>
      </p:sp>
      <p:sp>
        <p:nvSpPr>
          <p:cNvPr id="86029" name="Text Box 13"/>
          <p:cNvSpPr txBox="1">
            <a:spLocks noChangeArrowheads="1"/>
          </p:cNvSpPr>
          <p:nvPr/>
        </p:nvSpPr>
        <p:spPr bwMode="auto">
          <a:xfrm>
            <a:off x="7032625" y="4578350"/>
            <a:ext cx="1860550" cy="466725"/>
          </a:xfrm>
          <a:prstGeom prst="rect">
            <a:avLst/>
          </a:prstGeom>
          <a:noFill/>
          <a:ln w="9525">
            <a:solidFill>
              <a:schemeClr val="tx1"/>
            </a:solidFill>
            <a:prstDash val="dash"/>
            <a:miter lim="800000"/>
            <a:headEnd/>
            <a:tailEnd/>
          </a:ln>
          <a:effectLst/>
        </p:spPr>
        <p:txBody>
          <a:bodyPr wrap="none">
            <a:spAutoFit/>
          </a:bodyPr>
          <a:lstStyle/>
          <a:p>
            <a:r>
              <a:rPr lang="en-US" altLang="ja-JP" sz="1200">
                <a:solidFill>
                  <a:srgbClr val="CC3300"/>
                </a:solidFill>
              </a:rPr>
              <a:t>1989</a:t>
            </a:r>
            <a:r>
              <a:rPr lang="ja-JP" altLang="en-US" sz="1200">
                <a:solidFill>
                  <a:srgbClr val="CC3300"/>
                </a:solidFill>
              </a:rPr>
              <a:t>年</a:t>
            </a:r>
          </a:p>
          <a:p>
            <a:r>
              <a:rPr lang="ja-JP" altLang="en-US" sz="1200">
                <a:solidFill>
                  <a:srgbClr val="CC3300"/>
                </a:solidFill>
              </a:rPr>
              <a:t>「特別地方消費税」に改称</a:t>
            </a:r>
          </a:p>
        </p:txBody>
      </p:sp>
      <p:sp>
        <p:nvSpPr>
          <p:cNvPr id="86030" name="Text Box 14"/>
          <p:cNvSpPr txBox="1">
            <a:spLocks noChangeArrowheads="1"/>
          </p:cNvSpPr>
          <p:nvPr/>
        </p:nvSpPr>
        <p:spPr bwMode="auto">
          <a:xfrm>
            <a:off x="7969250" y="5160963"/>
            <a:ext cx="1139825" cy="284162"/>
          </a:xfrm>
          <a:prstGeom prst="rect">
            <a:avLst/>
          </a:prstGeom>
          <a:noFill/>
          <a:ln w="9525">
            <a:solidFill>
              <a:schemeClr val="tx1"/>
            </a:solidFill>
            <a:prstDash val="dash"/>
            <a:miter lim="800000"/>
            <a:headEnd/>
            <a:tailEnd/>
          </a:ln>
          <a:effectLst/>
        </p:spPr>
        <p:txBody>
          <a:bodyPr wrap="none">
            <a:spAutoFit/>
          </a:bodyPr>
          <a:lstStyle/>
          <a:p>
            <a:r>
              <a:rPr lang="en-US" altLang="ja-JP" sz="1200">
                <a:solidFill>
                  <a:srgbClr val="CC3300"/>
                </a:solidFill>
              </a:rPr>
              <a:t>2001</a:t>
            </a:r>
            <a:r>
              <a:rPr lang="ja-JP" altLang="en-US" sz="1200">
                <a:solidFill>
                  <a:srgbClr val="CC3300"/>
                </a:solidFill>
              </a:rPr>
              <a:t>年度廃止</a:t>
            </a:r>
          </a:p>
        </p:txBody>
      </p:sp>
      <p:sp>
        <p:nvSpPr>
          <p:cNvPr id="86031" name="Text Box 15"/>
          <p:cNvSpPr txBox="1">
            <a:spLocks noChangeArrowheads="1"/>
          </p:cNvSpPr>
          <p:nvPr/>
        </p:nvSpPr>
        <p:spPr bwMode="auto">
          <a:xfrm>
            <a:off x="4500563" y="5156200"/>
            <a:ext cx="1666875" cy="649288"/>
          </a:xfrm>
          <a:prstGeom prst="rect">
            <a:avLst/>
          </a:prstGeom>
          <a:noFill/>
          <a:ln w="9525">
            <a:solidFill>
              <a:schemeClr val="tx1"/>
            </a:solidFill>
            <a:prstDash val="dash"/>
            <a:miter lim="800000"/>
            <a:headEnd/>
            <a:tailEnd/>
          </a:ln>
          <a:effectLst/>
        </p:spPr>
        <p:txBody>
          <a:bodyPr wrap="none">
            <a:spAutoFit/>
          </a:bodyPr>
          <a:lstStyle/>
          <a:p>
            <a:r>
              <a:rPr lang="en-US" altLang="ja-JP" sz="1200">
                <a:solidFill>
                  <a:srgbClr val="FF3300"/>
                </a:solidFill>
              </a:rPr>
              <a:t>19</a:t>
            </a:r>
            <a:r>
              <a:rPr lang="ja-JP" altLang="en-US" sz="1200">
                <a:solidFill>
                  <a:srgbClr val="FF3300"/>
                </a:solidFill>
              </a:rPr>
              <a:t>５０年</a:t>
            </a:r>
          </a:p>
          <a:p>
            <a:r>
              <a:rPr lang="ja-JP" altLang="en-US" sz="1200">
                <a:solidFill>
                  <a:srgbClr val="FF3300"/>
                </a:solidFill>
              </a:rPr>
              <a:t>　「接客人税」　</a:t>
            </a:r>
            <a:r>
              <a:rPr lang="en-US" altLang="ja-JP" sz="1200">
                <a:solidFill>
                  <a:srgbClr val="FF3300"/>
                </a:solidFill>
              </a:rPr>
              <a:t>1952</a:t>
            </a:r>
            <a:r>
              <a:rPr lang="ja-JP" altLang="en-US" sz="1200">
                <a:solidFill>
                  <a:srgbClr val="FF3300"/>
                </a:solidFill>
              </a:rPr>
              <a:t>年</a:t>
            </a:r>
          </a:p>
          <a:p>
            <a:r>
              <a:rPr lang="ja-JP" altLang="en-US" sz="1200">
                <a:solidFill>
                  <a:srgbClr val="FF3300"/>
                </a:solidFill>
              </a:rPr>
              <a:t>　　（町村税）　　→廃止</a:t>
            </a:r>
          </a:p>
        </p:txBody>
      </p:sp>
      <p:sp>
        <p:nvSpPr>
          <p:cNvPr id="86032" name="Text Box 16"/>
          <p:cNvSpPr txBox="1">
            <a:spLocks noChangeArrowheads="1"/>
          </p:cNvSpPr>
          <p:nvPr/>
        </p:nvSpPr>
        <p:spPr bwMode="auto">
          <a:xfrm>
            <a:off x="4500563" y="6018213"/>
            <a:ext cx="955675" cy="466725"/>
          </a:xfrm>
          <a:prstGeom prst="rect">
            <a:avLst/>
          </a:prstGeom>
          <a:noFill/>
          <a:ln w="9525">
            <a:solidFill>
              <a:schemeClr val="tx1"/>
            </a:solidFill>
            <a:prstDash val="dash"/>
            <a:miter lim="800000"/>
            <a:headEnd/>
            <a:tailEnd/>
          </a:ln>
          <a:effectLst/>
        </p:spPr>
        <p:txBody>
          <a:bodyPr wrap="none">
            <a:spAutoFit/>
          </a:bodyPr>
          <a:lstStyle/>
          <a:p>
            <a:r>
              <a:rPr lang="en-US" altLang="ja-JP" sz="1200">
                <a:solidFill>
                  <a:srgbClr val="CC9900"/>
                </a:solidFill>
              </a:rPr>
              <a:t>1950</a:t>
            </a:r>
            <a:r>
              <a:rPr lang="ja-JP" altLang="en-US" sz="1200">
                <a:solidFill>
                  <a:srgbClr val="CC9900"/>
                </a:solidFill>
              </a:rPr>
              <a:t>年</a:t>
            </a:r>
          </a:p>
          <a:p>
            <a:r>
              <a:rPr lang="ja-JP" altLang="en-US" sz="1200">
                <a:solidFill>
                  <a:srgbClr val="CC9900"/>
                </a:solidFill>
              </a:rPr>
              <a:t>町村税統一</a:t>
            </a:r>
          </a:p>
        </p:txBody>
      </p:sp>
      <p:sp>
        <p:nvSpPr>
          <p:cNvPr id="86033" name="Text Box 17"/>
          <p:cNvSpPr txBox="1">
            <a:spLocks noChangeArrowheads="1"/>
          </p:cNvSpPr>
          <p:nvPr/>
        </p:nvSpPr>
        <p:spPr bwMode="auto">
          <a:xfrm>
            <a:off x="5508625" y="6018213"/>
            <a:ext cx="803275" cy="466725"/>
          </a:xfrm>
          <a:prstGeom prst="rect">
            <a:avLst/>
          </a:prstGeom>
          <a:noFill/>
          <a:ln w="9525">
            <a:solidFill>
              <a:schemeClr val="tx1"/>
            </a:solidFill>
            <a:prstDash val="dash"/>
            <a:miter lim="800000"/>
            <a:headEnd/>
            <a:tailEnd/>
          </a:ln>
          <a:effectLst/>
        </p:spPr>
        <p:txBody>
          <a:bodyPr wrap="none">
            <a:spAutoFit/>
          </a:bodyPr>
          <a:lstStyle/>
          <a:p>
            <a:r>
              <a:rPr lang="en-US" altLang="ja-JP" sz="1200">
                <a:solidFill>
                  <a:srgbClr val="CC9900"/>
                </a:solidFill>
              </a:rPr>
              <a:t>1957</a:t>
            </a:r>
            <a:r>
              <a:rPr lang="ja-JP" altLang="en-US" sz="1200">
                <a:solidFill>
                  <a:srgbClr val="CC9900"/>
                </a:solidFill>
              </a:rPr>
              <a:t>年</a:t>
            </a:r>
          </a:p>
          <a:p>
            <a:r>
              <a:rPr lang="ja-JP" altLang="en-US" sz="1200">
                <a:solidFill>
                  <a:srgbClr val="CC9900"/>
                </a:solidFill>
              </a:rPr>
              <a:t>目的税化</a:t>
            </a:r>
          </a:p>
        </p:txBody>
      </p:sp>
      <p:sp>
        <p:nvSpPr>
          <p:cNvPr id="86034" name="Text Box 18"/>
          <p:cNvSpPr txBox="1">
            <a:spLocks noChangeArrowheads="1"/>
          </p:cNvSpPr>
          <p:nvPr/>
        </p:nvSpPr>
        <p:spPr bwMode="auto">
          <a:xfrm>
            <a:off x="6362700" y="5875338"/>
            <a:ext cx="803275" cy="649287"/>
          </a:xfrm>
          <a:prstGeom prst="rect">
            <a:avLst/>
          </a:prstGeom>
          <a:noFill/>
          <a:ln w="9525">
            <a:solidFill>
              <a:schemeClr val="tx1"/>
            </a:solidFill>
            <a:prstDash val="dash"/>
            <a:miter lim="800000"/>
            <a:headEnd/>
            <a:tailEnd/>
          </a:ln>
          <a:effectLst/>
        </p:spPr>
        <p:txBody>
          <a:bodyPr wrap="none">
            <a:spAutoFit/>
          </a:bodyPr>
          <a:lstStyle/>
          <a:p>
            <a:r>
              <a:rPr lang="en-US" altLang="ja-JP" sz="1200">
                <a:solidFill>
                  <a:srgbClr val="CC9900"/>
                </a:solidFill>
              </a:rPr>
              <a:t>1971</a:t>
            </a:r>
            <a:r>
              <a:rPr lang="ja-JP" altLang="en-US" sz="1200">
                <a:solidFill>
                  <a:srgbClr val="CC9900"/>
                </a:solidFill>
              </a:rPr>
              <a:t>年</a:t>
            </a:r>
          </a:p>
          <a:p>
            <a:r>
              <a:rPr lang="ja-JP" altLang="en-US" sz="1200">
                <a:solidFill>
                  <a:srgbClr val="CC9900"/>
                </a:solidFill>
              </a:rPr>
              <a:t>消防施設</a:t>
            </a:r>
          </a:p>
          <a:p>
            <a:r>
              <a:rPr lang="ja-JP" altLang="en-US" sz="1200">
                <a:solidFill>
                  <a:srgbClr val="CC9900"/>
                </a:solidFill>
              </a:rPr>
              <a:t>　　　追加</a:t>
            </a:r>
          </a:p>
        </p:txBody>
      </p:sp>
      <p:sp>
        <p:nvSpPr>
          <p:cNvPr id="86035" name="Text Box 19"/>
          <p:cNvSpPr txBox="1">
            <a:spLocks noChangeArrowheads="1"/>
          </p:cNvSpPr>
          <p:nvPr/>
        </p:nvSpPr>
        <p:spPr bwMode="auto">
          <a:xfrm>
            <a:off x="7226300" y="5875338"/>
            <a:ext cx="803275" cy="649287"/>
          </a:xfrm>
          <a:prstGeom prst="rect">
            <a:avLst/>
          </a:prstGeom>
          <a:noFill/>
          <a:ln w="9525">
            <a:solidFill>
              <a:schemeClr val="tx1"/>
            </a:solidFill>
            <a:prstDash val="dash"/>
            <a:miter lim="800000"/>
            <a:headEnd/>
            <a:tailEnd/>
          </a:ln>
          <a:effectLst/>
        </p:spPr>
        <p:txBody>
          <a:bodyPr wrap="none">
            <a:spAutoFit/>
          </a:bodyPr>
          <a:lstStyle/>
          <a:p>
            <a:r>
              <a:rPr lang="en-US" altLang="ja-JP" sz="1200">
                <a:solidFill>
                  <a:srgbClr val="CC9900"/>
                </a:solidFill>
              </a:rPr>
              <a:t>1991</a:t>
            </a:r>
            <a:r>
              <a:rPr lang="ja-JP" altLang="en-US" sz="1200">
                <a:solidFill>
                  <a:srgbClr val="CC9900"/>
                </a:solidFill>
              </a:rPr>
              <a:t>年</a:t>
            </a:r>
          </a:p>
          <a:p>
            <a:r>
              <a:rPr lang="ja-JP" altLang="en-US" sz="1200">
                <a:solidFill>
                  <a:srgbClr val="CC9900"/>
                </a:solidFill>
              </a:rPr>
              <a:t>観光宣伝</a:t>
            </a:r>
          </a:p>
          <a:p>
            <a:r>
              <a:rPr lang="ja-JP" altLang="en-US" sz="1200">
                <a:solidFill>
                  <a:srgbClr val="CC9900"/>
                </a:solidFill>
              </a:rPr>
              <a:t>　　　追加</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ChangeArrowheads="1"/>
          </p:cNvSpPr>
          <p:nvPr/>
        </p:nvSpPr>
        <p:spPr bwMode="auto">
          <a:xfrm>
            <a:off x="3276600" y="3141663"/>
            <a:ext cx="5688013" cy="2592387"/>
          </a:xfrm>
          <a:prstGeom prst="rect">
            <a:avLst/>
          </a:prstGeom>
          <a:noFill/>
          <a:ln w="9525">
            <a:solidFill>
              <a:schemeClr val="tx1"/>
            </a:solidFill>
            <a:miter lim="800000"/>
            <a:headEnd/>
            <a:tailEnd/>
          </a:ln>
          <a:effectLst/>
        </p:spPr>
        <p:txBody>
          <a:bodyPr wrap="none" anchor="ctr"/>
          <a:lstStyle/>
          <a:p>
            <a:endParaRPr lang="ja-JP" altLang="en-US"/>
          </a:p>
        </p:txBody>
      </p:sp>
      <p:sp>
        <p:nvSpPr>
          <p:cNvPr id="84995" name="Rectangle 3"/>
          <p:cNvSpPr>
            <a:spLocks noChangeArrowheads="1"/>
          </p:cNvSpPr>
          <p:nvPr/>
        </p:nvSpPr>
        <p:spPr bwMode="auto">
          <a:xfrm>
            <a:off x="6443663" y="4221163"/>
            <a:ext cx="1223962" cy="792162"/>
          </a:xfrm>
          <a:prstGeom prst="rect">
            <a:avLst/>
          </a:prstGeom>
          <a:noFill/>
          <a:ln w="9525">
            <a:solidFill>
              <a:schemeClr val="tx1"/>
            </a:solidFill>
            <a:miter lim="800000"/>
            <a:headEnd/>
            <a:tailEnd/>
          </a:ln>
          <a:effectLst/>
        </p:spPr>
        <p:txBody>
          <a:bodyPr wrap="none" anchor="ctr"/>
          <a:lstStyle/>
          <a:p>
            <a:pPr algn="ctr"/>
            <a:r>
              <a:rPr lang="ja-JP" altLang="en-US"/>
              <a:t>観光資源</a:t>
            </a:r>
          </a:p>
        </p:txBody>
      </p:sp>
      <p:sp>
        <p:nvSpPr>
          <p:cNvPr id="84996" name="Rectangle 4"/>
          <p:cNvSpPr>
            <a:spLocks noChangeArrowheads="1"/>
          </p:cNvSpPr>
          <p:nvPr/>
        </p:nvSpPr>
        <p:spPr bwMode="auto">
          <a:xfrm>
            <a:off x="4716463" y="3644900"/>
            <a:ext cx="1223962" cy="792163"/>
          </a:xfrm>
          <a:prstGeom prst="rect">
            <a:avLst/>
          </a:prstGeom>
          <a:noFill/>
          <a:ln w="9525">
            <a:solidFill>
              <a:schemeClr val="tx1"/>
            </a:solidFill>
            <a:miter lim="800000"/>
            <a:headEnd/>
            <a:tailEnd/>
          </a:ln>
          <a:effectLst/>
        </p:spPr>
        <p:txBody>
          <a:bodyPr wrap="none" anchor="ctr"/>
          <a:lstStyle/>
          <a:p>
            <a:pPr algn="ctr"/>
            <a:r>
              <a:rPr lang="ja-JP" altLang="en-US"/>
              <a:t>観光施設</a:t>
            </a:r>
          </a:p>
        </p:txBody>
      </p:sp>
      <p:sp>
        <p:nvSpPr>
          <p:cNvPr id="84997" name="Text Box 5"/>
          <p:cNvSpPr txBox="1">
            <a:spLocks noChangeArrowheads="1"/>
          </p:cNvSpPr>
          <p:nvPr/>
        </p:nvSpPr>
        <p:spPr bwMode="auto">
          <a:xfrm>
            <a:off x="2960688" y="3062288"/>
            <a:ext cx="458787" cy="777875"/>
          </a:xfrm>
          <a:prstGeom prst="rect">
            <a:avLst/>
          </a:prstGeom>
          <a:noFill/>
          <a:ln w="9525">
            <a:noFill/>
            <a:miter lim="800000"/>
            <a:headEnd/>
            <a:tailEnd/>
          </a:ln>
          <a:effectLst/>
        </p:spPr>
        <p:txBody>
          <a:bodyPr vert="eaVert" wrap="none">
            <a:spAutoFit/>
          </a:bodyPr>
          <a:lstStyle/>
          <a:p>
            <a:r>
              <a:rPr lang="ja-JP" altLang="en-US"/>
              <a:t>観光地</a:t>
            </a:r>
          </a:p>
        </p:txBody>
      </p:sp>
      <p:sp>
        <p:nvSpPr>
          <p:cNvPr id="84998" name="AutoShape 6"/>
          <p:cNvSpPr>
            <a:spLocks noChangeArrowheads="1"/>
          </p:cNvSpPr>
          <p:nvPr/>
        </p:nvSpPr>
        <p:spPr bwMode="auto">
          <a:xfrm>
            <a:off x="5076825" y="1700213"/>
            <a:ext cx="773113" cy="2089150"/>
          </a:xfrm>
          <a:prstGeom prst="downArrow">
            <a:avLst>
              <a:gd name="adj1" fmla="val 50000"/>
              <a:gd name="adj2" fmla="val 67556"/>
            </a:avLst>
          </a:prstGeom>
          <a:noFill/>
          <a:ln w="9525">
            <a:solidFill>
              <a:schemeClr val="tx1"/>
            </a:solidFill>
            <a:prstDash val="dash"/>
            <a:miter lim="800000"/>
            <a:headEnd/>
            <a:tailEnd/>
          </a:ln>
          <a:effectLst/>
        </p:spPr>
        <p:txBody>
          <a:bodyPr vert="eaVert" wrap="none" anchor="ctr"/>
          <a:lstStyle/>
          <a:p>
            <a:pPr algn="ctr"/>
            <a:r>
              <a:rPr lang="ja-JP" altLang="en-US"/>
              <a:t>入場税</a:t>
            </a:r>
          </a:p>
        </p:txBody>
      </p:sp>
      <p:sp>
        <p:nvSpPr>
          <p:cNvPr id="84999" name="Rectangle 7"/>
          <p:cNvSpPr>
            <a:spLocks noChangeArrowheads="1"/>
          </p:cNvSpPr>
          <p:nvPr/>
        </p:nvSpPr>
        <p:spPr bwMode="auto">
          <a:xfrm>
            <a:off x="6372225" y="3644900"/>
            <a:ext cx="1223963" cy="792163"/>
          </a:xfrm>
          <a:prstGeom prst="rect">
            <a:avLst/>
          </a:prstGeom>
          <a:noFill/>
          <a:ln w="9525">
            <a:solidFill>
              <a:schemeClr val="tx1"/>
            </a:solidFill>
            <a:miter lim="800000"/>
            <a:headEnd/>
            <a:tailEnd/>
          </a:ln>
          <a:effectLst/>
        </p:spPr>
        <p:txBody>
          <a:bodyPr wrap="none" anchor="ctr"/>
          <a:lstStyle/>
          <a:p>
            <a:pPr algn="ctr"/>
            <a:r>
              <a:rPr lang="ja-JP" altLang="en-US"/>
              <a:t>観光施設</a:t>
            </a:r>
          </a:p>
        </p:txBody>
      </p:sp>
      <p:sp>
        <p:nvSpPr>
          <p:cNvPr id="85000" name="AutoShape 8"/>
          <p:cNvSpPr>
            <a:spLocks noChangeArrowheads="1"/>
          </p:cNvSpPr>
          <p:nvPr/>
        </p:nvSpPr>
        <p:spPr bwMode="auto">
          <a:xfrm>
            <a:off x="6516688" y="1268413"/>
            <a:ext cx="792162" cy="2447925"/>
          </a:xfrm>
          <a:prstGeom prst="downArrow">
            <a:avLst>
              <a:gd name="adj1" fmla="val 50000"/>
              <a:gd name="adj2" fmla="val 77255"/>
            </a:avLst>
          </a:prstGeom>
          <a:noFill/>
          <a:ln w="9525">
            <a:solidFill>
              <a:srgbClr val="FF6600"/>
            </a:solidFill>
            <a:prstDash val="dash"/>
            <a:miter lim="800000"/>
            <a:headEnd/>
            <a:tailEnd/>
          </a:ln>
          <a:effectLst/>
        </p:spPr>
        <p:txBody>
          <a:bodyPr vert="eaVert" wrap="none" anchor="ctr"/>
          <a:lstStyle/>
          <a:p>
            <a:pPr algn="ctr"/>
            <a:r>
              <a:rPr lang="ja-JP" altLang="en-US">
                <a:solidFill>
                  <a:srgbClr val="FF6600"/>
                </a:solidFill>
              </a:rPr>
              <a:t>文化観光施設利用税</a:t>
            </a:r>
          </a:p>
        </p:txBody>
      </p:sp>
      <p:sp>
        <p:nvSpPr>
          <p:cNvPr id="85001" name="AutoShape 9"/>
          <p:cNvSpPr>
            <a:spLocks noChangeArrowheads="1"/>
          </p:cNvSpPr>
          <p:nvPr/>
        </p:nvSpPr>
        <p:spPr bwMode="auto">
          <a:xfrm>
            <a:off x="3222625" y="1700213"/>
            <a:ext cx="773113" cy="1296987"/>
          </a:xfrm>
          <a:prstGeom prst="downArrow">
            <a:avLst>
              <a:gd name="adj1" fmla="val 50000"/>
              <a:gd name="adj2" fmla="val 41940"/>
            </a:avLst>
          </a:prstGeom>
          <a:noFill/>
          <a:ln w="9525">
            <a:solidFill>
              <a:schemeClr val="tx1"/>
            </a:solidFill>
            <a:prstDash val="dash"/>
            <a:miter lim="800000"/>
            <a:headEnd/>
            <a:tailEnd/>
          </a:ln>
          <a:effectLst/>
        </p:spPr>
        <p:txBody>
          <a:bodyPr vert="eaVert" wrap="none" anchor="ctr"/>
          <a:lstStyle/>
          <a:p>
            <a:pPr algn="ctr"/>
            <a:r>
              <a:rPr lang="ja-JP" altLang="en-US"/>
              <a:t>通行税</a:t>
            </a:r>
          </a:p>
        </p:txBody>
      </p:sp>
      <p:sp>
        <p:nvSpPr>
          <p:cNvPr id="85002" name="AutoShape 10"/>
          <p:cNvSpPr>
            <a:spLocks noChangeArrowheads="1"/>
          </p:cNvSpPr>
          <p:nvPr/>
        </p:nvSpPr>
        <p:spPr bwMode="auto">
          <a:xfrm>
            <a:off x="6516688" y="5300663"/>
            <a:ext cx="792162" cy="976312"/>
          </a:xfrm>
          <a:prstGeom prst="upArrow">
            <a:avLst>
              <a:gd name="adj1" fmla="val 50000"/>
              <a:gd name="adj2" fmla="val 30812"/>
            </a:avLst>
          </a:prstGeom>
          <a:noFill/>
          <a:ln w="9525">
            <a:solidFill>
              <a:srgbClr val="FF6600"/>
            </a:solidFill>
            <a:miter lim="800000"/>
            <a:headEnd/>
            <a:tailEnd/>
          </a:ln>
          <a:effectLst/>
        </p:spPr>
        <p:txBody>
          <a:bodyPr vert="eaVert" wrap="none" anchor="ctr"/>
          <a:lstStyle/>
          <a:p>
            <a:pPr algn="ctr"/>
            <a:r>
              <a:rPr lang="ja-JP" altLang="en-US" sz="2400">
                <a:latin typeface="Times New Roman" pitchFamily="18" charset="0"/>
              </a:rPr>
              <a:t>入湯税</a:t>
            </a:r>
          </a:p>
        </p:txBody>
      </p:sp>
      <p:sp>
        <p:nvSpPr>
          <p:cNvPr id="85003" name="Rectangle 11"/>
          <p:cNvSpPr>
            <a:spLocks noChangeArrowheads="1"/>
          </p:cNvSpPr>
          <p:nvPr/>
        </p:nvSpPr>
        <p:spPr bwMode="auto">
          <a:xfrm>
            <a:off x="3852863" y="4508500"/>
            <a:ext cx="1223962" cy="792163"/>
          </a:xfrm>
          <a:prstGeom prst="rect">
            <a:avLst/>
          </a:prstGeom>
          <a:noFill/>
          <a:ln w="9525">
            <a:solidFill>
              <a:schemeClr val="tx1"/>
            </a:solidFill>
            <a:miter lim="800000"/>
            <a:headEnd/>
            <a:tailEnd/>
          </a:ln>
          <a:effectLst/>
        </p:spPr>
        <p:txBody>
          <a:bodyPr wrap="none" anchor="ctr"/>
          <a:lstStyle/>
          <a:p>
            <a:pPr algn="ctr"/>
            <a:r>
              <a:rPr lang="ja-JP" altLang="en-US"/>
              <a:t>宿泊施設</a:t>
            </a:r>
          </a:p>
        </p:txBody>
      </p:sp>
      <p:sp>
        <p:nvSpPr>
          <p:cNvPr id="85004" name="AutoShape 12"/>
          <p:cNvSpPr>
            <a:spLocks noChangeArrowheads="1"/>
          </p:cNvSpPr>
          <p:nvPr/>
        </p:nvSpPr>
        <p:spPr bwMode="auto">
          <a:xfrm>
            <a:off x="4140200" y="5332413"/>
            <a:ext cx="792163" cy="976312"/>
          </a:xfrm>
          <a:prstGeom prst="upArrow">
            <a:avLst>
              <a:gd name="adj1" fmla="val 50000"/>
              <a:gd name="adj2" fmla="val 30812"/>
            </a:avLst>
          </a:prstGeom>
          <a:noFill/>
          <a:ln w="9525">
            <a:solidFill>
              <a:srgbClr val="FF6600"/>
            </a:solidFill>
            <a:miter lim="800000"/>
            <a:headEnd/>
            <a:tailEnd/>
          </a:ln>
          <a:effectLst/>
        </p:spPr>
        <p:txBody>
          <a:bodyPr vert="eaVert" wrap="none" anchor="ctr"/>
          <a:lstStyle/>
          <a:p>
            <a:pPr algn="ctr"/>
            <a:r>
              <a:rPr lang="ja-JP" altLang="en-US" sz="2400">
                <a:solidFill>
                  <a:srgbClr val="FF6600"/>
                </a:solidFill>
                <a:latin typeface="Times New Roman" pitchFamily="18" charset="0"/>
              </a:rPr>
              <a:t>宿泊税</a:t>
            </a:r>
          </a:p>
        </p:txBody>
      </p:sp>
      <p:sp>
        <p:nvSpPr>
          <p:cNvPr id="85005" name="Rectangle 13"/>
          <p:cNvSpPr>
            <a:spLocks noChangeArrowheads="1"/>
          </p:cNvSpPr>
          <p:nvPr/>
        </p:nvSpPr>
        <p:spPr bwMode="auto">
          <a:xfrm>
            <a:off x="7740650" y="4508500"/>
            <a:ext cx="1008063" cy="792163"/>
          </a:xfrm>
          <a:prstGeom prst="rect">
            <a:avLst/>
          </a:prstGeom>
          <a:noFill/>
          <a:ln w="9525">
            <a:solidFill>
              <a:schemeClr val="tx1"/>
            </a:solidFill>
            <a:miter lim="800000"/>
            <a:headEnd/>
            <a:tailEnd/>
          </a:ln>
          <a:effectLst/>
        </p:spPr>
        <p:txBody>
          <a:bodyPr wrap="none" anchor="ctr"/>
          <a:lstStyle/>
          <a:p>
            <a:pPr algn="ctr"/>
            <a:r>
              <a:rPr lang="ja-JP" altLang="en-US"/>
              <a:t>観光土産</a:t>
            </a:r>
          </a:p>
        </p:txBody>
      </p:sp>
      <p:sp>
        <p:nvSpPr>
          <p:cNvPr id="85006" name="AutoShape 14"/>
          <p:cNvSpPr>
            <a:spLocks noChangeArrowheads="1"/>
          </p:cNvSpPr>
          <p:nvPr/>
        </p:nvSpPr>
        <p:spPr bwMode="auto">
          <a:xfrm>
            <a:off x="7772400" y="3573463"/>
            <a:ext cx="976313" cy="1439862"/>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0799 w 21600"/>
              <a:gd name="T5" fmla="*/ 0 h 21600"/>
              <a:gd name="T6" fmla="*/ 2700 w 21600"/>
              <a:gd name="T7" fmla="*/ 10800 h 21600"/>
              <a:gd name="T8" fmla="*/ 10799 w 21600"/>
              <a:gd name="T9" fmla="*/ 5400 h 21600"/>
              <a:gd name="T10" fmla="*/ 24300 w 21600"/>
              <a:gd name="T11" fmla="*/ 10800 h 21600"/>
              <a:gd name="T12" fmla="*/ 18900 w 21600"/>
              <a:gd name="T13" fmla="*/ 16200 h 21600"/>
              <a:gd name="T14" fmla="*/ 13500 w 21600"/>
              <a:gd name="T15" fmla="*/ 1080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noFill/>
          <a:ln w="9525">
            <a:solidFill>
              <a:schemeClr val="tx1"/>
            </a:solidFill>
            <a:prstDash val="dash"/>
            <a:miter lim="800000"/>
            <a:headEnd/>
            <a:tailEnd/>
          </a:ln>
          <a:effectLst/>
        </p:spPr>
        <p:txBody>
          <a:bodyPr wrap="none" anchor="ctr"/>
          <a:lstStyle/>
          <a:p>
            <a:pPr algn="ctr"/>
            <a:r>
              <a:rPr lang="ja-JP" altLang="en-US" sz="2400">
                <a:latin typeface="Times New Roman" pitchFamily="18" charset="0"/>
              </a:rPr>
              <a:t>物品税</a:t>
            </a:r>
          </a:p>
          <a:p>
            <a:pPr algn="ctr"/>
            <a:r>
              <a:rPr lang="ja-JP" altLang="en-US" sz="2400">
                <a:latin typeface="Times New Roman" pitchFamily="18" charset="0"/>
              </a:rPr>
              <a:t>減免</a:t>
            </a:r>
          </a:p>
          <a:p>
            <a:pPr algn="ctr"/>
            <a:endParaRPr lang="ja-JP" altLang="en-US" sz="2400">
              <a:latin typeface="Times New Roman" pitchFamily="18" charset="0"/>
            </a:endParaRPr>
          </a:p>
          <a:p>
            <a:pPr algn="ctr"/>
            <a:endParaRPr lang="en-US" altLang="ja-JP" sz="2400">
              <a:latin typeface="Times New Roman" pitchFamily="18" charset="0"/>
            </a:endParaRPr>
          </a:p>
        </p:txBody>
      </p:sp>
      <p:sp>
        <p:nvSpPr>
          <p:cNvPr id="85007" name="AutoShape 15"/>
          <p:cNvSpPr>
            <a:spLocks noChangeArrowheads="1"/>
          </p:cNvSpPr>
          <p:nvPr/>
        </p:nvSpPr>
        <p:spPr bwMode="auto">
          <a:xfrm rot="1858909">
            <a:off x="2700338" y="4437063"/>
            <a:ext cx="976312" cy="1439862"/>
          </a:xfrm>
          <a:custGeom>
            <a:avLst/>
            <a:gdLst>
              <a:gd name="G0" fmla="+- 0 0 0"/>
              <a:gd name="G1" fmla="+- -11796480 0 0"/>
              <a:gd name="G2" fmla="+- 0 0 -11796480"/>
              <a:gd name="G3" fmla="+- 10800 0 0"/>
              <a:gd name="G4" fmla="+- 0 0 0"/>
              <a:gd name="T0" fmla="*/ 360 256 1"/>
              <a:gd name="T1" fmla="*/ 0 256 1"/>
              <a:gd name="G5" fmla="+- G2 T0 T1"/>
              <a:gd name="G6" fmla="?: G2 G2 G5"/>
              <a:gd name="G7" fmla="+- 0 0 G6"/>
              <a:gd name="G8" fmla="+- 5400 0 0"/>
              <a:gd name="G9" fmla="+- 0 0 -11796480"/>
              <a:gd name="G10" fmla="+- 5400 0 2700"/>
              <a:gd name="G11" fmla="cos G10 0"/>
              <a:gd name="G12" fmla="sin G10 0"/>
              <a:gd name="G13" fmla="cos 13500 0"/>
              <a:gd name="G14" fmla="sin 13500 0"/>
              <a:gd name="G15" fmla="+- G11 10800 0"/>
              <a:gd name="G16" fmla="+- G12 10800 0"/>
              <a:gd name="G17" fmla="+- G13 10800 0"/>
              <a:gd name="G18" fmla="+- G14 10800 0"/>
              <a:gd name="G19" fmla="*/ 5400 1 2"/>
              <a:gd name="G20" fmla="+- G19 5400 0"/>
              <a:gd name="G21" fmla="cos G20 0"/>
              <a:gd name="G22" fmla="sin G20 0"/>
              <a:gd name="G23" fmla="+- G21 10800 0"/>
              <a:gd name="G24" fmla="+- G12 G23 G22"/>
              <a:gd name="G25" fmla="+- G22 G23 G11"/>
              <a:gd name="G26" fmla="cos 10800 0"/>
              <a:gd name="G27" fmla="sin 10800 0"/>
              <a:gd name="G28" fmla="cos 5400 0"/>
              <a:gd name="G29" fmla="sin 5400 0"/>
              <a:gd name="G30" fmla="+- G26 10800 0"/>
              <a:gd name="G31" fmla="+- G27 10800 0"/>
              <a:gd name="G32" fmla="+- G28 10800 0"/>
              <a:gd name="G33" fmla="+- G29 10800 0"/>
              <a:gd name="G34" fmla="+- G19 5400 0"/>
              <a:gd name="G35" fmla="cos G34 -11796480"/>
              <a:gd name="G36" fmla="sin G34 -11796480"/>
              <a:gd name="G37" fmla="+/ -11796480 0 2"/>
              <a:gd name="T2" fmla="*/ 180 256 1"/>
              <a:gd name="T3" fmla="*/ 0 256 1"/>
              <a:gd name="G38" fmla="+- G37 T2 T3"/>
              <a:gd name="G39" fmla="?: G2 G37 G38"/>
              <a:gd name="G40" fmla="cos 10800 G39"/>
              <a:gd name="G41" fmla="sin 10800 G39"/>
              <a:gd name="G42" fmla="cos 5400 G39"/>
              <a:gd name="G43" fmla="sin 5400 G39"/>
              <a:gd name="G44" fmla="+- G40 10800 0"/>
              <a:gd name="G45" fmla="+- G41 10800 0"/>
              <a:gd name="G46" fmla="+- G42 10800 0"/>
              <a:gd name="G47" fmla="+- G43 10800 0"/>
              <a:gd name="G48" fmla="+- G35 10800 0"/>
              <a:gd name="G49" fmla="+- G36 10800 0"/>
              <a:gd name="T4" fmla="*/ 10799 w 21600"/>
              <a:gd name="T5" fmla="*/ 0 h 21600"/>
              <a:gd name="T6" fmla="*/ 2700 w 21600"/>
              <a:gd name="T7" fmla="*/ 10800 h 21600"/>
              <a:gd name="T8" fmla="*/ 10799 w 21600"/>
              <a:gd name="T9" fmla="*/ 5400 h 21600"/>
              <a:gd name="T10" fmla="*/ 24300 w 21600"/>
              <a:gd name="T11" fmla="*/ 10800 h 21600"/>
              <a:gd name="T12" fmla="*/ 18900 w 21600"/>
              <a:gd name="T13" fmla="*/ 16200 h 21600"/>
              <a:gd name="T14" fmla="*/ 13500 w 21600"/>
              <a:gd name="T15" fmla="*/ 10800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noFill/>
          <a:ln w="9525">
            <a:solidFill>
              <a:schemeClr val="accent1"/>
            </a:solidFill>
            <a:prstDash val="dash"/>
            <a:miter lim="800000"/>
            <a:headEnd/>
            <a:tailEnd/>
          </a:ln>
          <a:effectLst/>
        </p:spPr>
        <p:txBody>
          <a:bodyPr wrap="none" anchor="ctr"/>
          <a:lstStyle/>
          <a:p>
            <a:pPr algn="ctr"/>
            <a:r>
              <a:rPr lang="ja-JP" altLang="en-US" sz="1600">
                <a:latin typeface="Times New Roman" pitchFamily="18" charset="0"/>
              </a:rPr>
              <a:t>固定資産税</a:t>
            </a:r>
          </a:p>
          <a:p>
            <a:pPr algn="ctr"/>
            <a:r>
              <a:rPr lang="ja-JP" altLang="en-US" sz="2400">
                <a:latin typeface="Times New Roman" pitchFamily="18" charset="0"/>
              </a:rPr>
              <a:t>減免</a:t>
            </a:r>
          </a:p>
          <a:p>
            <a:pPr algn="ctr"/>
            <a:endParaRPr lang="ja-JP" altLang="en-US" sz="2400">
              <a:latin typeface="Times New Roman" pitchFamily="18" charset="0"/>
            </a:endParaRPr>
          </a:p>
          <a:p>
            <a:pPr algn="ctr"/>
            <a:endParaRPr lang="en-US" altLang="ja-JP" sz="2400">
              <a:latin typeface="Times New Roman" pitchFamily="18" charset="0"/>
            </a:endParaRPr>
          </a:p>
        </p:txBody>
      </p:sp>
      <p:sp>
        <p:nvSpPr>
          <p:cNvPr id="85008" name="Rectangle 16"/>
          <p:cNvSpPr>
            <a:spLocks noChangeArrowheads="1"/>
          </p:cNvSpPr>
          <p:nvPr/>
        </p:nvSpPr>
        <p:spPr bwMode="auto">
          <a:xfrm>
            <a:off x="3635375" y="6426200"/>
            <a:ext cx="4319588" cy="431800"/>
          </a:xfrm>
          <a:prstGeom prst="rect">
            <a:avLst/>
          </a:prstGeom>
          <a:noFill/>
          <a:ln w="9525">
            <a:solidFill>
              <a:srgbClr val="FF6600"/>
            </a:solidFill>
            <a:miter lim="800000"/>
            <a:headEnd/>
            <a:tailEnd/>
          </a:ln>
          <a:effectLst/>
        </p:spPr>
        <p:txBody>
          <a:bodyPr wrap="none" anchor="ctr"/>
          <a:lstStyle/>
          <a:p>
            <a:pPr algn="ctr"/>
            <a:r>
              <a:rPr lang="ja-JP" altLang="en-US" sz="2400">
                <a:latin typeface="Times New Roman" pitchFamily="18" charset="0"/>
              </a:rPr>
              <a:t>観光地の行財政需要への対応</a:t>
            </a:r>
          </a:p>
        </p:txBody>
      </p:sp>
      <p:sp>
        <p:nvSpPr>
          <p:cNvPr id="85009" name="Text Box 17"/>
          <p:cNvSpPr txBox="1">
            <a:spLocks noChangeArrowheads="1"/>
          </p:cNvSpPr>
          <p:nvPr/>
        </p:nvSpPr>
        <p:spPr bwMode="auto">
          <a:xfrm>
            <a:off x="34925" y="2349500"/>
            <a:ext cx="2632075" cy="590550"/>
          </a:xfrm>
          <a:prstGeom prst="rect">
            <a:avLst/>
          </a:prstGeom>
          <a:noFill/>
          <a:ln w="9525">
            <a:solidFill>
              <a:schemeClr val="accent1"/>
            </a:solidFill>
            <a:miter lim="800000"/>
            <a:headEnd/>
            <a:tailEnd/>
          </a:ln>
          <a:effectLst/>
        </p:spPr>
        <p:txBody>
          <a:bodyPr wrap="none">
            <a:spAutoFit/>
          </a:bodyPr>
          <a:lstStyle/>
          <a:p>
            <a:pPr algn="ctr"/>
            <a:r>
              <a:rPr lang="ja-JP" altLang="en-US" sz="1600">
                <a:latin typeface="Times New Roman" pitchFamily="18" charset="0"/>
              </a:rPr>
              <a:t>償却資産の耐用年数の特例</a:t>
            </a:r>
          </a:p>
          <a:p>
            <a:pPr algn="ctr"/>
            <a:r>
              <a:rPr lang="en-US" altLang="ja-JP" sz="1600">
                <a:latin typeface="Times New Roman" pitchFamily="18" charset="0"/>
              </a:rPr>
              <a:t>(</a:t>
            </a:r>
            <a:r>
              <a:rPr lang="ja-JP" altLang="en-US" sz="1600">
                <a:latin typeface="Times New Roman" pitchFamily="18" charset="0"/>
              </a:rPr>
              <a:t>平成</a:t>
            </a:r>
            <a:r>
              <a:rPr lang="en-US" altLang="ja-JP" sz="1600">
                <a:latin typeface="Times New Roman" pitchFamily="18" charset="0"/>
              </a:rPr>
              <a:t>9</a:t>
            </a:r>
            <a:r>
              <a:rPr lang="ja-JP" altLang="en-US" sz="1600">
                <a:latin typeface="Times New Roman" pitchFamily="18" charset="0"/>
              </a:rPr>
              <a:t>年廃止</a:t>
            </a:r>
            <a:r>
              <a:rPr lang="en-US" altLang="ja-JP" sz="1600">
                <a:latin typeface="Times New Roman" pitchFamily="18" charset="0"/>
              </a:rPr>
              <a:t>)</a:t>
            </a:r>
          </a:p>
        </p:txBody>
      </p:sp>
      <p:sp>
        <p:nvSpPr>
          <p:cNvPr id="85010" name="Text Box 18"/>
          <p:cNvSpPr txBox="1">
            <a:spLocks noChangeArrowheads="1"/>
          </p:cNvSpPr>
          <p:nvPr/>
        </p:nvSpPr>
        <p:spPr bwMode="auto">
          <a:xfrm>
            <a:off x="173038" y="6092825"/>
            <a:ext cx="2022475" cy="466725"/>
          </a:xfrm>
          <a:prstGeom prst="rect">
            <a:avLst/>
          </a:prstGeom>
          <a:noFill/>
          <a:ln w="9525">
            <a:solidFill>
              <a:schemeClr val="accent1"/>
            </a:solidFill>
            <a:miter lim="800000"/>
            <a:headEnd/>
            <a:tailEnd/>
          </a:ln>
          <a:effectLst/>
        </p:spPr>
        <p:txBody>
          <a:bodyPr wrap="none">
            <a:spAutoFit/>
          </a:bodyPr>
          <a:lstStyle/>
          <a:p>
            <a:r>
              <a:rPr lang="ja-JP" altLang="en-US" sz="2400">
                <a:latin typeface="Times New Roman" pitchFamily="18" charset="0"/>
              </a:rPr>
              <a:t>外客誘致税制</a:t>
            </a:r>
          </a:p>
        </p:txBody>
      </p:sp>
      <p:sp>
        <p:nvSpPr>
          <p:cNvPr id="85011" name="AutoShape 19"/>
          <p:cNvSpPr>
            <a:spLocks noChangeArrowheads="1"/>
          </p:cNvSpPr>
          <p:nvPr/>
        </p:nvSpPr>
        <p:spPr bwMode="auto">
          <a:xfrm>
            <a:off x="468313" y="3933825"/>
            <a:ext cx="1062037" cy="1695450"/>
          </a:xfrm>
          <a:prstGeom prst="downArrow">
            <a:avLst>
              <a:gd name="adj1" fmla="val 50000"/>
              <a:gd name="adj2" fmla="val 39910"/>
            </a:avLst>
          </a:prstGeom>
          <a:noFill/>
          <a:ln w="9525">
            <a:solidFill>
              <a:schemeClr val="accent1"/>
            </a:solidFill>
            <a:miter lim="800000"/>
            <a:headEnd/>
            <a:tailEnd/>
          </a:ln>
          <a:effectLst/>
        </p:spPr>
        <p:txBody>
          <a:bodyPr vert="eaVert" wrap="none" anchor="ctr"/>
          <a:lstStyle/>
          <a:p>
            <a:pPr algn="ctr"/>
            <a:r>
              <a:rPr lang="ja-JP" altLang="en-US" sz="2400">
                <a:latin typeface="Times New Roman" pitchFamily="18" charset="0"/>
              </a:rPr>
              <a:t>縮小</a:t>
            </a:r>
          </a:p>
        </p:txBody>
      </p:sp>
      <p:sp>
        <p:nvSpPr>
          <p:cNvPr id="85012" name="Oval 20"/>
          <p:cNvSpPr>
            <a:spLocks noChangeArrowheads="1"/>
          </p:cNvSpPr>
          <p:nvPr/>
        </p:nvSpPr>
        <p:spPr bwMode="auto">
          <a:xfrm>
            <a:off x="7618413" y="476250"/>
            <a:ext cx="1417637" cy="576263"/>
          </a:xfrm>
          <a:prstGeom prst="ellipse">
            <a:avLst/>
          </a:prstGeom>
          <a:noFill/>
          <a:ln w="9525">
            <a:solidFill>
              <a:schemeClr val="tx1"/>
            </a:solidFill>
            <a:round/>
            <a:headEnd/>
            <a:tailEnd/>
          </a:ln>
          <a:effectLst/>
        </p:spPr>
        <p:txBody>
          <a:bodyPr wrap="none" anchor="ctr"/>
          <a:lstStyle/>
          <a:p>
            <a:pPr algn="ctr"/>
            <a:r>
              <a:rPr lang="ja-JP" altLang="en-US" sz="2400">
                <a:latin typeface="Times New Roman" pitchFamily="18" charset="0"/>
              </a:rPr>
              <a:t>宗教施設</a:t>
            </a:r>
          </a:p>
        </p:txBody>
      </p:sp>
      <p:sp>
        <p:nvSpPr>
          <p:cNvPr id="85013" name="AutoShape 21"/>
          <p:cNvSpPr>
            <a:spLocks noChangeArrowheads="1"/>
          </p:cNvSpPr>
          <p:nvPr/>
        </p:nvSpPr>
        <p:spPr bwMode="auto">
          <a:xfrm rot="18847368">
            <a:off x="7015163" y="1284288"/>
            <a:ext cx="1214437" cy="484187"/>
          </a:xfrm>
          <a:prstGeom prst="leftRightArrow">
            <a:avLst>
              <a:gd name="adj1" fmla="val 50000"/>
              <a:gd name="adj2" fmla="val 50164"/>
            </a:avLst>
          </a:prstGeom>
          <a:noFill/>
          <a:ln w="9525">
            <a:solidFill>
              <a:schemeClr val="tx1"/>
            </a:solidFill>
            <a:prstDash val="dash"/>
            <a:miter lim="800000"/>
            <a:headEnd/>
            <a:tailEnd/>
          </a:ln>
          <a:effectLst/>
        </p:spPr>
        <p:txBody>
          <a:bodyPr wrap="none" anchor="ctr"/>
          <a:lstStyle/>
          <a:p>
            <a:pPr algn="ctr"/>
            <a:r>
              <a:rPr lang="ja-JP" altLang="en-US" sz="1600">
                <a:latin typeface="Times New Roman" pitchFamily="18" charset="0"/>
              </a:rPr>
              <a:t>調整</a:t>
            </a:r>
          </a:p>
        </p:txBody>
      </p:sp>
      <p:sp>
        <p:nvSpPr>
          <p:cNvPr id="85014" name="Text Box 22"/>
          <p:cNvSpPr txBox="1">
            <a:spLocks noChangeArrowheads="1"/>
          </p:cNvSpPr>
          <p:nvPr/>
        </p:nvSpPr>
        <p:spPr bwMode="auto">
          <a:xfrm>
            <a:off x="684213" y="3284538"/>
            <a:ext cx="1608137" cy="346075"/>
          </a:xfrm>
          <a:prstGeom prst="rect">
            <a:avLst/>
          </a:prstGeom>
          <a:noFill/>
          <a:ln w="9525">
            <a:solidFill>
              <a:schemeClr val="accent1"/>
            </a:solidFill>
            <a:miter lim="800000"/>
            <a:headEnd/>
            <a:tailEnd/>
          </a:ln>
          <a:effectLst/>
        </p:spPr>
        <p:txBody>
          <a:bodyPr wrap="none">
            <a:spAutoFit/>
          </a:bodyPr>
          <a:lstStyle/>
          <a:p>
            <a:pPr algn="ctr"/>
            <a:r>
              <a:rPr lang="ja-JP" altLang="en-US" sz="1600">
                <a:latin typeface="Times New Roman" pitchFamily="18" charset="0"/>
              </a:rPr>
              <a:t>オリンピック特例</a:t>
            </a:r>
          </a:p>
        </p:txBody>
      </p:sp>
      <p:cxnSp>
        <p:nvCxnSpPr>
          <p:cNvPr id="85015" name="AutoShape 23"/>
          <p:cNvCxnSpPr>
            <a:cxnSpLocks noChangeShapeType="1"/>
            <a:stCxn id="85007" idx="4"/>
            <a:endCxn id="85004" idx="1"/>
          </p:cNvCxnSpPr>
          <p:nvPr/>
        </p:nvCxnSpPr>
        <p:spPr bwMode="auto">
          <a:xfrm flipV="1">
            <a:off x="3316288" y="5576888"/>
            <a:ext cx="823912" cy="76200"/>
          </a:xfrm>
          <a:prstGeom prst="curvedConnector3">
            <a:avLst>
              <a:gd name="adj1" fmla="val 89981"/>
            </a:avLst>
          </a:prstGeom>
          <a:noFill/>
          <a:ln w="9525">
            <a:solidFill>
              <a:schemeClr val="tx1"/>
            </a:solidFill>
            <a:round/>
            <a:headEnd type="triangle" w="med" len="med"/>
            <a:tailEnd type="triangle" w="med" len="med"/>
          </a:ln>
          <a:effectLst/>
        </p:spPr>
      </p:cxnSp>
      <p:sp>
        <p:nvSpPr>
          <p:cNvPr id="85016" name="Text Box 24"/>
          <p:cNvSpPr txBox="1">
            <a:spLocks noChangeArrowheads="1"/>
          </p:cNvSpPr>
          <p:nvPr/>
        </p:nvSpPr>
        <p:spPr bwMode="auto">
          <a:xfrm>
            <a:off x="3201988" y="5811838"/>
            <a:ext cx="641350" cy="366712"/>
          </a:xfrm>
          <a:prstGeom prst="rect">
            <a:avLst/>
          </a:prstGeom>
          <a:noFill/>
          <a:ln w="9525">
            <a:noFill/>
            <a:miter lim="800000"/>
            <a:headEnd/>
            <a:tailEnd/>
          </a:ln>
          <a:effectLst/>
        </p:spPr>
        <p:txBody>
          <a:bodyPr wrap="none">
            <a:spAutoFit/>
          </a:bodyPr>
          <a:lstStyle/>
          <a:p>
            <a:r>
              <a:rPr lang="ja-JP" altLang="en-US">
                <a:latin typeface="Times New Roman" pitchFamily="18" charset="0"/>
              </a:rPr>
              <a:t>矛盾</a:t>
            </a:r>
          </a:p>
        </p:txBody>
      </p:sp>
      <p:sp>
        <p:nvSpPr>
          <p:cNvPr id="85017" name="AutoShape 25"/>
          <p:cNvSpPr>
            <a:spLocks noChangeArrowheads="1"/>
          </p:cNvSpPr>
          <p:nvPr/>
        </p:nvSpPr>
        <p:spPr bwMode="auto">
          <a:xfrm>
            <a:off x="5364163" y="4508500"/>
            <a:ext cx="647700" cy="1800225"/>
          </a:xfrm>
          <a:prstGeom prst="upArrow">
            <a:avLst>
              <a:gd name="adj1" fmla="val 50000"/>
              <a:gd name="adj2" fmla="val 69485"/>
            </a:avLst>
          </a:prstGeom>
          <a:noFill/>
          <a:ln w="9525">
            <a:solidFill>
              <a:srgbClr val="FF6600"/>
            </a:solidFill>
            <a:miter lim="800000"/>
            <a:headEnd/>
            <a:tailEnd/>
          </a:ln>
          <a:effectLst/>
        </p:spPr>
        <p:txBody>
          <a:bodyPr vert="eaVert" wrap="none" anchor="ctr"/>
          <a:lstStyle/>
          <a:p>
            <a:pPr algn="ctr"/>
            <a:r>
              <a:rPr lang="ja-JP" altLang="en-US" sz="1600">
                <a:solidFill>
                  <a:srgbClr val="FF6600"/>
                </a:solidFill>
                <a:latin typeface="Times New Roman" pitchFamily="18" charset="0"/>
              </a:rPr>
              <a:t>駐車場税</a:t>
            </a:r>
          </a:p>
        </p:txBody>
      </p:sp>
      <p:sp>
        <p:nvSpPr>
          <p:cNvPr id="85018" name="AutoShape 26"/>
          <p:cNvSpPr>
            <a:spLocks noChangeArrowheads="1"/>
          </p:cNvSpPr>
          <p:nvPr/>
        </p:nvSpPr>
        <p:spPr bwMode="auto">
          <a:xfrm>
            <a:off x="4067175" y="1700213"/>
            <a:ext cx="773113" cy="1944687"/>
          </a:xfrm>
          <a:prstGeom prst="downArrow">
            <a:avLst>
              <a:gd name="adj1" fmla="val 50000"/>
              <a:gd name="adj2" fmla="val 62885"/>
            </a:avLst>
          </a:prstGeom>
          <a:noFill/>
          <a:ln w="9525">
            <a:solidFill>
              <a:srgbClr val="FF6600"/>
            </a:solidFill>
            <a:prstDash val="dash"/>
            <a:miter lim="800000"/>
            <a:headEnd/>
            <a:tailEnd/>
          </a:ln>
          <a:effectLst/>
        </p:spPr>
        <p:txBody>
          <a:bodyPr vert="eaVert" wrap="none" anchor="ctr"/>
          <a:lstStyle/>
          <a:p>
            <a:pPr algn="ctr"/>
            <a:r>
              <a:rPr lang="ja-JP" altLang="en-US"/>
              <a:t>特別地方消費税</a:t>
            </a:r>
          </a:p>
        </p:txBody>
      </p:sp>
      <p:sp>
        <p:nvSpPr>
          <p:cNvPr id="85019" name="AutoShape 27"/>
          <p:cNvSpPr>
            <a:spLocks noChangeArrowheads="1"/>
          </p:cNvSpPr>
          <p:nvPr/>
        </p:nvSpPr>
        <p:spPr bwMode="auto">
          <a:xfrm>
            <a:off x="2843213" y="620713"/>
            <a:ext cx="3743325" cy="431800"/>
          </a:xfrm>
          <a:prstGeom prst="upArrow">
            <a:avLst>
              <a:gd name="adj1" fmla="val 50000"/>
              <a:gd name="adj2" fmla="val 25000"/>
            </a:avLst>
          </a:prstGeom>
          <a:noFill/>
          <a:ln w="9525">
            <a:solidFill>
              <a:schemeClr val="tx1"/>
            </a:solidFill>
            <a:miter lim="800000"/>
            <a:headEnd/>
            <a:tailEnd/>
          </a:ln>
          <a:effectLst/>
        </p:spPr>
        <p:txBody>
          <a:bodyPr wrap="none" anchor="ctr"/>
          <a:lstStyle/>
          <a:p>
            <a:pPr algn="ctr"/>
            <a:r>
              <a:rPr lang="ja-JP" altLang="en-US" sz="2400">
                <a:latin typeface="Times New Roman" pitchFamily="18" charset="0"/>
              </a:rPr>
              <a:t>消費税で廃止</a:t>
            </a:r>
          </a:p>
        </p:txBody>
      </p:sp>
      <p:sp>
        <p:nvSpPr>
          <p:cNvPr id="85020" name="Oval 28"/>
          <p:cNvSpPr>
            <a:spLocks noChangeArrowheads="1"/>
          </p:cNvSpPr>
          <p:nvPr/>
        </p:nvSpPr>
        <p:spPr bwMode="auto">
          <a:xfrm>
            <a:off x="3370263" y="1268413"/>
            <a:ext cx="2714625" cy="360362"/>
          </a:xfrm>
          <a:prstGeom prst="ellipse">
            <a:avLst/>
          </a:prstGeom>
          <a:noFill/>
          <a:ln w="9525">
            <a:solidFill>
              <a:schemeClr val="tx1"/>
            </a:solidFill>
            <a:round/>
            <a:headEnd/>
            <a:tailEnd/>
          </a:ln>
          <a:effectLst/>
        </p:spPr>
        <p:txBody>
          <a:bodyPr wrap="none" anchor="ctr"/>
          <a:lstStyle/>
          <a:p>
            <a:pPr algn="ctr"/>
            <a:r>
              <a:rPr lang="ja-JP" altLang="en-US" sz="1400">
                <a:latin typeface="Times New Roman" pitchFamily="18" charset="0"/>
              </a:rPr>
              <a:t>奢侈税的取扱</a:t>
            </a:r>
          </a:p>
        </p:txBody>
      </p:sp>
      <p:sp>
        <p:nvSpPr>
          <p:cNvPr id="85021" name="Text Box 29"/>
          <p:cNvSpPr txBox="1">
            <a:spLocks noChangeArrowheads="1"/>
          </p:cNvSpPr>
          <p:nvPr/>
        </p:nvSpPr>
        <p:spPr bwMode="auto">
          <a:xfrm>
            <a:off x="611188" y="1628775"/>
            <a:ext cx="1616075" cy="346075"/>
          </a:xfrm>
          <a:prstGeom prst="rect">
            <a:avLst/>
          </a:prstGeom>
          <a:noFill/>
          <a:ln w="9525">
            <a:solidFill>
              <a:schemeClr val="accent1"/>
            </a:solidFill>
            <a:miter lim="800000"/>
            <a:headEnd/>
            <a:tailEnd/>
          </a:ln>
          <a:effectLst/>
        </p:spPr>
        <p:txBody>
          <a:bodyPr wrap="none">
            <a:spAutoFit/>
          </a:bodyPr>
          <a:lstStyle/>
          <a:p>
            <a:pPr algn="ctr"/>
            <a:r>
              <a:rPr lang="ja-JP" altLang="en-US" sz="1600">
                <a:latin typeface="Times New Roman" pitchFamily="18" charset="0"/>
              </a:rPr>
              <a:t>遊興飲食税減免</a:t>
            </a:r>
          </a:p>
        </p:txBody>
      </p:sp>
      <p:sp>
        <p:nvSpPr>
          <p:cNvPr id="85022" name="AutoShape 30"/>
          <p:cNvSpPr>
            <a:spLocks noChangeArrowheads="1"/>
          </p:cNvSpPr>
          <p:nvPr/>
        </p:nvSpPr>
        <p:spPr bwMode="auto">
          <a:xfrm>
            <a:off x="1547813" y="4581525"/>
            <a:ext cx="1214437" cy="1079500"/>
          </a:xfrm>
          <a:prstGeom prst="leftRightArrow">
            <a:avLst>
              <a:gd name="adj1" fmla="val 50000"/>
              <a:gd name="adj2" fmla="val 22500"/>
            </a:avLst>
          </a:prstGeom>
          <a:noFill/>
          <a:ln w="9525">
            <a:solidFill>
              <a:schemeClr val="tx1"/>
            </a:solidFill>
            <a:prstDash val="dash"/>
            <a:miter lim="800000"/>
            <a:headEnd/>
            <a:tailEnd/>
          </a:ln>
          <a:effectLst/>
        </p:spPr>
        <p:txBody>
          <a:bodyPr wrap="none" anchor="ctr"/>
          <a:lstStyle/>
          <a:p>
            <a:pPr algn="ctr"/>
            <a:r>
              <a:rPr lang="ja-JP" altLang="en-US" sz="1400">
                <a:latin typeface="Times New Roman" pitchFamily="18" charset="0"/>
              </a:rPr>
              <a:t>登録制度</a:t>
            </a:r>
          </a:p>
          <a:p>
            <a:pPr algn="ctr"/>
            <a:r>
              <a:rPr lang="ja-JP" altLang="en-US" sz="1400">
                <a:latin typeface="Times New Roman" pitchFamily="18" charset="0"/>
              </a:rPr>
              <a:t>の形骸化</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2006</Words>
  <Application>Microsoft Office PowerPoint</Application>
  <PresentationFormat>画面に合わせる (4:3)</PresentationFormat>
  <Paragraphs>521</Paragraphs>
  <Slides>40</Slides>
  <Notes>38</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40</vt:i4>
      </vt:variant>
    </vt:vector>
  </HeadingPairs>
  <TitlesOfParts>
    <vt:vector size="42" baseType="lpstr">
      <vt:lpstr>Office テーマ</vt:lpstr>
      <vt:lpstr>スライド</vt:lpstr>
      <vt:lpstr>観光と税制</vt:lpstr>
      <vt:lpstr>税制構成</vt:lpstr>
      <vt:lpstr>観光政策と税制</vt:lpstr>
      <vt:lpstr>観光地の固定資産税</vt:lpstr>
      <vt:lpstr>通行税論議において ➵観光、遊覧との関連論議がない</vt:lpstr>
      <vt:lpstr>通行税論議</vt:lpstr>
      <vt:lpstr>観光関連税(法定)制度の変遷(非日常→日常) </vt:lpstr>
      <vt:lpstr>スライド 8</vt:lpstr>
      <vt:lpstr>スライド 9</vt:lpstr>
      <vt:lpstr>法定外税としての観光税</vt:lpstr>
      <vt:lpstr>登録ホテル・旅館固定資産減価償却特例の変遷 </vt:lpstr>
      <vt:lpstr>東京都宿泊税</vt:lpstr>
      <vt:lpstr>スライド 13</vt:lpstr>
      <vt:lpstr>奢侈税的観光税制</vt:lpstr>
      <vt:lpstr>スライド 15</vt:lpstr>
      <vt:lpstr>スライド 16</vt:lpstr>
      <vt:lpstr>接客人税</vt:lpstr>
      <vt:lpstr>通行税法（昭和十五年法律第四十三号）</vt:lpstr>
      <vt:lpstr>スライド 19</vt:lpstr>
      <vt:lpstr>スライド 20</vt:lpstr>
      <vt:lpstr>スライド 21</vt:lpstr>
      <vt:lpstr>スライド 22</vt:lpstr>
      <vt:lpstr>娯楽施設利用税</vt:lpstr>
      <vt:lpstr>スライド 24</vt:lpstr>
      <vt:lpstr>文化芸術振興基本法 （平成十三年十二月七日法律第百四十八号） </vt:lpstr>
      <vt:lpstr>税源としての観光税</vt:lpstr>
      <vt:lpstr>拝観料課税</vt:lpstr>
      <vt:lpstr>特別消費税廃止運動</vt:lpstr>
      <vt:lpstr>スライド 29</vt:lpstr>
      <vt:lpstr>スライド 30</vt:lpstr>
      <vt:lpstr>スライド 31</vt:lpstr>
      <vt:lpstr>京都市の固定資産税</vt:lpstr>
      <vt:lpstr>奈良県　文化観光税</vt:lpstr>
      <vt:lpstr>スライド 34</vt:lpstr>
      <vt:lpstr>日光市文化観光施設税</vt:lpstr>
      <vt:lpstr>太宰府市歴史と文化の環境税条例</vt:lpstr>
      <vt:lpstr>松島町文化観光施設税条例(平成元年三月十六日)</vt:lpstr>
      <vt:lpstr>スライド 38</vt:lpstr>
      <vt:lpstr>ゴルフ場利用税</vt:lpstr>
      <vt:lpstr>「関空橋税」</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観光と税制</dc:title>
  <dc:creator>owner</dc:creator>
  <cp:lastModifiedBy>teramae</cp:lastModifiedBy>
  <cp:revision>10</cp:revision>
  <dcterms:created xsi:type="dcterms:W3CDTF">2014-03-13T23:57:55Z</dcterms:created>
  <dcterms:modified xsi:type="dcterms:W3CDTF">2014-06-05T06:59:22Z</dcterms:modified>
</cp:coreProperties>
</file>