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7" r:id="rId2"/>
    <p:sldId id="283" r:id="rId3"/>
    <p:sldId id="368" r:id="rId4"/>
    <p:sldId id="369" r:id="rId5"/>
    <p:sldId id="370" r:id="rId6"/>
    <p:sldId id="285" r:id="rId7"/>
    <p:sldId id="286" r:id="rId8"/>
    <p:sldId id="287" r:id="rId9"/>
    <p:sldId id="374" r:id="rId10"/>
    <p:sldId id="362" r:id="rId11"/>
    <p:sldId id="372" r:id="rId12"/>
    <p:sldId id="338" r:id="rId13"/>
    <p:sldId id="377" r:id="rId14"/>
    <p:sldId id="281" r:id="rId15"/>
    <p:sldId id="282" r:id="rId16"/>
    <p:sldId id="293" r:id="rId17"/>
    <p:sldId id="376" r:id="rId18"/>
    <p:sldId id="348" r:id="rId19"/>
    <p:sldId id="292" r:id="rId20"/>
    <p:sldId id="325" r:id="rId21"/>
    <p:sldId id="295" r:id="rId22"/>
    <p:sldId id="296" r:id="rId23"/>
    <p:sldId id="297" r:id="rId24"/>
    <p:sldId id="341" r:id="rId25"/>
    <p:sldId id="340" r:id="rId26"/>
    <p:sldId id="298" r:id="rId27"/>
    <p:sldId id="305" r:id="rId28"/>
    <p:sldId id="342" r:id="rId29"/>
    <p:sldId id="343" r:id="rId30"/>
    <p:sldId id="344" r:id="rId31"/>
    <p:sldId id="300" r:id="rId32"/>
    <p:sldId id="379" r:id="rId33"/>
    <p:sldId id="378" r:id="rId34"/>
    <p:sldId id="302" r:id="rId35"/>
    <p:sldId id="380" r:id="rId36"/>
    <p:sldId id="359" r:id="rId37"/>
    <p:sldId id="360" r:id="rId38"/>
    <p:sldId id="306" r:id="rId39"/>
    <p:sldId id="321" r:id="rId40"/>
    <p:sldId id="310" r:id="rId41"/>
    <p:sldId id="322" r:id="rId42"/>
    <p:sldId id="311" r:id="rId43"/>
    <p:sldId id="317" r:id="rId44"/>
    <p:sldId id="349" r:id="rId45"/>
    <p:sldId id="350" r:id="rId46"/>
    <p:sldId id="351" r:id="rId47"/>
    <p:sldId id="352" r:id="rId48"/>
    <p:sldId id="355" r:id="rId49"/>
    <p:sldId id="356" r:id="rId50"/>
    <p:sldId id="353" r:id="rId51"/>
    <p:sldId id="354" r:id="rId52"/>
    <p:sldId id="357" r:id="rId5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E0E24-7D52-492E-9F45-D1FBFDB2271E}" type="datetimeFigureOut">
              <a:rPr kumimoji="1" lang="ja-JP" altLang="en-US" smtClean="0"/>
              <a:pPr/>
              <a:t>2014/6/14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E199AC-C979-412C-9DC7-5A9F967764D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15</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16</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19</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20</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21</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22</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23</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26</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27</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31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2E475E62-1884-4C39-8A6A-932CAB56D6E7}"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34</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38</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39</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40</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41</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A46F23E4-ACF4-44FB-9C59-2B3D154EE13A}" type="slidenum">
              <a:rPr kumimoji="1" lang="ja-JP" altLang="en-US" smtClean="0"/>
              <a:pPr/>
              <a:t>42</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E4DC0CA6-29C5-40B6-8806-6910E04B6BAE}" type="slidenum">
              <a:rPr kumimoji="1" lang="ja-JP" altLang="en-US" smtClean="0"/>
              <a:pPr/>
              <a:t>43</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45E199AC-C979-412C-9DC7-5A9F967764DA}" type="slidenum">
              <a:rPr kumimoji="1" lang="ja-JP" altLang="en-US" smtClean="0"/>
              <a:pPr/>
              <a:t>12</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6CD324F-CE11-415E-82A6-08C14C6BB262}" type="slidenum">
              <a:rPr kumimoji="1" lang="ja-JP" altLang="en-US" smtClean="0"/>
              <a:pPr/>
              <a:t>14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CC32C25-F8B3-4A32-AC17-06152811557F}"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1F315F4-9D30-423C-9CE9-E13F2D5F5B10}"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C32C25-F8B3-4A32-AC17-06152811557F}"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1F315F4-9D30-423C-9CE9-E13F2D5F5B10}"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C32C25-F8B3-4A32-AC17-06152811557F}"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1F315F4-9D30-423C-9CE9-E13F2D5F5B10}"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C32C25-F8B3-4A32-AC17-06152811557F}"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1F315F4-9D30-423C-9CE9-E13F2D5F5B10}"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CC32C25-F8B3-4A32-AC17-06152811557F}" type="datetimeFigureOut">
              <a:rPr kumimoji="1" lang="ja-JP" altLang="en-US" smtClean="0"/>
              <a:pPr/>
              <a:t>2014/6/14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1F315F4-9D30-423C-9CE9-E13F2D5F5B10}"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CC32C25-F8B3-4A32-AC17-06152811557F}"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1F315F4-9D30-423C-9CE9-E13F2D5F5B10}"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CC32C25-F8B3-4A32-AC17-06152811557F}" type="datetimeFigureOut">
              <a:rPr kumimoji="1" lang="ja-JP" altLang="en-US" smtClean="0"/>
              <a:pPr/>
              <a:t>2014/6/14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1F315F4-9D30-423C-9CE9-E13F2D5F5B10}"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CC32C25-F8B3-4A32-AC17-06152811557F}" type="datetimeFigureOut">
              <a:rPr kumimoji="1" lang="ja-JP" altLang="en-US" smtClean="0"/>
              <a:pPr/>
              <a:t>2014/6/14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1F315F4-9D30-423C-9CE9-E13F2D5F5B10}"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CC32C25-F8B3-4A32-AC17-06152811557F}" type="datetimeFigureOut">
              <a:rPr kumimoji="1" lang="ja-JP" altLang="en-US" smtClean="0"/>
              <a:pPr/>
              <a:t>2014/6/14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1F315F4-9D30-423C-9CE9-E13F2D5F5B10}"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C32C25-F8B3-4A32-AC17-06152811557F}"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1F315F4-9D30-423C-9CE9-E13F2D5F5B10}"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C32C25-F8B3-4A32-AC17-06152811557F}" type="datetimeFigureOut">
              <a:rPr kumimoji="1" lang="ja-JP" altLang="en-US" smtClean="0"/>
              <a:pPr/>
              <a:t>2014/6/14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1F315F4-9D30-423C-9CE9-E13F2D5F5B10}"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C32C25-F8B3-4A32-AC17-06152811557F}" type="datetimeFigureOut">
              <a:rPr kumimoji="1" lang="ja-JP" altLang="en-US" smtClean="0"/>
              <a:pPr/>
              <a:t>2014/6/14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315F4-9D30-423C-9CE9-E13F2D5F5B1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virates.com/funny/22680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nn.co.jp/usa/35042169.html?ref=ap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uact=8&amp;docid=S1qs9sBgf49ZQM&amp;tbnid=18IrlhN7Wzi1FM:&amp;ved=0CAUQjRw&amp;url=http://www.kichijouji.jp/event/akimaturi/2010/map.htm&amp;ei=nxpKU4HdDMSmlQW5uIDIDw&amp;bvm=bv.64542518,d.dGc&amp;psig=AFQjCNHkCLre55Itg_vYpTFaeDl6srnFHw&amp;ust=1397451731974629" TargetMode="External"/><Relationship Id="rId2" Type="http://schemas.openxmlformats.org/officeDocument/2006/relationships/hyperlink" Target="http://www.google.co.jp/url?sa=i&amp;rct=j&amp;q=&amp;esrc=s&amp;source=images&amp;cd=&amp;cad=rja&amp;uact=8&amp;docid=S1qs9sBgf49ZQM&amp;tbnid=18IrlhN7Wzi1FM:&amp;ved=0CAUQjRw&amp;url=http://blogs.yahoo.co.jp/back1999/14886077.html&amp;ei=cxpKU8SdF8aVkgWQ9oDYAw&amp;bvm=bv.64542518,d.dGc&amp;psig=AFQjCNHkCLre55Itg_vYpTFaeDl6srnFHw&amp;ust=1397451731974629"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google.co.jp/url?sa=i&amp;rct=j&amp;q=&amp;esrc=s&amp;source=images&amp;cd=&amp;cad=rja&amp;uact=8&amp;docid=S1qs9sBgf49ZQM&amp;tbnid=18IrlhN7Wzi1FM:&amp;ved=0CAUQjRw&amp;url=http://blogs.yahoo.co.jp/back1999/14886077.html&amp;ei=uBpKU8X5KcrqkAXx6oHYAg&amp;bvm=bv.64542518,d.dGc&amp;psig=AFQjCNHkCLre55Itg_vYpTFaeDl6srnFHw&amp;ust=1397451731974629" TargetMode="External"/><Relationship Id="rId4" Type="http://schemas.openxmlformats.org/officeDocument/2006/relationships/image" Target="../media/image10.jpeg"/></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q503.exblog.jp/iv/detail/index.asp?s=14038448&amp;i=201003/27/40/c0229540_2004123.jp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ksei.exblog.jp/iv/detail/index.asp?s=13455460&amp;i=201101/08/21/e0059721_11172839.jp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ksei.exblog.jp/iv/detail/index.asp?s=13455460&amp;i=201010/19/21/e0059721_2141522.jpg"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jp/url?sa=i&amp;rct=j&amp;q=&amp;esrc=s&amp;source=images&amp;cd=&amp;cad=rja&amp;uact=8&amp;docid=Wm4pphdRl17yxM&amp;tbnid=7qJ-xIjEWJVBNM:&amp;ved=0CAUQjRw&amp;url=http://www.log-channel.net/bbs/diet/1380196043/&amp;ei=LBpKU8WAIIfUkgWE1IGICQ&amp;bvm=bv.64542518,d.dGc&amp;psig=AFQjCNFcG3fcylG0H31oiv4PGPb7tUBwtg&amp;ust=1397451575801008"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hyperlink" Target="https://www.google.co.jp/imgres?imgurl=http://www.shimadasuisan.jp/storeguide/img/oumichou_map.jpg&amp;imgrefurl=http://www.shimadasuisan.jp/storeguide/index.html&amp;docid=iUUvYQ2WzaBnEM&amp;tbnid=OFcraGtRQ_U6mM:&amp;w=3510&amp;h=2482&amp;ei=SBxKU4vvEI6okgXM54CwDw&amp;ved=0CAIQxiAwAA&amp;iact=c"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google.co.jp/url?sa=i&amp;rct=j&amp;q=&amp;esrc=s&amp;source=images&amp;cd=&amp;cad=rja&amp;uact=8&amp;docid=3TJ4KFqesvJMdM&amp;tbnid=ZaGVsStS3LQG9M:&amp;ved=0CAUQjRw&amp;url=http://debu373.at.webry.info/200905/article_20.html&amp;ei=ZBxKU-neMoXXkAXQ0oCgCw&amp;bvm=bv.64542518,d.dGc&amp;psig=AFQjCNHjuxrgsXBEdcJzdZx3YqG0oW8dbQ&amp;ust=139745211692686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340769"/>
            <a:ext cx="7772400" cy="3960440"/>
          </a:xfrm>
          <a:solidFill>
            <a:srgbClr val="FFFF00"/>
          </a:solidFill>
          <a:ln w="57150">
            <a:solidFill>
              <a:schemeClr val="tx1"/>
            </a:solidFill>
          </a:ln>
        </p:spPr>
        <p:txBody>
          <a:bodyPr>
            <a:normAutofit/>
          </a:bodyPr>
          <a:lstStyle/>
          <a:p>
            <a:r>
              <a:rPr lang="ja-JP" altLang="en-US" sz="6000" dirty="0" smtClean="0"/>
              <a:t>規制と観光ビジネス</a:t>
            </a: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kumimoji="1" lang="ja-JP" altLang="en-US" dirty="0" smtClean="0"/>
              <a:t>暴力・薬物・賭博・風俗</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57808"/>
            <a:ext cx="8229600" cy="1143000"/>
          </a:xfrm>
          <a:solidFill>
            <a:srgbClr val="FFFF00"/>
          </a:solidFill>
          <a:ln>
            <a:solidFill>
              <a:schemeClr val="accent1"/>
            </a:solidFill>
          </a:ln>
        </p:spPr>
        <p:txBody>
          <a:bodyPr>
            <a:normAutofit/>
          </a:bodyPr>
          <a:lstStyle/>
          <a:p>
            <a:r>
              <a:rPr lang="ja-JP" altLang="en-US" dirty="0" smtClean="0"/>
              <a:t>ＩＲ（Ｉｎｔｅｇｒａｔｅｄ　Ｒｅｓｏｒｔ）の造語</a:t>
            </a:r>
            <a:endParaRPr kumimoji="1" lang="ja-JP" altLang="en-US" dirty="0"/>
          </a:p>
        </p:txBody>
      </p:sp>
      <p:sp>
        <p:nvSpPr>
          <p:cNvPr id="3" name="コンテンツ プレースホルダ 2"/>
          <p:cNvSpPr>
            <a:spLocks noGrp="1"/>
          </p:cNvSpPr>
          <p:nvPr>
            <p:ph idx="1"/>
          </p:nvPr>
        </p:nvSpPr>
        <p:spPr>
          <a:xfrm>
            <a:off x="457200" y="2104256"/>
            <a:ext cx="8229600" cy="3340968"/>
          </a:xfrm>
        </p:spPr>
        <p:txBody>
          <a:bodyPr>
            <a:normAutofit/>
          </a:bodyPr>
          <a:lstStyle/>
          <a:p>
            <a:r>
              <a:rPr lang="ja-JP" altLang="en-US" dirty="0" smtClean="0"/>
              <a:t>シンガポールで生まれた造語で、ホテル、カジノ、商業施設や、ＭＩＣＥと呼ばれる国際会議や展示会などを組み合わせたリゾート施設を指す。 全体の売上高の８割はカジノ。さまざまなリゾートを統合するとはいえ、実質は「カジノが他の事業を支えている」状況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外国人専用か、自国民も可能か</a:t>
            </a:r>
            <a:endParaRPr kumimoji="1" lang="ja-JP" altLang="en-US" dirty="0"/>
          </a:p>
        </p:txBody>
      </p:sp>
      <p:sp>
        <p:nvSpPr>
          <p:cNvPr id="3" name="コンテンツ プレースホルダ 2"/>
          <p:cNvSpPr>
            <a:spLocks noGrp="1"/>
          </p:cNvSpPr>
          <p:nvPr>
            <p:ph idx="1"/>
          </p:nvPr>
        </p:nvSpPr>
        <p:spPr/>
        <p:txBody>
          <a:bodyPr>
            <a:normAutofit fontScale="70000" lnSpcReduction="20000"/>
          </a:bodyPr>
          <a:lstStyle/>
          <a:p>
            <a:r>
              <a:rPr lang="ja-JP" altLang="en-US" dirty="0" smtClean="0"/>
              <a:t>シンガポールでは、カジノ導入にあたりさまざまな対策を打った。 </a:t>
            </a:r>
          </a:p>
          <a:p>
            <a:r>
              <a:rPr lang="ja-JP" altLang="en-US" dirty="0" smtClean="0"/>
              <a:t>　自国民は１日パス（約８千円）か年間パス（約１６万円）を購入しない限り、カジノ場に入場できない。安易にのめり込まないようにするためだ。また、依存症の危険を感じた場合、申告すると入場できない制度も導入。家族など第三者も申告できる。 </a:t>
            </a:r>
          </a:p>
          <a:p>
            <a:r>
              <a:rPr lang="ja-JP" altLang="en-US" dirty="0" smtClean="0"/>
              <a:t>　シンガポール政府によると、カジノ導入前と導入後でギャンブル依存症となった人の割合に変化はなかった。また、１８歳以上でのギャンブルへの参加率をみると、７％減少したという。 </a:t>
            </a:r>
          </a:p>
          <a:p>
            <a:r>
              <a:rPr lang="ja-JP" altLang="en-US" dirty="0" smtClean="0"/>
              <a:t>カジノ場総来場者の約７割はシンガポール国民といい、入場料を課しても通う人が多いことがうかがえる。</a:t>
            </a:r>
            <a:endParaRPr lang="en-US" altLang="ja-JP" dirty="0" smtClean="0"/>
          </a:p>
          <a:p>
            <a:r>
              <a:rPr lang="ja-JP" altLang="en-US" dirty="0" smtClean="0"/>
              <a:t>韓国　全国</a:t>
            </a:r>
            <a:r>
              <a:rPr lang="en-US" altLang="ja-JP" dirty="0" smtClean="0"/>
              <a:t>17</a:t>
            </a:r>
            <a:r>
              <a:rPr lang="ja-JP" altLang="en-US" dirty="0" smtClean="0"/>
              <a:t>カ所にカジノがある。大半が外国人専用にもかかわらず、 　</a:t>
            </a:r>
            <a:r>
              <a:rPr lang="en-US" altLang="ja-JP" dirty="0" smtClean="0"/>
              <a:t>2012</a:t>
            </a:r>
            <a:r>
              <a:rPr lang="ja-JP" altLang="en-US" dirty="0" smtClean="0"/>
              <a:t>年の全国の入場者数</a:t>
            </a:r>
            <a:r>
              <a:rPr lang="en-US" altLang="ja-JP" dirty="0" smtClean="0"/>
              <a:t>540</a:t>
            </a:r>
            <a:r>
              <a:rPr lang="ja-JP" altLang="en-US" dirty="0" smtClean="0"/>
              <a:t>万人の</a:t>
            </a:r>
            <a:r>
              <a:rPr lang="en-US" altLang="ja-JP" dirty="0" smtClean="0"/>
              <a:t>55</a:t>
            </a:r>
            <a:r>
              <a:rPr lang="ja-JP" altLang="en-US" dirty="0" smtClean="0"/>
              <a:t>％に当たる約</a:t>
            </a:r>
            <a:r>
              <a:rPr lang="en-US" altLang="ja-JP" dirty="0" smtClean="0"/>
              <a:t>300</a:t>
            </a:r>
            <a:r>
              <a:rPr lang="ja-JP" altLang="en-US" dirty="0" smtClean="0"/>
              <a:t>万人が韓国人</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lang="ja-JP" altLang="en-US" dirty="0" smtClean="0"/>
              <a:t>カジノ解禁法案</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「地域の創意工夫及び民間の活力を生かした</a:t>
            </a:r>
            <a:r>
              <a:rPr lang="ja-JP" altLang="en-US" dirty="0" smtClean="0">
                <a:solidFill>
                  <a:srgbClr val="FF0000"/>
                </a:solidFill>
              </a:rPr>
              <a:t>国際競争力</a:t>
            </a:r>
            <a:r>
              <a:rPr lang="ja-JP" altLang="en-US" dirty="0" smtClean="0"/>
              <a:t>の高い魅力ある</a:t>
            </a:r>
            <a:r>
              <a:rPr lang="ja-JP" altLang="en-US" dirty="0" smtClean="0">
                <a:solidFill>
                  <a:srgbClr val="FF0000"/>
                </a:solidFill>
              </a:rPr>
              <a:t>滞在型観光</a:t>
            </a:r>
            <a:r>
              <a:rPr lang="ja-JP" altLang="en-US" dirty="0" smtClean="0"/>
              <a:t>を実現し、</a:t>
            </a:r>
            <a:r>
              <a:rPr lang="ja-JP" altLang="en-US" dirty="0" smtClean="0">
                <a:solidFill>
                  <a:srgbClr val="FF0000"/>
                </a:solidFill>
              </a:rPr>
              <a:t>地域経済の振興</a:t>
            </a:r>
            <a:r>
              <a:rPr lang="ja-JP" altLang="en-US" dirty="0" smtClean="0"/>
              <a:t>に寄与するとともに、適切な国の監視及び管理の下で運営される</a:t>
            </a:r>
            <a:r>
              <a:rPr lang="ja-JP" altLang="en-US" dirty="0" smtClean="0">
                <a:solidFill>
                  <a:srgbClr val="FF0000"/>
                </a:solidFill>
              </a:rPr>
              <a:t>健全</a:t>
            </a:r>
            <a:r>
              <a:rPr lang="ja-JP" altLang="en-US" dirty="0" smtClean="0"/>
              <a:t>なカジノ施設の収益が社会に還元されることを基本とする」</a:t>
            </a:r>
            <a:endParaRPr lang="en-US" altLang="ja-JP" dirty="0" smtClean="0"/>
          </a:p>
          <a:p>
            <a:r>
              <a:rPr lang="ja-JP" altLang="en-US" dirty="0" smtClean="0"/>
              <a:t>カジノ議連の岩屋幹事長は、「良質なエンターテインメントを提供する場にしたい」</a:t>
            </a:r>
          </a:p>
          <a:p>
            <a:r>
              <a:rPr lang="ja-JP" altLang="en-US" dirty="0" smtClean="0"/>
              <a:t>ジェームズポンドやロイヤルファミリィ、ハリウッドスターを想定しての発言であろうが、現実はアジア人の富裕層と自国民</a:t>
            </a:r>
          </a:p>
          <a:p>
            <a:endParaRPr lang="en-US" altLang="ja-JP"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solidFill>
            <a:prstDash val="solid"/>
          </a:ln>
        </p:spPr>
        <p:txBody>
          <a:bodyPr/>
          <a:lstStyle/>
          <a:p>
            <a:r>
              <a:rPr lang="ja-JP" altLang="en-US" dirty="0" smtClean="0"/>
              <a:t>日本のカジノ産業の将来</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en-US" dirty="0" smtClean="0"/>
              <a:t>東京デズニーのように、本家を超えた日本にオリジナリティのある</a:t>
            </a:r>
            <a:r>
              <a:rPr lang="en-US" altLang="ja-JP" dirty="0" smtClean="0"/>
              <a:t>IR</a:t>
            </a:r>
            <a:r>
              <a:rPr lang="ja-JP" altLang="en-US" dirty="0" smtClean="0"/>
              <a:t>を作りださない限り、華人富裕層の遊び場作りに終わる。</a:t>
            </a:r>
            <a:endParaRPr lang="en-US" altLang="ja-JP" dirty="0" smtClean="0"/>
          </a:p>
          <a:p>
            <a:r>
              <a:rPr lang="ja-JP" altLang="en-US" dirty="0" smtClean="0"/>
              <a:t>華人富裕層文化と日本が融合するか？関東よりは関西向きだが、日本のカジノのイメージは欧州貴族やジェームズボンドであり、ギャップ。</a:t>
            </a:r>
            <a:endParaRPr lang="en-US" altLang="ja-JP" dirty="0" smtClean="0"/>
          </a:p>
          <a:p>
            <a:r>
              <a:rPr lang="ja-JP" altLang="en-US" dirty="0" smtClean="0"/>
              <a:t>日本独自の</a:t>
            </a:r>
            <a:r>
              <a:rPr lang="ja-JP" altLang="en-US" dirty="0" err="1" smtClean="0"/>
              <a:t>ば</a:t>
            </a:r>
            <a:r>
              <a:rPr lang="ja-JP" altLang="en-US" dirty="0" smtClean="0"/>
              <a:t>くち文化をカジノに取り入れれるかだが、カジノのような規制産業ではそれは困難。カジノ顧客の大宗を占める日本人客をめぐり、カジノに対抗して進化すると予想されるパチンコ産業との間で奪いあいになり、経営が難しくなる。</a:t>
            </a:r>
            <a:endParaRPr kumimoji="1" lang="ja-JP"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ikkei.com/content/pic/20140202/96958A9C9381E799E19193E2E38DE1E2E2E3E0E2E3E699E3E6EAE2E2-DSXBZO6623175001022014I00002-PB1-37.jpg"/>
          <p:cNvPicPr>
            <a:picLocks noChangeAspect="1" noChangeArrowheads="1"/>
          </p:cNvPicPr>
          <p:nvPr/>
        </p:nvPicPr>
        <p:blipFill>
          <a:blip r:embed="rId3" cstate="print"/>
          <a:srcRect/>
          <a:stretch>
            <a:fillRect/>
          </a:stretch>
        </p:blipFill>
        <p:spPr bwMode="auto">
          <a:xfrm>
            <a:off x="1595586" y="563835"/>
            <a:ext cx="6000750" cy="610552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nikkei.com/content/pic/20140202/96958A9C9381E799E19193E2E38DE1E2E2E3E0E2E3E699E3E6EAE2E2-DSXBZO6623173001022014I00002-PB1-37.jpg"/>
          <p:cNvPicPr>
            <a:picLocks noChangeAspect="1" noChangeArrowheads="1"/>
          </p:cNvPicPr>
          <p:nvPr/>
        </p:nvPicPr>
        <p:blipFill>
          <a:blip r:embed="rId3" cstate="print"/>
          <a:srcRect/>
          <a:stretch>
            <a:fillRect/>
          </a:stretch>
        </p:blipFill>
        <p:spPr bwMode="auto">
          <a:xfrm>
            <a:off x="63499" y="44624"/>
            <a:ext cx="8837345" cy="655272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pPr algn="r"/>
            <a:r>
              <a:rPr kumimoji="1" lang="ja-JP" altLang="en-US" dirty="0" smtClean="0"/>
              <a:t>風俗</a:t>
            </a:r>
            <a:endParaRPr kumimoji="1" lang="ja-JP" altLang="en-US" dirty="0"/>
          </a:p>
        </p:txBody>
      </p:sp>
      <p:sp>
        <p:nvSpPr>
          <p:cNvPr id="5" name="サブタイトル 4"/>
          <p:cNvSpPr>
            <a:spLocks noGrp="1"/>
          </p:cNvSpPr>
          <p:nvPr>
            <p:ph type="subTitle" idx="1"/>
          </p:nvPr>
        </p:nvSpPr>
        <p:spPr>
          <a:xfrm>
            <a:off x="1371600" y="3886200"/>
            <a:ext cx="6400800" cy="766936"/>
          </a:xfrm>
        </p:spPr>
        <p:txBody>
          <a:bodyPr/>
          <a:lstStyle/>
          <a:p>
            <a:r>
              <a:rPr kumimoji="1" lang="ja-JP" altLang="en-US" dirty="0" smtClean="0"/>
              <a:t>公然猥褻、売春</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公然わいせつ</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表現の自由</a:t>
            </a:r>
            <a:endParaRPr kumimoji="1" lang="en-US" altLang="ja-JP" dirty="0" smtClean="0"/>
          </a:p>
          <a:p>
            <a:r>
              <a:rPr kumimoji="1" lang="ja-JP" altLang="en-US" dirty="0" smtClean="0"/>
              <a:t>ドキュメント➵ビデオ➵スマホ</a:t>
            </a:r>
            <a:endParaRPr kumimoji="1" lang="en-US" altLang="ja-JP" dirty="0" smtClean="0"/>
          </a:p>
          <a:p>
            <a:r>
              <a:rPr kumimoji="1" lang="ja-JP" altLang="en-US" dirty="0" smtClean="0"/>
              <a:t>規制がビジネスを生む典型：</a:t>
            </a:r>
            <a:r>
              <a:rPr lang="ja-JP" altLang="ja-JP" dirty="0" smtClean="0"/>
              <a:t> 「エロの敵」とは規制のことではない。ネットによってエロが世の中にありふれてしまい、わざわざお金を払ってみることをしなくなった状況こそエロを殺す敵だという意味である。</a:t>
            </a:r>
            <a:endParaRPr kumimoji="1" lang="en-US" altLang="ja-JP" dirty="0" smtClean="0"/>
          </a:p>
          <a:p>
            <a:r>
              <a:rPr lang="ja-JP" altLang="en-US" dirty="0" smtClean="0"/>
              <a:t>強制わいせつは、自由権の侵害で別のもの</a:t>
            </a:r>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5760"/>
            <a:ext cx="8229600" cy="1143000"/>
          </a:xfrm>
          <a:ln>
            <a:solidFill>
              <a:schemeClr val="tx1">
                <a:lumMod val="95000"/>
                <a:lumOff val="5000"/>
              </a:schemeClr>
            </a:solidFill>
          </a:ln>
        </p:spPr>
        <p:txBody>
          <a:bodyPr>
            <a:normAutofit fontScale="90000"/>
          </a:bodyPr>
          <a:lstStyle/>
          <a:p>
            <a:r>
              <a:rPr lang="ja-JP" altLang="en-US" b="1" dirty="0" smtClean="0"/>
              <a:t>「</a:t>
            </a:r>
            <a:r>
              <a:rPr lang="ja-JP" altLang="en-US" b="1" dirty="0" err="1" smtClean="0"/>
              <a:t>かなまら</a:t>
            </a:r>
            <a:r>
              <a:rPr lang="ja-JP" altLang="en-US" b="1" dirty="0" smtClean="0"/>
              <a:t>祭り」</a:t>
            </a:r>
            <a:r>
              <a:rPr lang="en-US" altLang="ja-JP" b="1" dirty="0" smtClean="0"/>
              <a:t/>
            </a:r>
            <a:br>
              <a:rPr lang="en-US" altLang="ja-JP" b="1" dirty="0" smtClean="0"/>
            </a:br>
            <a:r>
              <a:rPr lang="en-US" altLang="ja-JP" sz="1600" b="1" dirty="0" smtClean="0">
                <a:hlinkClick r:id="rId2"/>
              </a:rPr>
              <a:t>http://virates.com/funny/226800</a:t>
            </a:r>
            <a:r>
              <a:rPr lang="en-US" altLang="ja-JP" sz="1600" b="1" dirty="0" smtClean="0"/>
              <a:t/>
            </a:r>
            <a:br>
              <a:rPr lang="en-US" altLang="ja-JP" sz="1600" b="1" dirty="0" smtClean="0"/>
            </a:br>
            <a:endParaRPr kumimoji="1" lang="ja-JP" altLang="en-US" sz="1600" dirty="0"/>
          </a:p>
        </p:txBody>
      </p:sp>
      <p:pic>
        <p:nvPicPr>
          <p:cNvPr id="19458" name="Picture 2" descr="http://virates.com/images/2014/04/9d1f31ce3aebdf65c812448606edd4a2.jpg"/>
          <p:cNvPicPr>
            <a:picLocks noChangeAspect="1" noChangeArrowheads="1"/>
          </p:cNvPicPr>
          <p:nvPr/>
        </p:nvPicPr>
        <p:blipFill>
          <a:blip r:embed="rId3" cstate="print"/>
          <a:srcRect/>
          <a:stretch>
            <a:fillRect/>
          </a:stretch>
        </p:blipFill>
        <p:spPr bwMode="auto">
          <a:xfrm>
            <a:off x="639564" y="1340768"/>
            <a:ext cx="7964884" cy="529571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0872" y="2074838"/>
            <a:ext cx="8229600" cy="1858218"/>
          </a:xfrm>
          <a:ln w="57150">
            <a:solidFill>
              <a:schemeClr val="tx1">
                <a:lumMod val="95000"/>
                <a:lumOff val="5000"/>
              </a:schemeClr>
            </a:solidFill>
          </a:ln>
        </p:spPr>
        <p:txBody>
          <a:bodyPr>
            <a:normAutofit fontScale="90000"/>
          </a:bodyPr>
          <a:lstStyle/>
          <a:p>
            <a:r>
              <a:rPr lang="ja-JP" altLang="en-US" b="1" dirty="0" smtClean="0"/>
              <a:t>中国の“性都”大摘発で経済損失</a:t>
            </a:r>
            <a:r>
              <a:rPr lang="en-US" altLang="ja-JP" b="1" dirty="0" smtClean="0"/>
              <a:t>1000</a:t>
            </a:r>
            <a:r>
              <a:rPr lang="ja-JP" altLang="en-US" b="1" dirty="0" smtClean="0"/>
              <a:t>億円以上</a:t>
            </a:r>
            <a:r>
              <a:rPr lang="en-US" altLang="ja-JP" b="1" dirty="0" smtClean="0"/>
              <a:t>!? </a:t>
            </a:r>
            <a:r>
              <a:rPr lang="ja-JP" altLang="en-US" b="1" dirty="0" smtClean="0"/>
              <a:t>周辺産業、地銀も完全崩壊</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endParaRPr lang="ja-JP" altLang="ja-JP"/>
          </a:p>
        </p:txBody>
      </p:sp>
      <p:sp>
        <p:nvSpPr>
          <p:cNvPr id="31749" name="Rectangle 5"/>
          <p:cNvSpPr>
            <a:spLocks noChangeArrowheads="1"/>
          </p:cNvSpPr>
          <p:nvPr/>
        </p:nvSpPr>
        <p:spPr bwMode="auto">
          <a:xfrm>
            <a:off x="0" y="1919288"/>
            <a:ext cx="9144000" cy="0"/>
          </a:xfrm>
          <a:prstGeom prst="rect">
            <a:avLst/>
          </a:prstGeom>
          <a:noFill/>
          <a:ln w="9525">
            <a:noFill/>
            <a:miter lim="800000"/>
            <a:headEnd/>
            <a:tailEnd/>
          </a:ln>
          <a:effectLst/>
        </p:spPr>
        <p:txBody>
          <a:bodyPr wrap="none" anchor="ctr">
            <a:spAutoFit/>
          </a:bodyPr>
          <a:lstStyle/>
          <a:p>
            <a:endParaRPr lang="ja-JP" altLang="en-US"/>
          </a:p>
        </p:txBody>
      </p:sp>
      <p:graphicFrame>
        <p:nvGraphicFramePr>
          <p:cNvPr id="31748" name="Object 4"/>
          <p:cNvGraphicFramePr>
            <a:graphicFrameLocks noChangeAspect="1"/>
          </p:cNvGraphicFramePr>
          <p:nvPr/>
        </p:nvGraphicFramePr>
        <p:xfrm>
          <a:off x="0" y="274638"/>
          <a:ext cx="9144000" cy="6884987"/>
        </p:xfrm>
        <a:graphic>
          <a:graphicData uri="http://schemas.openxmlformats.org/presentationml/2006/ole">
            <p:oleObj spid="_x0000_s1026" name="スライド" r:id="rId4" imgW="1639974" imgH="1228181" progId="PowerPoint.Slide.8">
              <p:embed/>
            </p:oleObj>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ja-JP" dirty="0" smtClean="0"/>
              <a:t>売春経営および人身売買防止協約</a:t>
            </a:r>
            <a:endParaRPr kumimoji="1" lang="ja-JP" altLang="en-US" dirty="0"/>
          </a:p>
        </p:txBody>
      </p:sp>
      <p:sp>
        <p:nvSpPr>
          <p:cNvPr id="3" name="コンテンツ プレースホルダ 2"/>
          <p:cNvSpPr>
            <a:spLocks noGrp="1"/>
          </p:cNvSpPr>
          <p:nvPr>
            <p:ph idx="1"/>
          </p:nvPr>
        </p:nvSpPr>
        <p:spPr/>
        <p:txBody>
          <a:bodyPr>
            <a:normAutofit fontScale="55000" lnSpcReduction="20000"/>
          </a:bodyPr>
          <a:lstStyle/>
          <a:p>
            <a:r>
              <a:rPr lang="ja-JP" altLang="ja-JP" dirty="0" smtClean="0"/>
              <a:t>１９４９年１２月２日、国際連合による「売春経営および人身売買防止協約」に調印した国は多くあるが、さらに３つの種類にわけられることに注意したい。廃娼国は年々増加している。</a:t>
            </a:r>
            <a:r>
              <a:rPr lang="en-US" altLang="ja-JP" dirty="0" smtClean="0"/>
              <a:t/>
            </a:r>
            <a:br>
              <a:rPr lang="en-US" altLang="ja-JP" dirty="0" smtClean="0"/>
            </a:br>
            <a:r>
              <a:rPr lang="en-US" altLang="ja-JP" dirty="0" smtClean="0"/>
              <a:t/>
            </a:r>
            <a:br>
              <a:rPr lang="en-US" altLang="ja-JP" dirty="0" smtClean="0"/>
            </a:br>
            <a:r>
              <a:rPr lang="ja-JP" altLang="ja-JP" dirty="0" smtClean="0"/>
              <a:t>　「禁止国」は売春行為禁止の政策を実行している国。</a:t>
            </a:r>
            <a:r>
              <a:rPr lang="en-US" altLang="ja-JP" dirty="0" smtClean="0"/>
              <a:t/>
            </a:r>
            <a:br>
              <a:rPr lang="en-US" altLang="ja-JP" dirty="0" smtClean="0"/>
            </a:br>
            <a:r>
              <a:rPr lang="ja-JP" altLang="ja-JP" dirty="0" smtClean="0"/>
              <a:t>　「規制国」は売春行為の登録規制を行っている国。</a:t>
            </a:r>
            <a:r>
              <a:rPr lang="en-US" altLang="ja-JP" dirty="0" smtClean="0"/>
              <a:t/>
            </a:r>
            <a:br>
              <a:rPr lang="en-US" altLang="ja-JP" dirty="0" smtClean="0"/>
            </a:br>
            <a:r>
              <a:rPr lang="ja-JP" altLang="ja-JP" dirty="0" smtClean="0"/>
              <a:t>　「廃娼国」はもはや売春婦そのものが存在しない国。</a:t>
            </a:r>
          </a:p>
          <a:p>
            <a:pPr>
              <a:buNone/>
            </a:pPr>
            <a:r>
              <a:rPr lang="en-US" altLang="ja-JP" dirty="0" smtClean="0"/>
              <a:t>■</a:t>
            </a:r>
            <a:r>
              <a:rPr lang="ja-JP" altLang="ja-JP" dirty="0" smtClean="0"/>
              <a:t>売春禁止国</a:t>
            </a:r>
          </a:p>
          <a:p>
            <a:pPr>
              <a:buNone/>
            </a:pPr>
            <a:r>
              <a:rPr lang="ja-JP" altLang="en-US" dirty="0" smtClean="0"/>
              <a:t>　　　</a:t>
            </a:r>
            <a:r>
              <a:rPr lang="ja-JP" altLang="ja-JP" dirty="0" smtClean="0"/>
              <a:t>売春は、主にアメリカ、ロシアの一部、ハンガリー、スカンジナビア、パキスタン、中共、スイスのいく</a:t>
            </a:r>
            <a:r>
              <a:rPr lang="ja-JP" altLang="en-US" dirty="0" smtClean="0"/>
              <a:t>つ</a:t>
            </a:r>
            <a:r>
              <a:rPr lang="ja-JP" altLang="ja-JP" dirty="0" smtClean="0"/>
              <a:t>かの州では軽犯罪である。</a:t>
            </a:r>
            <a:r>
              <a:rPr lang="en-US" altLang="ja-JP" dirty="0" smtClean="0"/>
              <a:t/>
            </a:r>
            <a:br>
              <a:rPr lang="en-US" altLang="ja-JP" dirty="0" smtClean="0"/>
            </a:br>
            <a:r>
              <a:rPr lang="ja-JP" altLang="ja-JP" dirty="0" smtClean="0"/>
              <a:t>また、禁止立法措置はされているが犯罪ではない、という矛盾した国も存在する。</a:t>
            </a:r>
            <a:r>
              <a:rPr lang="en-US" altLang="ja-JP" dirty="0" smtClean="0"/>
              <a:t/>
            </a:r>
            <a:br>
              <a:rPr lang="en-US" altLang="ja-JP" dirty="0" smtClean="0"/>
            </a:br>
            <a:r>
              <a:rPr lang="ja-JP" altLang="ja-JP" dirty="0" smtClean="0"/>
              <a:t>禁止とは名ばかりで、実際には売春が行われているのである。</a:t>
            </a:r>
          </a:p>
          <a:p>
            <a:pPr>
              <a:buNone/>
            </a:pPr>
            <a:r>
              <a:rPr lang="en-US" altLang="ja-JP" dirty="0" smtClean="0"/>
              <a:t>■</a:t>
            </a:r>
            <a:r>
              <a:rPr lang="ja-JP" altLang="ja-JP" dirty="0" smtClean="0"/>
              <a:t>売春廃娼国</a:t>
            </a:r>
          </a:p>
          <a:p>
            <a:pPr>
              <a:buNone/>
            </a:pPr>
            <a:r>
              <a:rPr lang="ja-JP" altLang="en-US" dirty="0" smtClean="0"/>
              <a:t>　　　</a:t>
            </a:r>
            <a:r>
              <a:rPr lang="ja-JP" altLang="ja-JP" dirty="0" smtClean="0"/>
              <a:t>売春宿を営業、経営、また登録制度を適用したりすることなども禁止されている。営業中のところは閉鎖しなければならず、これに違反すれば刑事犯となる。</a:t>
            </a:r>
            <a:r>
              <a:rPr lang="en-US" altLang="ja-JP" dirty="0" smtClean="0"/>
              <a:t/>
            </a:r>
            <a:br>
              <a:rPr lang="en-US" altLang="ja-JP" dirty="0" smtClean="0"/>
            </a:br>
            <a:r>
              <a:rPr lang="ja-JP" altLang="ja-JP" dirty="0" smtClean="0"/>
              <a:t>１９４９年協約に調印した国は、日本をはじめドイツ、オーストラリア、ベルギー、スペイン、フランス、イタリア、イギリス、スイスのいくつかの州、ロシアの一部、ユーゴスラビアなどの他１００ヵ国あまり。年々その数は増加している。</a:t>
            </a:r>
            <a:r>
              <a:rPr lang="en-US" altLang="ja-JP" dirty="0" smtClean="0"/>
              <a:t> </a:t>
            </a:r>
            <a:endParaRPr kumimoji="1" lang="ja-JP"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1772817"/>
            <a:ext cx="7772400" cy="1827634"/>
          </a:xfrm>
          <a:solidFill>
            <a:srgbClr val="FFFF00"/>
          </a:solidFill>
        </p:spPr>
        <p:txBody>
          <a:bodyPr>
            <a:normAutofit/>
          </a:bodyPr>
          <a:lstStyle/>
          <a:p>
            <a:pPr algn="r"/>
            <a:r>
              <a:rPr lang="ja-JP" altLang="en-US" dirty="0" smtClean="0"/>
              <a:t>動物虐待</a:t>
            </a:r>
            <a:endParaRPr kumimoji="1" lang="ja-JP" altLang="en-US" dirty="0"/>
          </a:p>
        </p:txBody>
      </p:sp>
      <p:sp>
        <p:nvSpPr>
          <p:cNvPr id="5" name="サブタイトル 4"/>
          <p:cNvSpPr>
            <a:spLocks noGrp="1"/>
          </p:cNvSpPr>
          <p:nvPr>
            <p:ph type="subTitle" idx="1"/>
          </p:nvPr>
        </p:nvSpPr>
        <p:spPr>
          <a:xfrm>
            <a:off x="1371600" y="3886200"/>
            <a:ext cx="6800800" cy="1752600"/>
          </a:xfrm>
        </p:spPr>
        <p:txBody>
          <a:bodyPr>
            <a:normAutofit/>
          </a:bodyPr>
          <a:lstStyle/>
          <a:p>
            <a:pPr algn="l"/>
            <a:r>
              <a:rPr lang="ja-JP" altLang="ja-JP" dirty="0" smtClean="0"/>
              <a:t>遥か昔</a:t>
            </a:r>
            <a:r>
              <a:rPr lang="ja-JP" altLang="en-US" dirty="0" smtClean="0"/>
              <a:t>の</a:t>
            </a:r>
            <a:r>
              <a:rPr lang="ja-JP" altLang="ja-JP" dirty="0" smtClean="0"/>
              <a:t>ローマ</a:t>
            </a:r>
            <a:r>
              <a:rPr lang="ja-JP" altLang="en-US" dirty="0" smtClean="0"/>
              <a:t>。</a:t>
            </a:r>
            <a:r>
              <a:rPr lang="ja-JP" altLang="ja-JP" dirty="0" smtClean="0"/>
              <a:t>コロセウムで人と人、人と動物を闘わせ、殺し合いさせて観衆が楽しんだ</a:t>
            </a:r>
            <a:endParaRPr lang="ja-JP" altLang="en-US" dirty="0" smtClean="0"/>
          </a:p>
          <a:p>
            <a:endParaRPr kumimoji="1" lang="ja-JP"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74638"/>
            <a:ext cx="8568952" cy="1143000"/>
          </a:xfrm>
          <a:solidFill>
            <a:srgbClr val="FFFF00"/>
          </a:solidFill>
          <a:ln>
            <a:solidFill>
              <a:schemeClr val="accent1"/>
            </a:solidFill>
          </a:ln>
        </p:spPr>
        <p:txBody>
          <a:bodyPr>
            <a:normAutofit fontScale="90000"/>
          </a:bodyPr>
          <a:lstStyle/>
          <a:p>
            <a:r>
              <a:rPr lang="ja-JP" altLang="en-US" b="1" dirty="0" smtClean="0"/>
              <a:t>日本における動物虐待行為の取り扱い</a:t>
            </a:r>
            <a:endParaRPr kumimoji="1" lang="ja-JP" altLang="en-US" dirty="0"/>
          </a:p>
        </p:txBody>
      </p:sp>
      <p:sp>
        <p:nvSpPr>
          <p:cNvPr id="4" name="コンテンツ プレースホルダ 3"/>
          <p:cNvSpPr>
            <a:spLocks noGrp="1"/>
          </p:cNvSpPr>
          <p:nvPr>
            <p:ph idx="1"/>
          </p:nvPr>
        </p:nvSpPr>
        <p:spPr/>
        <p:txBody>
          <a:bodyPr/>
          <a:lstStyle/>
          <a:p>
            <a:r>
              <a:rPr lang="ja-JP" altLang="en-US" dirty="0" smtClean="0"/>
              <a:t>日本では、愛護動物に分類される動物の扱いに対して、罰則付きの虐待禁止を謳った動物の愛護及び管理に関する法律（通称、動物愛護管理法）によって、ウシ・ウマ・ブタ・ヒツジ（</a:t>
            </a:r>
            <a:r>
              <a:rPr lang="ja-JP" altLang="en-US" dirty="0" err="1" smtClean="0"/>
              <a:t>めん</a:t>
            </a:r>
            <a:r>
              <a:rPr lang="ja-JP" altLang="en-US" dirty="0" smtClean="0"/>
              <a:t>羊）・ヤギ・イヌ・ネコ・ウサギ（いえうさぎ）・ニワトリ・ハト（いえばと）・アヒル、または人が占有している動物で哺乳類、鳥類又は爬虫類に属するものを扱う上で、様々な規制を設けている。</a:t>
            </a:r>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143000"/>
          </a:xfrm>
          <a:solidFill>
            <a:srgbClr val="FFFF00"/>
          </a:solidFill>
          <a:ln>
            <a:solidFill>
              <a:schemeClr val="tx1">
                <a:lumMod val="95000"/>
                <a:lumOff val="5000"/>
              </a:schemeClr>
            </a:solidFill>
          </a:ln>
        </p:spPr>
        <p:txBody>
          <a:bodyPr/>
          <a:lstStyle/>
          <a:p>
            <a:r>
              <a:rPr kumimoji="1" lang="ja-JP" altLang="en-US" dirty="0" smtClean="0"/>
              <a:t>闘牛</a:t>
            </a:r>
            <a:endParaRPr kumimoji="1" lang="ja-JP" altLang="en-US" dirty="0"/>
          </a:p>
        </p:txBody>
      </p:sp>
      <p:sp>
        <p:nvSpPr>
          <p:cNvPr id="3" name="コンテンツ プレースホルダ 2"/>
          <p:cNvSpPr>
            <a:spLocks noGrp="1"/>
          </p:cNvSpPr>
          <p:nvPr>
            <p:ph idx="1"/>
          </p:nvPr>
        </p:nvSpPr>
        <p:spPr>
          <a:xfrm>
            <a:off x="457200" y="1340768"/>
            <a:ext cx="8229600" cy="5328592"/>
          </a:xfrm>
        </p:spPr>
        <p:txBody>
          <a:bodyPr>
            <a:normAutofit lnSpcReduction="10000"/>
          </a:bodyPr>
          <a:lstStyle/>
          <a:p>
            <a:r>
              <a:rPr lang="ja-JP" altLang="ja-JP" dirty="0" smtClean="0"/>
              <a:t>山古志村の牛の角突き</a:t>
            </a:r>
            <a:r>
              <a:rPr lang="en-US" altLang="ja-JP" dirty="0" smtClean="0"/>
              <a:t>(</a:t>
            </a:r>
            <a:r>
              <a:rPr lang="ja-JP" altLang="ja-JP" dirty="0" smtClean="0"/>
              <a:t>闘牛</a:t>
            </a:r>
            <a:r>
              <a:rPr lang="en-US" altLang="ja-JP" dirty="0" smtClean="0"/>
              <a:t>)</a:t>
            </a:r>
            <a:r>
              <a:rPr lang="ja-JP" altLang="ja-JP" dirty="0" smtClean="0"/>
              <a:t>は重要無形民俗文化財に指定されているが、動物愛護団体は命ある動物を闘いの道具に使うのは、みだりに動物を苦しめ殺傷してはならないとする、動物愛護法第２条に違反しないのだろうか、と疑問</a:t>
            </a:r>
            <a:endParaRPr lang="en-US" altLang="ja-JP" dirty="0" smtClean="0"/>
          </a:p>
          <a:p>
            <a:r>
              <a:rPr lang="ja-JP" altLang="ja-JP" dirty="0" smtClean="0"/>
              <a:t>スペインバルセロナ市</a:t>
            </a:r>
            <a:r>
              <a:rPr lang="ja-JP" altLang="en-US" dirty="0" smtClean="0"/>
              <a:t>は</a:t>
            </a:r>
            <a:r>
              <a:rPr lang="ja-JP" altLang="ja-JP" dirty="0" smtClean="0"/>
              <a:t>伝統の国民的行事である闘牛に反旗を翻し、国内初の「反闘牛都市」を宣言。</a:t>
            </a:r>
          </a:p>
          <a:p>
            <a:r>
              <a:rPr lang="ja-JP" altLang="ja-JP" dirty="0" smtClean="0"/>
              <a:t>東京都では、闘犬、闘鶏、闘牛取締り条例を設けて、動物同士を闘わせることを禁止</a:t>
            </a:r>
            <a:endParaRPr lang="en-US" altLang="ja-JP" dirty="0" smtClean="0"/>
          </a:p>
          <a:p>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闘犬</a:t>
            </a:r>
            <a:endParaRPr kumimoji="1" lang="ja-JP" altLang="en-US" dirty="0"/>
          </a:p>
        </p:txBody>
      </p:sp>
      <p:sp>
        <p:nvSpPr>
          <p:cNvPr id="3" name="コンテンツ プレースホルダ 2"/>
          <p:cNvSpPr>
            <a:spLocks noGrp="1"/>
          </p:cNvSpPr>
          <p:nvPr>
            <p:ph idx="1"/>
          </p:nvPr>
        </p:nvSpPr>
        <p:spPr>
          <a:xfrm>
            <a:off x="457200" y="1600200"/>
            <a:ext cx="8229600" cy="4925144"/>
          </a:xfrm>
        </p:spPr>
        <p:txBody>
          <a:bodyPr>
            <a:normAutofit/>
          </a:bodyPr>
          <a:lstStyle/>
          <a:p>
            <a:r>
              <a:rPr kumimoji="1" lang="ja-JP" altLang="en-US" dirty="0" smtClean="0"/>
              <a:t>闘犬は全米５０州で禁止、</a:t>
            </a:r>
            <a:r>
              <a:rPr lang="ja-JP" altLang="en-US" dirty="0" smtClean="0"/>
              <a:t>４８州では重罪</a:t>
            </a:r>
            <a:endParaRPr lang="en-US" altLang="ja-JP" dirty="0" smtClean="0"/>
          </a:p>
          <a:p>
            <a:r>
              <a:rPr kumimoji="1" lang="ja-JP" altLang="en-US" dirty="0" smtClean="0"/>
              <a:t>闘犬を批判する動物愛護化のほとんどが白人だが、闘犬文化はイギリスから伝わる。現在闘犬をしているのは主に黒人とメキシコ系</a:t>
            </a:r>
            <a:endParaRPr kumimoji="1" lang="en-US" altLang="ja-JP" dirty="0" smtClean="0"/>
          </a:p>
          <a:p>
            <a:r>
              <a:rPr lang="ja-JP" altLang="en-US" dirty="0" smtClean="0"/>
              <a:t>白人の特権階級が数百年闘犬を楽しんでおきながら、跡から糾弾するのはおかしい？</a:t>
            </a:r>
            <a:endParaRPr lang="en-US" altLang="ja-JP" dirty="0" smtClean="0"/>
          </a:p>
          <a:p>
            <a:r>
              <a:rPr kumimoji="1" lang="ja-JP" altLang="en-US" dirty="0" smtClean="0"/>
              <a:t>ろうそくの原料にするためクジラを絶滅寸前まで乱獲した欧米人が、捕鯨反対することと類似？</a:t>
            </a: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417638"/>
          </a:xfrm>
          <a:solidFill>
            <a:srgbClr val="FFFF00"/>
          </a:solidFill>
          <a:ln>
            <a:solidFill>
              <a:schemeClr val="tx1">
                <a:lumMod val="95000"/>
                <a:lumOff val="5000"/>
              </a:schemeClr>
            </a:solidFill>
          </a:ln>
        </p:spPr>
        <p:txBody>
          <a:bodyPr>
            <a:normAutofit fontScale="90000"/>
          </a:bodyPr>
          <a:lstStyle/>
          <a:p>
            <a:r>
              <a:rPr lang="ja-JP" altLang="ja-JP" dirty="0" smtClean="0"/>
              <a:t>沖縄県</a:t>
            </a:r>
            <a:r>
              <a:rPr lang="en-US" altLang="ja-JP" dirty="0" smtClean="0"/>
              <a:t/>
            </a:r>
            <a:br>
              <a:rPr lang="en-US" altLang="ja-JP" dirty="0" smtClean="0"/>
            </a:br>
            <a:r>
              <a:rPr lang="ja-JP" altLang="ja-JP" dirty="0" smtClean="0"/>
              <a:t>「ハブとマングースの決闘ショー</a:t>
            </a:r>
            <a:r>
              <a:rPr lang="ja-JP" altLang="en-US" dirty="0" smtClean="0"/>
              <a:t>」</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ja-JP" altLang="ja-JP" dirty="0" smtClean="0"/>
              <a:t>残酷さが多くの人の批判を呼び、動物愛護の観点から問題があるとして、</a:t>
            </a:r>
            <a:r>
              <a:rPr lang="en-US" altLang="ja-JP" dirty="0" smtClean="0"/>
              <a:t>1999</a:t>
            </a:r>
            <a:r>
              <a:rPr lang="ja-JP" altLang="ja-JP" dirty="0" smtClean="0"/>
              <a:t>年以降、廃止になっている。</a:t>
            </a:r>
            <a:endParaRPr lang="en-US" altLang="ja-JP" dirty="0" smtClean="0"/>
          </a:p>
          <a:p>
            <a:r>
              <a:rPr lang="ja-JP" altLang="ja-JP" dirty="0" smtClean="0"/>
              <a:t>同じ闘いでも闘牛は、今でも日本のあちらこちらで伝統行事として行われてい</a:t>
            </a:r>
            <a:r>
              <a:rPr lang="ja-JP" altLang="en-US" dirty="0" smtClean="0"/>
              <a:t>る</a:t>
            </a:r>
            <a:r>
              <a:rPr lang="ja-JP" altLang="ja-JP" dirty="0" smtClean="0"/>
              <a:t>。目を転じて闘犬はというと、こちらもやはり日本では今も行われてい</a:t>
            </a:r>
            <a:r>
              <a:rPr lang="ja-JP" altLang="en-US" dirty="0" smtClean="0"/>
              <a:t>る</a:t>
            </a:r>
            <a:r>
              <a:rPr lang="ja-JP" altLang="ja-JP" dirty="0" smtClean="0"/>
              <a:t>。時間制限なしでどちらかが死ぬまで闘わせる、というやり方ではなく、獣医師待機の元、</a:t>
            </a:r>
            <a:r>
              <a:rPr lang="en-US" altLang="ja-JP" dirty="0" smtClean="0"/>
              <a:t>30</a:t>
            </a:r>
            <a:r>
              <a:rPr lang="ja-JP" altLang="ja-JP" dirty="0" smtClean="0"/>
              <a:t>分を限度として闘わせる。闘鶏は、現在日本では行われてい</a:t>
            </a:r>
            <a:r>
              <a:rPr lang="ja-JP" altLang="en-US" dirty="0" smtClean="0"/>
              <a:t>ない</a:t>
            </a:r>
            <a:r>
              <a:rPr lang="ja-JP" altLang="ja-JP" dirty="0" smtClean="0"/>
              <a:t>が、フィリピンなどで今も行われている闘鶏では、鶏の足に鋭利な刃物を付けて殺傷力を高めた上で闘わせ、一方は確実に死に至るということ。</a:t>
            </a: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a:solidFill>
            <a:srgbClr val="FFFF00"/>
          </a:solidFill>
          <a:ln>
            <a:solidFill>
              <a:schemeClr val="tx1">
                <a:lumMod val="95000"/>
                <a:lumOff val="5000"/>
              </a:schemeClr>
            </a:solidFill>
          </a:ln>
        </p:spPr>
        <p:txBody>
          <a:bodyPr/>
          <a:lstStyle/>
          <a:p>
            <a:r>
              <a:rPr kumimoji="1" lang="ja-JP" altLang="en-US" dirty="0" smtClean="0"/>
              <a:t>キツネ狩り</a:t>
            </a:r>
            <a:endParaRPr kumimoji="1" lang="ja-JP" altLang="en-US" dirty="0"/>
          </a:p>
        </p:txBody>
      </p:sp>
      <p:sp>
        <p:nvSpPr>
          <p:cNvPr id="3" name="コンテンツ プレースホルダ 2"/>
          <p:cNvSpPr>
            <a:spLocks noGrp="1"/>
          </p:cNvSpPr>
          <p:nvPr>
            <p:ph idx="1"/>
          </p:nvPr>
        </p:nvSpPr>
        <p:spPr>
          <a:xfrm>
            <a:off x="457200" y="1124744"/>
            <a:ext cx="8229600" cy="5733256"/>
          </a:xfrm>
        </p:spPr>
        <p:txBody>
          <a:bodyPr>
            <a:normAutofit fontScale="85000" lnSpcReduction="20000"/>
          </a:bodyPr>
          <a:lstStyle/>
          <a:p>
            <a:r>
              <a:rPr lang="ja-JP" altLang="ja-JP" dirty="0" smtClean="0"/>
              <a:t>スコットランド議会　狐狩り法案が議会で可決。正式名は「野生哺乳類保護（スコットランド）法」。</a:t>
            </a:r>
            <a:endParaRPr lang="en-US" altLang="ja-JP" dirty="0" smtClean="0"/>
          </a:p>
          <a:p>
            <a:r>
              <a:rPr lang="ja-JP" altLang="ja-JP" dirty="0" smtClean="0"/>
              <a:t>イギリス貴族の伝統</a:t>
            </a:r>
            <a:r>
              <a:rPr lang="ja-JP" altLang="en-US" dirty="0" smtClean="0"/>
              <a:t>・</a:t>
            </a:r>
            <a:r>
              <a:rPr lang="ja-JP" altLang="ja-JP" dirty="0" smtClean="0"/>
              <a:t>狐狩りは、スコットランドでは南部を中心に</a:t>
            </a:r>
            <a:r>
              <a:rPr lang="ja-JP" altLang="en-US" dirty="0" smtClean="0"/>
              <a:t>実施</a:t>
            </a:r>
            <a:r>
              <a:rPr lang="ja-JP" altLang="ja-JP" dirty="0" smtClean="0"/>
              <a:t>、年間１０回程度。真っ赤な乗馬服にエレガントに身を包んだ騎馬の集団が、猟犬に狐を追わせてしとめるというスポーツ。</a:t>
            </a:r>
            <a:endParaRPr lang="en-US" altLang="ja-JP" dirty="0" smtClean="0"/>
          </a:p>
          <a:p>
            <a:r>
              <a:rPr lang="ja-JP" altLang="ja-JP" dirty="0" smtClean="0"/>
              <a:t>残酷野蛮な慣習だと、一般市民の間では反感が強く、法による禁止を求める声が広まった。</a:t>
            </a:r>
            <a:endParaRPr lang="en-US" altLang="ja-JP" dirty="0" smtClean="0"/>
          </a:p>
          <a:p>
            <a:r>
              <a:rPr lang="ja-JP" altLang="ja-JP" dirty="0" smtClean="0"/>
              <a:t>貴族や主等は「狐狩りはイギリス農村の伝統文化、都市住民の感情的議論で禁止するのは不公平」と反発。「狩りをやめれば害獣である狐の数を抑えるのが難しくなる」「農村部の失業が更に増える」「犬に急所を噛まれた狐は即死するから、狩りは残酷ではない。お払い箱になった猟犬が薬殺処分になる方がよほど残酷」といった議論を展開し、反対運動を続けてい</a:t>
            </a:r>
            <a:r>
              <a:rPr lang="ja-JP" altLang="en-US" dirty="0" smtClean="0"/>
              <a:t>る</a:t>
            </a:r>
            <a:r>
              <a:rPr lang="ja-JP" altLang="ja-JP" dirty="0" smtClean="0"/>
              <a:t>。</a:t>
            </a:r>
          </a:p>
          <a:p>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2008" y="274638"/>
            <a:ext cx="8964488" cy="1143000"/>
          </a:xfrm>
          <a:solidFill>
            <a:srgbClr val="FFFF00"/>
          </a:solidFill>
          <a:ln>
            <a:solidFill>
              <a:schemeClr val="tx1">
                <a:lumMod val="95000"/>
                <a:lumOff val="5000"/>
              </a:schemeClr>
            </a:solidFill>
          </a:ln>
        </p:spPr>
        <p:txBody>
          <a:bodyPr>
            <a:normAutofit fontScale="90000"/>
          </a:bodyPr>
          <a:lstStyle/>
          <a:p>
            <a:r>
              <a:rPr lang="ja-JP" altLang="en-US" b="1" dirty="0" smtClean="0"/>
              <a:t>太地町のイルカ追い込み漁に非難の声、ケネディ大使も懸念表明（</a:t>
            </a:r>
            <a:r>
              <a:rPr lang="ja-JP" altLang="en-US" dirty="0" smtClean="0"/>
              <a:t>ＣＮＮ）</a:t>
            </a:r>
            <a:endParaRPr kumimoji="1" lang="ja-JP" altLang="en-US" dirty="0"/>
          </a:p>
        </p:txBody>
      </p:sp>
      <p:sp>
        <p:nvSpPr>
          <p:cNvPr id="3" name="コンテンツ プレースホルダ 2"/>
          <p:cNvSpPr>
            <a:spLocks noGrp="1"/>
          </p:cNvSpPr>
          <p:nvPr>
            <p:ph idx="1"/>
          </p:nvPr>
        </p:nvSpPr>
        <p:spPr>
          <a:xfrm>
            <a:off x="179512" y="1600200"/>
            <a:ext cx="8964488" cy="5257800"/>
          </a:xfrm>
        </p:spPr>
        <p:txBody>
          <a:bodyPr>
            <a:noAutofit/>
          </a:bodyPr>
          <a:lstStyle/>
          <a:p>
            <a:r>
              <a:rPr lang="ja-JP" altLang="en-US" sz="2800" dirty="0" smtClean="0"/>
              <a:t> 和歌山県太地町・バンドウイルカの追い込み漁に、自然保護団体などから改めて非難が集中。ケネディ駐日大使は短文投稿サイトの「ツイッター」で懸念を表明。</a:t>
            </a:r>
          </a:p>
          <a:p>
            <a:r>
              <a:rPr lang="ja-JP" altLang="en-US" sz="2800" dirty="0" smtClean="0"/>
              <a:t>大使は「イルカ追い込み漁の非人道性を深く懸念している」「米政府は追い込み漁に反対する」とツイート</a:t>
            </a:r>
          </a:p>
          <a:p>
            <a:r>
              <a:rPr lang="ja-JP" altLang="en-US" sz="2800" dirty="0" smtClean="0"/>
              <a:t>追い込み漁は、イルカの群れを入り江などに追い込んで捕獲する伝統漁法。２００９年にアカデミー賞を受賞したドキュメンタリー映画「ザ・コーヴ」で、太地町の漁が残酷な風習として紹介され、国際的な批判の対象となった。地元当局は当時、偏見に基づいた作品だと反論。合法的な漁法が批判される理由はないと抗議してきた。</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pPr algn="r"/>
            <a:r>
              <a:rPr kumimoji="1" lang="ja-JP" altLang="en-US" dirty="0" smtClean="0"/>
              <a:t>暴力の合法化・格闘技</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アメリカンフットボール</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１８６０年代ルールが確立</a:t>
            </a:r>
            <a:endParaRPr kumimoji="1" lang="en-US" altLang="ja-JP" dirty="0" smtClean="0"/>
          </a:p>
          <a:p>
            <a:r>
              <a:rPr lang="ja-JP" altLang="en-US" dirty="0" smtClean="0"/>
              <a:t>ヘッドギアは大学での義務付け１９３９年、プロでは１９４３年、発明から５０年かかった</a:t>
            </a:r>
            <a:endParaRPr lang="en-US" altLang="ja-JP" dirty="0" smtClean="0"/>
          </a:p>
          <a:p>
            <a:r>
              <a:rPr lang="ja-JP" altLang="en-US" dirty="0" smtClean="0"/>
              <a:t>革</a:t>
            </a:r>
            <a:r>
              <a:rPr kumimoji="1" lang="ja-JP" altLang="en-US" dirty="0" smtClean="0"/>
              <a:t>帽子から始まるヘルメットは丸くなかった</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116632"/>
            <a:ext cx="8229600" cy="1143000"/>
          </a:xfrm>
          <a:ln>
            <a:solidFill>
              <a:schemeClr val="accent1"/>
            </a:solidFill>
          </a:ln>
        </p:spPr>
        <p:txBody>
          <a:bodyPr>
            <a:normAutofit/>
          </a:bodyPr>
          <a:lstStyle/>
          <a:p>
            <a:r>
              <a:rPr lang="ja-JP" altLang="en-US" dirty="0" smtClean="0"/>
              <a:t>規制と人流ビジネスの関係</a:t>
            </a:r>
            <a:endParaRPr kumimoji="1" lang="ja-JP" altLang="en-US" dirty="0"/>
          </a:p>
        </p:txBody>
      </p:sp>
      <p:sp>
        <p:nvSpPr>
          <p:cNvPr id="5" name="正方形/長方形 4"/>
          <p:cNvSpPr/>
          <p:nvPr/>
        </p:nvSpPr>
        <p:spPr>
          <a:xfrm>
            <a:off x="4860032" y="1772816"/>
            <a:ext cx="2880320"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95000"/>
                    <a:lumOff val="5000"/>
                  </a:schemeClr>
                </a:solidFill>
              </a:rPr>
              <a:t>非規制国・地域</a:t>
            </a:r>
            <a:endParaRPr lang="ja-JP" altLang="en-US" sz="3200" dirty="0">
              <a:solidFill>
                <a:schemeClr val="tx1">
                  <a:lumMod val="95000"/>
                  <a:lumOff val="5000"/>
                </a:schemeClr>
              </a:solidFill>
            </a:endParaRPr>
          </a:p>
        </p:txBody>
      </p:sp>
      <p:sp>
        <p:nvSpPr>
          <p:cNvPr id="6" name="正方形/長方形 5"/>
          <p:cNvSpPr/>
          <p:nvPr/>
        </p:nvSpPr>
        <p:spPr>
          <a:xfrm>
            <a:off x="179512" y="3234680"/>
            <a:ext cx="2282552" cy="17784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lumMod val="95000"/>
                    <a:lumOff val="5000"/>
                  </a:schemeClr>
                </a:solidFill>
              </a:rPr>
              <a:t>規制国</a:t>
            </a:r>
            <a:endParaRPr kumimoji="1" lang="en-US" altLang="ja-JP" sz="3600" dirty="0" smtClean="0">
              <a:solidFill>
                <a:schemeClr val="tx1">
                  <a:lumMod val="95000"/>
                  <a:lumOff val="5000"/>
                </a:schemeClr>
              </a:solidFill>
            </a:endParaRPr>
          </a:p>
          <a:p>
            <a:pPr algn="ctr"/>
            <a:r>
              <a:rPr lang="ja-JP" altLang="en-US" sz="3600" dirty="0" smtClean="0">
                <a:solidFill>
                  <a:schemeClr val="tx1">
                    <a:lumMod val="95000"/>
                    <a:lumOff val="5000"/>
                  </a:schemeClr>
                </a:solidFill>
              </a:rPr>
              <a:t>地域</a:t>
            </a:r>
            <a:endParaRPr kumimoji="1" lang="ja-JP" altLang="en-US" sz="3600" dirty="0">
              <a:solidFill>
                <a:schemeClr val="tx1">
                  <a:lumMod val="95000"/>
                  <a:lumOff val="5000"/>
                </a:schemeClr>
              </a:solidFill>
            </a:endParaRPr>
          </a:p>
        </p:txBody>
      </p:sp>
      <p:sp>
        <p:nvSpPr>
          <p:cNvPr id="7" name="正方形/長方形 6"/>
          <p:cNvSpPr/>
          <p:nvPr/>
        </p:nvSpPr>
        <p:spPr>
          <a:xfrm>
            <a:off x="4932040" y="4437112"/>
            <a:ext cx="2952328" cy="21602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smtClean="0">
                <a:solidFill>
                  <a:schemeClr val="tx1">
                    <a:lumMod val="95000"/>
                    <a:lumOff val="5000"/>
                  </a:schemeClr>
                </a:solidFill>
              </a:rPr>
              <a:t>非規制国・地域</a:t>
            </a:r>
            <a:endParaRPr lang="ja-JP" altLang="en-US" sz="3200" dirty="0">
              <a:solidFill>
                <a:schemeClr val="tx1">
                  <a:lumMod val="95000"/>
                  <a:lumOff val="5000"/>
                </a:schemeClr>
              </a:solidFill>
            </a:endParaRPr>
          </a:p>
        </p:txBody>
      </p:sp>
      <p:sp>
        <p:nvSpPr>
          <p:cNvPr id="8" name="下カーブ矢印 7"/>
          <p:cNvSpPr/>
          <p:nvPr/>
        </p:nvSpPr>
        <p:spPr>
          <a:xfrm>
            <a:off x="2195736" y="1988840"/>
            <a:ext cx="2592288"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円/楕円 8"/>
          <p:cNvSpPr/>
          <p:nvPr/>
        </p:nvSpPr>
        <p:spPr>
          <a:xfrm>
            <a:off x="4355976" y="2708920"/>
            <a:ext cx="144016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カジノ</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風俗等</a:t>
            </a:r>
            <a:endParaRPr kumimoji="1" lang="ja-JP" altLang="en-US" dirty="0">
              <a:solidFill>
                <a:schemeClr val="tx1">
                  <a:lumMod val="95000"/>
                  <a:lumOff val="5000"/>
                </a:schemeClr>
              </a:solidFill>
            </a:endParaRPr>
          </a:p>
        </p:txBody>
      </p:sp>
      <p:sp>
        <p:nvSpPr>
          <p:cNvPr id="10" name="円/楕円 9"/>
          <p:cNvSpPr/>
          <p:nvPr/>
        </p:nvSpPr>
        <p:spPr>
          <a:xfrm>
            <a:off x="4427984" y="4437112"/>
            <a:ext cx="1368152"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カジノ</a:t>
            </a:r>
            <a:endParaRPr kumimoji="1" lang="en-US" altLang="ja-JP" dirty="0" smtClean="0">
              <a:solidFill>
                <a:schemeClr val="tx1">
                  <a:lumMod val="95000"/>
                  <a:lumOff val="5000"/>
                </a:schemeClr>
              </a:solidFill>
            </a:endParaRPr>
          </a:p>
          <a:p>
            <a:pPr algn="ctr"/>
            <a:r>
              <a:rPr lang="ja-JP" altLang="en-US" dirty="0" smtClean="0">
                <a:solidFill>
                  <a:schemeClr val="tx1">
                    <a:lumMod val="95000"/>
                    <a:lumOff val="5000"/>
                  </a:schemeClr>
                </a:solidFill>
              </a:rPr>
              <a:t>風俗等</a:t>
            </a:r>
            <a:endParaRPr kumimoji="1" lang="ja-JP" altLang="en-US" dirty="0">
              <a:solidFill>
                <a:schemeClr val="tx1">
                  <a:lumMod val="95000"/>
                  <a:lumOff val="5000"/>
                </a:schemeClr>
              </a:solidFill>
            </a:endParaRPr>
          </a:p>
        </p:txBody>
      </p:sp>
      <p:sp>
        <p:nvSpPr>
          <p:cNvPr id="11" name="下カーブ矢印 10"/>
          <p:cNvSpPr/>
          <p:nvPr/>
        </p:nvSpPr>
        <p:spPr>
          <a:xfrm flipV="1">
            <a:off x="2195736" y="5229200"/>
            <a:ext cx="2592288" cy="792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円/楕円 11"/>
          <p:cNvSpPr/>
          <p:nvPr/>
        </p:nvSpPr>
        <p:spPr>
          <a:xfrm>
            <a:off x="1979712" y="3522712"/>
            <a:ext cx="1368152" cy="914400"/>
          </a:xfrm>
          <a:prstGeom prst="ellipse">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闇事業</a:t>
            </a:r>
            <a:endParaRPr kumimoji="1" lang="ja-JP" altLang="en-US" dirty="0">
              <a:solidFill>
                <a:schemeClr val="tx1">
                  <a:lumMod val="95000"/>
                  <a:lumOff val="5000"/>
                </a:schemeClr>
              </a:solidFill>
            </a:endParaRPr>
          </a:p>
        </p:txBody>
      </p:sp>
      <p:sp>
        <p:nvSpPr>
          <p:cNvPr id="13" name="三方向矢印 12"/>
          <p:cNvSpPr/>
          <p:nvPr/>
        </p:nvSpPr>
        <p:spPr>
          <a:xfrm rot="16200000">
            <a:off x="3508452" y="3412428"/>
            <a:ext cx="1216152" cy="1249296"/>
          </a:xfrm>
          <a:prstGeom prst="leftRightUpArrow">
            <a:avLst>
              <a:gd name="adj1" fmla="val 27314"/>
              <a:gd name="adj2" fmla="val 25000"/>
              <a:gd name="adj3" fmla="val 25000"/>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lumMod val="95000"/>
                    <a:lumOff val="5000"/>
                  </a:schemeClr>
                </a:solidFill>
              </a:rPr>
              <a:t>競争関係</a:t>
            </a:r>
            <a:endParaRPr kumimoji="1" lang="ja-JP" altLang="en-US" dirty="0">
              <a:solidFill>
                <a:schemeClr val="tx1">
                  <a:lumMod val="95000"/>
                  <a:lumOff val="5000"/>
                </a:schemeClr>
              </a:solidFill>
            </a:endParaRPr>
          </a:p>
        </p:txBody>
      </p:sp>
      <p:sp>
        <p:nvSpPr>
          <p:cNvPr id="14" name="左カーブ矢印 13"/>
          <p:cNvSpPr/>
          <p:nvPr/>
        </p:nvSpPr>
        <p:spPr>
          <a:xfrm>
            <a:off x="6732240" y="3429000"/>
            <a:ext cx="432048"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左カーブ矢印 14"/>
          <p:cNvSpPr/>
          <p:nvPr/>
        </p:nvSpPr>
        <p:spPr>
          <a:xfrm flipH="1" flipV="1">
            <a:off x="6003776" y="3356992"/>
            <a:ext cx="440432" cy="12961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15"/>
          <p:cNvSpPr/>
          <p:nvPr/>
        </p:nvSpPr>
        <p:spPr>
          <a:xfrm>
            <a:off x="4427984" y="5826968"/>
            <a:ext cx="144016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lumMod val="95000"/>
                    <a:lumOff val="5000"/>
                  </a:schemeClr>
                </a:solidFill>
              </a:rPr>
              <a:t>暴力等</a:t>
            </a:r>
            <a:endParaRPr kumimoji="1" lang="ja-JP" altLang="en-US" dirty="0">
              <a:solidFill>
                <a:schemeClr val="tx1">
                  <a:lumMod val="95000"/>
                  <a:lumOff val="5000"/>
                </a:schemeClr>
              </a:solidFill>
            </a:endParaRPr>
          </a:p>
        </p:txBody>
      </p:sp>
      <p:sp>
        <p:nvSpPr>
          <p:cNvPr id="17" name="下カーブ矢印 16"/>
          <p:cNvSpPr/>
          <p:nvPr/>
        </p:nvSpPr>
        <p:spPr>
          <a:xfrm rot="1525968" flipV="1">
            <a:off x="756877" y="5765768"/>
            <a:ext cx="4051505" cy="79208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フローチャート : 和接合 17"/>
          <p:cNvSpPr/>
          <p:nvPr/>
        </p:nvSpPr>
        <p:spPr>
          <a:xfrm>
            <a:off x="971600" y="5733256"/>
            <a:ext cx="1728192" cy="684656"/>
          </a:xfrm>
          <a:prstGeom prst="flowChartSummingJuncti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2400" b="1" dirty="0" smtClean="0">
                <a:solidFill>
                  <a:schemeClr val="tx1">
                    <a:lumMod val="95000"/>
                    <a:lumOff val="5000"/>
                  </a:schemeClr>
                </a:solidFill>
              </a:rPr>
              <a:t>国外犯</a:t>
            </a:r>
            <a:endParaRPr kumimoji="1" lang="ja-JP" altLang="en-US" sz="2400" b="1" dirty="0">
              <a:solidFill>
                <a:schemeClr val="tx1">
                  <a:lumMod val="95000"/>
                  <a:lumOff val="5000"/>
                </a:schemeClr>
              </a:solidFill>
            </a:endParaRPr>
          </a:p>
        </p:txBody>
      </p:sp>
      <p:sp>
        <p:nvSpPr>
          <p:cNvPr id="19" name="円/楕円 18"/>
          <p:cNvSpPr/>
          <p:nvPr/>
        </p:nvSpPr>
        <p:spPr>
          <a:xfrm>
            <a:off x="4427984" y="1506488"/>
            <a:ext cx="1440160"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lumMod val="95000"/>
                    <a:lumOff val="5000"/>
                  </a:schemeClr>
                </a:solidFill>
              </a:rPr>
              <a:t>医療行為等</a:t>
            </a:r>
            <a:endParaRPr kumimoji="1" lang="ja-JP" altLang="en-US" dirty="0">
              <a:solidFill>
                <a:schemeClr val="tx1">
                  <a:lumMod val="95000"/>
                  <a:lumOff val="5000"/>
                </a:schemeClr>
              </a:solidFill>
            </a:endParaRPr>
          </a:p>
        </p:txBody>
      </p:sp>
      <p:sp>
        <p:nvSpPr>
          <p:cNvPr id="21" name="正方形/長方形 20"/>
          <p:cNvSpPr/>
          <p:nvPr/>
        </p:nvSpPr>
        <p:spPr>
          <a:xfrm>
            <a:off x="8100392" y="1340768"/>
            <a:ext cx="864096" cy="5445224"/>
          </a:xfrm>
          <a:prstGeom prst="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3600" dirty="0" smtClean="0">
                <a:solidFill>
                  <a:schemeClr val="tx1">
                    <a:lumMod val="95000"/>
                    <a:lumOff val="5000"/>
                  </a:schemeClr>
                </a:solidFill>
              </a:rPr>
              <a:t>（脱法的）</a:t>
            </a:r>
            <a:r>
              <a:rPr lang="ja-JP" altLang="en-US" sz="3600" dirty="0" smtClean="0">
                <a:solidFill>
                  <a:schemeClr val="tx1">
                    <a:lumMod val="95000"/>
                    <a:lumOff val="5000"/>
                  </a:schemeClr>
                </a:solidFill>
              </a:rPr>
              <a:t>便宜置籍国・地域</a:t>
            </a:r>
            <a:endParaRPr kumimoji="1" lang="ja-JP" altLang="en-US" sz="3600" dirty="0">
              <a:solidFill>
                <a:schemeClr val="tx1">
                  <a:lumMod val="95000"/>
                  <a:lumOff val="5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sz="3200" dirty="0" smtClean="0"/>
              <a:t>かけひきは、恋の始まり</a:t>
            </a:r>
            <a:r>
              <a:rPr lang="en-US" altLang="ja-JP" sz="2000" dirty="0" smtClean="0"/>
              <a:t/>
            </a:r>
            <a:br>
              <a:rPr lang="en-US" altLang="ja-JP" sz="2000" dirty="0" smtClean="0"/>
            </a:br>
            <a:r>
              <a:rPr lang="en-US" altLang="ja-JP" sz="2000" dirty="0" smtClean="0"/>
              <a:t>https://www.youtube.com/watch?feature=player_detailpage&amp;v=3VENuNJ8If</a:t>
            </a:r>
            <a:endParaRPr kumimoji="1" lang="ja-JP" altLang="en-US" sz="2000" dirty="0"/>
          </a:p>
        </p:txBody>
      </p:sp>
      <p:pic>
        <p:nvPicPr>
          <p:cNvPr id="19458" name="Picture 2"/>
          <p:cNvPicPr>
            <a:picLocks noChangeAspect="1" noChangeArrowheads="1"/>
          </p:cNvPicPr>
          <p:nvPr/>
        </p:nvPicPr>
        <p:blipFill>
          <a:blip r:embed="rId2" cstate="print"/>
          <a:srcRect l="11341" t="15375" r="42724" b="39344"/>
          <a:stretch>
            <a:fillRect/>
          </a:stretch>
        </p:blipFill>
        <p:spPr bwMode="auto">
          <a:xfrm>
            <a:off x="323528" y="1700808"/>
            <a:ext cx="8575214" cy="4752528"/>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normAutofit fontScale="90000"/>
          </a:bodyPr>
          <a:lstStyle/>
          <a:p>
            <a:r>
              <a:rPr lang="ja-JP" altLang="ja-JP" dirty="0" smtClean="0"/>
              <a:t>『ボクシングはなぜ合法化されたのか―英国スポーツの近代史』松井良明 </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10000"/>
          </a:bodyPr>
          <a:lstStyle/>
          <a:p>
            <a:r>
              <a:rPr lang="ja-JP" altLang="ja-JP" dirty="0" smtClean="0"/>
              <a:t>素手に近い形で行われ、1754年には死者が多いためイギリスでボクシングが禁止。このため、ボクシングの試合はフランスやベルギーなどで行われたが、貴族や富裕層の支持は根強く1790年にはイギリスでボクシングが再開</a:t>
            </a:r>
            <a:endParaRPr lang="en-US" altLang="ja-JP" dirty="0" smtClean="0"/>
          </a:p>
          <a:p>
            <a:r>
              <a:rPr lang="en-US" altLang="ja-JP" dirty="0" err="1" smtClean="0"/>
              <a:t>中世</a:t>
            </a:r>
            <a:r>
              <a:rPr lang="ja-JP" altLang="ja-JP" dirty="0" smtClean="0"/>
              <a:t>以来</a:t>
            </a:r>
            <a:r>
              <a:rPr lang="en-US" altLang="ja-JP" dirty="0" err="1" smtClean="0"/>
              <a:t>イギリス</a:t>
            </a:r>
            <a:r>
              <a:rPr lang="ja-JP" altLang="ja-JP" dirty="0" err="1" smtClean="0"/>
              <a:t>には</a:t>
            </a:r>
            <a:r>
              <a:rPr lang="ja-JP" altLang="ja-JP" dirty="0" smtClean="0"/>
              <a:t>数多く大市などで開かれる</a:t>
            </a:r>
            <a:r>
              <a:rPr lang="en-US" altLang="ja-JP" dirty="0" err="1" smtClean="0"/>
              <a:t>見世物</a:t>
            </a:r>
            <a:r>
              <a:rPr lang="ja-JP" altLang="ja-JP" dirty="0" smtClean="0"/>
              <a:t>興行があり、鶏を戦わせる闘鶏や犬を放って牛を襲わせる「牛掛け」などアニマル・</a:t>
            </a:r>
            <a:r>
              <a:rPr lang="en-US" altLang="ja-JP" dirty="0" err="1" smtClean="0"/>
              <a:t>スポーツ</a:t>
            </a:r>
            <a:r>
              <a:rPr lang="ja-JP" altLang="ja-JP" dirty="0" smtClean="0"/>
              <a:t>が</a:t>
            </a:r>
            <a:r>
              <a:rPr lang="en-US" altLang="ja-JP" dirty="0" err="1" smtClean="0"/>
              <a:t>流行</a:t>
            </a:r>
            <a:r>
              <a:rPr lang="ja-JP" altLang="ja-JP" dirty="0" smtClean="0"/>
              <a:t>ったが、近代</a:t>
            </a:r>
            <a:r>
              <a:rPr lang="en-US" altLang="ja-JP" dirty="0" err="1" smtClean="0"/>
              <a:t>社会</a:t>
            </a:r>
            <a:r>
              <a:rPr lang="ja-JP" altLang="ja-JP" dirty="0" smtClean="0"/>
              <a:t>の勃興とともに</a:t>
            </a:r>
            <a:r>
              <a:rPr lang="en-US" altLang="ja-JP" dirty="0" err="1" smtClean="0"/>
              <a:t>中産階級</a:t>
            </a:r>
            <a:r>
              <a:rPr lang="ja-JP" altLang="ja-JP" dirty="0" smtClean="0"/>
              <a:t>が出現し</a:t>
            </a:r>
            <a:r>
              <a:rPr lang="en-US" altLang="ja-JP" dirty="0" err="1" smtClean="0"/>
              <a:t>キリスト教福音</a:t>
            </a:r>
            <a:r>
              <a:rPr lang="ja-JP" altLang="ja-JP" dirty="0" smtClean="0"/>
              <a:t>主義の影響のもとで</a:t>
            </a:r>
            <a:r>
              <a:rPr lang="en-US" altLang="ja-JP" dirty="0" err="1" smtClean="0"/>
              <a:t>動物愛護</a:t>
            </a:r>
            <a:r>
              <a:rPr lang="ja-JP" altLang="ja-JP" dirty="0" smtClean="0"/>
              <a:t>運動を展開すると、野蛮な習慣として禁止され衰退</a:t>
            </a:r>
          </a:p>
          <a:p>
            <a:endParaRPr kumimoji="1" lang="ja-JP"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fontScale="92500" lnSpcReduction="10000"/>
          </a:bodyPr>
          <a:lstStyle/>
          <a:p>
            <a:r>
              <a:rPr lang="ja-JP" altLang="ja-JP" dirty="0" smtClean="0"/>
              <a:t>１８世紀初頭から催されるようになった素手で賞金を賭け殴り合う</a:t>
            </a:r>
            <a:r>
              <a:rPr lang="en-US" altLang="ja-JP" dirty="0" err="1" smtClean="0"/>
              <a:t>拳闘</a:t>
            </a:r>
            <a:r>
              <a:rPr lang="ja-JP" altLang="ja-JP" dirty="0" smtClean="0"/>
              <a:t>（ピュジ</a:t>
            </a:r>
            <a:r>
              <a:rPr lang="en-US" altLang="ja-JP" dirty="0" err="1" smtClean="0"/>
              <a:t>リズム</a:t>
            </a:r>
            <a:r>
              <a:rPr lang="ja-JP" altLang="ja-JP" dirty="0" smtClean="0"/>
              <a:t>）（</a:t>
            </a:r>
            <a:r>
              <a:rPr lang="en-US" altLang="ja-JP" dirty="0" err="1" smtClean="0"/>
              <a:t>プライズ</a:t>
            </a:r>
            <a:r>
              <a:rPr lang="ja-JP" altLang="ja-JP" dirty="0" smtClean="0"/>
              <a:t>・</a:t>
            </a:r>
            <a:r>
              <a:rPr lang="en-US" altLang="ja-JP" dirty="0" err="1" smtClean="0"/>
              <a:t>ファイト</a:t>
            </a:r>
            <a:r>
              <a:rPr lang="ja-JP" altLang="ja-JP" dirty="0" smtClean="0"/>
              <a:t>）では観客も賭けるため、地主ジェントルマンが</a:t>
            </a:r>
            <a:r>
              <a:rPr lang="en-US" altLang="ja-JP" dirty="0" err="1" smtClean="0"/>
              <a:t>パトロン</a:t>
            </a:r>
            <a:r>
              <a:rPr lang="ja-JP" altLang="ja-JP" dirty="0" smtClean="0"/>
              <a:t>となり人気を博した。</a:t>
            </a:r>
          </a:p>
          <a:p>
            <a:r>
              <a:rPr lang="ja-JP" altLang="ja-JP" dirty="0" smtClean="0"/>
              <a:t>　</a:t>
            </a:r>
            <a:r>
              <a:rPr lang="en-US" altLang="ja-JP" dirty="0" err="1" smtClean="0"/>
              <a:t>プライズ</a:t>
            </a:r>
            <a:r>
              <a:rPr lang="ja-JP" altLang="ja-JP" dirty="0" smtClean="0"/>
              <a:t>・</a:t>
            </a:r>
            <a:r>
              <a:rPr lang="en-US" altLang="ja-JP" dirty="0" err="1" smtClean="0"/>
              <a:t>ファイト</a:t>
            </a:r>
            <a:r>
              <a:rPr lang="ja-JP" altLang="ja-JP" dirty="0" smtClean="0"/>
              <a:t>については何度も</a:t>
            </a:r>
            <a:r>
              <a:rPr lang="en-US" altLang="ja-JP" dirty="0" err="1" smtClean="0"/>
              <a:t>裁判</a:t>
            </a:r>
            <a:r>
              <a:rPr lang="ja-JP" altLang="ja-JP" dirty="0" smtClean="0"/>
              <a:t>が行われたが、制定法を新たに作って禁止するのでなくコモン・ロー（普通法）を極力援用しようとするところがいかにも</a:t>
            </a:r>
            <a:r>
              <a:rPr lang="en-US" altLang="ja-JP" dirty="0" err="1" smtClean="0"/>
              <a:t>イギリス</a:t>
            </a:r>
            <a:r>
              <a:rPr lang="ja-JP" altLang="ja-JP" dirty="0" smtClean="0"/>
              <a:t>的で、</a:t>
            </a:r>
            <a:r>
              <a:rPr lang="en-US" altLang="ja-JP" dirty="0" err="1" smtClean="0"/>
              <a:t>決闘罪</a:t>
            </a:r>
            <a:r>
              <a:rPr lang="ja-JP" altLang="ja-JP" dirty="0" smtClean="0"/>
              <a:t>や騒擾（そうじょう）罪、</a:t>
            </a:r>
            <a:r>
              <a:rPr lang="en-US" altLang="ja-JP" dirty="0" err="1" smtClean="0"/>
              <a:t>殺人罪</a:t>
            </a:r>
            <a:r>
              <a:rPr lang="ja-JP" altLang="ja-JP" dirty="0" smtClean="0"/>
              <a:t>やそれについての</a:t>
            </a:r>
            <a:r>
              <a:rPr lang="en-US" altLang="ja-JP" dirty="0" err="1" smtClean="0"/>
              <a:t>幇助</a:t>
            </a:r>
            <a:r>
              <a:rPr lang="ja-JP" altLang="ja-JP" dirty="0" smtClean="0"/>
              <a:t>罪が適用され、「不法な遊戯」とみなされた。</a:t>
            </a:r>
          </a:p>
          <a:p>
            <a:r>
              <a:rPr lang="ja-JP" altLang="ja-JP" dirty="0" smtClean="0"/>
              <a:t>統括団体が</a:t>
            </a:r>
            <a:r>
              <a:rPr lang="en-US" altLang="ja-JP" dirty="0" err="1" smtClean="0"/>
              <a:t>グローブ</a:t>
            </a:r>
            <a:r>
              <a:rPr lang="ja-JP" altLang="ja-JP" dirty="0" smtClean="0"/>
              <a:t>を着用させ</a:t>
            </a:r>
            <a:r>
              <a:rPr lang="en-US" altLang="ja-JP" dirty="0" err="1" smtClean="0"/>
              <a:t>ルール</a:t>
            </a:r>
            <a:r>
              <a:rPr lang="ja-JP" altLang="ja-JP" dirty="0" smtClean="0"/>
              <a:t>を厳格に定めて観客の治安も図るようになると、違法性の論拠がなくなり、</a:t>
            </a:r>
            <a:r>
              <a:rPr lang="en-US" altLang="ja-JP" dirty="0" err="1" smtClean="0"/>
              <a:t>グローブ</a:t>
            </a:r>
            <a:r>
              <a:rPr lang="ja-JP" altLang="ja-JP" dirty="0" smtClean="0"/>
              <a:t>を着けた</a:t>
            </a:r>
            <a:r>
              <a:rPr lang="en-US" altLang="ja-JP" dirty="0" err="1" smtClean="0"/>
              <a:t>スパーリング</a:t>
            </a:r>
            <a:r>
              <a:rPr lang="ja-JP" altLang="ja-JP" dirty="0" smtClean="0"/>
              <a:t>は一転して</a:t>
            </a:r>
            <a:r>
              <a:rPr lang="en-US" altLang="ja-JP" dirty="0" err="1" smtClean="0"/>
              <a:t>レスリング</a:t>
            </a:r>
            <a:r>
              <a:rPr lang="ja-JP" altLang="ja-JP" dirty="0" smtClean="0"/>
              <a:t>や</a:t>
            </a:r>
            <a:r>
              <a:rPr lang="en-US" altLang="ja-JP" dirty="0" err="1" smtClean="0"/>
              <a:t>フェンシング</a:t>
            </a:r>
            <a:r>
              <a:rPr lang="ja-JP" altLang="ja-JP" dirty="0" smtClean="0"/>
              <a:t>と同様の「合法</a:t>
            </a:r>
            <a:r>
              <a:rPr lang="en-US" altLang="ja-JP" dirty="0" err="1" smtClean="0"/>
              <a:t>スポーツ</a:t>
            </a:r>
            <a:r>
              <a:rPr lang="ja-JP" altLang="ja-JP" dirty="0" smtClean="0"/>
              <a:t>」とみなされるようになった。</a:t>
            </a:r>
          </a:p>
          <a:p>
            <a:endParaRPr lang="ja-JP" altLang="ja-JP" dirty="0" smtClean="0"/>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525344"/>
          </a:xfrm>
        </p:spPr>
        <p:txBody>
          <a:bodyPr>
            <a:normAutofit fontScale="92500" lnSpcReduction="20000"/>
          </a:bodyPr>
          <a:lstStyle/>
          <a:p>
            <a:r>
              <a:rPr lang="en-US" altLang="ja-JP" dirty="0" smtClean="0"/>
              <a:t> </a:t>
            </a:r>
            <a:r>
              <a:rPr lang="ja-JP" altLang="ja-JP" dirty="0" smtClean="0"/>
              <a:t>「英国スポーツの近代史」。ボクシングが闘鶏などのアニマル・スポーツから発展したのは予想に難くないが、そのキーワードが「賭け」であることは言うまでもないだろう。</a:t>
            </a:r>
          </a:p>
          <a:p>
            <a:r>
              <a:rPr lang="ja-JP" altLang="ja-JP" dirty="0" smtClean="0"/>
              <a:t>ボクシングも競馬も同じルーツを持つということだが、野蛮なアニマル・スポーツを「紳士化」したのが競馬で、更に野蛮化して、動物の代わりに人間を闘わせたのがボクシングということか。</a:t>
            </a:r>
          </a:p>
          <a:p>
            <a:r>
              <a:rPr lang="ja-JP" altLang="ja-JP" dirty="0" smtClean="0"/>
              <a:t>同じく枝分かれしたラグビーとサッカーは今でも愛好家の階級が別だそうだが、現在の英国のボクシング・ファンというのはどういう階層の人たちなのだろうか。亀田家の問題など見ていても、「</a:t>
            </a:r>
            <a:r>
              <a:rPr lang="ja-JP" altLang="ja-JP" dirty="0" err="1" smtClean="0"/>
              <a:t>あいたの</a:t>
            </a:r>
            <a:r>
              <a:rPr lang="ja-JP" altLang="ja-JP" dirty="0" smtClean="0"/>
              <a:t>ジョー」的アウトローさと、ショー・ビジネスの猥雑さ、スポーツという宗教的健全さという相矛盾する思想が衝突している様に思える。ボクシングはなぜ合法化されたのかという問いは、案外、意味深いものなのかもしれない</a:t>
            </a:r>
          </a:p>
          <a:p>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lumMod val="95000"/>
                <a:lumOff val="5000"/>
              </a:schemeClr>
            </a:solidFill>
          </a:ln>
        </p:spPr>
        <p:txBody>
          <a:bodyPr>
            <a:normAutofit fontScale="90000"/>
          </a:bodyPr>
          <a:lstStyle/>
          <a:p>
            <a:r>
              <a:rPr lang="ja-JP" altLang="en-US" b="1" dirty="0" smtClean="0"/>
              <a:t>バットマンとアイアンマンが合体？　ハイテクよろい開発</a:t>
            </a:r>
            <a:endParaRPr kumimoji="1" lang="ja-JP" altLang="en-US" dirty="0"/>
          </a:p>
        </p:txBody>
      </p:sp>
      <p:sp>
        <p:nvSpPr>
          <p:cNvPr id="3" name="コンテンツ プレースホルダ 2"/>
          <p:cNvSpPr>
            <a:spLocks noGrp="1"/>
          </p:cNvSpPr>
          <p:nvPr>
            <p:ph idx="1"/>
          </p:nvPr>
        </p:nvSpPr>
        <p:spPr/>
        <p:txBody>
          <a:bodyPr>
            <a:normAutofit fontScale="77500" lnSpcReduction="20000"/>
          </a:bodyPr>
          <a:lstStyle/>
          <a:p>
            <a:r>
              <a:rPr lang="ja-JP" altLang="en-US" dirty="0" smtClean="0"/>
              <a:t> バットマンとアイアンマンが合体したような姿。これはオーストラリアのユニファイド・ウエポンズ・マスター（ＵＷＭ）社が開発したハイテクよろい「ロリカ」だ。</a:t>
            </a:r>
          </a:p>
          <a:p>
            <a:r>
              <a:rPr lang="ja-JP" altLang="en-US" dirty="0" smtClean="0"/>
              <a:t>古代ローマの兵士が使った防具から名前を取ったというこのよろいは、軽量で柔軟性のある素材を組み合わせて作られている。Ｗｉ－Ｆｉやブルートゥースで周辺の機器と通信する機能を備え、マイクや映像を記録するカメラを搭載。全身５２カ所に配した衝撃センサーからのデータは外部のコンピューターに送られる。</a:t>
            </a:r>
          </a:p>
          <a:p>
            <a:r>
              <a:rPr lang="ja-JP" altLang="en-US" dirty="0" smtClean="0"/>
              <a:t>ロリカは武器を使う武道家が総合格闘技の試合などで使うことを念頭に、映画</a:t>
            </a:r>
            <a:r>
              <a:rPr lang="en-US" altLang="ja-JP" dirty="0" smtClean="0"/>
              <a:t>『</a:t>
            </a:r>
            <a:r>
              <a:rPr lang="ja-JP" altLang="en-US" dirty="0" smtClean="0"/>
              <a:t>ロード・オブ・ザ・リング</a:t>
            </a:r>
            <a:r>
              <a:rPr lang="en-US" altLang="ja-JP" dirty="0" smtClean="0"/>
              <a:t>』</a:t>
            </a:r>
            <a:r>
              <a:rPr lang="ja-JP" altLang="en-US" dirty="0" smtClean="0"/>
              <a:t>のために２５００着以上のよろいを作るのに参加した職人を含むチームが４年をかけて開発した。</a:t>
            </a:r>
          </a:p>
          <a:p>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04664"/>
            <a:ext cx="8229600" cy="6453336"/>
          </a:xfrm>
        </p:spPr>
        <p:txBody>
          <a:bodyPr>
            <a:normAutofit fontScale="85000" lnSpcReduction="10000"/>
          </a:bodyPr>
          <a:lstStyle/>
          <a:p>
            <a:r>
              <a:rPr lang="ja-JP" altLang="en-US" dirty="0" smtClean="0"/>
              <a:t>武道家からの反響は非常に大きいと、ＵＷＭのデービッド・パイスデン最高経営責任者（ＣＥＯ）は言う。「武器を使う武道を２０～３０年やってきた多くの人々に言わせると、これまでは他人に重い傷を負わせることなく真の実力を試せる方法がなかった」</a:t>
            </a:r>
          </a:p>
          <a:p>
            <a:r>
              <a:rPr lang="ja-JP" altLang="en-US" dirty="0" smtClean="0"/>
              <a:t>相手から攻撃を受けると、センサーが体のどこにどれほどの衝撃があったかをコンピューターに知らせる。「ロリカを付けていなかった場合、どのくらいのダメージを受けていたかを計算し、リアルタイムで表示できる」とパイスデンＣＥＯは言う。これにより、武道の試合の採点を客観的に行うことも可能になる。</a:t>
            </a:r>
          </a:p>
          <a:p>
            <a:r>
              <a:rPr lang="ja-JP" altLang="en-US" dirty="0" smtClean="0"/>
              <a:t>ＵＷＭは現在、実際にロリカを使って行う格闘技トーナメントの放送に向けて複数のテレビ番組制作会社と交渉中。パイスデンＣＥＯは「サムライと少林拳の達人を戦わせて、どちらが勝つか見ることもできる」として、試合の実現に向けた意気込みを語った。</a:t>
            </a:r>
          </a:p>
          <a:p>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fontScale="90000"/>
          </a:bodyPr>
          <a:lstStyle/>
          <a:p>
            <a:r>
              <a:rPr lang="ja-JP" altLang="en-US" b="1" dirty="0" smtClean="0"/>
              <a:t>絞首刑の執行直前に免罪　被害者両親が許す　イラン</a:t>
            </a:r>
            <a:endParaRPr kumimoji="1" lang="ja-JP" altLang="en-US" dirty="0"/>
          </a:p>
        </p:txBody>
      </p:sp>
      <p:pic>
        <p:nvPicPr>
          <p:cNvPr id="19458" name="Picture 2" descr="http://www.cnn.co.jp/storage/2014/04/19/78d9e40e8b46dc1f729fa20b7749d7a6/arash-khamooshi.jpg"/>
          <p:cNvPicPr>
            <a:picLocks noChangeAspect="1" noChangeArrowheads="1"/>
          </p:cNvPicPr>
          <p:nvPr/>
        </p:nvPicPr>
        <p:blipFill>
          <a:blip r:embed="rId2" cstate="print"/>
          <a:srcRect/>
          <a:stretch>
            <a:fillRect/>
          </a:stretch>
        </p:blipFill>
        <p:spPr bwMode="auto">
          <a:xfrm>
            <a:off x="492224" y="1944216"/>
            <a:ext cx="7824192" cy="440110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476672"/>
            <a:ext cx="8229600" cy="6381328"/>
          </a:xfrm>
        </p:spPr>
        <p:txBody>
          <a:bodyPr>
            <a:normAutofit fontScale="92500" lnSpcReduction="10000"/>
          </a:bodyPr>
          <a:lstStyle/>
          <a:p>
            <a:r>
              <a:rPr lang="ja-JP" altLang="en-US" dirty="0" smtClean="0"/>
              <a:t>公開処刑の現場にいたＩＳＮＡのカメラマンによると、頭部を布で覆われ、首に縄を巻かれたバラル容疑者は、当初「大声で叫んだり、祈っていたが、その後静かになった」という。</a:t>
            </a:r>
          </a:p>
          <a:p>
            <a:r>
              <a:rPr lang="ja-JP" altLang="en-US" dirty="0" smtClean="0"/>
              <a:t>そこに被害者の遺族が現れ、被害者の少年の母親が群衆に向かって、息子を失って以来、悪夢のような毎日だったと述べ、加害者を許す気になれなかったと話した。</a:t>
            </a:r>
          </a:p>
          <a:p>
            <a:r>
              <a:rPr lang="ja-JP" altLang="en-US" dirty="0" smtClean="0"/>
              <a:t>その後、母親はバラル容疑者に歩み寄り、用意された椅子に乗って、絞首台の上のバラル容疑者の頬を平手打ちし、「これで許す」と述べた。そして夫とともにバラル容疑者の首から縄を外した。</a:t>
            </a:r>
          </a:p>
          <a:p>
            <a:r>
              <a:rPr lang="ja-JP" altLang="en-US" dirty="0" smtClean="0"/>
              <a:t>バラル容疑者の家族は２人に駆け寄り、息子の罪を許してくれたことを感謝した。</a:t>
            </a:r>
          </a:p>
          <a:p>
            <a:endParaRPr kumimoji="1" lang="ja-JP"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solidFill>
            <a:srgbClr val="FFFF00"/>
          </a:solidFill>
        </p:spPr>
        <p:txBody>
          <a:bodyPr/>
          <a:lstStyle/>
          <a:p>
            <a:pPr algn="r"/>
            <a:r>
              <a:rPr kumimoji="1" lang="ja-JP" altLang="en-US" dirty="0" smtClean="0"/>
              <a:t>薬物</a:t>
            </a:r>
            <a:endParaRPr kumimoji="1"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禁止する理由（法益）</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保健衛生上</a:t>
            </a:r>
            <a:r>
              <a:rPr lang="ja-JP" altLang="en-US" dirty="0" smtClean="0"/>
              <a:t>の危害防止</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9050">
            <a:solidFill>
              <a:schemeClr val="tx1"/>
            </a:solidFill>
          </a:ln>
        </p:spPr>
        <p:txBody>
          <a:bodyPr>
            <a:normAutofit fontScale="90000"/>
          </a:bodyPr>
          <a:lstStyle/>
          <a:p>
            <a:r>
              <a:rPr lang="ja-JP" altLang="en-US" b="1" dirty="0" smtClean="0"/>
              <a:t>カジノや</a:t>
            </a:r>
            <a:r>
              <a:rPr lang="en-US" altLang="ja-JP" b="1" dirty="0" smtClean="0"/>
              <a:t>F1</a:t>
            </a:r>
            <a:r>
              <a:rPr lang="ja-JP" altLang="en-US" b="1" dirty="0" smtClean="0"/>
              <a:t>コースなどモナコの街並みを再現した船</a:t>
            </a:r>
            <a:endParaRPr kumimoji="1" lang="ja-JP" altLang="en-US" dirty="0"/>
          </a:p>
        </p:txBody>
      </p:sp>
      <p:pic>
        <p:nvPicPr>
          <p:cNvPr id="2050" name="Picture 2" descr="130115ECMonaco-Superyacht"/>
          <p:cNvPicPr>
            <a:picLocks noChangeAspect="1" noChangeArrowheads="1"/>
          </p:cNvPicPr>
          <p:nvPr/>
        </p:nvPicPr>
        <p:blipFill>
          <a:blip r:embed="rId3" cstate="print"/>
          <a:srcRect/>
          <a:stretch>
            <a:fillRect/>
          </a:stretch>
        </p:blipFill>
        <p:spPr bwMode="auto">
          <a:xfrm>
            <a:off x="921990" y="1755997"/>
            <a:ext cx="7322418" cy="4921626"/>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r>
              <a:rPr kumimoji="1" lang="ja-JP" altLang="en-US" dirty="0" smtClean="0"/>
              <a:t>マリファナ</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en-US" dirty="0" smtClean="0"/>
              <a:t>アメリカで、マリフアナを解禁する準備が着々と進んでいる。嗜好品をめぐる動きとしては、１９２０年代の禁酒法以来の試み</a:t>
            </a:r>
          </a:p>
          <a:p>
            <a:r>
              <a:rPr lang="ja-JP" altLang="en-US" dirty="0" smtClean="0"/>
              <a:t>コロラド州とワシントン州は嗜好品としてのマリフアナ使用を既に合法化全米で解禁されるのは時間の問題</a:t>
            </a:r>
          </a:p>
          <a:p>
            <a:r>
              <a:rPr lang="ja-JP" altLang="en-US" dirty="0" smtClean="0"/>
              <a:t>麻薬</a:t>
            </a:r>
            <a:r>
              <a:rPr lang="ja-JP" altLang="en-US" dirty="0" smtClean="0"/>
              <a:t>管理政策局（ＯＮＤＣＰ）に</a:t>
            </a:r>
            <a:r>
              <a:rPr lang="ja-JP" altLang="en-US" dirty="0" smtClean="0"/>
              <a:t>よるマリフアナの使用禁止が禁酒法と非常に似た弊害をもたらした。犯罪は急増し、税収が減り、違法な利用を減らす効果はほとんどなかった</a:t>
            </a:r>
            <a:r>
              <a:rPr lang="ja-JP" altLang="en-US" dirty="0" smtClean="0"/>
              <a:t>。</a:t>
            </a:r>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p:spPr>
        <p:txBody>
          <a:bodyPr/>
          <a:lstStyle/>
          <a:p>
            <a:r>
              <a:rPr lang="ja-JP" altLang="en-US" dirty="0" smtClean="0"/>
              <a:t>マリフアナ解禁の経済効果</a:t>
            </a:r>
            <a:endParaRPr kumimoji="1" lang="ja-JP" altLang="en-US" dirty="0"/>
          </a:p>
        </p:txBody>
      </p:sp>
      <p:sp>
        <p:nvSpPr>
          <p:cNvPr id="3" name="コンテンツ プレースホルダ 2"/>
          <p:cNvSpPr>
            <a:spLocks noGrp="1"/>
          </p:cNvSpPr>
          <p:nvPr>
            <p:ph idx="1"/>
          </p:nvPr>
        </p:nvSpPr>
        <p:spPr>
          <a:xfrm>
            <a:off x="251520" y="1600200"/>
            <a:ext cx="8712968" cy="5257800"/>
          </a:xfrm>
        </p:spPr>
        <p:txBody>
          <a:bodyPr>
            <a:normAutofit fontScale="85000" lnSpcReduction="10000"/>
          </a:bodyPr>
          <a:lstStyle/>
          <a:p>
            <a:r>
              <a:rPr lang="ja-JP" altLang="en-US" dirty="0" smtClean="0"/>
              <a:t>税務政策センターによれば、マリフアナが解禁されて取り締まり費用が要らなくなれば、</a:t>
            </a:r>
            <a:r>
              <a:rPr lang="en-US" altLang="ja-JP" dirty="0" smtClean="0"/>
              <a:t>90</a:t>
            </a:r>
            <a:r>
              <a:rPr lang="ja-JP" altLang="en-US" dirty="0" smtClean="0"/>
              <a:t>億ドル程度の</a:t>
            </a:r>
            <a:r>
              <a:rPr lang="ja-JP" altLang="en-US" dirty="0" smtClean="0"/>
              <a:t>節約効果</a:t>
            </a:r>
            <a:endParaRPr lang="ja-JP" altLang="en-US" dirty="0" smtClean="0"/>
          </a:p>
          <a:p>
            <a:r>
              <a:rPr lang="ja-JP" altLang="en-US" dirty="0" smtClean="0"/>
              <a:t>カリフォルニア州査定平準局が</a:t>
            </a:r>
            <a:r>
              <a:rPr lang="en-US" altLang="ja-JP" dirty="0" smtClean="0"/>
              <a:t>09</a:t>
            </a:r>
            <a:r>
              <a:rPr lang="ja-JP" altLang="en-US" dirty="0" smtClean="0"/>
              <a:t>年に行った研究によれば、マリフアナに課す売上税から微収できる税収はカリフォルニア州だけで</a:t>
            </a:r>
            <a:r>
              <a:rPr lang="en-US" altLang="ja-JP" dirty="0" smtClean="0"/>
              <a:t>14</a:t>
            </a:r>
            <a:r>
              <a:rPr lang="ja-JP" altLang="en-US" dirty="0" smtClean="0"/>
              <a:t>億ドルにも上る見込み</a:t>
            </a:r>
          </a:p>
          <a:p>
            <a:r>
              <a:rPr lang="ja-JP" altLang="en-US" dirty="0" smtClean="0"/>
              <a:t>しかもこうした推計には、マリフアナ解禁で拡大するだろうマリフアナ栽培から加工、流通等の幅広い産業からの税収は含まれていない。好むと好まざるとにかかわらず、マリフアナは今やアメリカ最大の金のなる木であり、その規模はトウモロコシと小麦の合計を</a:t>
            </a:r>
            <a:r>
              <a:rPr lang="ja-JP" altLang="en-US" dirty="0" smtClean="0"/>
              <a:t>上回る。</a:t>
            </a:r>
            <a:endParaRPr lang="en-US" altLang="ja-JP" dirty="0" smtClean="0"/>
          </a:p>
          <a:p>
            <a:r>
              <a:rPr lang="ja-JP" altLang="en-US" dirty="0" smtClean="0"/>
              <a:t>地下</a:t>
            </a:r>
            <a:r>
              <a:rPr lang="ja-JP" altLang="en-US" dirty="0" smtClean="0"/>
              <a:t>経済から表に出ることで大規模栽培による効率化も期待できる。有望産業の誕生に備えよう。</a:t>
            </a:r>
          </a:p>
          <a:p>
            <a:endParaRPr lang="ja-JP" altLang="en-US" dirty="0" smtClean="0"/>
          </a:p>
          <a:p>
            <a:endParaRPr kumimoji="1" lang="ja-JP"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628800"/>
          </a:xfrm>
          <a:ln w="57150">
            <a:solidFill>
              <a:schemeClr val="tx1">
                <a:lumMod val="95000"/>
                <a:lumOff val="5000"/>
              </a:schemeClr>
            </a:solidFill>
          </a:ln>
        </p:spPr>
        <p:txBody>
          <a:bodyPr>
            <a:noAutofit/>
          </a:bodyPr>
          <a:lstStyle/>
          <a:p>
            <a:r>
              <a:rPr lang="ja-JP" altLang="en-US" sz="3600" b="1" dirty="0" smtClean="0"/>
              <a:t>既に解禁　</a:t>
            </a:r>
            <a:r>
              <a:rPr lang="ja-JP" altLang="en-US" sz="3600" dirty="0" smtClean="0"/>
              <a:t>コロラド州デンバーで</a:t>
            </a:r>
            <a:r>
              <a:rPr lang="en-US" altLang="ja-JP" sz="3600" dirty="0" smtClean="0"/>
              <a:t/>
            </a:r>
            <a:br>
              <a:rPr lang="en-US" altLang="ja-JP" sz="3600" dirty="0" smtClean="0"/>
            </a:br>
            <a:r>
              <a:rPr lang="ja-JP" altLang="en-US" sz="3600" dirty="0" smtClean="0"/>
              <a:t>「マリフアナの日」の祝日を祝う人々　</a:t>
            </a:r>
            <a:r>
              <a:rPr lang="en-US" altLang="ja-JP" sz="3600" dirty="0" smtClean="0"/>
              <a:t/>
            </a:r>
            <a:br>
              <a:rPr lang="en-US" altLang="ja-JP" sz="3600" dirty="0" smtClean="0"/>
            </a:br>
            <a:r>
              <a:rPr lang="en-US" altLang="ja-JP" sz="3600" dirty="0" smtClean="0"/>
              <a:t>Rick </a:t>
            </a:r>
            <a:r>
              <a:rPr lang="en-US" altLang="ja-JP" sz="3600" dirty="0" err="1" smtClean="0"/>
              <a:t>Wilking</a:t>
            </a:r>
            <a:r>
              <a:rPr lang="en-US" altLang="ja-JP" sz="3600" dirty="0" smtClean="0"/>
              <a:t>-Reuters</a:t>
            </a:r>
            <a:endParaRPr kumimoji="1" lang="ja-JP" altLang="en-US" sz="3600" dirty="0"/>
          </a:p>
        </p:txBody>
      </p:sp>
      <p:pic>
        <p:nvPicPr>
          <p:cNvPr id="1026" name="Picture 2" descr="http://www.newsweekjapan.jp/stories/2014/01/22/reuters/magus22jan020114.jpg"/>
          <p:cNvPicPr>
            <a:picLocks noChangeAspect="1" noChangeArrowheads="1"/>
          </p:cNvPicPr>
          <p:nvPr/>
        </p:nvPicPr>
        <p:blipFill>
          <a:blip r:embed="rId3" cstate="print"/>
          <a:srcRect/>
          <a:stretch>
            <a:fillRect/>
          </a:stretch>
        </p:blipFill>
        <p:spPr bwMode="auto">
          <a:xfrm>
            <a:off x="1125059" y="1711223"/>
            <a:ext cx="7407381" cy="524616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712968" cy="2232248"/>
          </a:xfrm>
          <a:solidFill>
            <a:srgbClr val="FFFF00"/>
          </a:solidFill>
          <a:ln w="57150">
            <a:solidFill>
              <a:schemeClr val="tx1">
                <a:lumMod val="95000"/>
                <a:lumOff val="5000"/>
              </a:schemeClr>
            </a:solidFill>
          </a:ln>
        </p:spPr>
        <p:txBody>
          <a:bodyPr>
            <a:normAutofit/>
          </a:bodyPr>
          <a:lstStyle/>
          <a:p>
            <a:r>
              <a:rPr lang="ja-JP" altLang="en-US" b="1" dirty="0" smtClean="0"/>
              <a:t>マリフアナ合法化、賛成が過半数に　米世論調査</a:t>
            </a:r>
            <a:br>
              <a:rPr lang="ja-JP" altLang="en-US" b="1" dirty="0" smtClean="0"/>
            </a:br>
            <a:r>
              <a:rPr lang="en-US" altLang="ja-JP" dirty="0" smtClean="0"/>
              <a:t>2014.01.07 Tue posted at 11:59 JST</a:t>
            </a:r>
            <a:endParaRPr kumimoji="1" lang="ja-JP" altLang="en-US" dirty="0"/>
          </a:p>
        </p:txBody>
      </p:sp>
      <p:sp>
        <p:nvSpPr>
          <p:cNvPr id="3" name="コンテンツ プレースホルダ 2"/>
          <p:cNvSpPr>
            <a:spLocks noGrp="1"/>
          </p:cNvSpPr>
          <p:nvPr>
            <p:ph idx="1"/>
          </p:nvPr>
        </p:nvSpPr>
        <p:spPr>
          <a:xfrm>
            <a:off x="179512" y="2431429"/>
            <a:ext cx="8784976" cy="4525963"/>
          </a:xfrm>
        </p:spPr>
        <p:txBody>
          <a:bodyPr>
            <a:normAutofit fontScale="92500" lnSpcReduction="10000"/>
          </a:bodyPr>
          <a:lstStyle/>
          <a:p>
            <a:r>
              <a:rPr lang="en-US" altLang="ja-JP" dirty="0" smtClean="0">
                <a:hlinkClick r:id="rId3"/>
              </a:rPr>
              <a:t>http://www.cnn.co.jp/usa/35042169.html?ref=app</a:t>
            </a:r>
            <a:endParaRPr lang="en-US" altLang="ja-JP" dirty="0" smtClean="0"/>
          </a:p>
          <a:p>
            <a:r>
              <a:rPr lang="ja-JP" altLang="en-US" dirty="0" smtClean="0"/>
              <a:t>ワシントン（ＣＮＮ） 米国でマリフアナ（乾燥大麻）合法化を支持する人が過半数を超える一方で、マリフアナ吸引を不道徳とみなす人は急減していることが、ＣＮＮとＯＲＣインターナショナルが６日に発表した世論調査で分かった。</a:t>
            </a:r>
          </a:p>
          <a:p>
            <a:r>
              <a:rPr lang="ja-JP" altLang="en-US" dirty="0" smtClean="0"/>
              <a:t>それによると、マリフアナ合法化に賛成するという回答は５５％、反対は４４％だった。</a:t>
            </a:r>
          </a:p>
          <a:p>
            <a:r>
              <a:rPr lang="ja-JP" altLang="en-US" dirty="0" smtClean="0"/>
              <a:t>調査機関のギャラップが昨年１０月に実施した調査でも同様の結果が出ている。</a:t>
            </a:r>
          </a:p>
          <a:p>
            <a:endParaRPr lang="ja-JP" alt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a:ln>
            <a:solidFill>
              <a:schemeClr val="accent1"/>
            </a:solidFill>
          </a:ln>
        </p:spPr>
        <p:txBody>
          <a:bodyPr/>
          <a:lstStyle/>
          <a:p>
            <a:r>
              <a:rPr lang="ja-JP" altLang="en-US" dirty="0" smtClean="0"/>
              <a:t>「闇」から「ヤミ」へ</a:t>
            </a:r>
            <a:endParaRPr kumimoji="1" lang="ja-JP" altLang="en-US" dirty="0"/>
          </a:p>
        </p:txBody>
      </p:sp>
      <p:sp>
        <p:nvSpPr>
          <p:cNvPr id="5" name="サブタイトル 4"/>
          <p:cNvSpPr>
            <a:spLocks noGrp="1"/>
          </p:cNvSpPr>
          <p:nvPr>
            <p:ph type="subTitle" idx="1"/>
          </p:nvPr>
        </p:nvSpPr>
        <p:spPr/>
        <p:txBody>
          <a:bodyPr/>
          <a:lstStyle/>
          <a:p>
            <a:r>
              <a:rPr kumimoji="1" lang="ja-JP" altLang="en-US" dirty="0" smtClean="0">
                <a:solidFill>
                  <a:schemeClr val="tx1">
                    <a:lumMod val="95000"/>
                    <a:lumOff val="5000"/>
                  </a:schemeClr>
                </a:solidFill>
              </a:rPr>
              <a:t>盛り場はヤミ市から生まれ</a:t>
            </a:r>
            <a:r>
              <a:rPr lang="ja-JP" altLang="en-US" dirty="0" smtClean="0">
                <a:solidFill>
                  <a:schemeClr val="tx1">
                    <a:lumMod val="95000"/>
                    <a:lumOff val="5000"/>
                  </a:schemeClr>
                </a:solidFill>
              </a:rPr>
              <a:t>た</a:t>
            </a:r>
            <a:endParaRPr lang="en-US" altLang="ja-JP" dirty="0" smtClean="0">
              <a:solidFill>
                <a:schemeClr val="tx1">
                  <a:lumMod val="95000"/>
                  <a:lumOff val="5000"/>
                </a:schemeClr>
              </a:solidFill>
            </a:endParaRPr>
          </a:p>
          <a:p>
            <a:r>
              <a:rPr kumimoji="1" lang="ja-JP" altLang="en-US" dirty="0" smtClean="0">
                <a:solidFill>
                  <a:schemeClr val="tx1">
                    <a:lumMod val="95000"/>
                    <a:lumOff val="5000"/>
                  </a:schemeClr>
                </a:solidFill>
              </a:rPr>
              <a:t>橋本健二・初田香成　編著</a:t>
            </a:r>
            <a:endParaRPr kumimoji="1" lang="ja-JP" altLang="en-US" dirty="0">
              <a:solidFill>
                <a:schemeClr val="tx1">
                  <a:lumMod val="95000"/>
                  <a:lumOff val="5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闇市の先行研究</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大河内一男　１９４７年　唯物史観に基づき、封建的性格を強調しがち</a:t>
            </a:r>
            <a:endParaRPr kumimoji="1" lang="en-US" altLang="ja-JP" dirty="0" smtClean="0"/>
          </a:p>
          <a:p>
            <a:r>
              <a:rPr lang="ja-JP" altLang="en-US" dirty="0" smtClean="0"/>
              <a:t>松平誠　１９８０年代　「ヤミ市」を庶民生活のエネルギー源泉　　</a:t>
            </a:r>
            <a:r>
              <a:rPr lang="ja-JP" altLang="en-US" dirty="0" smtClean="0">
                <a:solidFill>
                  <a:srgbClr val="FF0000"/>
                </a:solidFill>
              </a:rPr>
              <a:t>非日常空間</a:t>
            </a:r>
            <a:r>
              <a:rPr lang="ja-JP" altLang="en-US" dirty="0" smtClean="0"/>
              <a:t>としてとらえがち</a:t>
            </a:r>
            <a:endParaRPr lang="en-US" altLang="ja-JP" dirty="0" smtClean="0"/>
          </a:p>
          <a:p>
            <a:r>
              <a:rPr kumimoji="1" lang="ja-JP" altLang="en-US" dirty="0" smtClean="0"/>
              <a:t>江戸東京博物館にヤミ市資料が保存</a:t>
            </a:r>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露天商</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縁日商人（コミセ、三寸、コロビ、植木商）と平日商人</a:t>
            </a:r>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kumimoji="1" lang="ja-JP" altLang="en-US" dirty="0" smtClean="0"/>
              <a:t>吉祥寺　ハモニカ横町</a:t>
            </a:r>
            <a:r>
              <a:rPr lang="ja-JP" altLang="en-US" dirty="0" smtClean="0"/>
              <a:t>丁</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dirty="0" smtClean="0"/>
              <a:t>途上国の大都市周辺にはスクォッターと呼ばれる不法占拠の土地が広がっている</a:t>
            </a:r>
            <a:endParaRPr kumimoji="1" lang="en-US" altLang="ja-JP" dirty="0" smtClean="0"/>
          </a:p>
          <a:p>
            <a:r>
              <a:rPr lang="ja-JP" altLang="en-US" dirty="0" smtClean="0"/>
              <a:t>ヤミ市が有していた社会的機能は、現代も街かどワゴン車による弁当販売等から資本蓄積する層が存在</a:t>
            </a:r>
            <a:endParaRPr lang="en-US" altLang="ja-JP" dirty="0" smtClean="0"/>
          </a:p>
          <a:p>
            <a:r>
              <a:rPr lang="ja-JP" altLang="en-US" dirty="0" smtClean="0"/>
              <a:t>独特の空間が再評価され、リノベーションされることで、現代的な空間に生まれ変わることがある。一時は非合法の危険な場所というイメージを持たれた場所が、逆に人を引き付ける要素になる</a:t>
            </a:r>
            <a:endParaRPr lang="en-US" altLang="ja-JP"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149506" name="AutoShape 2" descr="data:image/jpeg;base64,/9j/4AAQSkZJRgABAQAAAQABAAD/2wCEAAkGBhQSERUUEhQVFRQUFhgYFBgYFhYYFRYVFBoXFhgXFBcXHCYeGhkjGRgXIC8gJCcpLCwsGB4xNTAqNSYrLCkBCQoKDgwOGg8PGiwkHyQtLCwsKiwsLCwsLCwsLyksLCksLCwsKSwpLCwpLCwsLCksLCkpLCksLCwsLSwsLCwsLP/AABEIAMABBgMBIgACEQEDEQH/xAAbAAACAwEBAQAAAAAAAAAAAAAEBQACAwYBB//EAD0QAAIBAgQDBQYFAwQCAgMAAAECEQADBBIhMQVBURMiYXGRBjKBodHwFUJSscEUI2IzcuHxgrIHkiRDov/EABkBAAMBAQEAAAAAAAAAAAAAAAACAwQBBf/EAC0RAAICAQIEBQMEAwAAAAAAAAABAhEDEiEEMUFREyIyYXGBkfAUsdHhM0LB/9oADAMBAAIRAxEAPwD7jUqV4TQB7UpZ+Jt0Hz+tefijdF+f1rlnaY0qUr/FG6L6H61PxRui/P60WFMaVKWDibdF9D9a9HEm6D5/WiwpjKpS48SboPn9aoeKN0X5/WiwpjSpS1eJN0Hz+tQ8SboPnz+NFhQyqUtbiLgkQuhj828TpprpXlriTsYAWQAfzDQ7biugM6lKxxVjyGvn9a9/E26D5/WuWFMZ1KWniTdB8/rXn4m3QfP60WFMZ1KWfibdB6H61PxNug9D9aLDSxnUpZ+Jt0Hz+te/iTdB8/rRYaWMqlLRxJug+f1qfibdB8/rRYUxlUpZ+Jt0HofrSrB+3Vq7PZktlClotXdA7vbBOm2a20nkNTpMFhR1FSudue2FsMVzAkMikhLjIrXG7NVa4oKKS/d1Oh3ivb/tfaRM/aW2XMinIwfKbrBFLBW0EsNfOiwo6GpXKv7fWQ6oSZe32i/23gpuIbYyA3OBlaSIrTgftvaxefsDPZkBpEaksB+Y/pNFhR01Sk78fUMFLWwxMBZEkxMRO8CtxxJug+f1osKGNSqK9eV04aVDUqUAC/hy+PrS2+sMR0NPKR4w99vM0rGRhcuACSQPM0IvFByAPx09Z8vWt8TYVlOcZgJPxANJUt21BK245DuHfQDYbaD0popUMO7GOVjGg+NXxOKyDb1kfvSjBsmYQsNr+XbnvRmOtSpGaNTqGJIMnmeetdpDxS10zS3xKTGX48vga8PEP8aXYTC5XntCxg6GtoqOZuNUa44oPoHpjwZ02qp4iP0/OhbQ38qDv4rK0ZXMxqF0GaRJPQbnwqWuQPFBdB5h7+edWEf5N9axfHQY73/2b61Xhp1PlQ2JHfPnTOctKZOOKPiOISMeP01taxIMaUtAonDnbzqbySO5sUYxtBX9UKvbvA0kxnEgpK6z17sTuQZIjSj+H3s0H4ctwddqlHNO1fUyVsecXeFGhMlgYzT7rfp13pfZxhNzUOFhjEXA2mVgJJ13j4U8u7ffQ0BaA7QaGflz+v7VonkcWG4Ratqw/PryLNOgjbltRjtHwpbi7RM5T3uWsCY015D60O2HvjUkEDkbhjlvI6ZufIVOGVyjJ3uisopNDX+qFXVgRP3+1JbOMMnObaiNCHG+53PSKZ4d5XQzy0+NZ8XE5HKpFZ44pbF2xIBoNcFaAeA47QguRcuBjEwuYGQozN3QQNTpqZ9uDU+dQVF8XkTG8GJl+FYeQRbKx2cKruqf2CDam2pCHKQIkcqMvi24AZfdZHGpHetsHU6dGUGsasa5+synfAgY4nh1i4xZkJJ377iYVkGg0gB3gbAuzbkms+EcJw+GzdghTPGaXuNOXNHvkx7x261sxqKKP1mUPAgF2cNbuOpKLmBkNAkGCJBjeDTccNH6vlSnhg/uL510delw03khqkZM0dMqRQW6lXqVqIkqVKlAEpFix328zT2keK/1G86WQ0SltaU3bS5iSoMtrtv133pylIr3B7ZYkqNWzHU7yDO/UD0poDFsPCNCgATRHEzltltXmDA7xEheXLn6GsbjKH2MyKZYj3CfAGmZpmknFpHL8NxNzOodW1gCEgAkkEkydIijr+OVWiC3OVEjeIJnQ/Q1ol8yNaybh1sEwi+nWfqfWo5+jNOlrYtgccrH8w/3CPD78xW7W45ihkwVvbIInUa+H0HpW1+zm2crvsOv3PwFZ9mcepBuBABmRqKyxY75q2ESCACZiJ5ydJ86zxT8yeQJJI6AkkjSmfo+pOP+X6FK2sfzSxuK2+TrHXMNtD8NCT8PEUww7SKlJNLcbLJSg6NL2BQkyFk7yBPSr4e0q+7A3Omn7ChsWz5iAkidw4Bj0rPBdpnClO7J72YE7CNB119PGoJpPl+fcwdArifDxeCiQMrTqJ5EfzQdnhIEDMND+k9AsH0NN83LvaRGoy/m2G/IUhs4ohllgf8AyXX3pHujbQelauIemjg4t2ktmAIJOY7mSdzv4VpcMiNdZkysfmGg35fKluNt3GcMgDLGxYgSJG0dRR6HUTpprpzz6iefvbR1pcVSc0WlsosV3+DhlgnlElUO4APLw+dMOFYTs0KzPeJ2A38BVmvDp+30rfD3J+/KsOJ+arNE+XIFu7msWxSr7zKNY97SdNj8a3u7+lBjAq51QNClYI0GaNfPTSOvhFLDEsknH3/komkk2bXcYiEBmAJ2mrPilzhMwzESBOsUi4hiLcOCuZ0VVnprEems07wmC7ZVOTvOVYlt1ZIjUD9MHb8xFOuFva9x5VFWydqMxHMenrWoFeu8HuToI15zqZjYHT0FVB30Ak7DYeFZ5xils9xU7DOHH+4PMfuK6Kub4f8A6i+Y/cV0lerwH+P6mHiPUSpUqVuM5KlSpQBKSYkd9vM07pNih328zSyGiYhqVYpoY/8AQ9TpTK/YVhDCRM/EbUkxnArQc/2/m3Qjr0poDF8di1TkCdJ1EiZ39KbC+GTQg92YBHL/AKpXfw6AqcgJAAnSdNhJ8KY4bCJklVCypEgAGIPP412RefpTFA4lbz5RlzTEazIE/DTWmuKAUKQNwKQtw1Z3fnrnM7Zf2ro7zHs0gTp+xNNSb3O8TqjFMFsXJMQKyN4/9Ca3tO3MQINBXeHhjLCfif4NQzqmqF4V2nb+4Rhb5LCdpE89JG0b15xTCDRQSAI27sgCIjpVcJgwhGWBr1+tbcdRyy5GUaGZE89P5qX+rL7LIvgT/hSrHefyJGuka6a+VMsFbyiJJ89TSo8MctJZTLAn3xsSds0bR6UxwSuD3mB05CNalPdbDTT0Oxi93X4D9qql/XlpvWeIBjTQkaHfl0ofCWmWcxB10gRAgaes1llN777mAZi2N+fkdhmO+3OsC+uw08vpRY2+B/mudxWNbOfchXI95h+YLtHQ1r4htpMEkOL+JA2I8dtJMax/ArW0Qy8pOp11HutBA8V/ehv6G24zBV725y7+dF4fDKolABMyQBrp4VzC5a3ZWVaUK8ZYdj3SoHOQZ5j9j/NHYcxJ++dS7cEnSrW7kgivPjtKtXK6NL5XRRmB5VfDe8Qs7A7A9Rz+FD17Gh1jTr4g/wAV3BlfiXR2UFpo5Ti6Q98P3Syg29PeKuo+GgbfpXZ8JxiIqqzoHAMqWAM90DQn/Gub9psEWYEAt3XGgJ72aVB8SCax4jhmXF23Cs6whMAk92Aw05jeK1xlKMtVd/3LzjHLBJv8Q/XYeVWAogW06/frUNtev361g8CXdfdEfEXuW4eP7i+Y/cV0dIsFbUOIM6j9xT2vV4ODhjp9zFndyJUqVK2ECVKlSgCUlxZ77edOqTYsd9vOlkNExpbxRnDDIAesz4UfPn6abkQPHnQfE7oUiSFkcyBMDxpocxgHFcORmzNnkgAwSBoCOXmaa2AVsAWxJUQoYxOw1NLTjVn3hsSTIgR1+XqKacPugqSCDB5QevSuy5FJS8qRz15rhIDKBDSYYfKR0J+IpxbvP2ClgFPgZ8TWeJsjMd9/LfTc6Vd8KpshgW3P5jzynbblTrmPnaePYzw98liJmN6GxGJK7IzzO0cuWvWtMLgwDPe0B/MeoP8AFaKwUAdOu/nqaz5/UrDhfS2jLBuxHeBBBjXmBz060VxvtCQUKALbDHNMude6Omg38RWNnFFhO3hTe1anvMFyqk/5TyA5R3djUYJNNF8knFqQnNXs7/CqKZ5R4VrZXWo+xafpYSXEDSdP5NVF7wqMugqvZ1llOVnlhqNMGh3YT9/WiLKwB99KV4zPmICnlBzCPy6/M+njWzK7gmCCsVbLfmAXTSBO2us+XLlRGDQhYJzajX1kn40HfuNkU5TOmgI025xWvBM3ZDOCG5g6ka9R960mKd5KLOPksFxjsGgKSNNcwG+h8dN604fcP5ly6DnPT9tvhRV6yJkms0uKDp8ayuLjPzbJMuncdjImr29j97TUu2or2yu9Z4JxnXyUbtWZMBXmUdBV4ryKlbHPJqE1ZV1FaMw6ft9KeMbVtit9DThp/uL5j966SkHDz318/D6U/r2OCSUHT6mHiPUSpUqVtM5KlSoaAJSbFe+3maIOEf7NCuIOtcGQMtvvExyidZ98cto38aw4pw4XcuZQ0TuJidD8qOjz67mPSvC33MUye4CZeBKP/wBQ1EbcpBj1ANH8NweRSAuUb6DSedC8KwD2jLXA2dB2mp0u9pcuEpP5D2rLyMInwrxHgnbX7V1WWbYYEEWzoWRgylrbmRlProV1m7hHU43t3C3R5xThNx7hZcuXxLDr0McxRlrho7PKSZnk5jY+PjW+OTMhByQf1pnXrquYTt1rDA3FUBJSZ0yW+zXX/HM2vjNTXpvqVcpTjprYzwllAXRXUsPeGaWWddR6VhxRbVlO0vsAoIWcrNqxgCACf+q0HCLdu8b7McxLtso1cKm4EwEQKB1kmSa8x1qxirTI4LIGBIDMpldRquv/AHTShic4uV1tff3oTHOUVpiV4Ulm9bFyySUaQDlKnukg6NB3mvMN7TIb7YdVfMgIzFBklTckKQ2/cbSOXgY9wBt4e2LdpYUEkCZjMSx8hrR2Ew1st2gtoHMjMFGbUknXfUsxPWTSrwVKWlOv9f7Hk8lJyM7+UB3KycpZQNIKicpPKdppZ7Kcc/qlctaVCpWMpeCHGYDvAGRtPPeF90HYjimQ6sF6cpIrCzxguTD5o8T1/wCvWpxnjWOScbfR9vp1KOE20rNvaBr62CcKs3AZiAdIMwGMTMcj5V77P3Lz2Fa+hS4S2ZWUAgZ2yyAAPdjz350Q186eVYf12sDXWJER8vvSpPioKHh6eT59fj4M+l6hiUqjYYEySB8a9w7yDP3tWeLbWpTnF49TVnDbsV5mfL7NeC6p0GlDWn5VnMGs0uIUacYqupfHDWnbL43DsxGV8pEyIBHKZnp/NCHBsmrXf/4Hi3XxJ+J60e1zQEnRdpMAeMczMDyasr+FzGczL1gx8DT5ca9cVaZ2En6XzRa3cz6R9jSPMGaraWCQarYIQQsnxO9bOcwkbisjcW7W7X7diytIz7M/ZFedifsirohPhWk5RMzU44ovdppfP9DOTWxiloyPrUa0Z/5FVxmKPZswmQJiCT6Deg/xdjplffTuNrrEzPl8+lVWODVK+6F1S5scYC2c67b9afVzvDbjdooY6zymuirbwaSg67mfP6iVKlStpnJUqVKAJSbE+8fOnNJsT7x86DqKGh8YBk1MeNbkUJxOwWt6TM6QSNxziux5jAlmDmAYmQY6ctvUeta8NUhxNB2cM4zMdWAJUZjBOsBvUD/qq4Z74YHsl31/uctOvx9Ksy+J+SSHeLWUak2Es3A6k5YB167cj503tsxty6hWjUAyAQeR50ge5dzLosSJksSBsdeWsetJDkdxcmM+M3LSv3nhjBjMRvMR8BS/ABGkDeSQMxM7mdPOm+LfKme6qToBAneAJ0nc0rtcVBOUADMTlhSJAE6kjTSPnROVQM2ON5EeXMAxJOdhJ0EDTyptwiwyqczltRExpvtFc83EmIVtOZMM3IHqvh8/GmvDOMWzKyZzZfdYDNMRJHjWWHM25V5LNcQRmIgVkHA5D0rTiFklzBI13A8x/wA/ChRgWmcxknXujw0qcubLRql8B9o5hrpFUGEtzJAmZ256mdt5J9a9sWyAZoTE48Ad0rPQyNBM7+VZ8nq5GHKkptIcYZxsNzp60FxjEFVzLE6DWSNQNsszvVsNdBgiCJHlown+a0RJURHLYZRp3dAdvdqquWD4ZHqIsNjGFwNCw5Ufn21BjSJ0Gh8afsFGtVFg1nfS4AYywPdnNMwZnwnL86zS1OLbX3L4peajUXuW3Tw/4qwtd0AEnzMkRoMx68vgDS23Zu5iYTXxY8/HwplgBdg9pl5Zcs9NZnx6VXh5OaeOW6KZUo1JcwZhXvaRqKIxNnnSHF3rxLBVYR7pyqYPug6kf7qwvE8eTS2XUlKNocG5NUbFovddgJ2n7+9aWcOxF7NDq2U9VAie9qQdY286Y37IcQSRqDoYMjXel1aZ3Lc7VrYx/r1DCDpzMHx5+nry579qpIKkHnp8P+KzbgKHKQX/APu3j1Pj8hRuE4eEWJJ8zNbI45S8sFXuQckt2Ai9dF3OqOwUkgdyDAHM69R1rprONJBLKUgkQdyBz0pegA2qtxjzr0cUdMd+Zmm7ew7R5E1Krh/dHlUqhM1qVKlAFXcASSABuTtSe84LEgyCdCNqJ47g+1tC2TAZlnxAOaPjEfGlti2qAqoACk6DQCSTAB21JpWyiitN9TYuOutZYo9w/fWs8lxWVWWFlixBkSSSNxzkCR4VriT3D98jXYvc7KNCp0Y7OywDtBnbeRQdpGW4oN5vLu6689KLs3lvKyidtSJU76Qd+RoC3gLmYEkwd+82mo93poKtZpwbxY+u2SQU7RpJmQe9APlEHbrBpM2BuZ4JOWRBLDw2ETuPvSn4fLG502mScoQ+7zOp18q5TiOIuM5CwIY5cyXAdtiRoa4tuRPBe6Okxt1lsggZiCo105xuBHL71pVaxRDZGiSdO8DyzbR5+gprYfNYmCCYmRB3bx8aEy1nzTry0Pgx+ZysGv4a2mUsdRqBmP8AOnM0dw/FKScupG4B1jU7sIGo/wCaB4hesuQGbvLIIDZTMgEHxmPWr8Ka2CCCFzSBLKZBOWYO+v8ANLDZobI24sNx14qSYJiTA3MTp50DbvuzjR4I2KEAHU6mfh8KY4yVMHfSfOBQ7XDSTlTaKYo3FM3wynXxFWFk9Kywjd74Vnfx5EiTpuQV0kEgmTI26VlyaW1Zmzp6w1LR8Boa3u8+XxnYk7mP1fKgcFfJ3neNefjvTC8oI+/Cq4WnjlFEGtxXcx0MRoRMbmZlQNI/y/ajMFdDKJgTvrIjbfTlrWV20p0zEHTY6+mtaJcQVFVFrkd90E51BjSeW3LoKxv4kxI1H3ypda7TtiTmKywAyLHvd1pBkga8udbjBM4990zAGNJXUEg8p5VS29o/Bopc2E28bngZH1jWNNZ1PPlrpzrJrJBq1nBFSP7jHUSNNYJ002mQN+VFBqfJh8aK17MRT0N6eQOmGNaiyBWlY4nFKisWI7q5iJ1A6x8K7Dh8cOn3B5JS2PMRj1tLmdgq/eg5k0A3HWb/AE7LsNNWKpvsQG1ikfCb93F4o6KCoJGYZuzUaQqzGYkjU07v3zYxNu3fyut4AK4EEEGAGGx1jXxqine65Gp8Osb0veVXX5/P0IvH4g3bToCJzCHWNNSV2Go1jnTSyO0UMhBU7EGQaC4diBevXEtlLLWZQKUzOVUwW1IAEwIFIr3E7mDxjKQuTQ3AgIVlIntAkkKwHTTSm16d3yF/T+JcYqpJXX5/LPoeG90VKrgrgKiNuXkdjUqx5xvUqVKAAeMsBaZjPcBbTfQax8JpHYxi381xJVSBGwPdzLqOW37U/wCKYY3LTou7qV8swifnSDhfDjYTsyc0E67bmSIqcrsvBx0Pv/wJxub+2e6st3hudUGg017wGvhUxB7hpa2EvFnIIQG4hXb3FnODA5mOdM7/ALh8qIu2dmqS3F2c9a87Q9awZmnYR5kHl/z6VSz2gIBC5eeuo0EQIjetJMe29QDHiD8v4Fczj+IOLjhQkK7DvBplSo21BGp9PTpcOe4KW8S/1DU1u2i2COqVFsG7/wBOGVFZ5giY7o21b4aeJoVu3JUkZeozrBOmnrP3s0wMmywUwdYMTB32+FJ8daI9+4ujaHK3PNHPp49aYjlTU2ja7almzW1HQwDmEAk7Tv8AtWuAw6ZxKLG2y+fw1ND43DubYBZS0gzlMZQQQIneNJqvCMIyXMzFSTA0BGxPImNjWOTqb+TbBXjXwNOIjby+tK7uNRTBYCNNesA+mopvxEaDzNAVObqQ+FXjRrhT3hW9zLr3QfgPEfyfWg8PiFz5QRI3HMT4fGtLvCwSfeGubQnrOp6SdtqjJvaiPErzI3s4jooGv3tRlxZX4fsDS63wFADLPr/mTECNPhTHMAI6Dz0HM/WtGKEknfUyie6oJIm1oJEsQsnKD4CQB8qy7JEiBhyIEg3DA+Wo35U6ewsMxCd2M0gSBuCTtA+tIeI+1+FtIXWL0MUi2FPfAc5czELP9t9iZy0/hK7YbDbC4slom3AA0BYn4TpHwou7fABZiFUDUkgADxJ0FcRf9ocXfYphba2xds5rVwLmZWNt7gaSMjKSmSQNDoYJFMeE+zOKvYR7eLYh7ji4pZjca2QRAIzQYyK47xEue6MutKCxxc41bD5AWY51tsVUlEe5GQO+wJLKIBPvCYpDxbjeLZr9qxbCssi0yRcclUs3GlToO7cP5feyrMnXoOFewti0oDl7sC2AGMIBZ1t9xIUsv6iCdN66BbYGwjn8aZRFs532PwOK/pwMYCt0MdSysxUgHUqxAOYsInYCqe0PBLVu0Miw125atO5JZyjPmILMSTqBueldWaVe0eCa7h3Ce+sOn+5DmA+UfGiUfKymGVZIt9xRY4Pdw2Me9bTtLV2ZClQ65iG0DEA6jrtS/wBtbzPdwwNsocxyyVLGWTkpMetMcErPfGLtntFuW47M3MhRgAGEGQQCDvGtWxWCJvricUVUJpZtrmfvAFgWZR4E6Dl4axauNLuehCenIpSptL63VVX/AGh+xDZ+yZBc2LQHjwYAg/AmuWwtpUxb2sSM968pC3Z7rKwIyhY7mgjntW/svhWs22a3aDi5DZi2R9gQpzCCokwwiZ2ofiuGftDi7xUMoyYe2hzE3DIWW0k5iTp08NWk7SZPHBRnKF7cve/3599hz7HXicJaJ3ClZ8FYqPkKlGcGwPY2LdvmqgH/AHbn5k15VI8kYsrTnJrlbGlSpUpiRKTYj3j505pJiffPmaWQ0ShaqXPdPl/IqXEBBB2O9K3w6KpUWbhEnbNHITvsQPlSrmMWa0ecUrXFXgBmRtgfc8AT+bqD6ijEUBNLTiNIPvQdDzJOjH7FFXkBiVOw+E9Y6eFXbOxVvcEwfE7oiUdkH6be8ryM9R86PxmUkEzJUGOew38aBtcZIBUKMxuZQGLSSZiTHM8624lgc4R2ypcyjMYzARMgT8daReorDyyDuEXlKmJHn9+NLLmDm7cIiCSdSenIDbWieC4JVJIALgaGCvhz5HrQ1hrnaAMgEiGOeSNOXXWniS4itYW13urGw09PGhbmOdSdFiYEsFnTqaoM+4Ann3v9u3wBPr101HCmuAZ4UAz+rlGgI0/4rLkT1ui+KS8NWaY7iDFRCofK6vOD+xHrQuGe5c91UPlcU6ddKYfhKzpA/wDFI5eHQRWuD4atskjmI2A0mY08f3olBN2cjlcY0jDB8GUXGukAmUmdwwUghT0hhPl6FPbYZmzTAA1jZp0MD51drsqU1ktM9Ph8orO+/vKdQYza8o5iD4mupJcjrlKTthCkSJ2nXf8AjWqrb0gyRBBnRTJJ9xecGNa3sYQwPKi7WDA31p1ZndASYeYESAIg6iOkUs4P7CWLBmCzaGWiZViymFAlgTGYyYJEwYrqAsbV7FNp7i2Y2MMqKAoAAAAA0AA0AA2AiqYjGKjIGMG4SqaHUhS5E7DuqTr0ok1wHtPbsnGLIEBi10jDi6yqLTAsZLdySuptwDrJimOHbYziNu0ua5cRAZgswExqYnf4VfD4hXUOhDKwBUjYg6giuc9q8QQttSUXDkjOxUuWEEi2EUg5SBJMiR3dZILHB4m9dszbyA5yEZ0dVa2NA4thpE8gSJAnSaAHANY4XErcUOjBlbZgZB5aUtwOOudpcEm6ltJLC3l/uySbdvXvd0eMGBJnQH2ae0GyrfLvleLSluztIWzlYgSwJAzNr0A2oOFeIkYe8DYdD2pJeyWCqWUhcyNsr5iBB3OnhS+97SKyKWfJplQOpOcvpcKuAVnLmCxI3nwxx2GdsSDlUl3ftEzEF+yPagALaEwQBmEkxvNMr93JZwb3mXIl4MX1ChTZvC2XlFy6so90axU3Dsao569Sv3KcJ4uFtdnZRrhzHKtu3ACwAM75VUnmW8ecUT7P4DtSuIuMrRPZIs5Lf5Sdd20iaPxmIS9hrjJ31ClgTnCtl73dKwWGnLQ7a60i4I9oYfC4VbyJeeC3YNbJDoDcOaMwMgZSefkYoUO4Sz3elVf3OzqVBXtOZjWpUqUHCUlxQ7x86dUkxJ7x8zSyGiZVCND5VK9Ox8jSLmOKHu+PzrLHY7IFG8j9Sj9z4VhisAWMq2U6z3FO5nn8fWr4q6oIlCco/ROgjY/H5GtJTGrZfh3F4BBWf/NTHhvOv3todxAh7amYE7gxBHIkeOhpfwu+ofKbbHNAnICNd5PSQfIEb706fDKVylRl3iIHWpydSOvyzE/DbSZsvaEAggRcgnQL6yB11o/D4e2rGLklmJguGPe2A8NNvOtRw+0BPZoAus5RprmOp211rm+L+1uFsKt21bF0sYDIAFBWIzOemYco724rmvsTyNSdnQf0DD3bhHdgHIkgxGbbfnUt4FwZ7ZjrJBVYiQY09PjW+BxS3baXE1W4qsp8GAIo23hSfCk3YuyMK0FsnYUYmDA8a2iuqBxyE2MS3YttcvNktqQWPeMSQomNYk0Spsi1nzjs2yw+YZYYjLDbQSRr41y/t9iDiblnh1o9+84e8R+S0usn/wBv/EdRXYW+GWxY7DKOyyZMvLJER6U6ikDkwpF2FKOM+12Fwr5L13K8A5crkwdiIWORrmfZj2ifCYq5w/EMWVMxsOZLZFXOFMakZNR0II6RrxT28wV3NktPiHCkArYDECDzeCBzrotBDf8AyZafTDWMRiG/xSBPnqflXW4S8WRWZSpZQSp3UkSVPiDpXzD2C43ireBRLGCe6uZyLmcKjEseo5bb8q7L2b4ti7lx0xeG7EZQ1srJU6wyswJGbUEbc6DrR0LNQ4vKWy5hmiYkZo6xvFcje9gmd27THYpkkwuc6AnQEkmdOcU39nfY3D4Ry9oOXZcpZmzGJB8BuBy5UHB6FrnsN7RXH4ncwqoptWras7ycysQDHQySBGnPpVOO4PHdo7pi7dnDBcxJtqXQASw1XXYmZ51z/sX7Lf1FlsTfvYgPiGLdy4beZQSqs+Uanc9IIoA+kTSTgnGnutiu0yKti+9pWkiVWDLSYGjDXz0Fcb7M4rFvgb9z+sKJbukJcuKLhFq0DngtJ1lYHVfGkns5xJwt5r2ZxdNw3O3ZhhipNsOzKilu1zG2IjZhQdo6fH+3qMlm4vZW7hxXZOHKu1u0Cyu4IggEAa12Q4lZNtbhuIEcSrMwUMPDNFfKMJZNu6wAVFwzHFZ0wjsQLoYZWF0o3ZqJiRy8K7zhPDP6y0HxVxMXZbK9mbRtFCMyt3RyI69KAaDMT7bYK372It6fpJf/ANAaVXv/AJSwSg5O0c/424n4sRXvt5waxa4biDbs20IVSCqKCDnTmBNOfZzCqMJh4VR/Zt8h+haDmxvwTjCYqwl63IV50O4IJBBjnIr2i0UAaQK8rgBdSpUoOEpJiffPnTukmJXvHTmaWQ0TOvCN/I/tUynoasAeh9KQcWrhGJ2opcEuk6xW5Q9D6V5dssVYLKsQQrZZykiAY5wdYp3N9ATa3RAoGwiuc4p7RXe+llMrSbVospYNeW6Ecd0wCLZFwA+8CdsjCui4fwt1X+47OxjMTAEj9KgAKPn1Jo7DYBEnKsSSzeLMZJPiTXNLZxs5ezw29ihauvZ7FxcVyHdmKIpg2+y9z+4mcHUaOCZIgHYD2Hw6AB0W5GQ95VjNbDw2UCJm45kzuP0rHRgVKdREspasBdAAK0FQCpTHD2hOJLdNsiwUFw+6XnKvUwBqR02oqpFAHL+yXsUcNeuX7t03r10QzFYAkgmCSSSSB022rqDXs14RQAmv+zSPjbeLJ79u2UAjQkzDE+AZh8R0o98EMjIgChlYaAAd4ETA86KURXoNAHzb2a9o34dhhhr+Evl7bNDKsqwZi0g/HcTT0+0GMxGGF3C2FRjcK5bp72QQM490DvSI1rrC/nVCK4ds423wbit338XateCWwT65R+9eYj2HxpE/iVwsNQIcLI1Ew/8AFdvMbVUk0BZ889qOOX8UqYC0M15soxb25KIJGYTyHMztt1o32q9oX4fZNkWTla2Uw1xD3RplCuDsyjXTfTbWOxw+FVBCIFHRVAHoBXmLwS3VC3EDAEMAwkZlMg+YNAWc9wf2O/8Aw8NYuMRbtjPetxpduHvw7fpVidI1gdKERbTYPiK3XW2n9ViBnOymUKnxOYLoN4rtFNCXeF2mR0a0pW4ZuDKIZjGrRudBrvpQFnzjGey2INm5i27PNetA3FCPcuojA52tm4+j5WMiYiQIr6BwDEW3w1prP+lkUJIg5VGXUddKYBfD5VnhcIttFS2oVFEKANAPCgLOO/8Akbj9kYO/YYst1wAisjDMA6mVaMpEA6z866H2ZuZsFhiOdi1/6LRmO4bbvLku21uL0ZQQPETsfKtMJhVtoqIoVEACqBoANgKALipVq9rgH//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49508" name="AutoShape 4" descr="data:image/jpeg;base64,/9j/4AAQSkZJRgABAQAAAQABAAD/2wCEAAkGBhQSERUUEhQVFRQUFhgYFBgYFhYYFRYVFBoXFhgXFBcXHCYeGhkjGRgXIC8gJCcpLCwsGB4xNTAqNSYrLCkBCQoKDgwOGg8PGiwkHyQtLCwsKiwsLCwsLCwsLyksLCksLCwsKSwpLCwpLCwsLCksLCkpLCksLCwsLSwsLCwsLP/AABEIAMABBgMBIgACEQEDEQH/xAAbAAACAwEBAQAAAAAAAAAAAAAEBQACAwYBB//EAD0QAAIBAgQDBQYFAwQCAgMAAAECEQADBBIhMQVBURMiYXGRBjKBodHwFUJSscEUI2IzcuHxgrIHkiRDov/EABkBAAMBAQEAAAAAAAAAAAAAAAACAwQBBf/EAC0RAAICAQIEBQMEAwAAAAAAAAABAhEDEiEEMUFREyIyYXGBkfAUsdHhM0LB/9oADAMBAAIRAxEAPwD7jUqV4TQB7UpZ+Jt0Hz+tefijdF+f1rlnaY0qUr/FG6L6H61PxRui/P60WFMaVKWDibdF9D9a9HEm6D5/WiwpjKpS48SboPn9aoeKN0X5/WiwpjSpS1eJN0Hz+tQ8SboPnz+NFhQyqUtbiLgkQuhj828TpprpXlriTsYAWQAfzDQ7biugM6lKxxVjyGvn9a9/E26D5/WuWFMZ1KWniTdB8/rXn4m3QfP60WFMZ1KWfibdB6H61PxNug9D9aLDSxnUpZ+Jt0Hz+te/iTdB8/rRYaWMqlLRxJug+f1qfibdB8/rRYUxlUpZ+Jt0HofrSrB+3Vq7PZktlClotXdA7vbBOm2a20nkNTpMFhR1FSudue2FsMVzAkMikhLjIrXG7NVa4oKKS/d1Oh3ivb/tfaRM/aW2XMinIwfKbrBFLBW0EsNfOiwo6GpXKv7fWQ6oSZe32i/23gpuIbYyA3OBlaSIrTgftvaxefsDPZkBpEaksB+Y/pNFhR01Sk78fUMFLWwxMBZEkxMRO8CtxxJug+f1osKGNSqK9eV04aVDUqUAC/hy+PrS2+sMR0NPKR4w99vM0rGRhcuACSQPM0IvFByAPx09Z8vWt8TYVlOcZgJPxANJUt21BK245DuHfQDYbaD0popUMO7GOVjGg+NXxOKyDb1kfvSjBsmYQsNr+XbnvRmOtSpGaNTqGJIMnmeetdpDxS10zS3xKTGX48vga8PEP8aXYTC5XntCxg6GtoqOZuNUa44oPoHpjwZ02qp4iP0/OhbQ38qDv4rK0ZXMxqF0GaRJPQbnwqWuQPFBdB5h7+edWEf5N9axfHQY73/2b61Xhp1PlQ2JHfPnTOctKZOOKPiOISMeP01taxIMaUtAonDnbzqbySO5sUYxtBX9UKvbvA0kxnEgpK6z17sTuQZIjSj+H3s0H4ctwddqlHNO1fUyVsecXeFGhMlgYzT7rfp13pfZxhNzUOFhjEXA2mVgJJ13j4U8u7ffQ0BaA7QaGflz+v7VonkcWG4Ratqw/PryLNOgjbltRjtHwpbi7RM5T3uWsCY015D60O2HvjUkEDkbhjlvI6ZufIVOGVyjJ3uisopNDX+qFXVgRP3+1JbOMMnObaiNCHG+53PSKZ4d5XQzy0+NZ8XE5HKpFZ44pbF2xIBoNcFaAeA47QguRcuBjEwuYGQozN3QQNTpqZ9uDU+dQVF8XkTG8GJl+FYeQRbKx2cKruqf2CDam2pCHKQIkcqMvi24AZfdZHGpHetsHU6dGUGsasa5+synfAgY4nh1i4xZkJJ377iYVkGg0gB3gbAuzbkms+EcJw+GzdghTPGaXuNOXNHvkx7x261sxqKKP1mUPAgF2cNbuOpKLmBkNAkGCJBjeDTccNH6vlSnhg/uL510delw03khqkZM0dMqRQW6lXqVqIkqVKlAEpFix328zT2keK/1G86WQ0SltaU3bS5iSoMtrtv133pylIr3B7ZYkqNWzHU7yDO/UD0poDFsPCNCgATRHEzltltXmDA7xEheXLn6GsbjKH2MyKZYj3CfAGmZpmknFpHL8NxNzOodW1gCEgAkkEkydIijr+OVWiC3OVEjeIJnQ/Q1ol8yNaybh1sEwi+nWfqfWo5+jNOlrYtgccrH8w/3CPD78xW7W45ihkwVvbIInUa+H0HpW1+zm2crvsOv3PwFZ9mcepBuBABmRqKyxY75q2ESCACZiJ5ydJ86zxT8yeQJJI6AkkjSmfo+pOP+X6FK2sfzSxuK2+TrHXMNtD8NCT8PEUww7SKlJNLcbLJSg6NL2BQkyFk7yBPSr4e0q+7A3Omn7ChsWz5iAkidw4Bj0rPBdpnClO7J72YE7CNB119PGoJpPl+fcwdArifDxeCiQMrTqJ5EfzQdnhIEDMND+k9AsH0NN83LvaRGoy/m2G/IUhs4ohllgf8AyXX3pHujbQelauIemjg4t2ktmAIJOY7mSdzv4VpcMiNdZkysfmGg35fKluNt3GcMgDLGxYgSJG0dRR6HUTpprpzz6iefvbR1pcVSc0WlsosV3+DhlgnlElUO4APLw+dMOFYTs0KzPeJ2A38BVmvDp+30rfD3J+/KsOJ+arNE+XIFu7msWxSr7zKNY97SdNj8a3u7+lBjAq51QNClYI0GaNfPTSOvhFLDEsknH3/komkk2bXcYiEBmAJ2mrPilzhMwzESBOsUi4hiLcOCuZ0VVnprEems07wmC7ZVOTvOVYlt1ZIjUD9MHb8xFOuFva9x5VFWydqMxHMenrWoFeu8HuToI15zqZjYHT0FVB30Ak7DYeFZ5xils9xU7DOHH+4PMfuK6Kub4f8A6i+Y/cV0lerwH+P6mHiPUSpUqVuM5KlSpQBKSYkd9vM07pNih328zSyGiYhqVYpoY/8AQ9TpTK/YVhDCRM/EbUkxnArQc/2/m3Qjr0poDF8di1TkCdJ1EiZ39KbC+GTQg92YBHL/AKpXfw6AqcgJAAnSdNhJ8KY4bCJklVCypEgAGIPP412RefpTFA4lbz5RlzTEazIE/DTWmuKAUKQNwKQtw1Z3fnrnM7Zf2ro7zHs0gTp+xNNSb3O8TqjFMFsXJMQKyN4/9Ca3tO3MQINBXeHhjLCfif4NQzqmqF4V2nb+4Rhb5LCdpE89JG0b15xTCDRQSAI27sgCIjpVcJgwhGWBr1+tbcdRyy5GUaGZE89P5qX+rL7LIvgT/hSrHefyJGuka6a+VMsFbyiJJ89TSo8MctJZTLAn3xsSds0bR6UxwSuD3mB05CNalPdbDTT0Oxi93X4D9qql/XlpvWeIBjTQkaHfl0ofCWmWcxB10gRAgaes1llN777mAZi2N+fkdhmO+3OsC+uw08vpRY2+B/mudxWNbOfchXI95h+YLtHQ1r4htpMEkOL+JA2I8dtJMax/ArW0Qy8pOp11HutBA8V/ehv6G24zBV725y7+dF4fDKolABMyQBrp4VzC5a3ZWVaUK8ZYdj3SoHOQZ5j9j/NHYcxJ++dS7cEnSrW7kgivPjtKtXK6NL5XRRmB5VfDe8Qs7A7A9Rz+FD17Gh1jTr4g/wAV3BlfiXR2UFpo5Ti6Q98P3Syg29PeKuo+GgbfpXZ8JxiIqqzoHAMqWAM90DQn/Gub9psEWYEAt3XGgJ72aVB8SCax4jhmXF23Cs6whMAk92Aw05jeK1xlKMtVd/3LzjHLBJv8Q/XYeVWAogW06/frUNtev361g8CXdfdEfEXuW4eP7i+Y/cV0dIsFbUOIM6j9xT2vV4ODhjp9zFndyJUqVK2ECVKlSgCUlxZ77edOqTYsd9vOlkNExpbxRnDDIAesz4UfPn6abkQPHnQfE7oUiSFkcyBMDxpocxgHFcORmzNnkgAwSBoCOXmaa2AVsAWxJUQoYxOw1NLTjVn3hsSTIgR1+XqKacPugqSCDB5QevSuy5FJS8qRz15rhIDKBDSYYfKR0J+IpxbvP2ClgFPgZ8TWeJsjMd9/LfTc6Vd8KpshgW3P5jzynbblTrmPnaePYzw98liJmN6GxGJK7IzzO0cuWvWtMLgwDPe0B/MeoP8AFaKwUAdOu/nqaz5/UrDhfS2jLBuxHeBBBjXmBz060VxvtCQUKALbDHNMude6Omg38RWNnFFhO3hTe1anvMFyqk/5TyA5R3djUYJNNF8knFqQnNXs7/CqKZ5R4VrZXWo+xafpYSXEDSdP5NVF7wqMugqvZ1llOVnlhqNMGh3YT9/WiLKwB99KV4zPmICnlBzCPy6/M+njWzK7gmCCsVbLfmAXTSBO2us+XLlRGDQhYJzajX1kn40HfuNkU5TOmgI025xWvBM3ZDOCG5g6ka9R960mKd5KLOPksFxjsGgKSNNcwG+h8dN604fcP5ly6DnPT9tvhRV6yJkms0uKDp8ayuLjPzbJMuncdjImr29j97TUu2or2yu9Z4JxnXyUbtWZMBXmUdBV4ryKlbHPJqE1ZV1FaMw6ft9KeMbVtit9DThp/uL5j966SkHDz318/D6U/r2OCSUHT6mHiPUSpUqVtM5KlSoaAJSbFe+3maIOEf7NCuIOtcGQMtvvExyidZ98cto38aw4pw4XcuZQ0TuJidD8qOjz67mPSvC33MUye4CZeBKP/wBQ1EbcpBj1ANH8NweRSAuUb6DSedC8KwD2jLXA2dB2mp0u9pcuEpP5D2rLyMInwrxHgnbX7V1WWbYYEEWzoWRgylrbmRlProV1m7hHU43t3C3R5xThNx7hZcuXxLDr0McxRlrho7PKSZnk5jY+PjW+OTMhByQf1pnXrquYTt1rDA3FUBJSZ0yW+zXX/HM2vjNTXpvqVcpTjprYzwllAXRXUsPeGaWWddR6VhxRbVlO0vsAoIWcrNqxgCACf+q0HCLdu8b7McxLtso1cKm4EwEQKB1kmSa8x1qxirTI4LIGBIDMpldRquv/AHTShic4uV1tff3oTHOUVpiV4Ulm9bFyySUaQDlKnukg6NB3mvMN7TIb7YdVfMgIzFBklTckKQ2/cbSOXgY9wBt4e2LdpYUEkCZjMSx8hrR2Ew1st2gtoHMjMFGbUknXfUsxPWTSrwVKWlOv9f7Hk8lJyM7+UB3KycpZQNIKicpPKdppZ7Kcc/qlctaVCpWMpeCHGYDvAGRtPPeF90HYjimQ6sF6cpIrCzxguTD5o8T1/wCvWpxnjWOScbfR9vp1KOE20rNvaBr62CcKs3AZiAdIMwGMTMcj5V77P3Lz2Fa+hS4S2ZWUAgZ2yyAAPdjz350Q186eVYf12sDXWJER8vvSpPioKHh6eT59fj4M+l6hiUqjYYEySB8a9w7yDP3tWeLbWpTnF49TVnDbsV5mfL7NeC6p0GlDWn5VnMGs0uIUacYqupfHDWnbL43DsxGV8pEyIBHKZnp/NCHBsmrXf/4Hi3XxJ+J60e1zQEnRdpMAeMczMDyasr+FzGczL1gx8DT5ca9cVaZ2En6XzRa3cz6R9jSPMGaraWCQarYIQQsnxO9bOcwkbisjcW7W7X7diytIz7M/ZFedifsirohPhWk5RMzU44ovdppfP9DOTWxiloyPrUa0Z/5FVxmKPZswmQJiCT6Deg/xdjplffTuNrrEzPl8+lVWODVK+6F1S5scYC2c67b9afVzvDbjdooY6zymuirbwaSg67mfP6iVKlStpnJUqVKAJSbE+8fOnNJsT7x86DqKGh8YBk1MeNbkUJxOwWt6TM6QSNxziux5jAlmDmAYmQY6ctvUeta8NUhxNB2cM4zMdWAJUZjBOsBvUD/qq4Z74YHsl31/uctOvx9Ksy+J+SSHeLWUak2Es3A6k5YB167cj503tsxty6hWjUAyAQeR50ge5dzLosSJksSBsdeWsetJDkdxcmM+M3LSv3nhjBjMRvMR8BS/ABGkDeSQMxM7mdPOm+LfKme6qToBAneAJ0nc0rtcVBOUADMTlhSJAE6kjTSPnROVQM2ON5EeXMAxJOdhJ0EDTyptwiwyqczltRExpvtFc83EmIVtOZMM3IHqvh8/GmvDOMWzKyZzZfdYDNMRJHjWWHM25V5LNcQRmIgVkHA5D0rTiFklzBI13A8x/wA/ChRgWmcxknXujw0qcubLRql8B9o5hrpFUGEtzJAmZ256mdt5J9a9sWyAZoTE48Ad0rPQyNBM7+VZ8nq5GHKkptIcYZxsNzp60FxjEFVzLE6DWSNQNsszvVsNdBgiCJHlown+a0RJURHLYZRp3dAdvdqquWD4ZHqIsNjGFwNCw5Ufn21BjSJ0Gh8afsFGtVFg1nfS4AYywPdnNMwZnwnL86zS1OLbX3L4peajUXuW3Tw/4qwtd0AEnzMkRoMx68vgDS23Zu5iYTXxY8/HwplgBdg9pl5Zcs9NZnx6VXh5OaeOW6KZUo1JcwZhXvaRqKIxNnnSHF3rxLBVYR7pyqYPug6kf7qwvE8eTS2XUlKNocG5NUbFovddgJ2n7+9aWcOxF7NDq2U9VAie9qQdY286Y37IcQSRqDoYMjXel1aZ3Lc7VrYx/r1DCDpzMHx5+nry579qpIKkHnp8P+KzbgKHKQX/APu3j1Pj8hRuE4eEWJJ8zNbI45S8sFXuQckt2Ai9dF3OqOwUkgdyDAHM69R1rprONJBLKUgkQdyBz0pegA2qtxjzr0cUdMd+Zmm7ew7R5E1Krh/dHlUqhM1qVKlAFXcASSABuTtSe84LEgyCdCNqJ47g+1tC2TAZlnxAOaPjEfGlti2qAqoACk6DQCSTAB21JpWyiitN9TYuOutZYo9w/fWs8lxWVWWFlixBkSSSNxzkCR4VriT3D98jXYvc7KNCp0Y7OywDtBnbeRQdpGW4oN5vLu6689KLs3lvKyidtSJU76Qd+RoC3gLmYEkwd+82mo93poKtZpwbxY+u2SQU7RpJmQe9APlEHbrBpM2BuZ4JOWRBLDw2ETuPvSn4fLG502mScoQ+7zOp18q5TiOIuM5CwIY5cyXAdtiRoa4tuRPBe6Okxt1lsggZiCo105xuBHL71pVaxRDZGiSdO8DyzbR5+gprYfNYmCCYmRB3bx8aEy1nzTry0Pgx+ZysGv4a2mUsdRqBmP8AOnM0dw/FKScupG4B1jU7sIGo/wCaB4hesuQGbvLIIDZTMgEHxmPWr8Ka2CCCFzSBLKZBOWYO+v8ANLDZobI24sNx14qSYJiTA3MTp50DbvuzjR4I2KEAHU6mfh8KY4yVMHfSfOBQ7XDSTlTaKYo3FM3wynXxFWFk9Kywjd74Vnfx5EiTpuQV0kEgmTI26VlyaW1Zmzp6w1LR8Boa3u8+XxnYk7mP1fKgcFfJ3neNefjvTC8oI+/Cq4WnjlFEGtxXcx0MRoRMbmZlQNI/y/ajMFdDKJgTvrIjbfTlrWV20p0zEHTY6+mtaJcQVFVFrkd90E51BjSeW3LoKxv4kxI1H3ypda7TtiTmKywAyLHvd1pBkga8udbjBM4990zAGNJXUEg8p5VS29o/Bopc2E28bngZH1jWNNZ1PPlrpzrJrJBq1nBFSP7jHUSNNYJ002mQN+VFBqfJh8aK17MRT0N6eQOmGNaiyBWlY4nFKisWI7q5iJ1A6x8K7Dh8cOn3B5JS2PMRj1tLmdgq/eg5k0A3HWb/AE7LsNNWKpvsQG1ikfCb93F4o6KCoJGYZuzUaQqzGYkjU07v3zYxNu3fyut4AK4EEEGAGGx1jXxqine65Gp8Osb0veVXX5/P0IvH4g3bToCJzCHWNNSV2Go1jnTSyO0UMhBU7EGQaC4diBevXEtlLLWZQKUzOVUwW1IAEwIFIr3E7mDxjKQuTQ3AgIVlIntAkkKwHTTSm16d3yF/T+JcYqpJXX5/LPoeG90VKrgrgKiNuXkdjUqx5xvUqVKAAeMsBaZjPcBbTfQax8JpHYxi381xJVSBGwPdzLqOW37U/wCKYY3LTou7qV8swifnSDhfDjYTsyc0E67bmSIqcrsvBx0Pv/wJxub+2e6st3hudUGg017wGvhUxB7hpa2EvFnIIQG4hXb3FnODA5mOdM7/ALh8qIu2dmqS3F2c9a87Q9awZmnYR5kHl/z6VSz2gIBC5eeuo0EQIjetJMe29QDHiD8v4Fczj+IOLjhQkK7DvBplSo21BGp9PTpcOe4KW8S/1DU1u2i2COqVFsG7/wBOGVFZ5giY7o21b4aeJoVu3JUkZeozrBOmnrP3s0wMmywUwdYMTB32+FJ8daI9+4ujaHK3PNHPp49aYjlTU2ja7almzW1HQwDmEAk7Tv8AtWuAw6ZxKLG2y+fw1ND43DubYBZS0gzlMZQQQIneNJqvCMIyXMzFSTA0BGxPImNjWOTqb+TbBXjXwNOIjby+tK7uNRTBYCNNesA+mopvxEaDzNAVObqQ+FXjRrhT3hW9zLr3QfgPEfyfWg8PiFz5QRI3HMT4fGtLvCwSfeGubQnrOp6SdtqjJvaiPErzI3s4jooGv3tRlxZX4fsDS63wFADLPr/mTECNPhTHMAI6Dz0HM/WtGKEknfUyie6oJIm1oJEsQsnKD4CQB8qy7JEiBhyIEg3DA+Wo35U6ewsMxCd2M0gSBuCTtA+tIeI+1+FtIXWL0MUi2FPfAc5czELP9t9iZy0/hK7YbDbC4slom3AA0BYn4TpHwou7fABZiFUDUkgADxJ0FcRf9ocXfYphba2xds5rVwLmZWNt7gaSMjKSmSQNDoYJFMeE+zOKvYR7eLYh7ji4pZjca2QRAIzQYyK47xEue6MutKCxxc41bD5AWY51tsVUlEe5GQO+wJLKIBPvCYpDxbjeLZr9qxbCssi0yRcclUs3GlToO7cP5feyrMnXoOFewti0oDl7sC2AGMIBZ1t9xIUsv6iCdN66BbYGwjn8aZRFs532PwOK/pwMYCt0MdSysxUgHUqxAOYsInYCqe0PBLVu0Miw125atO5JZyjPmILMSTqBueldWaVe0eCa7h3Ce+sOn+5DmA+UfGiUfKymGVZIt9xRY4Pdw2Me9bTtLV2ZClQ65iG0DEA6jrtS/wBtbzPdwwNsocxyyVLGWTkpMetMcErPfGLtntFuW47M3MhRgAGEGQQCDvGtWxWCJvricUVUJpZtrmfvAFgWZR4E6Dl4axauNLuehCenIpSptL63VVX/AGh+xDZ+yZBc2LQHjwYAg/AmuWwtpUxb2sSM968pC3Z7rKwIyhY7mgjntW/svhWs22a3aDi5DZi2R9gQpzCCokwwiZ2ofiuGftDi7xUMoyYe2hzE3DIWW0k5iTp08NWk7SZPHBRnKF7cve/3599hz7HXicJaJ3ClZ8FYqPkKlGcGwPY2LdvmqgH/AHbn5k15VI8kYsrTnJrlbGlSpUpiRKTYj3j505pJiffPmaWQ0ShaqXPdPl/IqXEBBB2O9K3w6KpUWbhEnbNHITvsQPlSrmMWa0ecUrXFXgBmRtgfc8AT+bqD6ijEUBNLTiNIPvQdDzJOjH7FFXkBiVOw+E9Y6eFXbOxVvcEwfE7oiUdkH6be8ryM9R86PxmUkEzJUGOew38aBtcZIBUKMxuZQGLSSZiTHM8624lgc4R2ypcyjMYzARMgT8daReorDyyDuEXlKmJHn9+NLLmDm7cIiCSdSenIDbWieC4JVJIALgaGCvhz5HrQ1hrnaAMgEiGOeSNOXXWniS4itYW13urGw09PGhbmOdSdFiYEsFnTqaoM+4Ann3v9u3wBPr101HCmuAZ4UAz+rlGgI0/4rLkT1ui+KS8NWaY7iDFRCofK6vOD+xHrQuGe5c91UPlcU6ddKYfhKzpA/wDFI5eHQRWuD4atskjmI2A0mY08f3olBN2cjlcY0jDB8GUXGukAmUmdwwUghT0hhPl6FPbYZmzTAA1jZp0MD51drsqU1ktM9Ph8orO+/vKdQYza8o5iD4mupJcjrlKTthCkSJ2nXf8AjWqrb0gyRBBnRTJJ9xecGNa3sYQwPKi7WDA31p1ZndASYeYESAIg6iOkUs4P7CWLBmCzaGWiZViymFAlgTGYyYJEwYrqAsbV7FNp7i2Y2MMqKAoAAAAA0AA0AA2AiqYjGKjIGMG4SqaHUhS5E7DuqTr0ok1wHtPbsnGLIEBi10jDi6yqLTAsZLdySuptwDrJimOHbYziNu0ua5cRAZgswExqYnf4VfD4hXUOhDKwBUjYg6giuc9q8QQttSUXDkjOxUuWEEi2EUg5SBJMiR3dZILHB4m9dszbyA5yEZ0dVa2NA4thpE8gSJAnSaAHANY4XErcUOjBlbZgZB5aUtwOOudpcEm6ltJLC3l/uySbdvXvd0eMGBJnQH2ae0GyrfLvleLSluztIWzlYgSwJAzNr0A2oOFeIkYe8DYdD2pJeyWCqWUhcyNsr5iBB3OnhS+97SKyKWfJplQOpOcvpcKuAVnLmCxI3nwxx2GdsSDlUl3ftEzEF+yPagALaEwQBmEkxvNMr93JZwb3mXIl4MX1ChTZvC2XlFy6so90axU3Dsao569Sv3KcJ4uFtdnZRrhzHKtu3ACwAM75VUnmW8ecUT7P4DtSuIuMrRPZIs5Lf5Sdd20iaPxmIS9hrjJ31ClgTnCtl73dKwWGnLQ7a60i4I9oYfC4VbyJeeC3YNbJDoDcOaMwMgZSefkYoUO4Sz3elVf3OzqVBXtOZjWpUqUHCUlxQ7x86dUkxJ7x8zSyGiZVCND5VK9Ox8jSLmOKHu+PzrLHY7IFG8j9Sj9z4VhisAWMq2U6z3FO5nn8fWr4q6oIlCco/ROgjY/H5GtJTGrZfh3F4BBWf/NTHhvOv3todxAh7amYE7gxBHIkeOhpfwu+ofKbbHNAnICNd5PSQfIEb706fDKVylRl3iIHWpydSOvyzE/DbSZsvaEAggRcgnQL6yB11o/D4e2rGLklmJguGPe2A8NNvOtRw+0BPZoAus5RprmOp211rm+L+1uFsKt21bF0sYDIAFBWIzOemYco724rmvsTyNSdnQf0DD3bhHdgHIkgxGbbfnUt4FwZ7ZjrJBVYiQY09PjW+BxS3baXE1W4qsp8GAIo23hSfCk3YuyMK0FsnYUYmDA8a2iuqBxyE2MS3YttcvNktqQWPeMSQomNYk0Spsi1nzjs2yw+YZYYjLDbQSRr41y/t9iDiblnh1o9+84e8R+S0usn/wBv/EdRXYW+GWxY7DKOyyZMvLJER6U6ikDkwpF2FKOM+12Fwr5L13K8A5crkwdiIWORrmfZj2ifCYq5w/EMWVMxsOZLZFXOFMakZNR0II6RrxT28wV3NktPiHCkArYDECDzeCBzrotBDf8AyZafTDWMRiG/xSBPnqflXW4S8WRWZSpZQSp3UkSVPiDpXzD2C43ireBRLGCe6uZyLmcKjEseo5bb8q7L2b4ti7lx0xeG7EZQ1srJU6wyswJGbUEbc6DrR0LNQ4vKWy5hmiYkZo6xvFcje9gmd27THYpkkwuc6AnQEkmdOcU39nfY3D4Ry9oOXZcpZmzGJB8BuBy5UHB6FrnsN7RXH4ncwqoptWras7ycysQDHQySBGnPpVOO4PHdo7pi7dnDBcxJtqXQASw1XXYmZ51z/sX7Lf1FlsTfvYgPiGLdy4beZQSqs+Uanc9IIoA+kTSTgnGnutiu0yKti+9pWkiVWDLSYGjDXz0Fcb7M4rFvgb9z+sKJbukJcuKLhFq0DngtJ1lYHVfGkns5xJwt5r2ZxdNw3O3ZhhipNsOzKilu1zG2IjZhQdo6fH+3qMlm4vZW7hxXZOHKu1u0Cyu4IggEAa12Q4lZNtbhuIEcSrMwUMPDNFfKMJZNu6wAVFwzHFZ0wjsQLoYZWF0o3ZqJiRy8K7zhPDP6y0HxVxMXZbK9mbRtFCMyt3RyI69KAaDMT7bYK372It6fpJf/ANAaVXv/AJSwSg5O0c/424n4sRXvt5waxa4biDbs20IVSCqKCDnTmBNOfZzCqMJh4VR/Zt8h+haDmxvwTjCYqwl63IV50O4IJBBjnIr2i0UAaQK8rgBdSpUoOEpJiffPnTukmJXvHTmaWQ0TOvCN/I/tUynoasAeh9KQcWrhGJ2opcEuk6xW5Q9D6V5dssVYLKsQQrZZykiAY5wdYp3N9ATa3RAoGwiuc4p7RXe+llMrSbVospYNeW6Ecd0wCLZFwA+8CdsjCui4fwt1X+47OxjMTAEj9KgAKPn1Jo7DYBEnKsSSzeLMZJPiTXNLZxs5ezw29ihauvZ7FxcVyHdmKIpg2+y9z+4mcHUaOCZIgHYD2Hw6AB0W5GQ95VjNbDw2UCJm45kzuP0rHRgVKdREspasBdAAK0FQCpTHD2hOJLdNsiwUFw+6XnKvUwBqR02oqpFAHL+yXsUcNeuX7t03r10QzFYAkgmCSSSSB022rqDXs14RQAmv+zSPjbeLJ79u2UAjQkzDE+AZh8R0o98EMjIgChlYaAAd4ETA86KURXoNAHzb2a9o34dhhhr+Evl7bNDKsqwZi0g/HcTT0+0GMxGGF3C2FRjcK5bp72QQM490DvSI1rrC/nVCK4ds423wbit338XateCWwT65R+9eYj2HxpE/iVwsNQIcLI1Ew/8AFdvMbVUk0BZ889qOOX8UqYC0M15soxb25KIJGYTyHMztt1o32q9oX4fZNkWTla2Uw1xD3RplCuDsyjXTfTbWOxw+FVBCIFHRVAHoBXmLwS3VC3EDAEMAwkZlMg+YNAWc9wf2O/8Aw8NYuMRbtjPetxpduHvw7fpVidI1gdKERbTYPiK3XW2n9ViBnOymUKnxOYLoN4rtFNCXeF2mR0a0pW4ZuDKIZjGrRudBrvpQFnzjGey2INm5i27PNetA3FCPcuojA52tm4+j5WMiYiQIr6BwDEW3w1prP+lkUJIg5VGXUddKYBfD5VnhcIttFS2oVFEKANAPCgLOO/8Akbj9kYO/YYst1wAisjDMA6mVaMpEA6z866H2ZuZsFhiOdi1/6LRmO4bbvLku21uL0ZQQPETsfKtMJhVtoqIoVEACqBoANgKALipVq9rgH//Z"/>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49510" name="AutoShape 6" descr="data:image/jpeg;base64,/9j/4AAQSkZJRgABAQAAAQABAAD/2wCEAAkGBhQSERUUEhQVFRQUFhgYFBgYFhYYFRYVFBoXFhgXFBcXHCYeGhkjGRgXIC8gJCcpLCwsGB4xNTAqNSYrLCkBCQoKDgwOGg8PGiwkHyQtLCwsKiwsLCwsLCwsLyksLCksLCwsKSwpLCwpLCwsLCksLCkpLCksLCwsLSwsLCwsLP/AABEIAMABBgMBIgACEQEDEQH/xAAbAAACAwEBAQAAAAAAAAAAAAAEBQACAwYBB//EAD0QAAIBAgQDBQYFAwQCAgMAAAECEQADBBIhMQVBURMiYXGRBjKBodHwFUJSscEUI2IzcuHxgrIHkiRDov/EABkBAAMBAQEAAAAAAAAAAAAAAAACAwQBBf/EAC0RAAICAQIEBQMEAwAAAAAAAAABAhEDEiEEMUFREyIyYXGBkfAUsdHhM0LB/9oADAMBAAIRAxEAPwD7jUqV4TQB7UpZ+Jt0Hz+tefijdF+f1rlnaY0qUr/FG6L6H61PxRui/P60WFMaVKWDibdF9D9a9HEm6D5/WiwpjKpS48SboPn9aoeKN0X5/WiwpjSpS1eJN0Hz+tQ8SboPnz+NFhQyqUtbiLgkQuhj828TpprpXlriTsYAWQAfzDQ7biugM6lKxxVjyGvn9a9/E26D5/WuWFMZ1KWniTdB8/rXn4m3QfP60WFMZ1KWfibdB6H61PxNug9D9aLDSxnUpZ+Jt0Hz+te/iTdB8/rRYaWMqlLRxJug+f1qfibdB8/rRYUxlUpZ+Jt0HofrSrB+3Vq7PZktlClotXdA7vbBOm2a20nkNTpMFhR1FSudue2FsMVzAkMikhLjIrXG7NVa4oKKS/d1Oh3ivb/tfaRM/aW2XMinIwfKbrBFLBW0EsNfOiwo6GpXKv7fWQ6oSZe32i/23gpuIbYyA3OBlaSIrTgftvaxefsDPZkBpEaksB+Y/pNFhR01Sk78fUMFLWwxMBZEkxMRO8CtxxJug+f1osKGNSqK9eV04aVDUqUAC/hy+PrS2+sMR0NPKR4w99vM0rGRhcuACSQPM0IvFByAPx09Z8vWt8TYVlOcZgJPxANJUt21BK245DuHfQDYbaD0popUMO7GOVjGg+NXxOKyDb1kfvSjBsmYQsNr+XbnvRmOtSpGaNTqGJIMnmeetdpDxS10zS3xKTGX48vga8PEP8aXYTC5XntCxg6GtoqOZuNUa44oPoHpjwZ02qp4iP0/OhbQ38qDv4rK0ZXMxqF0GaRJPQbnwqWuQPFBdB5h7+edWEf5N9axfHQY73/2b61Xhp1PlQ2JHfPnTOctKZOOKPiOISMeP01taxIMaUtAonDnbzqbySO5sUYxtBX9UKvbvA0kxnEgpK6z17sTuQZIjSj+H3s0H4ctwddqlHNO1fUyVsecXeFGhMlgYzT7rfp13pfZxhNzUOFhjEXA2mVgJJ13j4U8u7ffQ0BaA7QaGflz+v7VonkcWG4Ratqw/PryLNOgjbltRjtHwpbi7RM5T3uWsCY015D60O2HvjUkEDkbhjlvI6ZufIVOGVyjJ3uisopNDX+qFXVgRP3+1JbOMMnObaiNCHG+53PSKZ4d5XQzy0+NZ8XE5HKpFZ44pbF2xIBoNcFaAeA47QguRcuBjEwuYGQozN3QQNTpqZ9uDU+dQVF8XkTG8GJl+FYeQRbKx2cKruqf2CDam2pCHKQIkcqMvi24AZfdZHGpHetsHU6dGUGsasa5+synfAgY4nh1i4xZkJJ377iYVkGg0gB3gbAuzbkms+EcJw+GzdghTPGaXuNOXNHvkx7x261sxqKKP1mUPAgF2cNbuOpKLmBkNAkGCJBjeDTccNH6vlSnhg/uL510delw03khqkZM0dMqRQW6lXqVqIkqVKlAEpFix328zT2keK/1G86WQ0SltaU3bS5iSoMtrtv133pylIr3B7ZYkqNWzHU7yDO/UD0poDFsPCNCgATRHEzltltXmDA7xEheXLn6GsbjKH2MyKZYj3CfAGmZpmknFpHL8NxNzOodW1gCEgAkkEkydIijr+OVWiC3OVEjeIJnQ/Q1ol8yNaybh1sEwi+nWfqfWo5+jNOlrYtgccrH8w/3CPD78xW7W45ihkwVvbIInUa+H0HpW1+zm2crvsOv3PwFZ9mcepBuBABmRqKyxY75q2ESCACZiJ5ydJ86zxT8yeQJJI6AkkjSmfo+pOP+X6FK2sfzSxuK2+TrHXMNtD8NCT8PEUww7SKlJNLcbLJSg6NL2BQkyFk7yBPSr4e0q+7A3Omn7ChsWz5iAkidw4Bj0rPBdpnClO7J72YE7CNB119PGoJpPl+fcwdArifDxeCiQMrTqJ5EfzQdnhIEDMND+k9AsH0NN83LvaRGoy/m2G/IUhs4ohllgf8AyXX3pHujbQelauIemjg4t2ktmAIJOY7mSdzv4VpcMiNdZkysfmGg35fKluNt3GcMgDLGxYgSJG0dRR6HUTpprpzz6iefvbR1pcVSc0WlsosV3+DhlgnlElUO4APLw+dMOFYTs0KzPeJ2A38BVmvDp+30rfD3J+/KsOJ+arNE+XIFu7msWxSr7zKNY97SdNj8a3u7+lBjAq51QNClYI0GaNfPTSOvhFLDEsknH3/komkk2bXcYiEBmAJ2mrPilzhMwzESBOsUi4hiLcOCuZ0VVnprEems07wmC7ZVOTvOVYlt1ZIjUD9MHb8xFOuFva9x5VFWydqMxHMenrWoFeu8HuToI15zqZjYHT0FVB30Ak7DYeFZ5xils9xU7DOHH+4PMfuK6Kub4f8A6i+Y/cV0lerwH+P6mHiPUSpUqVuM5KlSpQBKSYkd9vM07pNih328zSyGiYhqVYpoY/8AQ9TpTK/YVhDCRM/EbUkxnArQc/2/m3Qjr0poDF8di1TkCdJ1EiZ39KbC+GTQg92YBHL/AKpXfw6AqcgJAAnSdNhJ8KY4bCJklVCypEgAGIPP412RefpTFA4lbz5RlzTEazIE/DTWmuKAUKQNwKQtw1Z3fnrnM7Zf2ro7zHs0gTp+xNNSb3O8TqjFMFsXJMQKyN4/9Ca3tO3MQINBXeHhjLCfif4NQzqmqF4V2nb+4Rhb5LCdpE89JG0b15xTCDRQSAI27sgCIjpVcJgwhGWBr1+tbcdRyy5GUaGZE89P5qX+rL7LIvgT/hSrHefyJGuka6a+VMsFbyiJJ89TSo8MctJZTLAn3xsSds0bR6UxwSuD3mB05CNalPdbDTT0Oxi93X4D9qql/XlpvWeIBjTQkaHfl0ofCWmWcxB10gRAgaes1llN777mAZi2N+fkdhmO+3OsC+uw08vpRY2+B/mudxWNbOfchXI95h+YLtHQ1r4htpMEkOL+JA2I8dtJMax/ArW0Qy8pOp11HutBA8V/ehv6G24zBV725y7+dF4fDKolABMyQBrp4VzC5a3ZWVaUK8ZYdj3SoHOQZ5j9j/NHYcxJ++dS7cEnSrW7kgivPjtKtXK6NL5XRRmB5VfDe8Qs7A7A9Rz+FD17Gh1jTr4g/wAV3BlfiXR2UFpo5Ti6Q98P3Syg29PeKuo+GgbfpXZ8JxiIqqzoHAMqWAM90DQn/Gub9psEWYEAt3XGgJ72aVB8SCax4jhmXF23Cs6whMAk92Aw05jeK1xlKMtVd/3LzjHLBJv8Q/XYeVWAogW06/frUNtev361g8CXdfdEfEXuW4eP7i+Y/cV0dIsFbUOIM6j9xT2vV4ODhjp9zFndyJUqVK2ECVKlSgCUlxZ77edOqTYsd9vOlkNExpbxRnDDIAesz4UfPn6abkQPHnQfE7oUiSFkcyBMDxpocxgHFcORmzNnkgAwSBoCOXmaa2AVsAWxJUQoYxOw1NLTjVn3hsSTIgR1+XqKacPugqSCDB5QevSuy5FJS8qRz15rhIDKBDSYYfKR0J+IpxbvP2ClgFPgZ8TWeJsjMd9/LfTc6Vd8KpshgW3P5jzynbblTrmPnaePYzw98liJmN6GxGJK7IzzO0cuWvWtMLgwDPe0B/MeoP8AFaKwUAdOu/nqaz5/UrDhfS2jLBuxHeBBBjXmBz060VxvtCQUKALbDHNMude6Omg38RWNnFFhO3hTe1anvMFyqk/5TyA5R3djUYJNNF8knFqQnNXs7/CqKZ5R4VrZXWo+xafpYSXEDSdP5NVF7wqMugqvZ1llOVnlhqNMGh3YT9/WiLKwB99KV4zPmICnlBzCPy6/M+njWzK7gmCCsVbLfmAXTSBO2us+XLlRGDQhYJzajX1kn40HfuNkU5TOmgI025xWvBM3ZDOCG5g6ka9R960mKd5KLOPksFxjsGgKSNNcwG+h8dN604fcP5ly6DnPT9tvhRV6yJkms0uKDp8ayuLjPzbJMuncdjImr29j97TUu2or2yu9Z4JxnXyUbtWZMBXmUdBV4ryKlbHPJqE1ZV1FaMw6ft9KeMbVtit9DThp/uL5j966SkHDz318/D6U/r2OCSUHT6mHiPUSpUqVtM5KlSoaAJSbFe+3maIOEf7NCuIOtcGQMtvvExyidZ98cto38aw4pw4XcuZQ0TuJidD8qOjz67mPSvC33MUye4CZeBKP/wBQ1EbcpBj1ANH8NweRSAuUb6DSedC8KwD2jLXA2dB2mp0u9pcuEpP5D2rLyMInwrxHgnbX7V1WWbYYEEWzoWRgylrbmRlProV1m7hHU43t3C3R5xThNx7hZcuXxLDr0McxRlrho7PKSZnk5jY+PjW+OTMhByQf1pnXrquYTt1rDA3FUBJSZ0yW+zXX/HM2vjNTXpvqVcpTjprYzwllAXRXUsPeGaWWddR6VhxRbVlO0vsAoIWcrNqxgCACf+q0HCLdu8b7McxLtso1cKm4EwEQKB1kmSa8x1qxirTI4LIGBIDMpldRquv/AHTShic4uV1tff3oTHOUVpiV4Ulm9bFyySUaQDlKnukg6NB3mvMN7TIb7YdVfMgIzFBklTckKQ2/cbSOXgY9wBt4e2LdpYUEkCZjMSx8hrR2Ew1st2gtoHMjMFGbUknXfUsxPWTSrwVKWlOv9f7Hk8lJyM7+UB3KycpZQNIKicpPKdppZ7Kcc/qlctaVCpWMpeCHGYDvAGRtPPeF90HYjimQ6sF6cpIrCzxguTD5o8T1/wCvWpxnjWOScbfR9vp1KOE20rNvaBr62CcKs3AZiAdIMwGMTMcj5V77P3Lz2Fa+hS4S2ZWUAgZ2yyAAPdjz350Q186eVYf12sDXWJER8vvSpPioKHh6eT59fj4M+l6hiUqjYYEySB8a9w7yDP3tWeLbWpTnF49TVnDbsV5mfL7NeC6p0GlDWn5VnMGs0uIUacYqupfHDWnbL43DsxGV8pEyIBHKZnp/NCHBsmrXf/4Hi3XxJ+J60e1zQEnRdpMAeMczMDyasr+FzGczL1gx8DT5ca9cVaZ2En6XzRa3cz6R9jSPMGaraWCQarYIQQsnxO9bOcwkbisjcW7W7X7diytIz7M/ZFedifsirohPhWk5RMzU44ovdppfP9DOTWxiloyPrUa0Z/5FVxmKPZswmQJiCT6Deg/xdjplffTuNrrEzPl8+lVWODVK+6F1S5scYC2c67b9afVzvDbjdooY6zymuirbwaSg67mfP6iVKlStpnJUqVKAJSbE+8fOnNJsT7x86DqKGh8YBk1MeNbkUJxOwWt6TM6QSNxziux5jAlmDmAYmQY6ctvUeta8NUhxNB2cM4zMdWAJUZjBOsBvUD/qq4Z74YHsl31/uctOvx9Ksy+J+SSHeLWUak2Es3A6k5YB167cj503tsxty6hWjUAyAQeR50ge5dzLosSJksSBsdeWsetJDkdxcmM+M3LSv3nhjBjMRvMR8BS/ABGkDeSQMxM7mdPOm+LfKme6qToBAneAJ0nc0rtcVBOUADMTlhSJAE6kjTSPnROVQM2ON5EeXMAxJOdhJ0EDTyptwiwyqczltRExpvtFc83EmIVtOZMM3IHqvh8/GmvDOMWzKyZzZfdYDNMRJHjWWHM25V5LNcQRmIgVkHA5D0rTiFklzBI13A8x/wA/ChRgWmcxknXujw0qcubLRql8B9o5hrpFUGEtzJAmZ256mdt5J9a9sWyAZoTE48Ad0rPQyNBM7+VZ8nq5GHKkptIcYZxsNzp60FxjEFVzLE6DWSNQNsszvVsNdBgiCJHlown+a0RJURHLYZRp3dAdvdqquWD4ZHqIsNjGFwNCw5Ufn21BjSJ0Gh8afsFGtVFg1nfS4AYywPdnNMwZnwnL86zS1OLbX3L4peajUXuW3Tw/4qwtd0AEnzMkRoMx68vgDS23Zu5iYTXxY8/HwplgBdg9pl5Zcs9NZnx6VXh5OaeOW6KZUo1JcwZhXvaRqKIxNnnSHF3rxLBVYR7pyqYPug6kf7qwvE8eTS2XUlKNocG5NUbFovddgJ2n7+9aWcOxF7NDq2U9VAie9qQdY286Y37IcQSRqDoYMjXel1aZ3Lc7VrYx/r1DCDpzMHx5+nry579qpIKkHnp8P+KzbgKHKQX/APu3j1Pj8hRuE4eEWJJ8zNbI45S8sFXuQckt2Ai9dF3OqOwUkgdyDAHM69R1rprONJBLKUgkQdyBz0pegA2qtxjzr0cUdMd+Zmm7ew7R5E1Krh/dHlUqhM1qVKlAFXcASSABuTtSe84LEgyCdCNqJ47g+1tC2TAZlnxAOaPjEfGlti2qAqoACk6DQCSTAB21JpWyiitN9TYuOutZYo9w/fWs8lxWVWWFlixBkSSSNxzkCR4VriT3D98jXYvc7KNCp0Y7OywDtBnbeRQdpGW4oN5vLu6689KLs3lvKyidtSJU76Qd+RoC3gLmYEkwd+82mo93poKtZpwbxY+u2SQU7RpJmQe9APlEHbrBpM2BuZ4JOWRBLDw2ETuPvSn4fLG502mScoQ+7zOp18q5TiOIuM5CwIY5cyXAdtiRoa4tuRPBe6Okxt1lsggZiCo105xuBHL71pVaxRDZGiSdO8DyzbR5+gprYfNYmCCYmRB3bx8aEy1nzTry0Pgx+ZysGv4a2mUsdRqBmP8AOnM0dw/FKScupG4B1jU7sIGo/wCaB4hesuQGbvLIIDZTMgEHxmPWr8Ka2CCCFzSBLKZBOWYO+v8ANLDZobI24sNx14qSYJiTA3MTp50DbvuzjR4I2KEAHU6mfh8KY4yVMHfSfOBQ7XDSTlTaKYo3FM3wynXxFWFk9Kywjd74Vnfx5EiTpuQV0kEgmTI26VlyaW1Zmzp6w1LR8Boa3u8+XxnYk7mP1fKgcFfJ3neNefjvTC8oI+/Cq4WnjlFEGtxXcx0MRoRMbmZlQNI/y/ajMFdDKJgTvrIjbfTlrWV20p0zEHTY6+mtaJcQVFVFrkd90E51BjSeW3LoKxv4kxI1H3ypda7TtiTmKywAyLHvd1pBkga8udbjBM4990zAGNJXUEg8p5VS29o/Bopc2E28bngZH1jWNNZ1PPlrpzrJrJBq1nBFSP7jHUSNNYJ002mQN+VFBqfJh8aK17MRT0N6eQOmGNaiyBWlY4nFKisWI7q5iJ1A6x8K7Dh8cOn3B5JS2PMRj1tLmdgq/eg5k0A3HWb/AE7LsNNWKpvsQG1ikfCb93F4o6KCoJGYZuzUaQqzGYkjU07v3zYxNu3fyut4AK4EEEGAGGx1jXxqine65Gp8Osb0veVXX5/P0IvH4g3bToCJzCHWNNSV2Go1jnTSyO0UMhBU7EGQaC4diBevXEtlLLWZQKUzOVUwW1IAEwIFIr3E7mDxjKQuTQ3AgIVlIntAkkKwHTTSm16d3yF/T+JcYqpJXX5/LPoeG90VKrgrgKiNuXkdjUqx5xvUqVKAAeMsBaZjPcBbTfQax8JpHYxi381xJVSBGwPdzLqOW37U/wCKYY3LTou7qV8swifnSDhfDjYTsyc0E67bmSIqcrsvBx0Pv/wJxub+2e6st3hudUGg017wGvhUxB7hpa2EvFnIIQG4hXb3FnODA5mOdM7/ALh8qIu2dmqS3F2c9a87Q9awZmnYR5kHl/z6VSz2gIBC5eeuo0EQIjetJMe29QDHiD8v4Fczj+IOLjhQkK7DvBplSo21BGp9PTpcOe4KW8S/1DU1u2i2COqVFsG7/wBOGVFZ5giY7o21b4aeJoVu3JUkZeozrBOmnrP3s0wMmywUwdYMTB32+FJ8daI9+4ujaHK3PNHPp49aYjlTU2ja7almzW1HQwDmEAk7Tv8AtWuAw6ZxKLG2y+fw1ND43DubYBZS0gzlMZQQQIneNJqvCMIyXMzFSTA0BGxPImNjWOTqb+TbBXjXwNOIjby+tK7uNRTBYCNNesA+mopvxEaDzNAVObqQ+FXjRrhT3hW9zLr3QfgPEfyfWg8PiFz5QRI3HMT4fGtLvCwSfeGubQnrOp6SdtqjJvaiPErzI3s4jooGv3tRlxZX4fsDS63wFADLPr/mTECNPhTHMAI6Dz0HM/WtGKEknfUyie6oJIm1oJEsQsnKD4CQB8qy7JEiBhyIEg3DA+Wo35U6ewsMxCd2M0gSBuCTtA+tIeI+1+FtIXWL0MUi2FPfAc5czELP9t9iZy0/hK7YbDbC4slom3AA0BYn4TpHwou7fABZiFUDUkgADxJ0FcRf9ocXfYphba2xds5rVwLmZWNt7gaSMjKSmSQNDoYJFMeE+zOKvYR7eLYh7ji4pZjca2QRAIzQYyK47xEue6MutKCxxc41bD5AWY51tsVUlEe5GQO+wJLKIBPvCYpDxbjeLZr9qxbCssi0yRcclUs3GlToO7cP5feyrMnXoOFewti0oDl7sC2AGMIBZ1t9xIUsv6iCdN66BbYGwjn8aZRFs532PwOK/pwMYCt0MdSysxUgHUqxAOYsInYCqe0PBLVu0Miw125atO5JZyjPmILMSTqBueldWaVe0eCa7h3Ce+sOn+5DmA+UfGiUfKymGVZIt9xRY4Pdw2Me9bTtLV2ZClQ65iG0DEA6jrtS/wBtbzPdwwNsocxyyVLGWTkpMetMcErPfGLtntFuW47M3MhRgAGEGQQCDvGtWxWCJvricUVUJpZtrmfvAFgWZR4E6Dl4axauNLuehCenIpSptL63VVX/AGh+xDZ+yZBc2LQHjwYAg/AmuWwtpUxb2sSM968pC3Z7rKwIyhY7mgjntW/svhWs22a3aDi5DZi2R9gQpzCCokwwiZ2ofiuGftDi7xUMoyYe2hzE3DIWW0k5iTp08NWk7SZPHBRnKF7cve/3599hz7HXicJaJ3ClZ8FYqPkKlGcGwPY2LdvmqgH/AHbn5k15VI8kYsrTnJrlbGlSpUpiRKTYj3j505pJiffPmaWQ0ShaqXPdPl/IqXEBBB2O9K3w6KpUWbhEnbNHITvsQPlSrmMWa0ecUrXFXgBmRtgfc8AT+bqD6ijEUBNLTiNIPvQdDzJOjH7FFXkBiVOw+E9Y6eFXbOxVvcEwfE7oiUdkH6be8ryM9R86PxmUkEzJUGOew38aBtcZIBUKMxuZQGLSSZiTHM8624lgc4R2ypcyjMYzARMgT8daReorDyyDuEXlKmJHn9+NLLmDm7cIiCSdSenIDbWieC4JVJIALgaGCvhz5HrQ1hrnaAMgEiGOeSNOXXWniS4itYW13urGw09PGhbmOdSdFiYEsFnTqaoM+4Ann3v9u3wBPr101HCmuAZ4UAz+rlGgI0/4rLkT1ui+KS8NWaY7iDFRCofK6vOD+xHrQuGe5c91UPlcU6ddKYfhKzpA/wDFI5eHQRWuD4atskjmI2A0mY08f3olBN2cjlcY0jDB8GUXGukAmUmdwwUghT0hhPl6FPbYZmzTAA1jZp0MD51drsqU1ktM9Ph8orO+/vKdQYza8o5iD4mupJcjrlKTthCkSJ2nXf8AjWqrb0gyRBBnRTJJ9xecGNa3sYQwPKi7WDA31p1ZndASYeYESAIg6iOkUs4P7CWLBmCzaGWiZViymFAlgTGYyYJEwYrqAsbV7FNp7i2Y2MMqKAoAAAAA0AA0AA2AiqYjGKjIGMG4SqaHUhS5E7DuqTr0ok1wHtPbsnGLIEBi10jDi6yqLTAsZLdySuptwDrJimOHbYziNu0ua5cRAZgswExqYnf4VfD4hXUOhDKwBUjYg6giuc9q8QQttSUXDkjOxUuWEEi2EUg5SBJMiR3dZILHB4m9dszbyA5yEZ0dVa2NA4thpE8gSJAnSaAHANY4XErcUOjBlbZgZB5aUtwOOudpcEm6ltJLC3l/uySbdvXvd0eMGBJnQH2ae0GyrfLvleLSluztIWzlYgSwJAzNr0A2oOFeIkYe8DYdD2pJeyWCqWUhcyNsr5iBB3OnhS+97SKyKWfJplQOpOcvpcKuAVnLmCxI3nwxx2GdsSDlUl3ftEzEF+yPagALaEwQBmEkxvNMr93JZwb3mXIl4MX1ChTZvC2XlFy6so90axU3Dsao569Sv3KcJ4uFtdnZRrhzHKtu3ACwAM75VUnmW8ecUT7P4DtSuIuMrRPZIs5Lf5Sdd20iaPxmIS9hrjJ31ClgTnCtl73dKwWGnLQ7a60i4I9oYfC4VbyJeeC3YNbJDoDcOaMwMgZSefkYoUO4Sz3elVf3OzqVBXtOZjWpUqUHCUlxQ7x86dUkxJ7x8zSyGiZVCND5VK9Ox8jSLmOKHu+PzrLHY7IFG8j9Sj9z4VhisAWMq2U6z3FO5nn8fWr4q6oIlCco/ROgjY/H5GtJTGrZfh3F4BBWf/NTHhvOv3todxAh7amYE7gxBHIkeOhpfwu+ofKbbHNAnICNd5PSQfIEb706fDKVylRl3iIHWpydSOvyzE/DbSZsvaEAggRcgnQL6yB11o/D4e2rGLklmJguGPe2A8NNvOtRw+0BPZoAus5RprmOp211rm+L+1uFsKt21bF0sYDIAFBWIzOemYco724rmvsTyNSdnQf0DD3bhHdgHIkgxGbbfnUt4FwZ7ZjrJBVYiQY09PjW+BxS3baXE1W4qsp8GAIo23hSfCk3YuyMK0FsnYUYmDA8a2iuqBxyE2MS3YttcvNktqQWPeMSQomNYk0Spsi1nzjs2yw+YZYYjLDbQSRr41y/t9iDiblnh1o9+84e8R+S0usn/wBv/EdRXYW+GWxY7DKOyyZMvLJER6U6ikDkwpF2FKOM+12Fwr5L13K8A5crkwdiIWORrmfZj2ifCYq5w/EMWVMxsOZLZFXOFMakZNR0II6RrxT28wV3NktPiHCkArYDECDzeCBzrotBDf8AyZafTDWMRiG/xSBPnqflXW4S8WRWZSpZQSp3UkSVPiDpXzD2C43ireBRLGCe6uZyLmcKjEseo5bb8q7L2b4ti7lx0xeG7EZQ1srJU6wyswJGbUEbc6DrR0LNQ4vKWy5hmiYkZo6xvFcje9gmd27THYpkkwuc6AnQEkmdOcU39nfY3D4Ry9oOXZcpZmzGJB8BuBy5UHB6FrnsN7RXH4ncwqoptWras7ycysQDHQySBGnPpVOO4PHdo7pi7dnDBcxJtqXQASw1XXYmZ51z/sX7Lf1FlsTfvYgPiGLdy4beZQSqs+Uanc9IIoA+kTSTgnGnutiu0yKti+9pWkiVWDLSYGjDXz0Fcb7M4rFvgb9z+sKJbukJcuKLhFq0DngtJ1lYHVfGkns5xJwt5r2ZxdNw3O3ZhhipNsOzKilu1zG2IjZhQdo6fH+3qMlm4vZW7hxXZOHKu1u0Cyu4IggEAa12Q4lZNtbhuIEcSrMwUMPDNFfKMJZNu6wAVFwzHFZ0wjsQLoYZWF0o3ZqJiRy8K7zhPDP6y0HxVxMXZbK9mbRtFCMyt3RyI69KAaDMT7bYK372It6fpJf/ANAaVXv/AJSwSg5O0c/424n4sRXvt5waxa4biDbs20IVSCqKCDnTmBNOfZzCqMJh4VR/Zt8h+haDmxvwTjCYqwl63IV50O4IJBBjnIr2i0UAaQK8rgBdSpUoOEpJiffPnTukmJXvHTmaWQ0TOvCN/I/tUynoasAeh9KQcWrhGJ2opcEuk6xW5Q9D6V5dssVYLKsQQrZZykiAY5wdYp3N9ATa3RAoGwiuc4p7RXe+llMrSbVospYNeW6Ecd0wCLZFwA+8CdsjCui4fwt1X+47OxjMTAEj9KgAKPn1Jo7DYBEnKsSSzeLMZJPiTXNLZxs5ezw29ihauvZ7FxcVyHdmKIpg2+y9z+4mcHUaOCZIgHYD2Hw6AB0W5GQ95VjNbDw2UCJm45kzuP0rHRgVKdREspasBdAAK0FQCpTHD2hOJLdNsiwUFw+6XnKvUwBqR02oqpFAHL+yXsUcNeuX7t03r10QzFYAkgmCSSSSB022rqDXs14RQAmv+zSPjbeLJ79u2UAjQkzDE+AZh8R0o98EMjIgChlYaAAd4ETA86KURXoNAHzb2a9o34dhhhr+Evl7bNDKsqwZi0g/HcTT0+0GMxGGF3C2FRjcK5bp72QQM490DvSI1rrC/nVCK4ds423wbit338XateCWwT65R+9eYj2HxpE/iVwsNQIcLI1Ew/8AFdvMbVUk0BZ889qOOX8UqYC0M15soxb25KIJGYTyHMztt1o32q9oX4fZNkWTla2Uw1xD3RplCuDsyjXTfTbWOxw+FVBCIFHRVAHoBXmLwS3VC3EDAEMAwkZlMg+YNAWc9wf2O/8Aw8NYuMRbtjPetxpduHvw7fpVidI1gdKERbTYPiK3XW2n9ViBnOymUKnxOYLoN4rtFNCXeF2mR0a0pW4ZuDKIZjGrRudBrvpQFnzjGey2INm5i27PNetA3FCPcuojA52tm4+j5WMiYiQIr6BwDEW3w1prP+lkUJIg5VGXUddKYBfD5VnhcIttFS2oVFEKANAPCgLOO/8Akbj9kYO/YYst1wAisjDMA6mVaMpEA6z866H2ZuZsFhiOdi1/6LRmO4bbvLku21uL0ZQQPETsfKtMJhVtoqIoVEACqBoANgKALipVq9rgH//Z">
            <a:hlinkClick r:id="rId2"/>
          </p:cNvPr>
          <p:cNvSpPr>
            <a:spLocks noChangeAspect="1" noChangeArrowheads="1"/>
          </p:cNvSpPr>
          <p:nvPr/>
        </p:nvSpPr>
        <p:spPr bwMode="auto">
          <a:xfrm>
            <a:off x="53975" y="-1790700"/>
            <a:ext cx="5105400" cy="3743325"/>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49512" name="AutoShape 8" descr="data:image/jpeg;base64,/9j/4AAQSkZJRgABAQAAAQABAAD/2wCEAAkGBhQSERUUEhQVFRQUFhgYFBgYFhYYFRYVFBoXFhgXFBcXHCYeGhkjGRgXIC8gJCcpLCwsGB4xNTAqNSYrLCkBCQoKDgwOGg8PGiwkHyQtLCwsKiwsLCwsLCwsLyksLCksLCwsKSwpLCwpLCwsLCksLCkpLCksLCwsLSwsLCwsLP/AABEIAMABBgMBIgACEQEDEQH/xAAbAAACAwEBAQAAAAAAAAAAAAAEBQACAwYBB//EAD0QAAIBAgQDBQYFAwQCAgMAAAECEQADBBIhMQVBURMiYXGRBjKBodHwFUJSscEUI2IzcuHxgrIHkiRDov/EABkBAAMBAQEAAAAAAAAAAAAAAAACAwQBBf/EAC0RAAICAQIEBQMEAwAAAAAAAAABAhEDEiEEMUFREyIyYXGBkfAUsdHhM0LB/9oADAMBAAIRAxEAPwD7jUqV4TQB7UpZ+Jt0Hz+tefijdF+f1rlnaY0qUr/FG6L6H61PxRui/P60WFMaVKWDibdF9D9a9HEm6D5/WiwpjKpS48SboPn9aoeKN0X5/WiwpjSpS1eJN0Hz+tQ8SboPnz+NFhQyqUtbiLgkQuhj828TpprpXlriTsYAWQAfzDQ7biugM6lKxxVjyGvn9a9/E26D5/WuWFMZ1KWniTdB8/rXn4m3QfP60WFMZ1KWfibdB6H61PxNug9D9aLDSxnUpZ+Jt0Hz+te/iTdB8/rRYaWMqlLRxJug+f1qfibdB8/rRYUxlUpZ+Jt0HofrSrB+3Vq7PZktlClotXdA7vbBOm2a20nkNTpMFhR1FSudue2FsMVzAkMikhLjIrXG7NVa4oKKS/d1Oh3ivb/tfaRM/aW2XMinIwfKbrBFLBW0EsNfOiwo6GpXKv7fWQ6oSZe32i/23gpuIbYyA3OBlaSIrTgftvaxefsDPZkBpEaksB+Y/pNFhR01Sk78fUMFLWwxMBZEkxMRO8CtxxJug+f1osKGNSqK9eV04aVDUqUAC/hy+PrS2+sMR0NPKR4w99vM0rGRhcuACSQPM0IvFByAPx09Z8vWt8TYVlOcZgJPxANJUt21BK245DuHfQDYbaD0popUMO7GOVjGg+NXxOKyDb1kfvSjBsmYQsNr+XbnvRmOtSpGaNTqGJIMnmeetdpDxS10zS3xKTGX48vga8PEP8aXYTC5XntCxg6GtoqOZuNUa44oPoHpjwZ02qp4iP0/OhbQ38qDv4rK0ZXMxqF0GaRJPQbnwqWuQPFBdB5h7+edWEf5N9axfHQY73/2b61Xhp1PlQ2JHfPnTOctKZOOKPiOISMeP01taxIMaUtAonDnbzqbySO5sUYxtBX9UKvbvA0kxnEgpK6z17sTuQZIjSj+H3s0H4ctwddqlHNO1fUyVsecXeFGhMlgYzT7rfp13pfZxhNzUOFhjEXA2mVgJJ13j4U8u7ffQ0BaA7QaGflz+v7VonkcWG4Ratqw/PryLNOgjbltRjtHwpbi7RM5T3uWsCY015D60O2HvjUkEDkbhjlvI6ZufIVOGVyjJ3uisopNDX+qFXVgRP3+1JbOMMnObaiNCHG+53PSKZ4d5XQzy0+NZ8XE5HKpFZ44pbF2xIBoNcFaAeA47QguRcuBjEwuYGQozN3QQNTpqZ9uDU+dQVF8XkTG8GJl+FYeQRbKx2cKruqf2CDam2pCHKQIkcqMvi24AZfdZHGpHetsHU6dGUGsasa5+synfAgY4nh1i4xZkJJ377iYVkGg0gB3gbAuzbkms+EcJw+GzdghTPGaXuNOXNHvkx7x261sxqKKP1mUPAgF2cNbuOpKLmBkNAkGCJBjeDTccNH6vlSnhg/uL510delw03khqkZM0dMqRQW6lXqVqIkqVKlAEpFix328zT2keK/1G86WQ0SltaU3bS5iSoMtrtv133pylIr3B7ZYkqNWzHU7yDO/UD0poDFsPCNCgATRHEzltltXmDA7xEheXLn6GsbjKH2MyKZYj3CfAGmZpmknFpHL8NxNzOodW1gCEgAkkEkydIijr+OVWiC3OVEjeIJnQ/Q1ol8yNaybh1sEwi+nWfqfWo5+jNOlrYtgccrH8w/3CPD78xW7W45ihkwVvbIInUa+H0HpW1+zm2crvsOv3PwFZ9mcepBuBABmRqKyxY75q2ESCACZiJ5ydJ86zxT8yeQJJI6AkkjSmfo+pOP+X6FK2sfzSxuK2+TrHXMNtD8NCT8PEUww7SKlJNLcbLJSg6NL2BQkyFk7yBPSr4e0q+7A3Omn7ChsWz5iAkidw4Bj0rPBdpnClO7J72YE7CNB119PGoJpPl+fcwdArifDxeCiQMrTqJ5EfzQdnhIEDMND+k9AsH0NN83LvaRGoy/m2G/IUhs4ohllgf8AyXX3pHujbQelauIemjg4t2ktmAIJOY7mSdzv4VpcMiNdZkysfmGg35fKluNt3GcMgDLGxYgSJG0dRR6HUTpprpzz6iefvbR1pcVSc0WlsosV3+DhlgnlElUO4APLw+dMOFYTs0KzPeJ2A38BVmvDp+30rfD3J+/KsOJ+arNE+XIFu7msWxSr7zKNY97SdNj8a3u7+lBjAq51QNClYI0GaNfPTSOvhFLDEsknH3/komkk2bXcYiEBmAJ2mrPilzhMwzESBOsUi4hiLcOCuZ0VVnprEems07wmC7ZVOTvOVYlt1ZIjUD9MHb8xFOuFva9x5VFWydqMxHMenrWoFeu8HuToI15zqZjYHT0FVB30Ak7DYeFZ5xils9xU7DOHH+4PMfuK6Kub4f8A6i+Y/cV0lerwH+P6mHiPUSpUqVuM5KlSpQBKSYkd9vM07pNih328zSyGiYhqVYpoY/8AQ9TpTK/YVhDCRM/EbUkxnArQc/2/m3Qjr0poDF8di1TkCdJ1EiZ39KbC+GTQg92YBHL/AKpXfw6AqcgJAAnSdNhJ8KY4bCJklVCypEgAGIPP412RefpTFA4lbz5RlzTEazIE/DTWmuKAUKQNwKQtw1Z3fnrnM7Zf2ro7zHs0gTp+xNNSb3O8TqjFMFsXJMQKyN4/9Ca3tO3MQINBXeHhjLCfif4NQzqmqF4V2nb+4Rhb5LCdpE89JG0b15xTCDRQSAI27sgCIjpVcJgwhGWBr1+tbcdRyy5GUaGZE89P5qX+rL7LIvgT/hSrHefyJGuka6a+VMsFbyiJJ89TSo8MctJZTLAn3xsSds0bR6UxwSuD3mB05CNalPdbDTT0Oxi93X4D9qql/XlpvWeIBjTQkaHfl0ofCWmWcxB10gRAgaes1llN777mAZi2N+fkdhmO+3OsC+uw08vpRY2+B/mudxWNbOfchXI95h+YLtHQ1r4htpMEkOL+JA2I8dtJMax/ArW0Qy8pOp11HutBA8V/ehv6G24zBV725y7+dF4fDKolABMyQBrp4VzC5a3ZWVaUK8ZYdj3SoHOQZ5j9j/NHYcxJ++dS7cEnSrW7kgivPjtKtXK6NL5XRRmB5VfDe8Qs7A7A9Rz+FD17Gh1jTr4g/wAV3BlfiXR2UFpo5Ti6Q98P3Syg29PeKuo+GgbfpXZ8JxiIqqzoHAMqWAM90DQn/Gub9psEWYEAt3XGgJ72aVB8SCax4jhmXF23Cs6whMAk92Aw05jeK1xlKMtVd/3LzjHLBJv8Q/XYeVWAogW06/frUNtev361g8CXdfdEfEXuW4eP7i+Y/cV0dIsFbUOIM6j9xT2vV4ODhjp9zFndyJUqVK2ECVKlSgCUlxZ77edOqTYsd9vOlkNExpbxRnDDIAesz4UfPn6abkQPHnQfE7oUiSFkcyBMDxpocxgHFcORmzNnkgAwSBoCOXmaa2AVsAWxJUQoYxOw1NLTjVn3hsSTIgR1+XqKacPugqSCDB5QevSuy5FJS8qRz15rhIDKBDSYYfKR0J+IpxbvP2ClgFPgZ8TWeJsjMd9/LfTc6Vd8KpshgW3P5jzynbblTrmPnaePYzw98liJmN6GxGJK7IzzO0cuWvWtMLgwDPe0B/MeoP8AFaKwUAdOu/nqaz5/UrDhfS2jLBuxHeBBBjXmBz060VxvtCQUKALbDHNMude6Omg38RWNnFFhO3hTe1anvMFyqk/5TyA5R3djUYJNNF8knFqQnNXs7/CqKZ5R4VrZXWo+xafpYSXEDSdP5NVF7wqMugqvZ1llOVnlhqNMGh3YT9/WiLKwB99KV4zPmICnlBzCPy6/M+njWzK7gmCCsVbLfmAXTSBO2us+XLlRGDQhYJzajX1kn40HfuNkU5TOmgI025xWvBM3ZDOCG5g6ka9R960mKd5KLOPksFxjsGgKSNNcwG+h8dN604fcP5ly6DnPT9tvhRV6yJkms0uKDp8ayuLjPzbJMuncdjImr29j97TUu2or2yu9Z4JxnXyUbtWZMBXmUdBV4ryKlbHPJqE1ZV1FaMw6ft9KeMbVtit9DThp/uL5j966SkHDz318/D6U/r2OCSUHT6mHiPUSpUqVtM5KlSoaAJSbFe+3maIOEf7NCuIOtcGQMtvvExyidZ98cto38aw4pw4XcuZQ0TuJidD8qOjz67mPSvC33MUye4CZeBKP/wBQ1EbcpBj1ANH8NweRSAuUb6DSedC8KwD2jLXA2dB2mp0u9pcuEpP5D2rLyMInwrxHgnbX7V1WWbYYEEWzoWRgylrbmRlProV1m7hHU43t3C3R5xThNx7hZcuXxLDr0McxRlrho7PKSZnk5jY+PjW+OTMhByQf1pnXrquYTt1rDA3FUBJSZ0yW+zXX/HM2vjNTXpvqVcpTjprYzwllAXRXUsPeGaWWddR6VhxRbVlO0vsAoIWcrNqxgCACf+q0HCLdu8b7McxLtso1cKm4EwEQKB1kmSa8x1qxirTI4LIGBIDMpldRquv/AHTShic4uV1tff3oTHOUVpiV4Ulm9bFyySUaQDlKnukg6NB3mvMN7TIb7YdVfMgIzFBklTckKQ2/cbSOXgY9wBt4e2LdpYUEkCZjMSx8hrR2Ew1st2gtoHMjMFGbUknXfUsxPWTSrwVKWlOv9f7Hk8lJyM7+UB3KycpZQNIKicpPKdppZ7Kcc/qlctaVCpWMpeCHGYDvAGRtPPeF90HYjimQ6sF6cpIrCzxguTD5o8T1/wCvWpxnjWOScbfR9vp1KOE20rNvaBr62CcKs3AZiAdIMwGMTMcj5V77P3Lz2Fa+hS4S2ZWUAgZ2yyAAPdjz350Q186eVYf12sDXWJER8vvSpPioKHh6eT59fj4M+l6hiUqjYYEySB8a9w7yDP3tWeLbWpTnF49TVnDbsV5mfL7NeC6p0GlDWn5VnMGs0uIUacYqupfHDWnbL43DsxGV8pEyIBHKZnp/NCHBsmrXf/4Hi3XxJ+J60e1zQEnRdpMAeMczMDyasr+FzGczL1gx8DT5ca9cVaZ2En6XzRa3cz6R9jSPMGaraWCQarYIQQsnxO9bOcwkbisjcW7W7X7diytIz7M/ZFedifsirohPhWk5RMzU44ovdppfP9DOTWxiloyPrUa0Z/5FVxmKPZswmQJiCT6Deg/xdjplffTuNrrEzPl8+lVWODVK+6F1S5scYC2c67b9afVzvDbjdooY6zymuirbwaSg67mfP6iVKlStpnJUqVKAJSbE+8fOnNJsT7x86DqKGh8YBk1MeNbkUJxOwWt6TM6QSNxziux5jAlmDmAYmQY6ctvUeta8NUhxNB2cM4zMdWAJUZjBOsBvUD/qq4Z74YHsl31/uctOvx9Ksy+J+SSHeLWUak2Es3A6k5YB167cj503tsxty6hWjUAyAQeR50ge5dzLosSJksSBsdeWsetJDkdxcmM+M3LSv3nhjBjMRvMR8BS/ABGkDeSQMxM7mdPOm+LfKme6qToBAneAJ0nc0rtcVBOUADMTlhSJAE6kjTSPnROVQM2ON5EeXMAxJOdhJ0EDTyptwiwyqczltRExpvtFc83EmIVtOZMM3IHqvh8/GmvDOMWzKyZzZfdYDNMRJHjWWHM25V5LNcQRmIgVkHA5D0rTiFklzBI13A8x/wA/ChRgWmcxknXujw0qcubLRql8B9o5hrpFUGEtzJAmZ256mdt5J9a9sWyAZoTE48Ad0rPQyNBM7+VZ8nq5GHKkptIcYZxsNzp60FxjEFVzLE6DWSNQNsszvVsNdBgiCJHlown+a0RJURHLYZRp3dAdvdqquWD4ZHqIsNjGFwNCw5Ufn21BjSJ0Gh8afsFGtVFg1nfS4AYywPdnNMwZnwnL86zS1OLbX3L4peajUXuW3Tw/4qwtd0AEnzMkRoMx68vgDS23Zu5iYTXxY8/HwplgBdg9pl5Zcs9NZnx6VXh5OaeOW6KZUo1JcwZhXvaRqKIxNnnSHF3rxLBVYR7pyqYPug6kf7qwvE8eTS2XUlKNocG5NUbFovddgJ2n7+9aWcOxF7NDq2U9VAie9qQdY286Y37IcQSRqDoYMjXel1aZ3Lc7VrYx/r1DCDpzMHx5+nry579qpIKkHnp8P+KzbgKHKQX/APu3j1Pj8hRuE4eEWJJ8zNbI45S8sFXuQckt2Ai9dF3OqOwUkgdyDAHM69R1rprONJBLKUgkQdyBz0pegA2qtxjzr0cUdMd+Zmm7ew7R5E1Krh/dHlUqhM1qVKlAFXcASSABuTtSe84LEgyCdCNqJ47g+1tC2TAZlnxAOaPjEfGlti2qAqoACk6DQCSTAB21JpWyiitN9TYuOutZYo9w/fWs8lxWVWWFlixBkSSSNxzkCR4VriT3D98jXYvc7KNCp0Y7OywDtBnbeRQdpGW4oN5vLu6689KLs3lvKyidtSJU76Qd+RoC3gLmYEkwd+82mo93poKtZpwbxY+u2SQU7RpJmQe9APlEHbrBpM2BuZ4JOWRBLDw2ETuPvSn4fLG502mScoQ+7zOp18q5TiOIuM5CwIY5cyXAdtiRoa4tuRPBe6Okxt1lsggZiCo105xuBHL71pVaxRDZGiSdO8DyzbR5+gprYfNYmCCYmRB3bx8aEy1nzTry0Pgx+ZysGv4a2mUsdRqBmP8AOnM0dw/FKScupG4B1jU7sIGo/wCaB4hesuQGbvLIIDZTMgEHxmPWr8Ka2CCCFzSBLKZBOWYO+v8ANLDZobI24sNx14qSYJiTA3MTp50DbvuzjR4I2KEAHU6mfh8KY4yVMHfSfOBQ7XDSTlTaKYo3FM3wynXxFWFk9Kywjd74Vnfx5EiTpuQV0kEgmTI26VlyaW1Zmzp6w1LR8Boa3u8+XxnYk7mP1fKgcFfJ3neNefjvTC8oI+/Cq4WnjlFEGtxXcx0MRoRMbmZlQNI/y/ajMFdDKJgTvrIjbfTlrWV20p0zEHTY6+mtaJcQVFVFrkd90E51BjSeW3LoKxv4kxI1H3ypda7TtiTmKywAyLHvd1pBkga8udbjBM4990zAGNJXUEg8p5VS29o/Bopc2E28bngZH1jWNNZ1PPlrpzrJrJBq1nBFSP7jHUSNNYJ002mQN+VFBqfJh8aK17MRT0N6eQOmGNaiyBWlY4nFKisWI7q5iJ1A6x8K7Dh8cOn3B5JS2PMRj1tLmdgq/eg5k0A3HWb/AE7LsNNWKpvsQG1ikfCb93F4o6KCoJGYZuzUaQqzGYkjU07v3zYxNu3fyut4AK4EEEGAGGx1jXxqine65Gp8Osb0veVXX5/P0IvH4g3bToCJzCHWNNSV2Go1jnTSyO0UMhBU7EGQaC4diBevXEtlLLWZQKUzOVUwW1IAEwIFIr3E7mDxjKQuTQ3AgIVlIntAkkKwHTTSm16d3yF/T+JcYqpJXX5/LPoeG90VKrgrgKiNuXkdjUqx5xvUqVKAAeMsBaZjPcBbTfQax8JpHYxi381xJVSBGwPdzLqOW37U/wCKYY3LTou7qV8swifnSDhfDjYTsyc0E67bmSIqcrsvBx0Pv/wJxub+2e6st3hudUGg017wGvhUxB7hpa2EvFnIIQG4hXb3FnODA5mOdM7/ALh8qIu2dmqS3F2c9a87Q9awZmnYR5kHl/z6VSz2gIBC5eeuo0EQIjetJMe29QDHiD8v4Fczj+IOLjhQkK7DvBplSo21BGp9PTpcOe4KW8S/1DU1u2i2COqVFsG7/wBOGVFZ5giY7o21b4aeJoVu3JUkZeozrBOmnrP3s0wMmywUwdYMTB32+FJ8daI9+4ujaHK3PNHPp49aYjlTU2ja7almzW1HQwDmEAk7Tv8AtWuAw6ZxKLG2y+fw1ND43DubYBZS0gzlMZQQQIneNJqvCMIyXMzFSTA0BGxPImNjWOTqb+TbBXjXwNOIjby+tK7uNRTBYCNNesA+mopvxEaDzNAVObqQ+FXjRrhT3hW9zLr3QfgPEfyfWg8PiFz5QRI3HMT4fGtLvCwSfeGubQnrOp6SdtqjJvaiPErzI3s4jooGv3tRlxZX4fsDS63wFADLPr/mTECNPhTHMAI6Dz0HM/WtGKEknfUyie6oJIm1oJEsQsnKD4CQB8qy7JEiBhyIEg3DA+Wo35U6ewsMxCd2M0gSBuCTtA+tIeI+1+FtIXWL0MUi2FPfAc5czELP9t9iZy0/hK7YbDbC4slom3AA0BYn4TpHwou7fABZiFUDUkgADxJ0FcRf9ocXfYphba2xds5rVwLmZWNt7gaSMjKSmSQNDoYJFMeE+zOKvYR7eLYh7ji4pZjca2QRAIzQYyK47xEue6MutKCxxc41bD5AWY51tsVUlEe5GQO+wJLKIBPvCYpDxbjeLZr9qxbCssi0yRcclUs3GlToO7cP5feyrMnXoOFewti0oDl7sC2AGMIBZ1t9xIUsv6iCdN66BbYGwjn8aZRFs532PwOK/pwMYCt0MdSysxUgHUqxAOYsInYCqe0PBLVu0Miw125atO5JZyjPmILMSTqBueldWaVe0eCa7h3Ce+sOn+5DmA+UfGiUfKymGVZIt9xRY4Pdw2Me9bTtLV2ZClQ65iG0DEA6jrtS/wBtbzPdwwNsocxyyVLGWTkpMetMcErPfGLtntFuW47M3MhRgAGEGQQCDvGtWxWCJvricUVUJpZtrmfvAFgWZR4E6Dl4axauNLuehCenIpSptL63VVX/AGh+xDZ+yZBc2LQHjwYAg/AmuWwtpUxb2sSM968pC3Z7rKwIyhY7mgjntW/svhWs22a3aDi5DZi2R9gQpzCCokwwiZ2ofiuGftDi7xUMoyYe2hzE3DIWW0k5iTp08NWk7SZPHBRnKF7cve/3599hz7HXicJaJ3ClZ8FYqPkKlGcGwPY2LdvmqgH/AHbn5k15VI8kYsrTnJrlbGlSpUpiRKTYj3j505pJiffPmaWQ0ShaqXPdPl/IqXEBBB2O9K3w6KpUWbhEnbNHITvsQPlSrmMWa0ecUrXFXgBmRtgfc8AT+bqD6ijEUBNLTiNIPvQdDzJOjH7FFXkBiVOw+E9Y6eFXbOxVvcEwfE7oiUdkH6be8ryM9R86PxmUkEzJUGOew38aBtcZIBUKMxuZQGLSSZiTHM8624lgc4R2ypcyjMYzARMgT8daReorDyyDuEXlKmJHn9+NLLmDm7cIiCSdSenIDbWieC4JVJIALgaGCvhz5HrQ1hrnaAMgEiGOeSNOXXWniS4itYW13urGw09PGhbmOdSdFiYEsFnTqaoM+4Ann3v9u3wBPr101HCmuAZ4UAz+rlGgI0/4rLkT1ui+KS8NWaY7iDFRCofK6vOD+xHrQuGe5c91UPlcU6ddKYfhKzpA/wDFI5eHQRWuD4atskjmI2A0mY08f3olBN2cjlcY0jDB8GUXGukAmUmdwwUghT0hhPl6FPbYZmzTAA1jZp0MD51drsqU1ktM9Ph8orO+/vKdQYza8o5iD4mupJcjrlKTthCkSJ2nXf8AjWqrb0gyRBBnRTJJ9xecGNa3sYQwPKi7WDA31p1ZndASYeYESAIg6iOkUs4P7CWLBmCzaGWiZViymFAlgTGYyYJEwYrqAsbV7FNp7i2Y2MMqKAoAAAAA0AA0AA2AiqYjGKjIGMG4SqaHUhS5E7DuqTr0ok1wHtPbsnGLIEBi10jDi6yqLTAsZLdySuptwDrJimOHbYziNu0ua5cRAZgswExqYnf4VfD4hXUOhDKwBUjYg6giuc9q8QQttSUXDkjOxUuWEEi2EUg5SBJMiR3dZILHB4m9dszbyA5yEZ0dVa2NA4thpE8gSJAnSaAHANY4XErcUOjBlbZgZB5aUtwOOudpcEm6ltJLC3l/uySbdvXvd0eMGBJnQH2ae0GyrfLvleLSluztIWzlYgSwJAzNr0A2oOFeIkYe8DYdD2pJeyWCqWUhcyNsr5iBB3OnhS+97SKyKWfJplQOpOcvpcKuAVnLmCxI3nwxx2GdsSDlUl3ftEzEF+yPagALaEwQBmEkxvNMr93JZwb3mXIl4MX1ChTZvC2XlFy6so90axU3Dsao569Sv3KcJ4uFtdnZRrhzHKtu3ACwAM75VUnmW8ecUT7P4DtSuIuMrRPZIs5Lf5Sdd20iaPxmIS9hrjJ31ClgTnCtl73dKwWGnLQ7a60i4I9oYfC4VbyJeeC3YNbJDoDcOaMwMgZSefkYoUO4Sz3elVf3OzqVBXtOZjWpUqUHCUlxQ7x86dUkxJ7x8zSyGiZVCND5VK9Ox8jSLmOKHu+PzrLHY7IFG8j9Sj9z4VhisAWMq2U6z3FO5nn8fWr4q6oIlCco/ROgjY/H5GtJTGrZfh3F4BBWf/NTHhvOv3todxAh7amYE7gxBHIkeOhpfwu+ofKbbHNAnICNd5PSQfIEb706fDKVylRl3iIHWpydSOvyzE/DbSZsvaEAggRcgnQL6yB11o/D4e2rGLklmJguGPe2A8NNvOtRw+0BPZoAus5RprmOp211rm+L+1uFsKt21bF0sYDIAFBWIzOemYco724rmvsTyNSdnQf0DD3bhHdgHIkgxGbbfnUt4FwZ7ZjrJBVYiQY09PjW+BxS3baXE1W4qsp8GAIo23hSfCk3YuyMK0FsnYUYmDA8a2iuqBxyE2MS3YttcvNktqQWPeMSQomNYk0Spsi1nzjs2yw+YZYYjLDbQSRr41y/t9iDiblnh1o9+84e8R+S0usn/wBv/EdRXYW+GWxY7DKOyyZMvLJER6U6ikDkwpF2FKOM+12Fwr5L13K8A5crkwdiIWORrmfZj2ifCYq5w/EMWVMxsOZLZFXOFMakZNR0II6RrxT28wV3NktPiHCkArYDECDzeCBzrotBDf8AyZafTDWMRiG/xSBPnqflXW4S8WRWZSpZQSp3UkSVPiDpXzD2C43ireBRLGCe6uZyLmcKjEseo5bb8q7L2b4ti7lx0xeG7EZQ1srJU6wyswJGbUEbc6DrR0LNQ4vKWy5hmiYkZo6xvFcje9gmd27THYpkkwuc6AnQEkmdOcU39nfY3D4Ry9oOXZcpZmzGJB8BuBy5UHB6FrnsN7RXH4ncwqoptWras7ycysQDHQySBGnPpVOO4PHdo7pi7dnDBcxJtqXQASw1XXYmZ51z/sX7Lf1FlsTfvYgPiGLdy4beZQSqs+Uanc9IIoA+kTSTgnGnutiu0yKti+9pWkiVWDLSYGjDXz0Fcb7M4rFvgb9z+sKJbukJcuKLhFq0DngtJ1lYHVfGkns5xJwt5r2ZxdNw3O3ZhhipNsOzKilu1zG2IjZhQdo6fH+3qMlm4vZW7hxXZOHKu1u0Cyu4IggEAa12Q4lZNtbhuIEcSrMwUMPDNFfKMJZNu6wAVFwzHFZ0wjsQLoYZWF0o3ZqJiRy8K7zhPDP6y0HxVxMXZbK9mbRtFCMyt3RyI69KAaDMT7bYK372It6fpJf/ANAaVXv/AJSwSg5O0c/424n4sRXvt5waxa4biDbs20IVSCqKCDnTmBNOfZzCqMJh4VR/Zt8h+haDmxvwTjCYqwl63IV50O4IJBBjnIr2i0UAaQK8rgBdSpUoOEpJiffPnTukmJXvHTmaWQ0TOvCN/I/tUynoasAeh9KQcWrhGJ2opcEuk6xW5Q9D6V5dssVYLKsQQrZZykiAY5wdYp3N9ATa3RAoGwiuc4p7RXe+llMrSbVospYNeW6Ecd0wCLZFwA+8CdsjCui4fwt1X+47OxjMTAEj9KgAKPn1Jo7DYBEnKsSSzeLMZJPiTXNLZxs5ezw29ihauvZ7FxcVyHdmKIpg2+y9z+4mcHUaOCZIgHYD2Hw6AB0W5GQ95VjNbDw2UCJm45kzuP0rHRgVKdREspasBdAAK0FQCpTHD2hOJLdNsiwUFw+6XnKvUwBqR02oqpFAHL+yXsUcNeuX7t03r10QzFYAkgmCSSSSB022rqDXs14RQAmv+zSPjbeLJ79u2UAjQkzDE+AZh8R0o98EMjIgChlYaAAd4ETA86KURXoNAHzb2a9o34dhhhr+Evl7bNDKsqwZi0g/HcTT0+0GMxGGF3C2FRjcK5bp72QQM490DvSI1rrC/nVCK4ds423wbit338XateCWwT65R+9eYj2HxpE/iVwsNQIcLI1Ew/8AFdvMbVUk0BZ889qOOX8UqYC0M15soxb25KIJGYTyHMztt1o32q9oX4fZNkWTla2Uw1xD3RplCuDsyjXTfTbWOxw+FVBCIFHRVAHoBXmLwS3VC3EDAEMAwkZlMg+YNAWc9wf2O/8Aw8NYuMRbtjPetxpduHvw7fpVidI1gdKERbTYPiK3XW2n9ViBnOymUKnxOYLoN4rtFNCXeF2mR0a0pW4ZuDKIZjGrRudBrvpQFnzjGey2INm5i27PNetA3FCPcuojA52tm4+j5WMiYiQIr6BwDEW3w1prP+lkUJIg5VGXUddKYBfD5VnhcIttFS2oVFEKANAPCgLOO/8Akbj9kYO/YYst1wAisjDMA6mVaMpEA6z866H2ZuZsFhiOdi1/6LRmO4bbvLku21uL0ZQQPETsfKtMJhVtoqIoVEACqBoANgKALipVq9rgH//Z">
            <a:hlinkClick r:id="rId2"/>
          </p:cNvPr>
          <p:cNvSpPr>
            <a:spLocks noChangeAspect="1" noChangeArrowheads="1"/>
          </p:cNvSpPr>
          <p:nvPr/>
        </p:nvSpPr>
        <p:spPr bwMode="auto">
          <a:xfrm>
            <a:off x="53975" y="-1790700"/>
            <a:ext cx="5105400" cy="3743325"/>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49514" name="Picture 10" descr="http://www.kichijouji.jp/event/akimaturi/2010/img/panf_04.jpg">
            <a:hlinkClick r:id="rId3"/>
          </p:cNvPr>
          <p:cNvPicPr>
            <a:picLocks noChangeAspect="1" noChangeArrowheads="1"/>
          </p:cNvPicPr>
          <p:nvPr/>
        </p:nvPicPr>
        <p:blipFill>
          <a:blip r:embed="rId4" cstate="print"/>
          <a:srcRect/>
          <a:stretch>
            <a:fillRect/>
          </a:stretch>
        </p:blipFill>
        <p:spPr bwMode="auto">
          <a:xfrm>
            <a:off x="155575" y="1269851"/>
            <a:ext cx="4181475" cy="3743325"/>
          </a:xfrm>
          <a:prstGeom prst="rect">
            <a:avLst/>
          </a:prstGeom>
          <a:noFill/>
        </p:spPr>
      </p:pic>
      <p:pic>
        <p:nvPicPr>
          <p:cNvPr id="149516" name="Picture 12" descr="http://www009.upp.so-net.ne.jp/ustamoky/Tomozou_honpo/jpg/hamonika_yokocyou_MAP.jpg">
            <a:hlinkClick r:id="rId5"/>
          </p:cNvPr>
          <p:cNvPicPr>
            <a:picLocks noChangeAspect="1" noChangeArrowheads="1"/>
          </p:cNvPicPr>
          <p:nvPr/>
        </p:nvPicPr>
        <p:blipFill>
          <a:blip r:embed="rId6" cstate="print"/>
          <a:srcRect/>
          <a:stretch>
            <a:fillRect/>
          </a:stretch>
        </p:blipFill>
        <p:spPr bwMode="auto">
          <a:xfrm>
            <a:off x="4003104" y="1773907"/>
            <a:ext cx="5105400" cy="374332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48482" name="Picture 2" descr="http://pds.exblog.jp/pds/1/201003/27/40/c0229540_2004123.jpg">
            <a:hlinkClick r:id="rId2"/>
          </p:cNvPr>
          <p:cNvPicPr>
            <a:picLocks noChangeAspect="1" noChangeArrowheads="1"/>
          </p:cNvPicPr>
          <p:nvPr/>
        </p:nvPicPr>
        <p:blipFill>
          <a:blip r:embed="rId3" cstate="print"/>
          <a:srcRect/>
          <a:stretch>
            <a:fillRect/>
          </a:stretch>
        </p:blipFill>
        <p:spPr bwMode="auto">
          <a:xfrm>
            <a:off x="523875" y="1124744"/>
            <a:ext cx="7216477" cy="541660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nikkei.com/content/pic/20140202/96958A9C9381E799E19193E2E38DE1E2E2E3E0E2E3E699E3E6EAE2E2-DSXBZO6623171001022014I00002-PB1-37.jpg"/>
          <p:cNvPicPr>
            <a:picLocks noChangeAspect="1" noChangeArrowheads="1"/>
          </p:cNvPicPr>
          <p:nvPr/>
        </p:nvPicPr>
        <p:blipFill>
          <a:blip r:embed="rId3" cstate="print"/>
          <a:srcRect/>
          <a:stretch>
            <a:fillRect/>
          </a:stretch>
        </p:blipFill>
        <p:spPr bwMode="auto">
          <a:xfrm>
            <a:off x="1234780" y="1484784"/>
            <a:ext cx="6289548" cy="3384376"/>
          </a:xfrm>
          <a:prstGeom prst="rect">
            <a:avLst/>
          </a:prstGeom>
          <a:noFill/>
        </p:spPr>
      </p:pic>
      <p:sp>
        <p:nvSpPr>
          <p:cNvPr id="5" name="タイトル 4"/>
          <p:cNvSpPr>
            <a:spLocks noGrp="1"/>
          </p:cNvSpPr>
          <p:nvPr>
            <p:ph type="title"/>
          </p:nvPr>
        </p:nvSpPr>
        <p:spPr>
          <a:xfrm>
            <a:off x="457200" y="125760"/>
            <a:ext cx="8229600" cy="1143000"/>
          </a:xfrm>
          <a:solidFill>
            <a:srgbClr val="FFFF00"/>
          </a:solidFill>
        </p:spPr>
        <p:txBody>
          <a:bodyPr>
            <a:normAutofit fontScale="90000"/>
          </a:bodyPr>
          <a:lstStyle/>
          <a:p>
            <a:r>
              <a:rPr lang="ja-JP" altLang="en-US" dirty="0" smtClean="0"/>
              <a:t>地域間競争激化のカジノ・ビジネス</a:t>
            </a:r>
            <a:endParaRPr kumimoji="1" lang="ja-JP" altLang="en-US" dirty="0"/>
          </a:p>
        </p:txBody>
      </p:sp>
      <p:sp>
        <p:nvSpPr>
          <p:cNvPr id="7" name="コンテンツ プレースホルダ 6"/>
          <p:cNvSpPr>
            <a:spLocks noGrp="1"/>
          </p:cNvSpPr>
          <p:nvPr>
            <p:ph idx="1"/>
          </p:nvPr>
        </p:nvSpPr>
        <p:spPr>
          <a:xfrm>
            <a:off x="457200" y="4941168"/>
            <a:ext cx="8229600" cy="1584176"/>
          </a:xfrm>
        </p:spPr>
        <p:txBody>
          <a:bodyPr>
            <a:normAutofit lnSpcReduction="10000"/>
          </a:bodyPr>
          <a:lstStyle/>
          <a:p>
            <a:r>
              <a:rPr lang="ja-JP" altLang="en-US" dirty="0" smtClean="0"/>
              <a:t>事業成立に</a:t>
            </a:r>
            <a:r>
              <a:rPr kumimoji="1" lang="ja-JP" altLang="en-US" dirty="0" smtClean="0"/>
              <a:t>は富裕層確保のウェイトが高い</a:t>
            </a:r>
            <a:endParaRPr kumimoji="1" lang="en-US" altLang="ja-JP" dirty="0" smtClean="0"/>
          </a:p>
          <a:p>
            <a:r>
              <a:rPr lang="ja-JP" altLang="en-US" dirty="0" smtClean="0"/>
              <a:t>富裕層の獲得には紹介ビジネスが存在（反社会的集団の排除が問題）</a:t>
            </a:r>
            <a:endParaRPr kumimoji="1" lang="ja-JP"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ニュー新橋ビル</a:t>
            </a:r>
            <a:endParaRPr kumimoji="1" lang="ja-JP" altLang="en-US" dirty="0"/>
          </a:p>
        </p:txBody>
      </p:sp>
      <p:pic>
        <p:nvPicPr>
          <p:cNvPr id="20483" name="Picture 3" descr="http://pds2.exblog.jp/pds/1/201101/08/21/e0059721_11172839.jpg">
            <a:hlinkClick r:id="rId2"/>
          </p:cNvPr>
          <p:cNvPicPr>
            <a:picLocks noChangeAspect="1" noChangeArrowheads="1"/>
          </p:cNvPicPr>
          <p:nvPr/>
        </p:nvPicPr>
        <p:blipFill>
          <a:blip r:embed="rId3" cstate="print"/>
          <a:srcRect/>
          <a:stretch>
            <a:fillRect/>
          </a:stretch>
        </p:blipFill>
        <p:spPr bwMode="auto">
          <a:xfrm>
            <a:off x="837803" y="1706090"/>
            <a:ext cx="6686525" cy="5018154"/>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9458" name="Picture 2" descr="http://pds2.exblog.jp/pds/1/201010/19/21/e0059721_2141522.jpg">
            <a:hlinkClick r:id="rId2"/>
          </p:cNvPr>
          <p:cNvPicPr>
            <a:picLocks noChangeAspect="1" noChangeArrowheads="1"/>
          </p:cNvPicPr>
          <p:nvPr/>
        </p:nvPicPr>
        <p:blipFill>
          <a:blip r:embed="rId3" cstate="print"/>
          <a:srcRect/>
          <a:stretch>
            <a:fillRect/>
          </a:stretch>
        </p:blipFill>
        <p:spPr bwMode="auto">
          <a:xfrm>
            <a:off x="827534" y="1995264"/>
            <a:ext cx="3600450" cy="3810000"/>
          </a:xfrm>
          <a:prstGeom prst="rect">
            <a:avLst/>
          </a:prstGeom>
          <a:noFill/>
        </p:spPr>
      </p:pic>
      <p:pic>
        <p:nvPicPr>
          <p:cNvPr id="19460" name="Picture 4" descr="https://encrypted-tbn3.gstatic.com/images?q=tbn:ANd9GcQ-ws4XEpTynkoeNg-jYjCHZymCHfzDW9cFcFXfxffWZIq9mmY6">
            <a:hlinkClick r:id="rId4"/>
          </p:cNvPr>
          <p:cNvPicPr>
            <a:picLocks noChangeAspect="1" noChangeArrowheads="1"/>
          </p:cNvPicPr>
          <p:nvPr/>
        </p:nvPicPr>
        <p:blipFill>
          <a:blip r:embed="rId5" cstate="print"/>
          <a:srcRect/>
          <a:stretch>
            <a:fillRect/>
          </a:stretch>
        </p:blipFill>
        <p:spPr bwMode="auto">
          <a:xfrm>
            <a:off x="4738836" y="2277963"/>
            <a:ext cx="2857500" cy="374332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922114"/>
          </a:xfrm>
          <a:ln>
            <a:solidFill>
              <a:schemeClr val="accent1"/>
            </a:solidFill>
          </a:ln>
        </p:spPr>
        <p:txBody>
          <a:bodyPr/>
          <a:lstStyle/>
          <a:p>
            <a:r>
              <a:rPr kumimoji="1" lang="ja-JP" altLang="en-US" dirty="0" smtClean="0"/>
              <a:t>金沢近江町市場</a:t>
            </a:r>
            <a:endParaRPr kumimoji="1" lang="ja-JP" altLang="en-US" dirty="0"/>
          </a:p>
        </p:txBody>
      </p:sp>
      <p:sp>
        <p:nvSpPr>
          <p:cNvPr id="150530" name="AutoShape 2" descr="data:image/jpeg;base64,/9j/4AAQSkZJRgABAQAAAQABAAD/2wCEAAkGBhQSERUUExQWFRUWGRsaGBcYGB8YHhgdIBgbGB8YGB8aGycfHhojGRgaHy8gJCcpLCwsGiAxNTAqNSYrLCkBCQoKDgwOGg8PGikkHyUsLDIpLi0sLzQsLCwsLCwsLCwtLC0sLCwsLCwqLCwpLCwsLCwtLCwsLCwsLCwsKiwsLP/AABEIAL0BCwMBIgACEQEDEQH/xAAbAAACAwEBAQAAAAAAAAAAAAAEBQIDBgABB//EAEQQAAIBAgQDBgMFBQUHBQEAAAECEQMhAAQSMQVBUQYTIjJhcUKBkRQjUqGxM2LB0fAHcoLS8RZDU5KisuEVJDRjwuL/xAAaAQACAwEBAAAAAAAAAAAAAAADBAABAgUG/8QANBEAAgECBAMHBAEFAAMBAAAAAQIAAxEEEiExE0FRImFxgZGh8DLB0eEUBUJSsfFDYoIz/9oADAMBAAIRAxEAPwDQdieyQqa21srKVIVl1kIQSkNYqwHh8MeJWkbYa1+yFCpIGYgpGqKfiWTYLfwkyJF5n1xHsd2noL3niZp0XCGB5h4jyJN43v74Ko8TyVDVFSsoYAk6fLpcuDISQNRIv4RMWAACaLTy9q07NepiOKbX5cv1B8vwLLUYZs0CKslHqL4iBvLk7Abbcox1fsnQ72ov2vQwGoqoA9dVS97KbjSfXBiZzI1VQBqrimrKlWGgBlggMAFa3hmDH54nU43kO9Z2LK7eEyrAnwlZWLtZo8JPK1pxvLTty9YHiYi/91/D9QGnwjKLTLfaVCIxRiEgBiNh7899XXFR7JUJQfav2kFECeBlYNA0g8yCfMFMHw4IoUeH92ygVdLv3hU6pkButxZjuZPriQ4jkJpHXV1UVTQkMD4DI8AWTYt4gI0swmDGKy0+dvWWHxHLN6fqSqdmaFVWprXXweaaYOiInmApuI6DbriNDsDTDavtReQYLAM1rEhtW0729MXCtkU1vFUipOsaWYDUysbAWHhG1rXvij7dw19IRnIVaiAoGKgOGDXjSWhza56i2LK0udvWZD4m2l7eEE7TdkFXLF1qgwF7vSoEsWAWGk6U1HZY5yTjUdkqCjI0FEwEA8W83mfWZwl4vx7LJlTTUsBIOpkJEmpqMnZSxJiYF7dMOuAxVylBkdgIDSojVc2Mi46nc788WgUP2ekqs1Q0AKn+XTuh5ojHLlieYwOOGm331Xl8XoR09Z9wMW0MkQQe9qGCbEiPKBBtfafcnG8g6RO/fIVuHOSCtTSBuNIM/MiR8sd/6c9vvNiJ8IveY25i2LBw82+9qWM+bfxFoNtrx7DERw0ww76r4l0zqEi58S2s19/QYrIOku/f7QKvwWuUhMyVbSRqKK19YYMQNOyysAjfE+HcIrosVcwKraidXdhLWhYk7QbzzwWnDiJ++q3JO62kgwPDsIgejHFy5cifvG/K1yenrHsBi8g6SFj19oM3Dn5VY/wj+WIrwypP7YkXtpX+XLF7ZEkR3tQb8xzDfu8tU/4RjwZA3++qXnmLTG1uUf8AUcVkHSS/f7ShuG1B/vj/AMi9fb5fPFq5Yjdp+Q/hidXKGP2j/IgRv0Hr+QxRU4eSI76qLRZvSJuu/PF5B0kv3+0J+yHqMd9kPUY9OWuD3jiAREi95k235fPEXyZIjvXHqCB8MdPn74mQSr989+yHqMd9kPUY5sqSZ7xxtsRyn05z+Qx1TKT/ALxxvsR6enp+ZxMg6SX7532Q9Rjvsh6jEqmXJB+8YTzEWtFrfPHj5WRHeON7giRII6cpn3AxOGsrMes8+yHqMd9kPUYi+SJM97UFwYBF7k9Nrx7AY6rkdRB72oIM2bfwkQbbXn3xMg6S798l9kPUY77Ieox4mTI/3rm87jqDG23L544ZO5+9qX5SOijp+7P+I9cTIOkl++e/ZD1GO+yHqMcuTP8AxHPzH73p+9/0jE62X1Hzsu1gR19sThrKLHrIfZD1GO+yHqMWdzcHW1gBEi8dbbnFoPri+GsrMZmafZ/LqZWjTBGxAuLRE9ItG2JVOB0GiaSGLiRN+vv64KqVo5MbTYT0Ee98d3vo309YxvIvQS+K/wDkfWD0+D0VJK0lBO8CJ9/6vi2nwDLsfFRpnVYys+selwNsTWrPJh7j0nBdDcYHUUaaTS1H11PrBhwqh3YZaVMEQPFHXTeCbjl05RihOA0IvQoTq1eu/mk3nT+eHWnQrESd2gn5x6DGa4V2zbMVKSCk1MONUsZlRYx8yL4tsgIBlrxWUspNhvrDm4RSfwtRokWtf8RBtztHud8WZngWUphqhoUxCmYUXAG3qIHPbDWvWCqSeWEuo13KmdMEMskTIggxyAMD1JPw3xUKrykRnP8AcbeMDyeWyuZTvO4pjSYGqCVjS0z8J226bnDSjTWmgVF0oth8Kgek359MUZPh1PL0yKKBEmVAJPiMKXueggex649SvpZRqk3IUnfqRzkA/n88c2rilRgDzhe0w30mOzn9p5SoyfY28LEXq6SYqFLjuiBMat/KQZwy4J20GapVWai1EKouXkeJWtq0CGXTLDkCDN8aXL1D+Iai3kGwH+knVsTPpivjXBEzKwxIKzpMzBIg22mDgy1AbG+kl02ItM/Tq8mqCW2OpxybywsWkHn5cX1UFGadWpLQpmW1RJEyqQCR05r6nC2pwipRdFYT4mgiYMgxF97xB+gw64lwqnm6zaaqykKyxJBUzO45nDFZglrHfwglN3Ych4xZmKoYeGuF6ECpby9Vg2U2j4iZ5YbcNqlqelKxZkSSAkkmTcF4uZAjlGF1fslTQgPWQFtgVN9h+P0An+eHPA+B9wzHVqEaYiOjTucBNUzZC20M7LPUcx41hZLMiRbT+FyQTJ5cj0vZna7UMu1Qqaxp0yxCCGchZ8KgG56Yp4BksxTFb7Q1My3g0ADw33hVgXsDqIvLGbZrP9r80cwaVBkKkwkJJIEDmbz12xKjkNYa+EulTape3KVt/abAJ+zqY1bVzfSoa33HxTA6kHB3Au3gr1zSegaagMTUD61UKAZb7tYU7A9YEXxp+FvU7tWqkatA1EbEiSSOUX3577RgDidQVwVBlVMFecjmehEgjf1HQFSuKYuZoZW0A95Vke1FKo5B8Kz4WPTqw5T12w97sRM26/xx87zfByhLITG5G0XFz0BiJHhPodtMNVHKKpJ1VOR+FSLj0tE+rHBKbcUjKd5itZFzSeU4y1SqEAUKSQDeYgxzi8fnhwKRkiRb0/8A6xlcgYrUz+8P1jGvHmPsP1OGcUvDYBekUw1VnUluswXHO3tXL5ipS7qm2hoBJYSIBE36HDnspx587SqkhabqYGnxASsgkNvfljIds8oDxJwRIYKbtpH7MC55XXDP+zDMR9pXmAh/Nx/LHPSo5qWvPRVqFL+LnUa2B9ZqDUq69P3katM6KcRr83n1RpvMbXibYZU8swUAsGYC50xqMbwDaTywsq9ocstV1LjvKbKpPdHdnWlAPOGdVPScFZXjAqor0xUdGXUGFI/i0xczMyY6CcdFqVQ6Th35wpaJIBkX9P8A+seileCeXSOnr64FbPOik91WOkNYUwSdJAgePdhcenTbEW4i1z3Vfw95/uxfTpNvH8Xw9YOM/wAerLzxpldj74TZbg5OdevrsOUXusaSdtOxj2w2yhMHe6hoIgiZsb72x7kVMS259/ym+GMmgB5ShUK3tz0g5x2PW3OPMLQkGemDE8vWPTljw0B/X0xZjsPxaQWkAZ5+/rOC6G49PnihRg3KrucBfUgTa7EyrLZioWIdDpsAbDrJIJkfnj5x2LRRmKGlrqWVlvub2m3I7dOuPqmPl3BazrWpT5FrPFiI1GQSeh1H0tzwqyGnlBJPefKP4Y5qVUDTT7GbLj3Ex3tOgGipVJ0LGqYBYk+gAJvAJAEicF5bLaRp+JrsRNl2AF+luUnUcUZXhipVfMN4qhBRWAIIQkEJEwTIW9pgYM0cmMTckEiTsACNo/O3rgdRrmK6bCD5mqCeir/RPsNvr1wBk6cs1Uggt4VEnygnT4dRUMSTcQYIBgzg3N8PldJGpLSOe+xA3FvmOWLMso85Nht/P+H1xxWpu9SzDf8A1DAgLpL6VAAQfNvbf5enLGd49njkiGV5aoQFQ/FE6iwm5vMiDbDPhZZi+YqgrNkVl0tTUWKmCZlgSDvf5ADjGSp5hglRTqZSQwWQoHwk7c9vfacOVmSmAJhcxvDeBdpKeaUQCrROkgj5iQD+hxneLdmQmYBy1Qh7u1MEhucMpBAJ3MeYgfFGGvZfs4aNR6jsGMkJExHt+XvOKs92ood+6hYcKUFYAFhbdAR4gpPXljSnOoZvKGVxRfsnl5XgXDu0tN37vNqCwOkVCIMg6tJAjxCJ1KAR0GNhl3XSSpGnkQbRpHPpjNZvhaV0pIQ1cuGBzCT4Z5HckBTHiYGBuTbCCrlMxQ1U0cVaDMRKNKgqAAlplp3Bv743cjeCraksBpG3abtKah7mhMNI1AE6vy2vYfF+rDs12aWkup7tBkkzuZKg9JmeXwiwM1dl+zZT7yp+0IE3Pgt5V6H9JPM294t2n+87uiFZUgNeNXLSkch12t03pKTFi255CaNbsBBp1jjOZkEGfIPz/o7f6YX1qJYblHK+dYJWxtceMbmCOU+uKcjnVrEuGBgzo2IOwkEmIE3G5vaIxPLUjWfUVBVCSmx1H/iqQdoMAfxFuXU4jP2hr80mlsBCMjQNR4dR4b6gfCwk7CZB2B5G/phbxvPaqjGCQvhAtt1ueZM+0Y0mXpwvQv8A19Qt/fGW7RUYq1bTsYifhGw54739Lp5Drvac/GtdfOVZbMDVMeVvTlBmx/XG1Pm+R/Ufzx8/oA63EETBHhA3XkRubXn2wVwHjVWpmlSpUZlta43U7xAN42wzjjYr5wGEO48It/tDpxn6TfiROWrZ2Gx35Wx7/Z2IzddNpRtxBtUXcct9sW/2oUNNXLOLWYG8bMp3+eBOxlYDifhiGDgaWLDy6oBNz5ccnap5z1y9rBf/ACfYz6OMiupn0U9TxqbuxLRtqMyY5TtiNTLgACECoCygKRFiDADdD+eC8UV/Mo6yPoQf0B+uHuNUvvPO2EHXJjTsvQ2bkY/H0JxYcmAVMLyGx6QPj9MWt5X+f/aDidX+I/UYnHqdZMontMnxkm8RYRtPqeuCVEYT8Y4gaNGowEkwAJjedjG8SflhbU45Xesq5apSdlp6nouCuu8akaLQZHMYaWqNAdTJwidRtHlTc++I4jTZiAXUKx8ygyAegMXxLATvNynHY7HDD8Xk6YwTXIAWnaWmf7o8x39QPmMeZanf2xVU8er/AOzwDfyidR5et/aDthca3aFA5Tkrliulv2jahaRoWPUi9toPi2scW54avD7fqD/DEsuBdosPCvsPcTc/wwPVqQCf6/ob/LGajWWXa5llMSZ5Db1OxP8AAfP0x8Z4fmeI/wDqoDHNGsawFRDPcCl3jarRp7vu9Ok9ZO8Y+sZXP8gQYtpNogxA5wNpvjnSfIxV7x3jOVvJ2DgHxEW6WEY5lPEo5sDDrdL6XjDSRtcdD/A/w/THlSmtRSrAMpsysPyIOK6eRAmGeSsedjG9xqJAN98I8nmKi5t6bJVWioYI0eH/AHcBTzNmN5+LfBDprBAXjPP5oKOip7CTsB0tt0n2wDl6KprqsNLVILmLgDwqIBNwCFEbkjHLmEZolgabTuRPqRzH1Eg9MXVnbcd29IBhXHnIgeSAdwOUG5vAxzVU1qhJ2+WEYAsLSjtF2gWll17oz3gGkrfSkefrtb/TGCFE+GIdOUmSD1BO8Rsb/TDbKh83mT92QgWYW2lQYVE+GYteIkcpwDnKaUqzojAEwAfhLQSQp2JBDbATvzw22usVbqJ3Bc9Uy9SKTEKvm1CzTcAciBcY3fZwoaP3Sd1qYlgCSAbAsCfSABy22GMHkeH97UWioKjzOQCBvJj3M2B6D4sbjimcXKUAiwrsIW/lHX3v8ySeuIGygsdpumGY5RzjTP5UvRenTbSSIB6eh53Fvnj5nX4dUy9TTVDCdmHWfMIHMk3FhAwxymfek2pDB59D7jnjT8L49RzYCOq6p8puCR+Gdj6G/vjFKuKuo0MJXoGnziTJcLqBREh6gAaoumaSbr4WHiLxBHqMa/L5QIgUACbQNgOgjoJ+fvjN9oHzqZgfZ6M0vu/GF7wmS2udVZIKjTpEGZN+iOr2k4qmktTpg6Rq1IvhN5AnNXFlvHM4KqNmL1CLywuYALPpC3JPSw/j/AfI4znaBYre6qf1H8MFZXtBR7pDVYCoVBdULOAxEsAdiA03xbluL0ajqFQktsSoHInrOGsPUysWXW29opiKV1ytpfaZulk11lwPE0AkXkDb6TgfhnDKqZsVO7YIumWIYQA5vfw6dJJnGrzXaHQ7J3ZJW3mgfpiinw6nV15hhBrLocFjAAIW1xB8K/w3MlxJeooYrYQeGSmGILG/4izt5w85oUUpFNQ1NDOqyhA8QkyR4dwMI+y/Z40MxQrNVpwWYAKXYm3dkeSB4nUXjcY2oyuWTSwanqpoVQ6hIEG1yZ3O9/EepxluJcUelWFJCiItRwqhUXTE3XwzPU7457AXuZ1xjOHS4Q2197za8N4vTr6+7n7tyjSIuOmL3WW3jSP19/b88L+GOXoozEklTJnnG/vbFPA6uZYuc1TVDr8OkgyNMcmaw2BME38IwwoupMRNr6RqdN5ffe49uXtjtS+pj+8dsQzmZ7sM1rBdzA80bweuLY8Lf4sZkgvFOHmvTemG06ufyItIIkEg3BFsZXO06xzS0y7hqIAFWmswGIhDA6G5IgQNpGNxlz4j7fywNWz9N406akOEO5iTc2Bttc+H1x0adsgMoMQSANxJuZM9b/liOLK/mOK8BbcyxtKcSpjEcX0U6/PDVQ6W6wKjW8sqvop89TkARvJtPyF/lik6UgBQIilTMcyASRYCLT0OnAXHu0qUGQBBVIvZlATlN/ivEeu4wembSo9NlE2JDTtK8x1gR9cTKQJFqKTaX14VQowj43xQUtAiZNxMcpn81+pw2q1JJPIX+Qxje0NOp3xLiBHh5yOZEfvE/lhGuQ/Zh6YjHK10cjQ97wj9YgQd+uxPmJwaKLKCNUrBs1yLDY8+Zv1xjJe8KCOV97E3t1gfPBtHNvABZuVtRt6C+2OW+Cv9J9YxeXcf4w9LOOVLysAaVJEROmwg3m3qOuHXDO09Ot4Ko0N1MhT6gnyn+pwk7VZNVzTNuWCm/wA4H1H54V8OyZqVFp04FyCAARNyQekbn3wA1GSoQNddo3wkemCem8+gZTgqU3LLMH4eQuTMbSSZMASYxns1xGlRrtRy5CNqLvDeZ+YuTYA+XaTtbDnjnEfsuW8PifSFSesRqPtv7wMYfhGT0K9bQWqP5VJ3k3u2xYnnfle2OzhURW1E54U1VZcxHh95qKPaanTLHQgZj4iDp1EWv4d79eeAMyuVzuqNKNzMyjalnxQBBKncdb4GqZlYJVvLcqbEXIBg3AMc8EcJrB0NUI2lRJAFzHTkRF/aOuG6tLDgG+hiOWurhSLxtwDhAytNnqGSskk32NlB6D9Y/DjNcZ1Zhu+1B1NwB8PMeoKjb1MnFnaDNtQhqK1QtYiodfNjOlF6+Y3Or4RIgYX088hYsCKVa86bpUjeQYggk7wbbkDHPCUailHNvnz7Ts4eky3ZReC067IIhmUCDN2Wy25697mbfljRdluBd5XFYgqKR3FtR5L6gTP0+QWTyP2ioAsSTM8lG8+w6c7Y2HFM6uTy4VB4oIQbkncsRz6+pIGObhwAS/Ie81iu1ZBvF3azjwB7hWAMS/t+H5yJ+Q54zOr+hgKtnkJlzcySXUg7aiSSPX64nlsqgbUg6ixkebUee+o4lVkqDMfKApLXpsBbS/dCEY6j0gcvfnzw47P1T9qQT4QqkDSRupHm2O2w2wlVfGesDr1Py64a8BRhmabQYIVZ1W3208vfDf8AS/8AyD/1lf1K3YJ6w3jpIrtH41m02IE8xG++DcwJ4dUGxvfp4wZwq7VvprHbz091Lcl6be/LDvIVFGUcuNSqSWETIBBiDbHXxGuHXy/1OPR//ZvP/Ynz6i9Qm/eAeoQDrFpPKPnhj2hn7USJjvTMAbEE+Kdhtt6Y0P8AtBlLgZYT/cT+eHaUEIViokxP3YPLrpPpzxyAoO0cC3g3AgTllMgQp5fvOOuD6mcTvFTWuv8ADN73/QHAfEq1VFHcU0cgkEMNMLpqGRA/GEHzOAMrwmocymZdwtk1UVEwxphSBabMT/LBwNIUDrHHGKLvTdac6ytofuzIYHzAGPpgtPi9/wCAxGrVC+IyFCkkkQALGSTsIBviVMm5gwTI+g9cayN0mOU9yu/+EfoMUvlU5KLVF+EciCPh5H/XFuU3X+6P0GItEcx96Jj3Hph6l9Er+6e5jzYrxbmfNirA23M0u0oeqqgsxCqNyTAHK5Pri+tky6RtJHMiw6EXBm8+mBnTUypBM+I9LbA3m5/S+GTq2wMfqPaZB/8AOD/U1+kEdFiyv2ZpvuFssAix1Xlj05bYIzFHuqciA0AAKLatOkRN45XOCKWYOvS0A8jsTtyO/O4JwDmcz3mYFMSRTGpiCNzYKwDTcGbiDHpi6jWWZRBmvaEUAVpy51NFyBGoxeByk8sA8SyikrqQOQqj84J/j8sMmEkDkLn+H5yflj2plwxkz9SP0xyK6l1IWMK1jeZ9MkhF8uBtzXoCefIkj5e2JfYkv9yAOtvwzNvW3ywbmNQrIi02KHzOS1udoO0AyTsY64OOSX1/5j/PCJw1X/L3MLxBMh2yb/3A6lVj6t02wb2HywAqHcjSsne8kz6kgYu4/wADq1qutAsaQLmLgn+eCuzfC3oh9ceIiIM7T/PGlptx8xGkO1ReBlB10mUzHFGzOYcspVUPhG0DYT1bc8wNXUQCp/r8v/H5bYlxTsvW0yrikBuQTeSIgKwk2IAufFAwmfg1YW+0MCDB83KFjz+h+p9MP5msAdYbD0qQGjC/ONkyqu8xLAiB8ionqLmxmL+uHVXh/cpSdKxpJTN1CyHBiJuLbmL2PIgEKey/DmWqddQ1J6yIk6SLk8j6eX2wy7T8X0VFp6UYadTBiRJJgBSNjAP1wfNxcqkRbEtkeymV0c1Xnu6qJm6DmNaxKzMd4rfK/ruIwNn+xKFi1BzqAANNjOlRfSpNwD6z7xgFlQNqp1KmXe+/jpmCVMMvKecDYXwXlKrPWW7ayVltt+QI5gC/yxP4SuCL6d+8U/mvTIsN97bHynZDgaUqPcVqdQ96C9SoIGnSS4BgETKyRtLKIPI7M1lYKF7swIiqGNgsKASOu55354vz+XahSqA1Xqd7UkavgG+kX2tHIegwojFUsAtanqSPSYxOOKPZdfX53eUJORptvTpm58lSLcjBMSR+f1ws4rkEpMoQEal1EGLEn0G9sX5ippRngtpVm0jcwCYHqYjCtM7VcHRRqESVcmN/C0+H4YkaZFg0zhWt/ScguH9v3DYXHs51HvIafFPpH5z7YdcHYaqRkWZef72HVDh1I6fCkHTJgWJUHTvuZBn1wvAH4QDHKmOo/wDqbo2N4WmMOW1vcW2/c1iX/kBRa1jf5pPeNuO+YyIhbz6DnizL52n9krLrSSGgahJ8IiBOJV8lUQQbiVkCmp3YzZcuQYED9Y3MeIZBfszFWcksq/eU1pkeJBMCmp/1PpDFWsWp5LbRVaAVy995jgv3xsfJvpEeb8W8+nzx9JyBmml22U2E/Ap/CcY3gfBBmWd1qU5SFsS1iSbxABkbb9YwTxvjFfLVBSplmAVR4QouKYv4hNyI+eEgMm82AV3mvVQS1zbqAP1GPEiVufh5HfUPTC7s3mmq0tTgsxJmYkWW3Tnyw2q1oiREkAfWeXoDg6akGbvF3anhozApoXYKHllQwT78uog9fTD5TItthbxqsFA2nxN/yiSfphXwrilQZ6rSqN4DOhQIA+Iet1/roZKrLXcPtpb0kFMulxyuY7y+6+2LWpAbtEtqvHvF/bFVHzD5/qcZPiHDkoqq14qRUXSIgKGMuUi4ncyTcfLBlYqoAF7m3zymSUALO1rTW5rf5YpxdmRBHtinFP8AUZa7SHDcmFqVKh3cj5ACFFvcmd732wz3xQggf1/W+PRhlBYQTG5kc7WWnTZ2IAUT4iABHqdvfGc4Ca2gvmQWZncxAiks2lh0QahzmqQNraDMtIg3Ht+uA89T0UiRJUXKDnzIHSYjphWu/KETQeM9y2dUFUZj3j+LTBMAhiJMWAVCJPMHmcJ+13EalJqejUQQZ0sw+IX8IPKT/hMeqnNcQSvmBW05hIGkpYKbMt73s2/puMecW4i9QKEWp4FI8V9V5F77bSb+pN8JsbLmh6bKjBmF5UnHq55VBt8VTmTPwclAb2PK4xtuCVi+XpM06ioJm5B6GeePnf2nMT+zaJ3kbRMxp/FaPnhtkeN5oKqwbDywLfPTe+JT7bBRLxNemy9lbTU9oq7JlqhQwwAiDBnUPUfrhd2MzdR1q94xaGWJJMCD1JwmzmYr1YLAypXbT5dz8O0k23t64edjcu60iaikE6ZmJJEzcAA77gRg1TC5SKhby+fiLJiLqaeXz+fmJ6vEn7xV1tfUYLNNuY5Dfn8sVLUtffrvz/r9OmI5nK1Frr4XAXVN4HKJWPF6HliK95/wyRNri+14i25t6e0P1aQcDLaBwtfhFi1zp9zND2bpSS3r+gj/APf5emEvG2apVZg5UXEFQyxIuRvOlY+Zw+7NU3FEkpoa50/p9YB9iMZN6FUOSwsC1pabqAJWImQbcsCw6hWbukxVQvZrWlaICY8MGPIxE+KdJU8gsGes4d9j011S5EeY3UqbEoAQT6kzzxmuFZSotUFpjxc2PxEjcdI/TbG/7O5YhWYiNUAew5/U/lihXz0S2x2gshFQDcRf2nzM1FX8In5n/wAAfXCWqrmSG0i0CAfn8/4Yd8eyLmsSqsQQNlJ5Ry9sBjhtT/hv/wAp/lhugyCmBeK1lc1CQPaL6aPqBNSQNUrpA3Nr/ui3rzxouDtKVh+5/BsLhwur/wANveMNeC5F17zUpXUsCfn6+uM4h0NM2I9ZvDq/EBYe0z9LOvJBZgAVgSRaNt7/ACxBc8xBPjtqsdzB5CTvFsE0ezdcMzaPNptKCItcgyfntiWX7K1gGDKGVtUyVFm5W3998b4lLqJWSoevwSKtqylUxBmmb7iTscIqLQzRcqQfawONdluzrrl6lIBVnQEE2Glpv8sLqfYmsGZtVPxRaTaARyST88cXFDNUJWOoGyj5zgmR7QGixWlSpIHkkhW5Gw3iLnnhlnuM5eUNajrqOisTMA8rCeWKP9hautW7ynYEczvHOPTBee7FNVFOaoGhAtpEkauhFob8sB7XOF1O8J4fn6bUw1Omaa6mELJkwhkxyjr0xbTzpYrCuBrU+MFd0m03+KD0I9DizhHADQp6NYa8yQfwqOtz4d8GNw6Yki21v/OBorisG5frpDgjLYy/iXD1qK2qZZDTsdlaNQHIE2vvbCJszQonvVQM8s06kJ8Skm7VgI+EDqR74G4l/aNSpl1KVWCmoCyokfduKbwGrBrOY2vuJF8C5b+0XLCr3RWsh1imSQrBSX7sTFZj5rSAeu2OpVqXPZmUpsBtNjQN1Pqf1OAuO8MFRlPdlyFa8kAXECx3JP0GDlWCvuf1n+OJ5pAWpzyYx/ytg2HPZvAVUD6GRzKxA9MU4IzfLA+MVPqMKm0Oci0xJsPXnbEWSMVVqLFwQYAge15J6GQANrXvieae0dcMsbC8CBczF9p/7Paeerms9VlOkArpDgBQw8NwROuSBuQDyxkuCJlMnXWsTmWKT4e4p0wfBoh4O3xQY8UHlj67SW2FXaDgNCuv3ieIkBWWzTyExce4IxzmfeP0aq3y1L27osyXbjL1KiUxRcF9pCdJvDE7emG7cTpgjwHxEAW5n5bRudhj51xxVylc09eplGoMkqQWFltdTGnYkRaL4fgGnQUOzNVQaSxYnxuup9/woQoPKfU45lWs6GN1cLTAVk2Py8cjtNRJgU294X67/wBflhWc+VWmDUqEq+pjpXxLbw+f0O5I8RgeEQi4VN5LG7736xEHb/TeMU8NqFqEtM6jzn4FO5J5ybn6QcaFZjSLHeFXDqLkfN5oKnEC4ZFq1EapUGhtCnQLtp89hEC0Dwi1zL6vxqijmmVBccoWTveJ/dP0OMv2dyPelSWM0wGBgGSRpMwf0w1q8LWq1SqQykOTcESVgyPH5fCPpg1PE0cozHW2u+8SdTnKttyjDOdoqNP4NQ8U6dJgqQpBvuCRiOW7S0Ki6lpmCSNl5fPANTg61iQ9ZFu5EHVId9QHibcaYgW6Y6l2Sy4H7Wmell5yYHi9T9TguGZXCl9rG/jfSLVVIU5d9PSaXI5pKiym3MREH1GAOJdqKVGoKZDMx30xAO8GSLxjzgfDKdFmFN1YMJIWN5F7E8jjF57hirWcxUJLs1oifHa59SPmMHFLO9qeoi7PkW76Gbeh2iR0ZgrwunpeTHXF3D+MpWJCggxN4Oxg7E3BxmOGN9zUEERoF97ORNusTi/saCHvvD7ro+IXgfrz3wy9BQrHp+BArVJI7/3+IXxXOUlzQctV1Kpp6VYBSSCbAmSwBm34V/DhcudoItKXrxQYt5lvPih72FvoW64846R9o96h6/gPQfrGE2cpeGpY30/CL+A7X8XzxirQRaBcb2v7Q1HE1GqimTpe3lcj7zS5OlSq04FWr97U7wS66vw+EDcXB1bzpPLD3K8LCVqtXW5NWJUmVWPwjGX7PUr5cwYVWH7MQPGPj3WfwixjG1xysO5cXMersQSoPz4IFxTiXcqW0M8CYXc3AsOZviGX4qXQNoKyJhjBFpvbFfHDAUgTccifjWfLfab4W52iDVy5hSQ5udRImn8OmwNt2tY4FWqurEKflphFUrqI0zPFiihtAMxbV1/w4xdJuKVajBa8G58L01WO92ANBiPuiFgmZEycN66Qap8F+5NtWrykeKfD7aeW+KuxJh4GmIqeWYnUJ8195x0cGOJhy7bg/YfmLVKhp1Qo20+8W5bMcUo5kd9WDU1bxKWRgVMmPDRUzBW8i/pY6jMdqlprTNQNLgkaKZcCKi0953lxbpOE3a6lOYNpBpt8LMfKtrGLxsd+WNLwSkDl0BAMTuP3j1wxURRSDAazK1C1Q327oTXrlSgudTaZC2FiZN9rRi7QfxfkMCcSHiom9qg2AO4IuSRA9RJ9MHYUhInzfDqBZGqUVdqjadXco14N2JWQLRJ9MXZbgVBTqWlTVlJgimgIvyISRjuIAfcyJisPhZou1/CRH94yBg+nz9/5YubJMipuPRv5HFuZB1U4E+Iz6eE326wPninn/i/guLc0oLUpEkMYtMeBvQx+WHKH0wZ3nub5YGwTm9hgbEqfVLTaMcBVG1Ngmu8DAtMgXJA98artYWmUHOXYQcTqVFcNolblwILG4gKCLgLJsZsLGcPO+X8Q+oxTmjIEFd5Ikf1vjlV6ZdYVDYxDluEZXM1EqimNaNqLA6TKmdNRY3BKgg3wD2nzQauVGyWtzbcn9B8sarJwJJIBPqNv9Z/LFPEeGUa3mgNyYEA/+fngJou9K3OMpXs92uQNu6fPeE3mxF3+HT15D9efuRgbhn/xvm2wn4FG0X2+f5nXr2VYNIq0yL7/AMRfEP8AZGAAj0VAMwD8unQD+helpPwiLax8Ymna1/msF7FCxn8C8tPPoNvbDTKODSrQVMPVB0hhBHI6+Y5kW6YnwjgjUSxL0zIAs3r7YKThxVXAqA6yx8VSY1ch4bKOQ5YV/j1ekTqOpe4MymczZpkDTqnne14v4T8+fK8SBxxYkA6DeLEmbgn8HpHvA9caUdn2/wCJT+p/l/W18K+NA5ZgreLUJtJ6726L+g9cdV2y6kxpKlNtALmG8H4gtEmpUOldHQm5ZYEC5Mnp9L4TcRyzmrUZKDVFLsysKZIYE6hebgj9cX8Mz/eFgAo8DXqeWLEk6ljyrubTEzFx+KcUqiu4FWfudfgbwk6AdS38s7Wj54oVTuh9vzF6lNc4uNzbeNuC8HIpVNRFPvBSsV0hYM3k79fXBfD8nSyINRqqlAGnTLGWYXsSTLGPnhZQ41/7On35Z0qVDTZvMwgSpGkXII2i/vbF+X7KtlFq1O+pEFYPeKFUA1NRmZFxIEgiY9cHNWpl7jFHwwWqMw52374LxrNI2YU3IZtSEGBdQASOYhuhwJmMmmhjF6mnV6wpA/I4O4pw+o9ZHhWgiSGAB8hlQfhMGNuWJZnKMaYAFxBIkbAX5+oxTYkNRdCw202mnoIj02pjn2tZfwDLqDRMCVDAeaY7xZAjw9N742OMpwVQvd6i4cEjTJ0+JwZIFibC/LGmzOZWmpdyFUbk8sJYZHRSGBHiJMRq8o4jkFrAK+2/0KkfmBioppYjeI/7Rg2qYIMTy5c46nA9SixYmN45jpGKxNLMt1GswjcjEWZ/3gk+WlaLeZhYxc9bnltzr7NUdFYDUzTrMsZN7x7DphpU4UWUwqBmgFuZCtIBIWYF/rivhvCHp1VdisAkQJ/CfTDuBYJh2V9DfT0EVxCs1UMu0V9rsmrViSJPdkDfmCCIBEzGHvZr/wCMg6SMCcdyTvVlVLDSNh6tg/gtJkp6SrSGPL0Bw49moqBv/wBgkDCq19v+TzjURRldX31P4VaDJ8XiI0x+IXHIYY4C4nkWqhAttLq8siv5b2BIgzseWDL/AIT+X88KcNuhjWlop40QFpTH/wAhIkMb6220c/e3XDRN29//AMjFVbKFhBDCG1WbTs2oAwduox1DMhmIVkY7wHBOwGwnpi+G3Sa3Ek259x+gxfmKYLUyRsxI9PAw6dMUOCCZ9PXl7emB+JccSnXpUmSozORpZULBSfDc8rE+ww1QFgQZhjD83sPfAuC81t88CYlT6pabS7MvJjpiVMeJfY/wxXSF5x5maAcFSYDKwJ6SInAs16glHQWg9bijd8oRNaDUGYOsgiJAGr4ecwb4ivEKpzOk0Yp6YDa1kmZnTq8sfP0xl6XB2WhqVwDVaprqzIVmqIVYCQwBAIPMTfB1bPVamZQqJoyGZ9RGkLMkqDEjRE3HjUxYjBQxYXvz6jaZRiVuV7ufz7RtT4y4zOiogRanhp/eKWJWZsDHPltF98EV80RmkTvVAI/Zz4jZri3p15YTNTp/aQj0ytIQ1OqWjUxI8AkQRIFtxpnYjBOdD/8AqVKMvqTTev4vDapax09Nx8WKo1WFw/538hC1KOa2XTS/p5n0jHhVYszTXFQXgDTaHcT4VG3ki/k6zhnhTw6m7M2tNIvs9S8sYswA8sG2xnDCnlgDILdLux5RsTGGRAtvFNOvUFTMaq6aQrFRP7P1aVgAfPEqD1av7OurBTpYgqb+A38G8A2/+z0GCHy0GqyINRVoJLQx5AxMCegnFeQeJLI6mbae8YEaRcgjeZ/LngFH6ee53vCOQdRDnZtDagBbk0/wGMn2v4pQpVlFagapKiCCbeJrWxrHrhlaAwgc1I/XGC/tBpMa6aZ/Z/8A7bGaqozAPt3xjBqGexnnAuKZOtWWimVKawVMlojSbXA9I6fLEuNdn6v2lu6pRS7sIpDAAeCIgnrz3wm7N0XXN0SZjvBy5G3T1xoe13DHfMAq6pKxBK+I6TtqIPhsbYSxLU6QugBHzpHnULVAvpbnff1lVXM/ZcuqsoatqZ1E6jTBkA3Mao26XO+9vZ9Vru1OqTUDICQSTsR851Xn/wA4S0+B1YYGorWXYp4fCfFYnzXN/lh92U4JVo5lnfZkIF9rg/iP6DCNLEsXtyOkqplCEg67xTx7tFSo5l6fck92QPCyqICgjdCbCAL8sCZTtZRnStA6nIXUWUlbKnJAfhB+XtintXkKpzlcqBBcHcclA5/PEMr2dzcIxUd2CjHxJspkHrsxxjsZ9+cdSlQ4asbXsOfdNRw9IzBt8VPl6+9/oPnjTcXaKLHWE28RXWB4huOfTGdyX7f/ABU426/X640PGMx3dF3LFAIJYIXIEj4Rv0x3MV9QnEq7iFVdvmP+4YniFXb6fqMBVc/UFXSKLGnIBb1M3/u/0YwpAWhtLb5n/uOKO/8AHpg+bf8Awzi+lsfc/qcLKzsM0onwkSRpJv4IOrYWm3P5YFUYra3UTai5MZjzH2H6tgfN8TWiGkjVcqOsKPoDtO0x1GKeNVay03OXUPVhYUxtr8RALKCQpJALCTzxVmKIqZYNmaSlwKbMovobw6tBBkEGYIPzw9QFjmv18YJwSLCU1u1yh0KlDTdmpqDId6ikiF+ESwi8c7iwN3+0rd6KfcNc+E61GofiUNp+mM3WGXC0Q9Nl7sagZ8gZiyvaCXBBJ9VneBivi3DxBo9+6U3qagpGoILyzSwYgkjw8okzGKfGKjG1rePhb1hadJKtlDWbnpp7Rxx0182pFNXUI2l6B0hmmNLOVY/d84EzuYiy+t2OqgT3dFmF4pMVdT1UkCD6k/zwTwKmcozGpVZknStvFUCKBLTe2qygyRFjGBanFKdLiSVzTZErSnevKarBRa0oDpuR0PLFOyGxddSeuw6iXSFVrhGPZva2l/z53mpyeXqJTVar944VdTxGq7bgHeIE898ZztpxXMU8zQFKQrkKSEllIqISwPQqSsG0E++NbVcNcEEFVIIuCJNxjM9s+HtXegiqSSK8Ryb7PKkzt49InrGGEUZiDBOSdY+TiPeMyCCEA1Ecmk26bQfnieBuCUwcsKt5rBahB+EsASvsDOCcVUFjveRL21l9MWxCvsfDq8LeH8VtvntiSzHlOOM9GH9eowuqkNciQ6zL1aC1MqlN8uykiWQ65B1TJOi9oMG943GBs3kqiIEoBaQUGOZ0zBguqkGVNoNtjjXmmeh/5V/y4j3F503/ALq/5cFK07WCkHqJKbVE2bTpy9JkswWGVFSO/ekwZ9Skxa+kKbjyyByU2tjQVaStm6TsWD6B4YEbNuZmbnlywctGDIBBH7q/5cS8W/i+g/y4iqgN7Hl7TRYsAHsd4Hw3KJqLU20MdQIIExrdtpNizM3zweKD86n/AEjEApmYM+w/y491N+99B/lwbiDoZgjviDLZal3+cOqoxZHDqQAIm4Uhpn6YPyFcAlVLILmWUQYhdyx3EEemD9JvY33st/8Apx53Z6H6L/lxXE6gzbEtuZM1QUYawxg7R+gOMT29Yd+g1MvgHl/vN6f1ONiDJKyZi4GmQD1gSBjPdquyb5twQQF0aSCDe5PL3wCtTWuQGuB88YfCsqPdjMrwqoBXpHW5+8SxiPN7ev5DGn7X1ilVCFRjpMatNtwYLDmLGPbmMZvO8Bp5B0NWsiFiGACVHJCaZMKpIABAk2uMH9qeP5Wu6TXelpDA6qVZNiJJPdWC852nCtXDJSW1PXx/4I87I1RWGo1ksjmGerGhJPPwAtp8s6b239PrOk4TWXvNKgAQxsytJJE2AEYWZDghyROYq1fu6aMWLM0ARv5eUYR8C7T5PL1nqHMMwKmR3Na0st70RAlgP8QwKnRbcqBAVSrnsdOUH7WZmmM3WDVainVcKSAPDFres+4HTDzK5qnWp0WptPdo6mRHi7oA7wdjyscIK1Wlms4z0M0itWdSivRqi4EAS9MLMqbTfbGn4J2PqUaZDkO+p2DDUoGpApkRB2/lgJwz5swB3jNRqQpLrrYfvl95DIn7/c+anbpcbW542GEVDgbq4a3mBO/Ija3phxXqsqsQhYgEhdpIG3zx2MQM7DLOZVINrSVbynEzhL/6zWNU0jk6wUyO9ldPlmd59PfDM5lv+E/Pp/mwtw26QZEsp8/c4TZ2n/72k0ciJhjzTmDpHzBJ5RhkuYcMR3NSJ83hjp+KeXTniioXLT3VUXFoXkRfz7fyPpIqtJyBYc5pDYw74vl/HFOeWadQRNlO4GxJO9thzxIMxIOhltzAO8Wsd7Y5kYhgVkMsHdevv1wzSUhtRMGZmhwo5hVdfvKYChQVRSNMkhvHcSQQDt64N4pRYIGqr5TP7OmSTGynvJ5chNvTDPhOQGXp6KaGJJuevoqAD5DHvFMiMwmipTkTO88ipsVIIKsRBHPDDojoUI3Ftv17wSplbON/H9yjgyOx1MpCyWViVuD/AHWPRfz52xPiy0alZKVWgKx0O6gojiAVDec2N1959MFZNDSRUVDCiBLEn5+HHnc/ed73Xj06dWo2EzAtAv03jG1yqoWas17wThXE0zFJaiBgpBEMIZdLRpYSYYbEYO0prWdJZkIi2rTaSOenYH104GyvD1p6tFPRrZnaCSWZiCWJN5tgfi/Zdcw1NyzIygjUpYNBBsCGECTJAiYEm2MrfMTL5C5jUIopwkBVAAC7AC0COmBsEUcropBBfSoHvHPFPdHocVUGs0phFd3HlUESNzFryflbEadSrIlViLkNzmIFul8U94ep+uO7w9T9ca4omchh+AamrvLCqQSLgrpHh5TeCfzx53h6n647vD1P1xRqgywpEjqcg2qjf8E/Fex/dEf3h6x5UV5n76x2GiDGo8+th9PXE+8PU/XHd4ep+uKzia17pa2bYEjunO1wVg+b97lA/wCYeuItnmgnuahI5eHopt4vUj/CfTEO8PU/XHd4ep+uL4krL3f7kOJ8UelGig9SQTI2B6Gxxja2czeZmoq1IJ8DU9YUAWIAEar/ABbyPkdr3h6n648DnqcFXEBeUVq4U1N2MxWaztSmCWo1EdxpFQNUVidlliJaOQJxquCccqVWFN6LpCSXMgEiBsQN98FPeJvBkTeCNiPX1xLvD1P1xkVUAsF79+u8tcO4a+b2Ejxfs7l81p+0UUqaJ06hcTEwd4MD6DAP+wWRmfsyE+smfeTcGBIO+GHeHqfrju8PU/XGOIvSMgMNAYVmcstRGR1DIwKspEgg2II6RhAP7OeHjbKU/wA/fr1A+mGveHqfrju8PU/XENQHlIAw2MD4f2KyVB1qUsvTRluCAbGIkSYmOeHeAO8PU/XHd4ep+uLFQDlKKsdzPMzx2lTemlRtL1CQogmfEEkkCFBZlEmLkDHHjI0z3dU72CXs2nafn7XwNWySuyM6U3amSUZkkqSZkGbHb6DEzQmfUkm77kRbx222GC8SnM5DDnzkAnQ9uikztt9fyxKnmZaNLbTJEDeI/jhf3F5/i/SNtcbYnRBUyI+eo+vN/XFcROsrIYxpPKg9QDiWFyMQAJNhGJd4ep+uMcUTWQw/HYA7w9T9cd3h6n64riiTIYbUeAT0BOA6nFQtRk0VPDo8QQlTqMWPOOfTEXYkESbiMVPTkljuYm7xaYtrgb8t+eNrVXnKyGEV+KBACadUyQLITu2m/wCp6DEaPFgzBe7qiQ5lkIHgbTc8p3HUXxQtGI9PV+s/jvj1KZFxG0fEbexeMa4lOTIY0UyAce4Xq5AiT9ce94ep+uBcUS8hh+OwB3h6n647vD1P1xOKJMhn/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50532" name="AutoShape 4" descr="data:image/jpeg;base64,/9j/4AAQSkZJRgABAQAAAQABAAD/2wCEAAkGBhQSERUUExQWFRUWGRsaGBcYGB8YHhgdIBgbGB8YGB8aGycfHhojGRgaHy8gJCcpLCwsGiAxNTAqNSYrLCkBCQoKDgwOGg8PGikkHyUsLDIpLi0sLzQsLCwsLCwsLCwtLC0sLCwsLCwqLCwpLCwsLCwtLCwsLCwsLCwsKiwsLP/AABEIAL0BCwMBIgACEQEDEQH/xAAbAAACAwEBAQAAAAAAAAAAAAAEBQIDBgABB//EAEQQAAIBAgQDBgMFBQUHBQEAAAECEQMhAAQSMQVBUQYTIjJhcUKBkRQjUqGxM2LB0fAHcoLS8RZDU5KisuEVJDRjwuL/xAAaAQACAwEBAAAAAAAAAAAAAAADBAABAgUG/8QANBEAAgECBAMHBAEFAAMBAAAAAQIAAxEEEiExE0FRImFxgZGh8DLB0eEUBUJSsfFDYoIz/9oADAMBAAIRAxEAPwDQdieyQqa21srKVIVl1kIQSkNYqwHh8MeJWkbYa1+yFCpIGYgpGqKfiWTYLfwkyJF5n1xHsd2noL3niZp0XCGB5h4jyJN43v74Ko8TyVDVFSsoYAk6fLpcuDISQNRIv4RMWAACaLTy9q07NepiOKbX5cv1B8vwLLUYZs0CKslHqL4iBvLk7Abbcox1fsnQ72ov2vQwGoqoA9dVS97KbjSfXBiZzI1VQBqrimrKlWGgBlggMAFa3hmDH54nU43kO9Z2LK7eEyrAnwlZWLtZo8JPK1pxvLTty9YHiYi/91/D9QGnwjKLTLfaVCIxRiEgBiNh7899XXFR7JUJQfav2kFECeBlYNA0g8yCfMFMHw4IoUeH92ygVdLv3hU6pkButxZjuZPriQ4jkJpHXV1UVTQkMD4DI8AWTYt4gI0swmDGKy0+dvWWHxHLN6fqSqdmaFVWprXXweaaYOiInmApuI6DbriNDsDTDavtReQYLAM1rEhtW0729MXCtkU1vFUipOsaWYDUysbAWHhG1rXvij7dw19IRnIVaiAoGKgOGDXjSWhza56i2LK0udvWZD4m2l7eEE7TdkFXLF1qgwF7vSoEsWAWGk6U1HZY5yTjUdkqCjI0FEwEA8W83mfWZwl4vx7LJlTTUsBIOpkJEmpqMnZSxJiYF7dMOuAxVylBkdgIDSojVc2Mi46nc788WgUP2ekqs1Q0AKn+XTuh5ojHLlieYwOOGm331Xl8XoR09Z9wMW0MkQQe9qGCbEiPKBBtfafcnG8g6RO/fIVuHOSCtTSBuNIM/MiR8sd/6c9vvNiJ8IveY25i2LBw82+9qWM+bfxFoNtrx7DERw0ww76r4l0zqEi58S2s19/QYrIOku/f7QKvwWuUhMyVbSRqKK19YYMQNOyysAjfE+HcIrosVcwKraidXdhLWhYk7QbzzwWnDiJ++q3JO62kgwPDsIgejHFy5cifvG/K1yenrHsBi8g6SFj19oM3Dn5VY/wj+WIrwypP7YkXtpX+XLF7ZEkR3tQb8xzDfu8tU/4RjwZA3++qXnmLTG1uUf8AUcVkHSS/f7ShuG1B/vj/AMi9fb5fPFq5Yjdp+Q/hidXKGP2j/IgRv0Hr+QxRU4eSI76qLRZvSJuu/PF5B0kv3+0J+yHqMd9kPUY9OWuD3jiAREi95k235fPEXyZIjvXHqCB8MdPn74mQSr989+yHqMd9kPUY5sqSZ7xxtsRyn05z+Qx1TKT/ALxxvsR6enp+ZxMg6SX7532Q9Rjvsh6jEqmXJB+8YTzEWtFrfPHj5WRHeON7giRII6cpn3AxOGsrMes8+yHqMd9kPUYi+SJM97UFwYBF7k9Nrx7AY6rkdRB72oIM2bfwkQbbXn3xMg6S798l9kPUY77Ieox4mTI/3rm87jqDG23L544ZO5+9qX5SOijp+7P+I9cTIOkl++e/ZD1GO+yHqMcuTP8AxHPzH73p+9/0jE62X1Hzsu1gR19sThrKLHrIfZD1GO+yHqMWdzcHW1gBEi8dbbnFoPri+GsrMZmafZ/LqZWjTBGxAuLRE9ItG2JVOB0GiaSGLiRN+vv64KqVo5MbTYT0Ee98d3vo309YxvIvQS+K/wDkfWD0+D0VJK0lBO8CJ9/6vi2nwDLsfFRpnVYys+selwNsTWrPJh7j0nBdDcYHUUaaTS1H11PrBhwqh3YZaVMEQPFHXTeCbjl05RihOA0IvQoTq1eu/mk3nT+eHWnQrESd2gn5x6DGa4V2zbMVKSCk1MONUsZlRYx8yL4tsgIBlrxWUspNhvrDm4RSfwtRokWtf8RBtztHud8WZngWUphqhoUxCmYUXAG3qIHPbDWvWCqSeWEuo13KmdMEMskTIggxyAMD1JPw3xUKrykRnP8AcbeMDyeWyuZTvO4pjSYGqCVjS0z8J226bnDSjTWmgVF0oth8Kgek359MUZPh1PL0yKKBEmVAJPiMKXueggex649SvpZRqk3IUnfqRzkA/n88c2rilRgDzhe0w30mOzn9p5SoyfY28LEXq6SYqFLjuiBMat/KQZwy4J20GapVWai1EKouXkeJWtq0CGXTLDkCDN8aXL1D+Iai3kGwH+knVsTPpivjXBEzKwxIKzpMzBIg22mDgy1AbG+kl02ItM/Tq8mqCW2OpxybywsWkHn5cX1UFGadWpLQpmW1RJEyqQCR05r6nC2pwipRdFYT4mgiYMgxF97xB+gw64lwqnm6zaaqykKyxJBUzO45nDFZglrHfwglN3Ych4xZmKoYeGuF6ECpby9Vg2U2j4iZ5YbcNqlqelKxZkSSAkkmTcF4uZAjlGF1fslTQgPWQFtgVN9h+P0An+eHPA+B9wzHVqEaYiOjTucBNUzZC20M7LPUcx41hZLMiRbT+FyQTJ5cj0vZna7UMu1Qqaxp0yxCCGchZ8KgG56Yp4BksxTFb7Q1My3g0ADw33hVgXsDqIvLGbZrP9r80cwaVBkKkwkJJIEDmbz12xKjkNYa+EulTape3KVt/abAJ+zqY1bVzfSoa33HxTA6kHB3Au3gr1zSegaagMTUD61UKAZb7tYU7A9YEXxp+FvU7tWqkatA1EbEiSSOUX3577RgDidQVwVBlVMFecjmehEgjf1HQFSuKYuZoZW0A95Vke1FKo5B8Kz4WPTqw5T12w97sRM26/xx87zfByhLITG5G0XFz0BiJHhPodtMNVHKKpJ1VOR+FSLj0tE+rHBKbcUjKd5itZFzSeU4y1SqEAUKSQDeYgxzi8fnhwKRkiRb0/8A6xlcgYrUz+8P1jGvHmPsP1OGcUvDYBekUw1VnUluswXHO3tXL5ipS7qm2hoBJYSIBE36HDnspx587SqkhabqYGnxASsgkNvfljIds8oDxJwRIYKbtpH7MC55XXDP+zDMR9pXmAh/Nx/LHPSo5qWvPRVqFL+LnUa2B9ZqDUq69P3katM6KcRr83n1RpvMbXibYZU8swUAsGYC50xqMbwDaTywsq9ocstV1LjvKbKpPdHdnWlAPOGdVPScFZXjAqor0xUdGXUGFI/i0xczMyY6CcdFqVQ6Th35wpaJIBkX9P8A+seileCeXSOnr64FbPOik91WOkNYUwSdJAgePdhcenTbEW4i1z3Vfw95/uxfTpNvH8Xw9YOM/wAerLzxpldj74TZbg5OdevrsOUXusaSdtOxj2w2yhMHe6hoIgiZsb72x7kVMS259/ym+GMmgB5ShUK3tz0g5x2PW3OPMLQkGemDE8vWPTljw0B/X0xZjsPxaQWkAZ5+/rOC6G49PnihRg3KrucBfUgTa7EyrLZioWIdDpsAbDrJIJkfnj5x2LRRmKGlrqWVlvub2m3I7dOuPqmPl3BazrWpT5FrPFiI1GQSeh1H0tzwqyGnlBJPefKP4Y5qVUDTT7GbLj3Ex3tOgGipVJ0LGqYBYk+gAJvAJAEicF5bLaRp+JrsRNl2AF+luUnUcUZXhipVfMN4qhBRWAIIQkEJEwTIW9pgYM0cmMTckEiTsACNo/O3rgdRrmK6bCD5mqCeir/RPsNvr1wBk6cs1Uggt4VEnygnT4dRUMSTcQYIBgzg3N8PldJGpLSOe+xA3FvmOWLMso85Nht/P+H1xxWpu9SzDf8A1DAgLpL6VAAQfNvbf5enLGd49njkiGV5aoQFQ/FE6iwm5vMiDbDPhZZi+YqgrNkVl0tTUWKmCZlgSDvf5ADjGSp5hglRTqZSQwWQoHwk7c9vfacOVmSmAJhcxvDeBdpKeaUQCrROkgj5iQD+hxneLdmQmYBy1Qh7u1MEhucMpBAJ3MeYgfFGGvZfs4aNR6jsGMkJExHt+XvOKs92ood+6hYcKUFYAFhbdAR4gpPXljSnOoZvKGVxRfsnl5XgXDu0tN37vNqCwOkVCIMg6tJAjxCJ1KAR0GNhl3XSSpGnkQbRpHPpjNZvhaV0pIQ1cuGBzCT4Z5HckBTHiYGBuTbCCrlMxQ1U0cVaDMRKNKgqAAlplp3Bv743cjeCraksBpG3abtKah7mhMNI1AE6vy2vYfF+rDs12aWkup7tBkkzuZKg9JmeXwiwM1dl+zZT7yp+0IE3Pgt5V6H9JPM294t2n+87uiFZUgNeNXLSkch12t03pKTFi255CaNbsBBp1jjOZkEGfIPz/o7f6YX1qJYblHK+dYJWxtceMbmCOU+uKcjnVrEuGBgzo2IOwkEmIE3G5vaIxPLUjWfUVBVCSmx1H/iqQdoMAfxFuXU4jP2hr80mlsBCMjQNR4dR4b6gfCwk7CZB2B5G/phbxvPaqjGCQvhAtt1ueZM+0Y0mXpwvQv8A19Qt/fGW7RUYq1bTsYifhGw54739Lp5Drvac/GtdfOVZbMDVMeVvTlBmx/XG1Pm+R/Ufzx8/oA63EETBHhA3XkRubXn2wVwHjVWpmlSpUZlta43U7xAN42wzjjYr5wGEO48It/tDpxn6TfiROWrZ2Gx35Wx7/Z2IzddNpRtxBtUXcct9sW/2oUNNXLOLWYG8bMp3+eBOxlYDifhiGDgaWLDy6oBNz5ccnap5z1y9rBf/ACfYz6OMiupn0U9TxqbuxLRtqMyY5TtiNTLgACECoCygKRFiDADdD+eC8UV/Mo6yPoQf0B+uHuNUvvPO2EHXJjTsvQ2bkY/H0JxYcmAVMLyGx6QPj9MWt5X+f/aDidX+I/UYnHqdZMontMnxkm8RYRtPqeuCVEYT8Y4gaNGowEkwAJjedjG8SflhbU45Xesq5apSdlp6nouCuu8akaLQZHMYaWqNAdTJwidRtHlTc++I4jTZiAXUKx8ygyAegMXxLATvNynHY7HDD8Xk6YwTXIAWnaWmf7o8x39QPmMeZanf2xVU8er/AOzwDfyidR5et/aDthca3aFA5Tkrliulv2jahaRoWPUi9toPi2scW54avD7fqD/DEsuBdosPCvsPcTc/wwPVqQCf6/ob/LGajWWXa5llMSZ5Db1OxP8AAfP0x8Z4fmeI/wDqoDHNGsawFRDPcCl3jarRp7vu9Ok9ZO8Y+sZXP8gQYtpNogxA5wNpvjnSfIxV7x3jOVvJ2DgHxEW6WEY5lPEo5sDDrdL6XjDSRtcdD/A/w/THlSmtRSrAMpsysPyIOK6eRAmGeSsedjG9xqJAN98I8nmKi5t6bJVWioYI0eH/AHcBTzNmN5+LfBDprBAXjPP5oKOip7CTsB0tt0n2wDl6KprqsNLVILmLgDwqIBNwCFEbkjHLmEZolgabTuRPqRzH1Eg9MXVnbcd29IBhXHnIgeSAdwOUG5vAxzVU1qhJ2+WEYAsLSjtF2gWll17oz3gGkrfSkefrtb/TGCFE+GIdOUmSD1BO8Rsb/TDbKh83mT92QgWYW2lQYVE+GYteIkcpwDnKaUqzojAEwAfhLQSQp2JBDbATvzw22usVbqJ3Bc9Uy9SKTEKvm1CzTcAciBcY3fZwoaP3Sd1qYlgCSAbAsCfSABy22GMHkeH97UWioKjzOQCBvJj3M2B6D4sbjimcXKUAiwrsIW/lHX3v8ySeuIGygsdpumGY5RzjTP5UvRenTbSSIB6eh53Fvnj5nX4dUy9TTVDCdmHWfMIHMk3FhAwxymfek2pDB59D7jnjT8L49RzYCOq6p8puCR+Gdj6G/vjFKuKuo0MJXoGnziTJcLqBREh6gAaoumaSbr4WHiLxBHqMa/L5QIgUACbQNgOgjoJ+fvjN9oHzqZgfZ6M0vu/GF7wmS2udVZIKjTpEGZN+iOr2k4qmktTpg6Rq1IvhN5AnNXFlvHM4KqNmL1CLywuYALPpC3JPSw/j/AfI4znaBYre6qf1H8MFZXtBR7pDVYCoVBdULOAxEsAdiA03xbluL0ajqFQktsSoHInrOGsPUysWXW29opiKV1ytpfaZulk11lwPE0AkXkDb6TgfhnDKqZsVO7YIumWIYQA5vfw6dJJnGrzXaHQ7J3ZJW3mgfpiinw6nV15hhBrLocFjAAIW1xB8K/w3MlxJeooYrYQeGSmGILG/4izt5w85oUUpFNQ1NDOqyhA8QkyR4dwMI+y/Z40MxQrNVpwWYAKXYm3dkeSB4nUXjcY2oyuWTSwanqpoVQ6hIEG1yZ3O9/EepxluJcUelWFJCiItRwqhUXTE3XwzPU7457AXuZ1xjOHS4Q2197za8N4vTr6+7n7tyjSIuOmL3WW3jSP19/b88L+GOXoozEklTJnnG/vbFPA6uZYuc1TVDr8OkgyNMcmaw2BME38IwwoupMRNr6RqdN5ffe49uXtjtS+pj+8dsQzmZ7sM1rBdzA80bweuLY8Lf4sZkgvFOHmvTemG06ufyItIIkEg3BFsZXO06xzS0y7hqIAFWmswGIhDA6G5IgQNpGNxlz4j7fywNWz9N406akOEO5iTc2Bttc+H1x0adsgMoMQSANxJuZM9b/liOLK/mOK8BbcyxtKcSpjEcX0U6/PDVQ6W6wKjW8sqvop89TkARvJtPyF/lik6UgBQIilTMcyASRYCLT0OnAXHu0qUGQBBVIvZlATlN/ivEeu4wembSo9NlE2JDTtK8x1gR9cTKQJFqKTaX14VQowj43xQUtAiZNxMcpn81+pw2q1JJPIX+Qxje0NOp3xLiBHh5yOZEfvE/lhGuQ/Zh6YjHK10cjQ97wj9YgQd+uxPmJwaKLKCNUrBs1yLDY8+Zv1xjJe8KCOV97E3t1gfPBtHNvABZuVtRt6C+2OW+Cv9J9YxeXcf4w9LOOVLysAaVJEROmwg3m3qOuHXDO09Ot4Ko0N1MhT6gnyn+pwk7VZNVzTNuWCm/wA4H1H54V8OyZqVFp04FyCAARNyQekbn3wA1GSoQNddo3wkemCem8+gZTgqU3LLMH4eQuTMbSSZMASYxns1xGlRrtRy5CNqLvDeZ+YuTYA+XaTtbDnjnEfsuW8PifSFSesRqPtv7wMYfhGT0K9bQWqP5VJ3k3u2xYnnfle2OzhURW1E54U1VZcxHh95qKPaanTLHQgZj4iDp1EWv4d79eeAMyuVzuqNKNzMyjalnxQBBKncdb4GqZlYJVvLcqbEXIBg3AMc8EcJrB0NUI2lRJAFzHTkRF/aOuG6tLDgG+hiOWurhSLxtwDhAytNnqGSskk32NlB6D9Y/DjNcZ1Zhu+1B1NwB8PMeoKjb1MnFnaDNtQhqK1QtYiodfNjOlF6+Y3Or4RIgYX088hYsCKVa86bpUjeQYggk7wbbkDHPCUailHNvnz7Ts4eky3ZReC067IIhmUCDN2Wy25697mbfljRdluBd5XFYgqKR3FtR5L6gTP0+QWTyP2ioAsSTM8lG8+w6c7Y2HFM6uTy4VB4oIQbkncsRz6+pIGObhwAS/Ie81iu1ZBvF3azjwB7hWAMS/t+H5yJ+Q54zOr+hgKtnkJlzcySXUg7aiSSPX64nlsqgbUg6ixkebUee+o4lVkqDMfKApLXpsBbS/dCEY6j0gcvfnzw47P1T9qQT4QqkDSRupHm2O2w2wlVfGesDr1Py64a8BRhmabQYIVZ1W3208vfDf8AS/8AyD/1lf1K3YJ6w3jpIrtH41m02IE8xG++DcwJ4dUGxvfp4wZwq7VvprHbz091Lcl6be/LDvIVFGUcuNSqSWETIBBiDbHXxGuHXy/1OPR//ZvP/Ynz6i9Qm/eAeoQDrFpPKPnhj2hn7USJjvTMAbEE+Kdhtt6Y0P8AtBlLgZYT/cT+eHaUEIViokxP3YPLrpPpzxyAoO0cC3g3AgTllMgQp5fvOOuD6mcTvFTWuv8ADN73/QHAfEq1VFHcU0cgkEMNMLpqGRA/GEHzOAMrwmocymZdwtk1UVEwxphSBabMT/LBwNIUDrHHGKLvTdac6ytofuzIYHzAGPpgtPi9/wCAxGrVC+IyFCkkkQALGSTsIBviVMm5gwTI+g9cayN0mOU9yu/+EfoMUvlU5KLVF+EciCPh5H/XFuU3X+6P0GItEcx96Jj3Hph6l9Er+6e5jzYrxbmfNirA23M0u0oeqqgsxCqNyTAHK5Pri+tky6RtJHMiw6EXBm8+mBnTUypBM+I9LbA3m5/S+GTq2wMfqPaZB/8AOD/U1+kEdFiyv2ZpvuFssAix1Xlj05bYIzFHuqciA0AAKLatOkRN45XOCKWYOvS0A8jsTtyO/O4JwDmcz3mYFMSRTGpiCNzYKwDTcGbiDHpi6jWWZRBmvaEUAVpy51NFyBGoxeByk8sA8SyikrqQOQqj84J/j8sMmEkDkLn+H5yflj2plwxkz9SP0xyK6l1IWMK1jeZ9MkhF8uBtzXoCefIkj5e2JfYkv9yAOtvwzNvW3ywbmNQrIi02KHzOS1udoO0AyTsY64OOSX1/5j/PCJw1X/L3MLxBMh2yb/3A6lVj6t02wb2HywAqHcjSsne8kz6kgYu4/wADq1qutAsaQLmLgn+eCuzfC3oh9ceIiIM7T/PGlptx8xGkO1ReBlB10mUzHFGzOYcspVUPhG0DYT1bc8wNXUQCp/r8v/H5bYlxTsvW0yrikBuQTeSIgKwk2IAufFAwmfg1YW+0MCDB83KFjz+h+p9MP5msAdYbD0qQGjC/ONkyqu8xLAiB8ionqLmxmL+uHVXh/cpSdKxpJTN1CyHBiJuLbmL2PIgEKey/DmWqddQ1J6yIk6SLk8j6eX2wy7T8X0VFp6UYadTBiRJJgBSNjAP1wfNxcqkRbEtkeymV0c1Xnu6qJm6DmNaxKzMd4rfK/ruIwNn+xKFi1BzqAANNjOlRfSpNwD6z7xgFlQNqp1KmXe+/jpmCVMMvKecDYXwXlKrPWW7ayVltt+QI5gC/yxP4SuCL6d+8U/mvTIsN97bHynZDgaUqPcVqdQ96C9SoIGnSS4BgETKyRtLKIPI7M1lYKF7swIiqGNgsKASOu55354vz+XahSqA1Xqd7UkavgG+kX2tHIegwojFUsAtanqSPSYxOOKPZdfX53eUJORptvTpm58lSLcjBMSR+f1ws4rkEpMoQEal1EGLEn0G9sX5ippRngtpVm0jcwCYHqYjCtM7VcHRRqESVcmN/C0+H4YkaZFg0zhWt/ScguH9v3DYXHs51HvIafFPpH5z7YdcHYaqRkWZef72HVDh1I6fCkHTJgWJUHTvuZBn1wvAH4QDHKmOo/wDqbo2N4WmMOW1vcW2/c1iX/kBRa1jf5pPeNuO+YyIhbz6DnizL52n9krLrSSGgahJ8IiBOJV8lUQQbiVkCmp3YzZcuQYED9Y3MeIZBfszFWcksq/eU1pkeJBMCmp/1PpDFWsWp5LbRVaAVy995jgv3xsfJvpEeb8W8+nzx9JyBmml22U2E/Ap/CcY3gfBBmWd1qU5SFsS1iSbxABkbb9YwTxvjFfLVBSplmAVR4QouKYv4hNyI+eEgMm82AV3mvVQS1zbqAP1GPEiVufh5HfUPTC7s3mmq0tTgsxJmYkWW3Tnyw2q1oiREkAfWeXoDg6akGbvF3anhozApoXYKHllQwT78uog9fTD5TItthbxqsFA2nxN/yiSfphXwrilQZ6rSqN4DOhQIA+Iet1/roZKrLXcPtpb0kFMulxyuY7y+6+2LWpAbtEtqvHvF/bFVHzD5/qcZPiHDkoqq14qRUXSIgKGMuUi4ncyTcfLBlYqoAF7m3zymSUALO1rTW5rf5YpxdmRBHtinFP8AUZa7SHDcmFqVKh3cj5ACFFvcmd732wz3xQggf1/W+PRhlBYQTG5kc7WWnTZ2IAUT4iABHqdvfGc4Ca2gvmQWZncxAiks2lh0QahzmqQNraDMtIg3Ht+uA89T0UiRJUXKDnzIHSYjphWu/KETQeM9y2dUFUZj3j+LTBMAhiJMWAVCJPMHmcJ+13EalJqejUQQZ0sw+IX8IPKT/hMeqnNcQSvmBW05hIGkpYKbMt73s2/puMecW4i9QKEWp4FI8V9V5F77bSb+pN8JsbLmh6bKjBmF5UnHq55VBt8VTmTPwclAb2PK4xtuCVi+XpM06ioJm5B6GeePnf2nMT+zaJ3kbRMxp/FaPnhtkeN5oKqwbDywLfPTe+JT7bBRLxNemy9lbTU9oq7JlqhQwwAiDBnUPUfrhd2MzdR1q94xaGWJJMCD1JwmzmYr1YLAypXbT5dz8O0k23t64edjcu60iaikE6ZmJJEzcAA77gRg1TC5SKhby+fiLJiLqaeXz+fmJ6vEn7xV1tfUYLNNuY5Dfn8sVLUtffrvz/r9OmI5nK1Frr4XAXVN4HKJWPF6HliK95/wyRNri+14i25t6e0P1aQcDLaBwtfhFi1zp9zND2bpSS3r+gj/APf5emEvG2apVZg5UXEFQyxIuRvOlY+Zw+7NU3FEkpoa50/p9YB9iMZN6FUOSwsC1pabqAJWImQbcsCw6hWbukxVQvZrWlaICY8MGPIxE+KdJU8gsGes4d9j011S5EeY3UqbEoAQT6kzzxmuFZSotUFpjxc2PxEjcdI/TbG/7O5YhWYiNUAew5/U/lihXz0S2x2gshFQDcRf2nzM1FX8In5n/wAAfXCWqrmSG0i0CAfn8/4Yd8eyLmsSqsQQNlJ5Ry9sBjhtT/hv/wAp/lhugyCmBeK1lc1CQPaL6aPqBNSQNUrpA3Nr/ui3rzxouDtKVh+5/BsLhwur/wANveMNeC5F17zUpXUsCfn6+uM4h0NM2I9ZvDq/EBYe0z9LOvJBZgAVgSRaNt7/ACxBc8xBPjtqsdzB5CTvFsE0ezdcMzaPNptKCItcgyfntiWX7K1gGDKGVtUyVFm5W3998b4lLqJWSoevwSKtqylUxBmmb7iTscIqLQzRcqQfawONdluzrrl6lIBVnQEE2Glpv8sLqfYmsGZtVPxRaTaARyST88cXFDNUJWOoGyj5zgmR7QGixWlSpIHkkhW5Gw3iLnnhlnuM5eUNajrqOisTMA8rCeWKP9hautW7ynYEczvHOPTBee7FNVFOaoGhAtpEkauhFob8sB7XOF1O8J4fn6bUw1Omaa6mELJkwhkxyjr0xbTzpYrCuBrU+MFd0m03+KD0I9DizhHADQp6NYa8yQfwqOtz4d8GNw6Yki21v/OBorisG5frpDgjLYy/iXD1qK2qZZDTsdlaNQHIE2vvbCJszQonvVQM8s06kJ8Skm7VgI+EDqR74G4l/aNSpl1KVWCmoCyokfduKbwGrBrOY2vuJF8C5b+0XLCr3RWsh1imSQrBSX7sTFZj5rSAeu2OpVqXPZmUpsBtNjQN1Pqf1OAuO8MFRlPdlyFa8kAXECx3JP0GDlWCvuf1n+OJ5pAWpzyYx/ytg2HPZvAVUD6GRzKxA9MU4IzfLA+MVPqMKm0Oci0xJsPXnbEWSMVVqLFwQYAge15J6GQANrXvieae0dcMsbC8CBczF9p/7Paeerms9VlOkArpDgBQw8NwROuSBuQDyxkuCJlMnXWsTmWKT4e4p0wfBoh4O3xQY8UHlj67SW2FXaDgNCuv3ieIkBWWzTyExce4IxzmfeP0aq3y1L27osyXbjL1KiUxRcF9pCdJvDE7emG7cTpgjwHxEAW5n5bRudhj51xxVylc09eplGoMkqQWFltdTGnYkRaL4fgGnQUOzNVQaSxYnxuup9/woQoPKfU45lWs6GN1cLTAVk2Py8cjtNRJgU294X67/wBflhWc+VWmDUqEq+pjpXxLbw+f0O5I8RgeEQi4VN5LG7736xEHb/TeMU8NqFqEtM6jzn4FO5J5ybn6QcaFZjSLHeFXDqLkfN5oKnEC4ZFq1EapUGhtCnQLtp89hEC0Dwi1zL6vxqijmmVBccoWTveJ/dP0OMv2dyPelSWM0wGBgGSRpMwf0w1q8LWq1SqQykOTcESVgyPH5fCPpg1PE0cozHW2u+8SdTnKttyjDOdoqNP4NQ8U6dJgqQpBvuCRiOW7S0Ki6lpmCSNl5fPANTg61iQ9ZFu5EHVId9QHibcaYgW6Y6l2Sy4H7Wmell5yYHi9T9TguGZXCl9rG/jfSLVVIU5d9PSaXI5pKiym3MREH1GAOJdqKVGoKZDMx30xAO8GSLxjzgfDKdFmFN1YMJIWN5F7E8jjF57hirWcxUJLs1oifHa59SPmMHFLO9qeoi7PkW76Gbeh2iR0ZgrwunpeTHXF3D+MpWJCggxN4Oxg7E3BxmOGN9zUEERoF97ORNusTi/saCHvvD7ro+IXgfrz3wy9BQrHp+BArVJI7/3+IXxXOUlzQctV1Kpp6VYBSSCbAmSwBm34V/DhcudoItKXrxQYt5lvPih72FvoW64846R9o96h6/gPQfrGE2cpeGpY30/CL+A7X8XzxirQRaBcb2v7Q1HE1GqimTpe3lcj7zS5OlSq04FWr97U7wS66vw+EDcXB1bzpPLD3K8LCVqtXW5NWJUmVWPwjGX7PUr5cwYVWH7MQPGPj3WfwixjG1xysO5cXMersQSoPz4IFxTiXcqW0M8CYXc3AsOZviGX4qXQNoKyJhjBFpvbFfHDAUgTccifjWfLfab4W52iDVy5hSQ5udRImn8OmwNt2tY4FWqurEKflphFUrqI0zPFiihtAMxbV1/w4xdJuKVajBa8G58L01WO92ANBiPuiFgmZEycN66Qap8F+5NtWrykeKfD7aeW+KuxJh4GmIqeWYnUJ8195x0cGOJhy7bg/YfmLVKhp1Qo20+8W5bMcUo5kd9WDU1bxKWRgVMmPDRUzBW8i/pY6jMdqlprTNQNLgkaKZcCKi0953lxbpOE3a6lOYNpBpt8LMfKtrGLxsd+WNLwSkDl0BAMTuP3j1wxURRSDAazK1C1Q327oTXrlSgudTaZC2FiZN9rRi7QfxfkMCcSHiom9qg2AO4IuSRA9RJ9MHYUhInzfDqBZGqUVdqjadXco14N2JWQLRJ9MXZbgVBTqWlTVlJgimgIvyISRjuIAfcyJisPhZou1/CRH94yBg+nz9/5YubJMipuPRv5HFuZB1U4E+Iz6eE326wPninn/i/guLc0oLUpEkMYtMeBvQx+WHKH0wZ3nub5YGwTm9hgbEqfVLTaMcBVG1Ngmu8DAtMgXJA98artYWmUHOXYQcTqVFcNolblwILG4gKCLgLJsZsLGcPO+X8Q+oxTmjIEFd5Ikf1vjlV6ZdYVDYxDluEZXM1EqimNaNqLA6TKmdNRY3BKgg3wD2nzQauVGyWtzbcn9B8sarJwJJIBPqNv9Z/LFPEeGUa3mgNyYEA/+fngJou9K3OMpXs92uQNu6fPeE3mxF3+HT15D9efuRgbhn/xvm2wn4FG0X2+f5nXr2VYNIq0yL7/AMRfEP8AZGAAj0VAMwD8unQD+helpPwiLax8Ymna1/msF7FCxn8C8tPPoNvbDTKODSrQVMPVB0hhBHI6+Y5kW6YnwjgjUSxL0zIAs3r7YKThxVXAqA6yx8VSY1ch4bKOQ5YV/j1ekTqOpe4MymczZpkDTqnne14v4T8+fK8SBxxYkA6DeLEmbgn8HpHvA9caUdn2/wCJT+p/l/W18K+NA5ZgreLUJtJ6726L+g9cdV2y6kxpKlNtALmG8H4gtEmpUOldHQm5ZYEC5Mnp9L4TcRyzmrUZKDVFLsysKZIYE6hebgj9cX8Mz/eFgAo8DXqeWLEk6ljyrubTEzFx+KcUqiu4FWfudfgbwk6AdS38s7Wj54oVTuh9vzF6lNc4uNzbeNuC8HIpVNRFPvBSsV0hYM3k79fXBfD8nSyINRqqlAGnTLGWYXsSTLGPnhZQ41/7On35Z0qVDTZvMwgSpGkXII2i/vbF+X7KtlFq1O+pEFYPeKFUA1NRmZFxIEgiY9cHNWpl7jFHwwWqMw52374LxrNI2YU3IZtSEGBdQASOYhuhwJmMmmhjF6mnV6wpA/I4O4pw+o9ZHhWgiSGAB8hlQfhMGNuWJZnKMaYAFxBIkbAX5+oxTYkNRdCw202mnoIj02pjn2tZfwDLqDRMCVDAeaY7xZAjw9N742OMpwVQvd6i4cEjTJ0+JwZIFibC/LGmzOZWmpdyFUbk8sJYZHRSGBHiJMRq8o4jkFrAK+2/0KkfmBioppYjeI/7Rg2qYIMTy5c46nA9SixYmN45jpGKxNLMt1GswjcjEWZ/3gk+WlaLeZhYxc9bnltzr7NUdFYDUzTrMsZN7x7DphpU4UWUwqBmgFuZCtIBIWYF/rivhvCHp1VdisAkQJ/CfTDuBYJh2V9DfT0EVxCs1UMu0V9rsmrViSJPdkDfmCCIBEzGHvZr/wCMg6SMCcdyTvVlVLDSNh6tg/gtJkp6SrSGPL0Bw49moqBv/wBgkDCq19v+TzjURRldX31P4VaDJ8XiI0x+IXHIYY4C4nkWqhAttLq8siv5b2BIgzseWDL/AIT+X88KcNuhjWlop40QFpTH/wAhIkMb6220c/e3XDRN29//AMjFVbKFhBDCG1WbTs2oAwduox1DMhmIVkY7wHBOwGwnpi+G3Sa3Ek259x+gxfmKYLUyRsxI9PAw6dMUOCCZ9PXl7emB+JccSnXpUmSozORpZULBSfDc8rE+ww1QFgQZhjD83sPfAuC81t88CYlT6pabS7MvJjpiVMeJfY/wxXSF5x5maAcFSYDKwJ6SInAs16glHQWg9bijd8oRNaDUGYOsgiJAGr4ecwb4ivEKpzOk0Yp6YDa1kmZnTq8sfP0xl6XB2WhqVwDVaprqzIVmqIVYCQwBAIPMTfB1bPVamZQqJoyGZ9RGkLMkqDEjRE3HjUxYjBQxYXvz6jaZRiVuV7ufz7RtT4y4zOiogRanhp/eKWJWZsDHPltF98EV80RmkTvVAI/Zz4jZri3p15YTNTp/aQj0ytIQ1OqWjUxI8AkQRIFtxpnYjBOdD/8AqVKMvqTTev4vDapax09Nx8WKo1WFw/538hC1KOa2XTS/p5n0jHhVYszTXFQXgDTaHcT4VG3ki/k6zhnhTw6m7M2tNIvs9S8sYswA8sG2xnDCnlgDILdLux5RsTGGRAtvFNOvUFTMaq6aQrFRP7P1aVgAfPEqD1av7OurBTpYgqb+A38G8A2/+z0GCHy0GqyINRVoJLQx5AxMCegnFeQeJLI6mbae8YEaRcgjeZ/LngFH6ee53vCOQdRDnZtDagBbk0/wGMn2v4pQpVlFagapKiCCbeJrWxrHrhlaAwgc1I/XGC/tBpMa6aZ/Z/8A7bGaqozAPt3xjBqGexnnAuKZOtWWimVKawVMlojSbXA9I6fLEuNdn6v2lu6pRS7sIpDAAeCIgnrz3wm7N0XXN0SZjvBy5G3T1xoe13DHfMAq6pKxBK+I6TtqIPhsbYSxLU6QugBHzpHnULVAvpbnff1lVXM/ZcuqsoatqZ1E6jTBkA3Mao26XO+9vZ9Vru1OqTUDICQSTsR851Xn/wA4S0+B1YYGorWXYp4fCfFYnzXN/lh92U4JVo5lnfZkIF9rg/iP6DCNLEsXtyOkqplCEg67xTx7tFSo5l6fck92QPCyqICgjdCbCAL8sCZTtZRnStA6nIXUWUlbKnJAfhB+XtintXkKpzlcqBBcHcclA5/PEMr2dzcIxUd2CjHxJspkHrsxxjsZ9+cdSlQ4asbXsOfdNRw9IzBt8VPl6+9/oPnjTcXaKLHWE28RXWB4huOfTGdyX7f/ABU426/X640PGMx3dF3LFAIJYIXIEj4Rv0x3MV9QnEq7iFVdvmP+4YniFXb6fqMBVc/UFXSKLGnIBb1M3/u/0YwpAWhtLb5n/uOKO/8AHpg+bf8Awzi+lsfc/qcLKzsM0onwkSRpJv4IOrYWm3P5YFUYra3UTai5MZjzH2H6tgfN8TWiGkjVcqOsKPoDtO0x1GKeNVay03OXUPVhYUxtr8RALKCQpJALCTzxVmKIqZYNmaSlwKbMovobw6tBBkEGYIPzw9QFjmv18YJwSLCU1u1yh0KlDTdmpqDId6ikiF+ESwi8c7iwN3+0rd6KfcNc+E61GofiUNp+mM3WGXC0Q9Nl7sagZ8gZiyvaCXBBJ9VneBivi3DxBo9+6U3qagpGoILyzSwYgkjw8okzGKfGKjG1rePhb1hadJKtlDWbnpp7Rxx0182pFNXUI2l6B0hmmNLOVY/d84EzuYiy+t2OqgT3dFmF4pMVdT1UkCD6k/zwTwKmcozGpVZknStvFUCKBLTe2qygyRFjGBanFKdLiSVzTZErSnevKarBRa0oDpuR0PLFOyGxddSeuw6iXSFVrhGPZva2l/z53mpyeXqJTVar944VdTxGq7bgHeIE898ZztpxXMU8zQFKQrkKSEllIqISwPQqSsG0E++NbVcNcEEFVIIuCJNxjM9s+HtXegiqSSK8Ryb7PKkzt49InrGGEUZiDBOSdY+TiPeMyCCEA1Ecmk26bQfnieBuCUwcsKt5rBahB+EsASvsDOCcVUFjveRL21l9MWxCvsfDq8LeH8VtvntiSzHlOOM9GH9eowuqkNciQ6zL1aC1MqlN8uykiWQ65B1TJOi9oMG943GBs3kqiIEoBaQUGOZ0zBguqkGVNoNtjjXmmeh/5V/y4j3F503/ALq/5cFK07WCkHqJKbVE2bTpy9JkswWGVFSO/ekwZ9Skxa+kKbjyyByU2tjQVaStm6TsWD6B4YEbNuZmbnlywctGDIBBH7q/5cS8W/i+g/y4iqgN7Hl7TRYsAHsd4Hw3KJqLU20MdQIIExrdtpNizM3zweKD86n/AEjEApmYM+w/y491N+99B/lwbiDoZgjviDLZal3+cOqoxZHDqQAIm4Uhpn6YPyFcAlVLILmWUQYhdyx3EEemD9JvY33st/8Apx53Z6H6L/lxXE6gzbEtuZM1QUYawxg7R+gOMT29Yd+g1MvgHl/vN6f1ONiDJKyZi4GmQD1gSBjPdquyb5twQQF0aSCDe5PL3wCtTWuQGuB88YfCsqPdjMrwqoBXpHW5+8SxiPN7ev5DGn7X1ilVCFRjpMatNtwYLDmLGPbmMZvO8Bp5B0NWsiFiGACVHJCaZMKpIABAk2uMH9qeP5Wu6TXelpDA6qVZNiJJPdWC852nCtXDJSW1PXx/4I87I1RWGo1ksjmGerGhJPPwAtp8s6b239PrOk4TWXvNKgAQxsytJJE2AEYWZDghyROYq1fu6aMWLM0ARv5eUYR8C7T5PL1nqHMMwKmR3Na0st70RAlgP8QwKnRbcqBAVSrnsdOUH7WZmmM3WDVainVcKSAPDFres+4HTDzK5qnWp0WptPdo6mRHi7oA7wdjyscIK1Wlms4z0M0itWdSivRqi4EAS9MLMqbTfbGn4J2PqUaZDkO+p2DDUoGpApkRB2/lgJwz5swB3jNRqQpLrrYfvl95DIn7/c+anbpcbW542GEVDgbq4a3mBO/Ija3phxXqsqsQhYgEhdpIG3zx2MQM7DLOZVINrSVbynEzhL/6zWNU0jk6wUyO9ldPlmd59PfDM5lv+E/Pp/mwtw26QZEsp8/c4TZ2n/72k0ciJhjzTmDpHzBJ5RhkuYcMR3NSJ83hjp+KeXTniioXLT3VUXFoXkRfz7fyPpIqtJyBYc5pDYw74vl/HFOeWadQRNlO4GxJO9thzxIMxIOhltzAO8Wsd7Y5kYhgVkMsHdevv1wzSUhtRMGZmhwo5hVdfvKYChQVRSNMkhvHcSQQDt64N4pRYIGqr5TP7OmSTGynvJ5chNvTDPhOQGXp6KaGJJuevoqAD5DHvFMiMwmipTkTO88ipsVIIKsRBHPDDojoUI3Ftv17wSplbON/H9yjgyOx1MpCyWViVuD/AHWPRfz52xPiy0alZKVWgKx0O6gojiAVDec2N1959MFZNDSRUVDCiBLEn5+HHnc/ed73Xj06dWo2EzAtAv03jG1yqoWas17wThXE0zFJaiBgpBEMIZdLRpYSYYbEYO0prWdJZkIi2rTaSOenYH104GyvD1p6tFPRrZnaCSWZiCWJN5tgfi/Zdcw1NyzIygjUpYNBBsCGECTJAiYEm2MrfMTL5C5jUIopwkBVAAC7AC0COmBsEUcropBBfSoHvHPFPdHocVUGs0phFd3HlUESNzFryflbEadSrIlViLkNzmIFul8U94ep+uO7w9T9ca4omchh+AamrvLCqQSLgrpHh5TeCfzx53h6n647vD1P1xRqgywpEjqcg2qjf8E/Fex/dEf3h6x5UV5n76x2GiDGo8+th9PXE+8PU/XHd4ep+uKzia17pa2bYEjunO1wVg+b97lA/wCYeuItnmgnuahI5eHopt4vUj/CfTEO8PU/XHd4ep+uL4krL3f7kOJ8UelGig9SQTI2B6Gxxja2czeZmoq1IJ8DU9YUAWIAEar/ABbyPkdr3h6n648DnqcFXEBeUVq4U1N2MxWaztSmCWo1EdxpFQNUVidlliJaOQJxquCccqVWFN6LpCSXMgEiBsQN98FPeJvBkTeCNiPX1xLvD1P1xkVUAsF79+u8tcO4a+b2Ejxfs7l81p+0UUqaJ06hcTEwd4MD6DAP+wWRmfsyE+smfeTcGBIO+GHeHqfrju8PU/XGOIvSMgMNAYVmcstRGR1DIwKspEgg2II6RhAP7OeHjbKU/wA/fr1A+mGveHqfrju8PU/XENQHlIAw2MD4f2KyVB1qUsvTRluCAbGIkSYmOeHeAO8PU/XHd4ep+uLFQDlKKsdzPMzx2lTemlRtL1CQogmfEEkkCFBZlEmLkDHHjI0z3dU72CXs2nafn7XwNWySuyM6U3amSUZkkqSZkGbHb6DEzQmfUkm77kRbx222GC8SnM5DDnzkAnQ9uikztt9fyxKnmZaNLbTJEDeI/jhf3F5/i/SNtcbYnRBUyI+eo+vN/XFcROsrIYxpPKg9QDiWFyMQAJNhGJd4ep+uMcUTWQw/HYA7w9T9cd3h6n64riiTIYbUeAT0BOA6nFQtRk0VPDo8QQlTqMWPOOfTEXYkESbiMVPTkljuYm7xaYtrgb8t+eNrVXnKyGEV+KBACadUyQLITu2m/wCp6DEaPFgzBe7qiQ5lkIHgbTc8p3HUXxQtGI9PV+s/jvj1KZFxG0fEbexeMa4lOTIY0UyAce4Xq5AiT9ce94ep+uBcUS8hh+OwB3h6n647vD1P1xOKJMhn/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50542" name="AutoShape 14" descr="data:image/jpeg;base64,/9j/4AAQSkZJRgABAQAAAQABAAD/2wCEAAkGBhQSERUUExQWFRUWGRsaGBcYGB8YHhgdIBgbGB8YGB8aGycfHhojGRgaHy8gJCcpLCwsGiAxNTAqNSYrLCkBCQoKDgwOGg8PGikkHyUsLDIpLi0sLzQsLCwsLCwsLCwtLC0sLCwsLCwqLCwpLCwsLCwtLCwsLCwsLCwsKiwsLP/AABEIAL0BCwMBIgACEQEDEQH/xAAbAAACAwEBAQAAAAAAAAAAAAAEBQIDBgABB//EAEQQAAIBAgQDBgMFBQUHBQEAAAECEQMhAAQSMQVBUQYTIjJhcUKBkRQjUqGxM2LB0fAHcoLS8RZDU5KisuEVJDRjwuL/xAAaAQACAwEBAAAAAAAAAAAAAAADBAABAgUG/8QANBEAAgECBAMHBAEFAAMBAAAAAQIAAxEEEiExE0FRImFxgZGh8DLB0eEUBUJSsfFDYoIz/9oADAMBAAIRAxEAPwDQdieyQqa21srKVIVl1kIQSkNYqwHh8MeJWkbYa1+yFCpIGYgpGqKfiWTYLfwkyJF5n1xHsd2noL3niZp0XCGB5h4jyJN43v74Ko8TyVDVFSsoYAk6fLpcuDISQNRIv4RMWAACaLTy9q07NepiOKbX5cv1B8vwLLUYZs0CKslHqL4iBvLk7Abbcox1fsnQ72ov2vQwGoqoA9dVS97KbjSfXBiZzI1VQBqrimrKlWGgBlggMAFa3hmDH54nU43kO9Z2LK7eEyrAnwlZWLtZo8JPK1pxvLTty9YHiYi/91/D9QGnwjKLTLfaVCIxRiEgBiNh7899XXFR7JUJQfav2kFECeBlYNA0g8yCfMFMHw4IoUeH92ygVdLv3hU6pkButxZjuZPriQ4jkJpHXV1UVTQkMD4DI8AWTYt4gI0swmDGKy0+dvWWHxHLN6fqSqdmaFVWprXXweaaYOiInmApuI6DbriNDsDTDavtReQYLAM1rEhtW0729MXCtkU1vFUipOsaWYDUysbAWHhG1rXvij7dw19IRnIVaiAoGKgOGDXjSWhza56i2LK0udvWZD4m2l7eEE7TdkFXLF1qgwF7vSoEsWAWGk6U1HZY5yTjUdkqCjI0FEwEA8W83mfWZwl4vx7LJlTTUsBIOpkJEmpqMnZSxJiYF7dMOuAxVylBkdgIDSojVc2Mi46nc788WgUP2ekqs1Q0AKn+XTuh5ojHLlieYwOOGm331Xl8XoR09Z9wMW0MkQQe9qGCbEiPKBBtfafcnG8g6RO/fIVuHOSCtTSBuNIM/MiR8sd/6c9vvNiJ8IveY25i2LBw82+9qWM+bfxFoNtrx7DERw0ww76r4l0zqEi58S2s19/QYrIOku/f7QKvwWuUhMyVbSRqKK19YYMQNOyysAjfE+HcIrosVcwKraidXdhLWhYk7QbzzwWnDiJ++q3JO62kgwPDsIgejHFy5cifvG/K1yenrHsBi8g6SFj19oM3Dn5VY/wj+WIrwypP7YkXtpX+XLF7ZEkR3tQb8xzDfu8tU/4RjwZA3++qXnmLTG1uUf8AUcVkHSS/f7ShuG1B/vj/AMi9fb5fPFq5Yjdp+Q/hidXKGP2j/IgRv0Hr+QxRU4eSI76qLRZvSJuu/PF5B0kv3+0J+yHqMd9kPUY9OWuD3jiAREi95k235fPEXyZIjvXHqCB8MdPn74mQSr989+yHqMd9kPUY5sqSZ7xxtsRyn05z+Qx1TKT/ALxxvsR6enp+ZxMg6SX7532Q9Rjvsh6jEqmXJB+8YTzEWtFrfPHj5WRHeON7giRII6cpn3AxOGsrMes8+yHqMd9kPUYi+SJM97UFwYBF7k9Nrx7AY6rkdRB72oIM2bfwkQbbXn3xMg6S798l9kPUY77Ieox4mTI/3rm87jqDG23L544ZO5+9qX5SOijp+7P+I9cTIOkl++e/ZD1GO+yHqMcuTP8AxHPzH73p+9/0jE62X1Hzsu1gR19sThrKLHrIfZD1GO+yHqMWdzcHW1gBEi8dbbnFoPri+GsrMZmafZ/LqZWjTBGxAuLRE9ItG2JVOB0GiaSGLiRN+vv64KqVo5MbTYT0Ee98d3vo309YxvIvQS+K/wDkfWD0+D0VJK0lBO8CJ9/6vi2nwDLsfFRpnVYys+selwNsTWrPJh7j0nBdDcYHUUaaTS1H11PrBhwqh3YZaVMEQPFHXTeCbjl05RihOA0IvQoTq1eu/mk3nT+eHWnQrESd2gn5x6DGa4V2zbMVKSCk1MONUsZlRYx8yL4tsgIBlrxWUspNhvrDm4RSfwtRokWtf8RBtztHud8WZngWUphqhoUxCmYUXAG3qIHPbDWvWCqSeWEuo13KmdMEMskTIggxyAMD1JPw3xUKrykRnP8AcbeMDyeWyuZTvO4pjSYGqCVjS0z8J226bnDSjTWmgVF0oth8Kgek359MUZPh1PL0yKKBEmVAJPiMKXueggex649SvpZRqk3IUnfqRzkA/n88c2rilRgDzhe0w30mOzn9p5SoyfY28LEXq6SYqFLjuiBMat/KQZwy4J20GapVWai1EKouXkeJWtq0CGXTLDkCDN8aXL1D+Iai3kGwH+knVsTPpivjXBEzKwxIKzpMzBIg22mDgy1AbG+kl02ItM/Tq8mqCW2OpxybywsWkHn5cX1UFGadWpLQpmW1RJEyqQCR05r6nC2pwipRdFYT4mgiYMgxF97xB+gw64lwqnm6zaaqykKyxJBUzO45nDFZglrHfwglN3Ych4xZmKoYeGuF6ECpby9Vg2U2j4iZ5YbcNqlqelKxZkSSAkkmTcF4uZAjlGF1fslTQgPWQFtgVN9h+P0An+eHPA+B9wzHVqEaYiOjTucBNUzZC20M7LPUcx41hZLMiRbT+FyQTJ5cj0vZna7UMu1Qqaxp0yxCCGchZ8KgG56Yp4BksxTFb7Q1My3g0ADw33hVgXsDqIvLGbZrP9r80cwaVBkKkwkJJIEDmbz12xKjkNYa+EulTape3KVt/abAJ+zqY1bVzfSoa33HxTA6kHB3Au3gr1zSegaagMTUD61UKAZb7tYU7A9YEXxp+FvU7tWqkatA1EbEiSSOUX3577RgDidQVwVBlVMFecjmehEgjf1HQFSuKYuZoZW0A95Vke1FKo5B8Kz4WPTqw5T12w97sRM26/xx87zfByhLITG5G0XFz0BiJHhPodtMNVHKKpJ1VOR+FSLj0tE+rHBKbcUjKd5itZFzSeU4y1SqEAUKSQDeYgxzi8fnhwKRkiRb0/8A6xlcgYrUz+8P1jGvHmPsP1OGcUvDYBekUw1VnUluswXHO3tXL5ipS7qm2hoBJYSIBE36HDnspx587SqkhabqYGnxASsgkNvfljIds8oDxJwRIYKbtpH7MC55XXDP+zDMR9pXmAh/Nx/LHPSo5qWvPRVqFL+LnUa2B9ZqDUq69P3katM6KcRr83n1RpvMbXibYZU8swUAsGYC50xqMbwDaTywsq9ocstV1LjvKbKpPdHdnWlAPOGdVPScFZXjAqor0xUdGXUGFI/i0xczMyY6CcdFqVQ6Th35wpaJIBkX9P8A+seileCeXSOnr64FbPOik91WOkNYUwSdJAgePdhcenTbEW4i1z3Vfw95/uxfTpNvH8Xw9YOM/wAerLzxpldj74TZbg5OdevrsOUXusaSdtOxj2w2yhMHe6hoIgiZsb72x7kVMS259/ym+GMmgB5ShUK3tz0g5x2PW3OPMLQkGemDE8vWPTljw0B/X0xZjsPxaQWkAZ5+/rOC6G49PnihRg3KrucBfUgTa7EyrLZioWIdDpsAbDrJIJkfnj5x2LRRmKGlrqWVlvub2m3I7dOuPqmPl3BazrWpT5FrPFiI1GQSeh1H0tzwqyGnlBJPefKP4Y5qVUDTT7GbLj3Ex3tOgGipVJ0LGqYBYk+gAJvAJAEicF5bLaRp+JrsRNl2AF+luUnUcUZXhipVfMN4qhBRWAIIQkEJEwTIW9pgYM0cmMTckEiTsACNo/O3rgdRrmK6bCD5mqCeir/RPsNvr1wBk6cs1Uggt4VEnygnT4dRUMSTcQYIBgzg3N8PldJGpLSOe+xA3FvmOWLMso85Nht/P+H1xxWpu9SzDf8A1DAgLpL6VAAQfNvbf5enLGd49njkiGV5aoQFQ/FE6iwm5vMiDbDPhZZi+YqgrNkVl0tTUWKmCZlgSDvf5ADjGSp5hglRTqZSQwWQoHwk7c9vfacOVmSmAJhcxvDeBdpKeaUQCrROkgj5iQD+hxneLdmQmYBy1Qh7u1MEhucMpBAJ3MeYgfFGGvZfs4aNR6jsGMkJExHt+XvOKs92ood+6hYcKUFYAFhbdAR4gpPXljSnOoZvKGVxRfsnl5XgXDu0tN37vNqCwOkVCIMg6tJAjxCJ1KAR0GNhl3XSSpGnkQbRpHPpjNZvhaV0pIQ1cuGBzCT4Z5HckBTHiYGBuTbCCrlMxQ1U0cVaDMRKNKgqAAlplp3Bv743cjeCraksBpG3abtKah7mhMNI1AE6vy2vYfF+rDs12aWkup7tBkkzuZKg9JmeXwiwM1dl+zZT7yp+0IE3Pgt5V6H9JPM294t2n+87uiFZUgNeNXLSkch12t03pKTFi255CaNbsBBp1jjOZkEGfIPz/o7f6YX1qJYblHK+dYJWxtceMbmCOU+uKcjnVrEuGBgzo2IOwkEmIE3G5vaIxPLUjWfUVBVCSmx1H/iqQdoMAfxFuXU4jP2hr80mlsBCMjQNR4dR4b6gfCwk7CZB2B5G/phbxvPaqjGCQvhAtt1ueZM+0Y0mXpwvQv8A19Qt/fGW7RUYq1bTsYifhGw54739Lp5Drvac/GtdfOVZbMDVMeVvTlBmx/XG1Pm+R/Ufzx8/oA63EETBHhA3XkRubXn2wVwHjVWpmlSpUZlta43U7xAN42wzjjYr5wGEO48It/tDpxn6TfiROWrZ2Gx35Wx7/Z2IzddNpRtxBtUXcct9sW/2oUNNXLOLWYG8bMp3+eBOxlYDifhiGDgaWLDy6oBNz5ccnap5z1y9rBf/ACfYz6OMiupn0U9TxqbuxLRtqMyY5TtiNTLgACECoCygKRFiDADdD+eC8UV/Mo6yPoQf0B+uHuNUvvPO2EHXJjTsvQ2bkY/H0JxYcmAVMLyGx6QPj9MWt5X+f/aDidX+I/UYnHqdZMontMnxkm8RYRtPqeuCVEYT8Y4gaNGowEkwAJjedjG8SflhbU45Xesq5apSdlp6nouCuu8akaLQZHMYaWqNAdTJwidRtHlTc++I4jTZiAXUKx8ygyAegMXxLATvNynHY7HDD8Xk6YwTXIAWnaWmf7o8x39QPmMeZanf2xVU8er/AOzwDfyidR5et/aDthca3aFA5Tkrliulv2jahaRoWPUi9toPi2scW54avD7fqD/DEsuBdosPCvsPcTc/wwPVqQCf6/ob/LGajWWXa5llMSZ5Db1OxP8AAfP0x8Z4fmeI/wDqoDHNGsawFRDPcCl3jarRp7vu9Ok9ZO8Y+sZXP8gQYtpNogxA5wNpvjnSfIxV7x3jOVvJ2DgHxEW6WEY5lPEo5sDDrdL6XjDSRtcdD/A/w/THlSmtRSrAMpsysPyIOK6eRAmGeSsedjG9xqJAN98I8nmKi5t6bJVWioYI0eH/AHcBTzNmN5+LfBDprBAXjPP5oKOip7CTsB0tt0n2wDl6KprqsNLVILmLgDwqIBNwCFEbkjHLmEZolgabTuRPqRzH1Eg9MXVnbcd29IBhXHnIgeSAdwOUG5vAxzVU1qhJ2+WEYAsLSjtF2gWll17oz3gGkrfSkefrtb/TGCFE+GIdOUmSD1BO8Rsb/TDbKh83mT92QgWYW2lQYVE+GYteIkcpwDnKaUqzojAEwAfhLQSQp2JBDbATvzw22usVbqJ3Bc9Uy9SKTEKvm1CzTcAciBcY3fZwoaP3Sd1qYlgCSAbAsCfSABy22GMHkeH97UWioKjzOQCBvJj3M2B6D4sbjimcXKUAiwrsIW/lHX3v8ySeuIGygsdpumGY5RzjTP5UvRenTbSSIB6eh53Fvnj5nX4dUy9TTVDCdmHWfMIHMk3FhAwxymfek2pDB59D7jnjT8L49RzYCOq6p8puCR+Gdj6G/vjFKuKuo0MJXoGnziTJcLqBREh6gAaoumaSbr4WHiLxBHqMa/L5QIgUACbQNgOgjoJ+fvjN9oHzqZgfZ6M0vu/GF7wmS2udVZIKjTpEGZN+iOr2k4qmktTpg6Rq1IvhN5AnNXFlvHM4KqNmL1CLywuYALPpC3JPSw/j/AfI4znaBYre6qf1H8MFZXtBR7pDVYCoVBdULOAxEsAdiA03xbluL0ajqFQktsSoHInrOGsPUysWXW29opiKV1ytpfaZulk11lwPE0AkXkDb6TgfhnDKqZsVO7YIumWIYQA5vfw6dJJnGrzXaHQ7J3ZJW3mgfpiinw6nV15hhBrLocFjAAIW1xB8K/w3MlxJeooYrYQeGSmGILG/4izt5w85oUUpFNQ1NDOqyhA8QkyR4dwMI+y/Z40MxQrNVpwWYAKXYm3dkeSB4nUXjcY2oyuWTSwanqpoVQ6hIEG1yZ3O9/EepxluJcUelWFJCiItRwqhUXTE3XwzPU7457AXuZ1xjOHS4Q2197za8N4vTr6+7n7tyjSIuOmL3WW3jSP19/b88L+GOXoozEklTJnnG/vbFPA6uZYuc1TVDr8OkgyNMcmaw2BME38IwwoupMRNr6RqdN5ffe49uXtjtS+pj+8dsQzmZ7sM1rBdzA80bweuLY8Lf4sZkgvFOHmvTemG06ufyItIIkEg3BFsZXO06xzS0y7hqIAFWmswGIhDA6G5IgQNpGNxlz4j7fywNWz9N406akOEO5iTc2Bttc+H1x0adsgMoMQSANxJuZM9b/liOLK/mOK8BbcyxtKcSpjEcX0U6/PDVQ6W6wKjW8sqvop89TkARvJtPyF/lik6UgBQIilTMcyASRYCLT0OnAXHu0qUGQBBVIvZlATlN/ivEeu4wembSo9NlE2JDTtK8x1gR9cTKQJFqKTaX14VQowj43xQUtAiZNxMcpn81+pw2q1JJPIX+Qxje0NOp3xLiBHh5yOZEfvE/lhGuQ/Zh6YjHK10cjQ97wj9YgQd+uxPmJwaKLKCNUrBs1yLDY8+Zv1xjJe8KCOV97E3t1gfPBtHNvABZuVtRt6C+2OW+Cv9J9YxeXcf4w9LOOVLysAaVJEROmwg3m3qOuHXDO09Ot4Ko0N1MhT6gnyn+pwk7VZNVzTNuWCm/wA4H1H54V8OyZqVFp04FyCAARNyQekbn3wA1GSoQNddo3wkemCem8+gZTgqU3LLMH4eQuTMbSSZMASYxns1xGlRrtRy5CNqLvDeZ+YuTYA+XaTtbDnjnEfsuW8PifSFSesRqPtv7wMYfhGT0K9bQWqP5VJ3k3u2xYnnfle2OzhURW1E54U1VZcxHh95qKPaanTLHQgZj4iDp1EWv4d79eeAMyuVzuqNKNzMyjalnxQBBKncdb4GqZlYJVvLcqbEXIBg3AMc8EcJrB0NUI2lRJAFzHTkRF/aOuG6tLDgG+hiOWurhSLxtwDhAytNnqGSskk32NlB6D9Y/DjNcZ1Zhu+1B1NwB8PMeoKjb1MnFnaDNtQhqK1QtYiodfNjOlF6+Y3Or4RIgYX088hYsCKVa86bpUjeQYggk7wbbkDHPCUailHNvnz7Ts4eky3ZReC067IIhmUCDN2Wy25697mbfljRdluBd5XFYgqKR3FtR5L6gTP0+QWTyP2ioAsSTM8lG8+w6c7Y2HFM6uTy4VB4oIQbkncsRz6+pIGObhwAS/Ie81iu1ZBvF3azjwB7hWAMS/t+H5yJ+Q54zOr+hgKtnkJlzcySXUg7aiSSPX64nlsqgbUg6ixkebUee+o4lVkqDMfKApLXpsBbS/dCEY6j0gcvfnzw47P1T9qQT4QqkDSRupHm2O2w2wlVfGesDr1Py64a8BRhmabQYIVZ1W3208vfDf8AS/8AyD/1lf1K3YJ6w3jpIrtH41m02IE8xG++DcwJ4dUGxvfp4wZwq7VvprHbz091Lcl6be/LDvIVFGUcuNSqSWETIBBiDbHXxGuHXy/1OPR//ZvP/Ynz6i9Qm/eAeoQDrFpPKPnhj2hn7USJjvTMAbEE+Kdhtt6Y0P8AtBlLgZYT/cT+eHaUEIViokxP3YPLrpPpzxyAoO0cC3g3AgTllMgQp5fvOOuD6mcTvFTWuv8ADN73/QHAfEq1VFHcU0cgkEMNMLpqGRA/GEHzOAMrwmocymZdwtk1UVEwxphSBabMT/LBwNIUDrHHGKLvTdac6ytofuzIYHzAGPpgtPi9/wCAxGrVC+IyFCkkkQALGSTsIBviVMm5gwTI+g9cayN0mOU9yu/+EfoMUvlU5KLVF+EciCPh5H/XFuU3X+6P0GItEcx96Jj3Hph6l9Er+6e5jzYrxbmfNirA23M0u0oeqqgsxCqNyTAHK5Pri+tky6RtJHMiw6EXBm8+mBnTUypBM+I9LbA3m5/S+GTq2wMfqPaZB/8AOD/U1+kEdFiyv2ZpvuFssAix1Xlj05bYIzFHuqciA0AAKLatOkRN45XOCKWYOvS0A8jsTtyO/O4JwDmcz3mYFMSRTGpiCNzYKwDTcGbiDHpi6jWWZRBmvaEUAVpy51NFyBGoxeByk8sA8SyikrqQOQqj84J/j8sMmEkDkLn+H5yflj2plwxkz9SP0xyK6l1IWMK1jeZ9MkhF8uBtzXoCefIkj5e2JfYkv9yAOtvwzNvW3ywbmNQrIi02KHzOS1udoO0AyTsY64OOSX1/5j/PCJw1X/L3MLxBMh2yb/3A6lVj6t02wb2HywAqHcjSsne8kz6kgYu4/wADq1qutAsaQLmLgn+eCuzfC3oh9ceIiIM7T/PGlptx8xGkO1ReBlB10mUzHFGzOYcspVUPhG0DYT1bc8wNXUQCp/r8v/H5bYlxTsvW0yrikBuQTeSIgKwk2IAufFAwmfg1YW+0MCDB83KFjz+h+p9MP5msAdYbD0qQGjC/ONkyqu8xLAiB8ionqLmxmL+uHVXh/cpSdKxpJTN1CyHBiJuLbmL2PIgEKey/DmWqddQ1J6yIk6SLk8j6eX2wy7T8X0VFp6UYadTBiRJJgBSNjAP1wfNxcqkRbEtkeymV0c1Xnu6qJm6DmNaxKzMd4rfK/ruIwNn+xKFi1BzqAANNjOlRfSpNwD6z7xgFlQNqp1KmXe+/jpmCVMMvKecDYXwXlKrPWW7ayVltt+QI5gC/yxP4SuCL6d+8U/mvTIsN97bHynZDgaUqPcVqdQ96C9SoIGnSS4BgETKyRtLKIPI7M1lYKF7swIiqGNgsKASOu55354vz+XahSqA1Xqd7UkavgG+kX2tHIegwojFUsAtanqSPSYxOOKPZdfX53eUJORptvTpm58lSLcjBMSR+f1ws4rkEpMoQEal1EGLEn0G9sX5ippRngtpVm0jcwCYHqYjCtM7VcHRRqESVcmN/C0+H4YkaZFg0zhWt/ScguH9v3DYXHs51HvIafFPpH5z7YdcHYaqRkWZef72HVDh1I6fCkHTJgWJUHTvuZBn1wvAH4QDHKmOo/wDqbo2N4WmMOW1vcW2/c1iX/kBRa1jf5pPeNuO+YyIhbz6DnizL52n9krLrSSGgahJ8IiBOJV8lUQQbiVkCmp3YzZcuQYED9Y3MeIZBfszFWcksq/eU1pkeJBMCmp/1PpDFWsWp5LbRVaAVy995jgv3xsfJvpEeb8W8+nzx9JyBmml22U2E/Ap/CcY3gfBBmWd1qU5SFsS1iSbxABkbb9YwTxvjFfLVBSplmAVR4QouKYv4hNyI+eEgMm82AV3mvVQS1zbqAP1GPEiVufh5HfUPTC7s3mmq0tTgsxJmYkWW3Tnyw2q1oiREkAfWeXoDg6akGbvF3anhozApoXYKHllQwT78uog9fTD5TItthbxqsFA2nxN/yiSfphXwrilQZ6rSqN4DOhQIA+Iet1/roZKrLXcPtpb0kFMulxyuY7y+6+2LWpAbtEtqvHvF/bFVHzD5/qcZPiHDkoqq14qRUXSIgKGMuUi4ncyTcfLBlYqoAF7m3zymSUALO1rTW5rf5YpxdmRBHtinFP8AUZa7SHDcmFqVKh3cj5ACFFvcmd732wz3xQggf1/W+PRhlBYQTG5kc7WWnTZ2IAUT4iABHqdvfGc4Ca2gvmQWZncxAiks2lh0QahzmqQNraDMtIg3Ht+uA89T0UiRJUXKDnzIHSYjphWu/KETQeM9y2dUFUZj3j+LTBMAhiJMWAVCJPMHmcJ+13EalJqejUQQZ0sw+IX8IPKT/hMeqnNcQSvmBW05hIGkpYKbMt73s2/puMecW4i9QKEWp4FI8V9V5F77bSb+pN8JsbLmh6bKjBmF5UnHq55VBt8VTmTPwclAb2PK4xtuCVi+XpM06ioJm5B6GeePnf2nMT+zaJ3kbRMxp/FaPnhtkeN5oKqwbDywLfPTe+JT7bBRLxNemy9lbTU9oq7JlqhQwwAiDBnUPUfrhd2MzdR1q94xaGWJJMCD1JwmzmYr1YLAypXbT5dz8O0k23t64edjcu60iaikE6ZmJJEzcAA77gRg1TC5SKhby+fiLJiLqaeXz+fmJ6vEn7xV1tfUYLNNuY5Dfn8sVLUtffrvz/r9OmI5nK1Frr4XAXVN4HKJWPF6HliK95/wyRNri+14i25t6e0P1aQcDLaBwtfhFi1zp9zND2bpSS3r+gj/APf5emEvG2apVZg5UXEFQyxIuRvOlY+Zw+7NU3FEkpoa50/p9YB9iMZN6FUOSwsC1pabqAJWImQbcsCw6hWbukxVQvZrWlaICY8MGPIxE+KdJU8gsGes4d9j011S5EeY3UqbEoAQT6kzzxmuFZSotUFpjxc2PxEjcdI/TbG/7O5YhWYiNUAew5/U/lihXz0S2x2gshFQDcRf2nzM1FX8In5n/wAAfXCWqrmSG0i0CAfn8/4Yd8eyLmsSqsQQNlJ5Ry9sBjhtT/hv/wAp/lhugyCmBeK1lc1CQPaL6aPqBNSQNUrpA3Nr/ui3rzxouDtKVh+5/BsLhwur/wANveMNeC5F17zUpXUsCfn6+uM4h0NM2I9ZvDq/EBYe0z9LOvJBZgAVgSRaNt7/ACxBc8xBPjtqsdzB5CTvFsE0ezdcMzaPNptKCItcgyfntiWX7K1gGDKGVtUyVFm5W3998b4lLqJWSoevwSKtqylUxBmmb7iTscIqLQzRcqQfawONdluzrrl6lIBVnQEE2Glpv8sLqfYmsGZtVPxRaTaARyST88cXFDNUJWOoGyj5zgmR7QGixWlSpIHkkhW5Gw3iLnnhlnuM5eUNajrqOisTMA8rCeWKP9hautW7ynYEczvHOPTBee7FNVFOaoGhAtpEkauhFob8sB7XOF1O8J4fn6bUw1Omaa6mELJkwhkxyjr0xbTzpYrCuBrU+MFd0m03+KD0I9DizhHADQp6NYa8yQfwqOtz4d8GNw6Yki21v/OBorisG5frpDgjLYy/iXD1qK2qZZDTsdlaNQHIE2vvbCJszQonvVQM8s06kJ8Skm7VgI+EDqR74G4l/aNSpl1KVWCmoCyokfduKbwGrBrOY2vuJF8C5b+0XLCr3RWsh1imSQrBSX7sTFZj5rSAeu2OpVqXPZmUpsBtNjQN1Pqf1OAuO8MFRlPdlyFa8kAXECx3JP0GDlWCvuf1n+OJ5pAWpzyYx/ytg2HPZvAVUD6GRzKxA9MU4IzfLA+MVPqMKm0Oci0xJsPXnbEWSMVVqLFwQYAge15J6GQANrXvieae0dcMsbC8CBczF9p/7Paeerms9VlOkArpDgBQw8NwROuSBuQDyxkuCJlMnXWsTmWKT4e4p0wfBoh4O3xQY8UHlj67SW2FXaDgNCuv3ieIkBWWzTyExce4IxzmfeP0aq3y1L27osyXbjL1KiUxRcF9pCdJvDE7emG7cTpgjwHxEAW5n5bRudhj51xxVylc09eplGoMkqQWFltdTGnYkRaL4fgGnQUOzNVQaSxYnxuup9/woQoPKfU45lWs6GN1cLTAVk2Py8cjtNRJgU294X67/wBflhWc+VWmDUqEq+pjpXxLbw+f0O5I8RgeEQi4VN5LG7736xEHb/TeMU8NqFqEtM6jzn4FO5J5ybn6QcaFZjSLHeFXDqLkfN5oKnEC4ZFq1EapUGhtCnQLtp89hEC0Dwi1zL6vxqijmmVBccoWTveJ/dP0OMv2dyPelSWM0wGBgGSRpMwf0w1q8LWq1SqQykOTcESVgyPH5fCPpg1PE0cozHW2u+8SdTnKttyjDOdoqNP4NQ8U6dJgqQpBvuCRiOW7S0Ki6lpmCSNl5fPANTg61iQ9ZFu5EHVId9QHibcaYgW6Y6l2Sy4H7Wmell5yYHi9T9TguGZXCl9rG/jfSLVVIU5d9PSaXI5pKiym3MREH1GAOJdqKVGoKZDMx30xAO8GSLxjzgfDKdFmFN1YMJIWN5F7E8jjF57hirWcxUJLs1oifHa59SPmMHFLO9qeoi7PkW76Gbeh2iR0ZgrwunpeTHXF3D+MpWJCggxN4Oxg7E3BxmOGN9zUEERoF97ORNusTi/saCHvvD7ro+IXgfrz3wy9BQrHp+BArVJI7/3+IXxXOUlzQctV1Kpp6VYBSSCbAmSwBm34V/DhcudoItKXrxQYt5lvPih72FvoW64846R9o96h6/gPQfrGE2cpeGpY30/CL+A7X8XzxirQRaBcb2v7Q1HE1GqimTpe3lcj7zS5OlSq04FWr97U7wS66vw+EDcXB1bzpPLD3K8LCVqtXW5NWJUmVWPwjGX7PUr5cwYVWH7MQPGPj3WfwixjG1xysO5cXMersQSoPz4IFxTiXcqW0M8CYXc3AsOZviGX4qXQNoKyJhjBFpvbFfHDAUgTccifjWfLfab4W52iDVy5hSQ5udRImn8OmwNt2tY4FWqurEKflphFUrqI0zPFiihtAMxbV1/w4xdJuKVajBa8G58L01WO92ANBiPuiFgmZEycN66Qap8F+5NtWrykeKfD7aeW+KuxJh4GmIqeWYnUJ8195x0cGOJhy7bg/YfmLVKhp1Qo20+8W5bMcUo5kd9WDU1bxKWRgVMmPDRUzBW8i/pY6jMdqlprTNQNLgkaKZcCKi0953lxbpOE3a6lOYNpBpt8LMfKtrGLxsd+WNLwSkDl0BAMTuP3j1wxURRSDAazK1C1Q327oTXrlSgudTaZC2FiZN9rRi7QfxfkMCcSHiom9qg2AO4IuSRA9RJ9MHYUhInzfDqBZGqUVdqjadXco14N2JWQLRJ9MXZbgVBTqWlTVlJgimgIvyISRjuIAfcyJisPhZou1/CRH94yBg+nz9/5YubJMipuPRv5HFuZB1U4E+Iz6eE326wPninn/i/guLc0oLUpEkMYtMeBvQx+WHKH0wZ3nub5YGwTm9hgbEqfVLTaMcBVG1Ngmu8DAtMgXJA98artYWmUHOXYQcTqVFcNolblwILG4gKCLgLJsZsLGcPO+X8Q+oxTmjIEFd5Ikf1vjlV6ZdYVDYxDluEZXM1EqimNaNqLA6TKmdNRY3BKgg3wD2nzQauVGyWtzbcn9B8sarJwJJIBPqNv9Z/LFPEeGUa3mgNyYEA/+fngJou9K3OMpXs92uQNu6fPeE3mxF3+HT15D9efuRgbhn/xvm2wn4FG0X2+f5nXr2VYNIq0yL7/AMRfEP8AZGAAj0VAMwD8unQD+helpPwiLax8Ymna1/msF7FCxn8C8tPPoNvbDTKODSrQVMPVB0hhBHI6+Y5kW6YnwjgjUSxL0zIAs3r7YKThxVXAqA6yx8VSY1ch4bKOQ5YV/j1ekTqOpe4MymczZpkDTqnne14v4T8+fK8SBxxYkA6DeLEmbgn8HpHvA9caUdn2/wCJT+p/l/W18K+NA5ZgreLUJtJ6726L+g9cdV2y6kxpKlNtALmG8H4gtEmpUOldHQm5ZYEC5Mnp9L4TcRyzmrUZKDVFLsysKZIYE6hebgj9cX8Mz/eFgAo8DXqeWLEk6ljyrubTEzFx+KcUqiu4FWfudfgbwk6AdS38s7Wj54oVTuh9vzF6lNc4uNzbeNuC8HIpVNRFPvBSsV0hYM3k79fXBfD8nSyINRqqlAGnTLGWYXsSTLGPnhZQ41/7On35Z0qVDTZvMwgSpGkXII2i/vbF+X7KtlFq1O+pEFYPeKFUA1NRmZFxIEgiY9cHNWpl7jFHwwWqMw52374LxrNI2YU3IZtSEGBdQASOYhuhwJmMmmhjF6mnV6wpA/I4O4pw+o9ZHhWgiSGAB8hlQfhMGNuWJZnKMaYAFxBIkbAX5+oxTYkNRdCw202mnoIj02pjn2tZfwDLqDRMCVDAeaY7xZAjw9N742OMpwVQvd6i4cEjTJ0+JwZIFibC/LGmzOZWmpdyFUbk8sJYZHRSGBHiJMRq8o4jkFrAK+2/0KkfmBioppYjeI/7Rg2qYIMTy5c46nA9SixYmN45jpGKxNLMt1GswjcjEWZ/3gk+WlaLeZhYxc9bnltzr7NUdFYDUzTrMsZN7x7DphpU4UWUwqBmgFuZCtIBIWYF/rivhvCHp1VdisAkQJ/CfTDuBYJh2V9DfT0EVxCs1UMu0V9rsmrViSJPdkDfmCCIBEzGHvZr/wCMg6SMCcdyTvVlVLDSNh6tg/gtJkp6SrSGPL0Bw49moqBv/wBgkDCq19v+TzjURRldX31P4VaDJ8XiI0x+IXHIYY4C4nkWqhAttLq8siv5b2BIgzseWDL/AIT+X88KcNuhjWlop40QFpTH/wAhIkMb6220c/e3XDRN29//AMjFVbKFhBDCG1WbTs2oAwduox1DMhmIVkY7wHBOwGwnpi+G3Sa3Ek259x+gxfmKYLUyRsxI9PAw6dMUOCCZ9PXl7emB+JccSnXpUmSozORpZULBSfDc8rE+ww1QFgQZhjD83sPfAuC81t88CYlT6pabS7MvJjpiVMeJfY/wxXSF5x5maAcFSYDKwJ6SInAs16glHQWg9bijd8oRNaDUGYOsgiJAGr4ecwb4ivEKpzOk0Yp6YDa1kmZnTq8sfP0xl6XB2WhqVwDVaprqzIVmqIVYCQwBAIPMTfB1bPVamZQqJoyGZ9RGkLMkqDEjRE3HjUxYjBQxYXvz6jaZRiVuV7ufz7RtT4y4zOiogRanhp/eKWJWZsDHPltF98EV80RmkTvVAI/Zz4jZri3p15YTNTp/aQj0ytIQ1OqWjUxI8AkQRIFtxpnYjBOdD/8AqVKMvqTTev4vDapax09Nx8WKo1WFw/538hC1KOa2XTS/p5n0jHhVYszTXFQXgDTaHcT4VG3ki/k6zhnhTw6m7M2tNIvs9S8sYswA8sG2xnDCnlgDILdLux5RsTGGRAtvFNOvUFTMaq6aQrFRP7P1aVgAfPEqD1av7OurBTpYgqb+A38G8A2/+z0GCHy0GqyINRVoJLQx5AxMCegnFeQeJLI6mbae8YEaRcgjeZ/LngFH6ee53vCOQdRDnZtDagBbk0/wGMn2v4pQpVlFagapKiCCbeJrWxrHrhlaAwgc1I/XGC/tBpMa6aZ/Z/8A7bGaqozAPt3xjBqGexnnAuKZOtWWimVKawVMlojSbXA9I6fLEuNdn6v2lu6pRS7sIpDAAeCIgnrz3wm7N0XXN0SZjvBy5G3T1xoe13DHfMAq6pKxBK+I6TtqIPhsbYSxLU6QugBHzpHnULVAvpbnff1lVXM/ZcuqsoatqZ1E6jTBkA3Mao26XO+9vZ9Vru1OqTUDICQSTsR851Xn/wA4S0+B1YYGorWXYp4fCfFYnzXN/lh92U4JVo5lnfZkIF9rg/iP6DCNLEsXtyOkqplCEg67xTx7tFSo5l6fck92QPCyqICgjdCbCAL8sCZTtZRnStA6nIXUWUlbKnJAfhB+XtintXkKpzlcqBBcHcclA5/PEMr2dzcIxUd2CjHxJspkHrsxxjsZ9+cdSlQ4asbXsOfdNRw9IzBt8VPl6+9/oPnjTcXaKLHWE28RXWB4huOfTGdyX7f/ABU426/X640PGMx3dF3LFAIJYIXIEj4Rv0x3MV9QnEq7iFVdvmP+4YniFXb6fqMBVc/UFXSKLGnIBb1M3/u/0YwpAWhtLb5n/uOKO/8AHpg+bf8Awzi+lsfc/qcLKzsM0onwkSRpJv4IOrYWm3P5YFUYra3UTai5MZjzH2H6tgfN8TWiGkjVcqOsKPoDtO0x1GKeNVay03OXUPVhYUxtr8RALKCQpJALCTzxVmKIqZYNmaSlwKbMovobw6tBBkEGYIPzw9QFjmv18YJwSLCU1u1yh0KlDTdmpqDId6ikiF+ESwi8c7iwN3+0rd6KfcNc+E61GofiUNp+mM3WGXC0Q9Nl7sagZ8gZiyvaCXBBJ9VneBivi3DxBo9+6U3qagpGoILyzSwYgkjw8okzGKfGKjG1rePhb1hadJKtlDWbnpp7Rxx0182pFNXUI2l6B0hmmNLOVY/d84EzuYiy+t2OqgT3dFmF4pMVdT1UkCD6k/zwTwKmcozGpVZknStvFUCKBLTe2qygyRFjGBanFKdLiSVzTZErSnevKarBRa0oDpuR0PLFOyGxddSeuw6iXSFVrhGPZva2l/z53mpyeXqJTVar944VdTxGq7bgHeIE898ZztpxXMU8zQFKQrkKSEllIqISwPQqSsG0E++NbVcNcEEFVIIuCJNxjM9s+HtXegiqSSK8Ryb7PKkzt49InrGGEUZiDBOSdY+TiPeMyCCEA1Ecmk26bQfnieBuCUwcsKt5rBahB+EsASvsDOCcVUFjveRL21l9MWxCvsfDq8LeH8VtvntiSzHlOOM9GH9eowuqkNciQ6zL1aC1MqlN8uykiWQ65B1TJOi9oMG943GBs3kqiIEoBaQUGOZ0zBguqkGVNoNtjjXmmeh/5V/y4j3F503/ALq/5cFK07WCkHqJKbVE2bTpy9JkswWGVFSO/ekwZ9Skxa+kKbjyyByU2tjQVaStm6TsWD6B4YEbNuZmbnlywctGDIBBH7q/5cS8W/i+g/y4iqgN7Hl7TRYsAHsd4Hw3KJqLU20MdQIIExrdtpNizM3zweKD86n/AEjEApmYM+w/y491N+99B/lwbiDoZgjviDLZal3+cOqoxZHDqQAIm4Uhpn6YPyFcAlVLILmWUQYhdyx3EEemD9JvY33st/8Apx53Z6H6L/lxXE6gzbEtuZM1QUYawxg7R+gOMT29Yd+g1MvgHl/vN6f1ONiDJKyZi4GmQD1gSBjPdquyb5twQQF0aSCDe5PL3wCtTWuQGuB88YfCsqPdjMrwqoBXpHW5+8SxiPN7ev5DGn7X1ilVCFRjpMatNtwYLDmLGPbmMZvO8Bp5B0NWsiFiGACVHJCaZMKpIABAk2uMH9qeP5Wu6TXelpDA6qVZNiJJPdWC852nCtXDJSW1PXx/4I87I1RWGo1ksjmGerGhJPPwAtp8s6b239PrOk4TWXvNKgAQxsytJJE2AEYWZDghyROYq1fu6aMWLM0ARv5eUYR8C7T5PL1nqHMMwKmR3Na0st70RAlgP8QwKnRbcqBAVSrnsdOUH7WZmmM3WDVainVcKSAPDFres+4HTDzK5qnWp0WptPdo6mRHi7oA7wdjyscIK1Wlms4z0M0itWdSivRqi4EAS9MLMqbTfbGn4J2PqUaZDkO+p2DDUoGpApkRB2/lgJwz5swB3jNRqQpLrrYfvl95DIn7/c+anbpcbW542GEVDgbq4a3mBO/Ija3phxXqsqsQhYgEhdpIG3zx2MQM7DLOZVINrSVbynEzhL/6zWNU0jk6wUyO9ldPlmd59PfDM5lv+E/Pp/mwtw26QZEsp8/c4TZ2n/72k0ciJhjzTmDpHzBJ5RhkuYcMR3NSJ83hjp+KeXTniioXLT3VUXFoXkRfz7fyPpIqtJyBYc5pDYw74vl/HFOeWadQRNlO4GxJO9thzxIMxIOhltzAO8Wsd7Y5kYhgVkMsHdevv1wzSUhtRMGZmhwo5hVdfvKYChQVRSNMkhvHcSQQDt64N4pRYIGqr5TP7OmSTGynvJ5chNvTDPhOQGXp6KaGJJuevoqAD5DHvFMiMwmipTkTO88ipsVIIKsRBHPDDojoUI3Ftv17wSplbON/H9yjgyOx1MpCyWViVuD/AHWPRfz52xPiy0alZKVWgKx0O6gojiAVDec2N1959MFZNDSRUVDCiBLEn5+HHnc/ed73Xj06dWo2EzAtAv03jG1yqoWas17wThXE0zFJaiBgpBEMIZdLRpYSYYbEYO0prWdJZkIi2rTaSOenYH104GyvD1p6tFPRrZnaCSWZiCWJN5tgfi/Zdcw1NyzIygjUpYNBBsCGECTJAiYEm2MrfMTL5C5jUIopwkBVAAC7AC0COmBsEUcropBBfSoHvHPFPdHocVUGs0phFd3HlUESNzFryflbEadSrIlViLkNzmIFul8U94ep+uO7w9T9ca4omchh+AamrvLCqQSLgrpHh5TeCfzx53h6n647vD1P1xRqgywpEjqcg2qjf8E/Fex/dEf3h6x5UV5n76x2GiDGo8+th9PXE+8PU/XHd4ep+uKzia17pa2bYEjunO1wVg+b97lA/wCYeuItnmgnuahI5eHopt4vUj/CfTEO8PU/XHd4ep+uL4krL3f7kOJ8UelGig9SQTI2B6Gxxja2czeZmoq1IJ8DU9YUAWIAEar/ABbyPkdr3h6n648DnqcFXEBeUVq4U1N2MxWaztSmCWo1EdxpFQNUVidlliJaOQJxquCccqVWFN6LpCSXMgEiBsQN98FPeJvBkTeCNiPX1xLvD1P1xkVUAsF79+u8tcO4a+b2Ejxfs7l81p+0UUqaJ06hcTEwd4MD6DAP+wWRmfsyE+smfeTcGBIO+GHeHqfrju8PU/XGOIvSMgMNAYVmcstRGR1DIwKspEgg2II6RhAP7OeHjbKU/wA/fr1A+mGveHqfrju8PU/XENQHlIAw2MD4f2KyVB1qUsvTRluCAbGIkSYmOeHeAO8PU/XHd4ep+uLFQDlKKsdzPMzx2lTemlRtL1CQogmfEEkkCFBZlEmLkDHHjI0z3dU72CXs2nafn7XwNWySuyM6U3amSUZkkqSZkGbHb6DEzQmfUkm77kRbx222GC8SnM5DDnzkAnQ9uikztt9fyxKnmZaNLbTJEDeI/jhf3F5/i/SNtcbYnRBUyI+eo+vN/XFcROsrIYxpPKg9QDiWFyMQAJNhGJd4ep+uMcUTWQw/HYA7w9T9cd3h6n64riiTIYbUeAT0BOA6nFQtRk0VPDo8QQlTqMWPOOfTEXYkESbiMVPTkljuYm7xaYtrgb8t+eNrVXnKyGEV+KBACadUyQLITu2m/wCp6DEaPFgzBe7qiQ5lkIHgbTc8p3HUXxQtGI9PV+s/jvj1KZFxG0fEbexeMa4lOTIY0UyAce4Xq5AiT9ce94ep+uBcUS8hh+OwB3h6n647vD1P1xOKJMhn/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50544" name="AutoShape 16" descr="data:image/jpeg;base64,/9j/4AAQSkZJRgABAQAAAQABAAD/2wCEAAkGBhQSERUUExQWFRUWGRsaGBcYGB8YHhgdIBgbGB8YGB8aGycfHhojGRgaHy8gJCcpLCwsGiAxNTAqNSYrLCkBCQoKDgwOGg8PGikkHyUsLDIpLi0sLzQsLCwsLCwsLCwtLC0sLCwsLCwqLCwpLCwsLCwtLCwsLCwsLCwsKiwsLP/AABEIAL0BCwMBIgACEQEDEQH/xAAbAAACAwEBAQAAAAAAAAAAAAAEBQIDBgABB//EAEQQAAIBAgQDBgMFBQUHBQEAAAECEQMhAAQSMQVBUQYTIjJhcUKBkRQjUqGxM2LB0fAHcoLS8RZDU5KisuEVJDRjwuL/xAAaAQACAwEBAAAAAAAAAAAAAAADBAABAgUG/8QANBEAAgECBAMHBAEFAAMBAAAAAQIAAxEEEiExE0FRImFxgZGh8DLB0eEUBUJSsfFDYoIz/9oADAMBAAIRAxEAPwDQdieyQqa21srKVIVl1kIQSkNYqwHh8MeJWkbYa1+yFCpIGYgpGqKfiWTYLfwkyJF5n1xHsd2noL3niZp0XCGB5h4jyJN43v74Ko8TyVDVFSsoYAk6fLpcuDISQNRIv4RMWAACaLTy9q07NepiOKbX5cv1B8vwLLUYZs0CKslHqL4iBvLk7Abbcox1fsnQ72ov2vQwGoqoA9dVS97KbjSfXBiZzI1VQBqrimrKlWGgBlggMAFa3hmDH54nU43kO9Z2LK7eEyrAnwlZWLtZo8JPK1pxvLTty9YHiYi/91/D9QGnwjKLTLfaVCIxRiEgBiNh7899XXFR7JUJQfav2kFECeBlYNA0g8yCfMFMHw4IoUeH92ygVdLv3hU6pkButxZjuZPriQ4jkJpHXV1UVTQkMD4DI8AWTYt4gI0swmDGKy0+dvWWHxHLN6fqSqdmaFVWprXXweaaYOiInmApuI6DbriNDsDTDavtReQYLAM1rEhtW0729MXCtkU1vFUipOsaWYDUysbAWHhG1rXvij7dw19IRnIVaiAoGKgOGDXjSWhza56i2LK0udvWZD4m2l7eEE7TdkFXLF1qgwF7vSoEsWAWGk6U1HZY5yTjUdkqCjI0FEwEA8W83mfWZwl4vx7LJlTTUsBIOpkJEmpqMnZSxJiYF7dMOuAxVylBkdgIDSojVc2Mi46nc788WgUP2ekqs1Q0AKn+XTuh5ojHLlieYwOOGm331Xl8XoR09Z9wMW0MkQQe9qGCbEiPKBBtfafcnG8g6RO/fIVuHOSCtTSBuNIM/MiR8sd/6c9vvNiJ8IveY25i2LBw82+9qWM+bfxFoNtrx7DERw0ww76r4l0zqEi58S2s19/QYrIOku/f7QKvwWuUhMyVbSRqKK19YYMQNOyysAjfE+HcIrosVcwKraidXdhLWhYk7QbzzwWnDiJ++q3JO62kgwPDsIgejHFy5cifvG/K1yenrHsBi8g6SFj19oM3Dn5VY/wj+WIrwypP7YkXtpX+XLF7ZEkR3tQb8xzDfu8tU/4RjwZA3++qXnmLTG1uUf8AUcVkHSS/f7ShuG1B/vj/AMi9fb5fPFq5Yjdp+Q/hidXKGP2j/IgRv0Hr+QxRU4eSI76qLRZvSJuu/PF5B0kv3+0J+yHqMd9kPUY9OWuD3jiAREi95k235fPEXyZIjvXHqCB8MdPn74mQSr989+yHqMd9kPUY5sqSZ7xxtsRyn05z+Qx1TKT/ALxxvsR6enp+ZxMg6SX7532Q9Rjvsh6jEqmXJB+8YTzEWtFrfPHj5WRHeON7giRII6cpn3AxOGsrMes8+yHqMd9kPUYi+SJM97UFwYBF7k9Nrx7AY6rkdRB72oIM2bfwkQbbXn3xMg6S798l9kPUY77Ieox4mTI/3rm87jqDG23L544ZO5+9qX5SOijp+7P+I9cTIOkl++e/ZD1GO+yHqMcuTP8AxHPzH73p+9/0jE62X1Hzsu1gR19sThrKLHrIfZD1GO+yHqMWdzcHW1gBEi8dbbnFoPri+GsrMZmafZ/LqZWjTBGxAuLRE9ItG2JVOB0GiaSGLiRN+vv64KqVo5MbTYT0Ee98d3vo309YxvIvQS+K/wDkfWD0+D0VJK0lBO8CJ9/6vi2nwDLsfFRpnVYys+selwNsTWrPJh7j0nBdDcYHUUaaTS1H11PrBhwqh3YZaVMEQPFHXTeCbjl05RihOA0IvQoTq1eu/mk3nT+eHWnQrESd2gn5x6DGa4V2zbMVKSCk1MONUsZlRYx8yL4tsgIBlrxWUspNhvrDm4RSfwtRokWtf8RBtztHud8WZngWUphqhoUxCmYUXAG3qIHPbDWvWCqSeWEuo13KmdMEMskTIggxyAMD1JPw3xUKrykRnP8AcbeMDyeWyuZTvO4pjSYGqCVjS0z8J226bnDSjTWmgVF0oth8Kgek359MUZPh1PL0yKKBEmVAJPiMKXueggex649SvpZRqk3IUnfqRzkA/n88c2rilRgDzhe0w30mOzn9p5SoyfY28LEXq6SYqFLjuiBMat/KQZwy4J20GapVWai1EKouXkeJWtq0CGXTLDkCDN8aXL1D+Iai3kGwH+knVsTPpivjXBEzKwxIKzpMzBIg22mDgy1AbG+kl02ItM/Tq8mqCW2OpxybywsWkHn5cX1UFGadWpLQpmW1RJEyqQCR05r6nC2pwipRdFYT4mgiYMgxF97xB+gw64lwqnm6zaaqykKyxJBUzO45nDFZglrHfwglN3Ych4xZmKoYeGuF6ECpby9Vg2U2j4iZ5YbcNqlqelKxZkSSAkkmTcF4uZAjlGF1fslTQgPWQFtgVN9h+P0An+eHPA+B9wzHVqEaYiOjTucBNUzZC20M7LPUcx41hZLMiRbT+FyQTJ5cj0vZna7UMu1Qqaxp0yxCCGchZ8KgG56Yp4BksxTFb7Q1My3g0ADw33hVgXsDqIvLGbZrP9r80cwaVBkKkwkJJIEDmbz12xKjkNYa+EulTape3KVt/abAJ+zqY1bVzfSoa33HxTA6kHB3Au3gr1zSegaagMTUD61UKAZb7tYU7A9YEXxp+FvU7tWqkatA1EbEiSSOUX3577RgDidQVwVBlVMFecjmehEgjf1HQFSuKYuZoZW0A95Vke1FKo5B8Kz4WPTqw5T12w97sRM26/xx87zfByhLITG5G0XFz0BiJHhPodtMNVHKKpJ1VOR+FSLj0tE+rHBKbcUjKd5itZFzSeU4y1SqEAUKSQDeYgxzi8fnhwKRkiRb0/8A6xlcgYrUz+8P1jGvHmPsP1OGcUvDYBekUw1VnUluswXHO3tXL5ipS7qm2hoBJYSIBE36HDnspx587SqkhabqYGnxASsgkNvfljIds8oDxJwRIYKbtpH7MC55XXDP+zDMR9pXmAh/Nx/LHPSo5qWvPRVqFL+LnUa2B9ZqDUq69P3katM6KcRr83n1RpvMbXibYZU8swUAsGYC50xqMbwDaTywsq9ocstV1LjvKbKpPdHdnWlAPOGdVPScFZXjAqor0xUdGXUGFI/i0xczMyY6CcdFqVQ6Th35wpaJIBkX9P8A+seileCeXSOnr64FbPOik91WOkNYUwSdJAgePdhcenTbEW4i1z3Vfw95/uxfTpNvH8Xw9YOM/wAerLzxpldj74TZbg5OdevrsOUXusaSdtOxj2w2yhMHe6hoIgiZsb72x7kVMS259/ym+GMmgB5ShUK3tz0g5x2PW3OPMLQkGemDE8vWPTljw0B/X0xZjsPxaQWkAZ5+/rOC6G49PnihRg3KrucBfUgTa7EyrLZioWIdDpsAbDrJIJkfnj5x2LRRmKGlrqWVlvub2m3I7dOuPqmPl3BazrWpT5FrPFiI1GQSeh1H0tzwqyGnlBJPefKP4Y5qVUDTT7GbLj3Ex3tOgGipVJ0LGqYBYk+gAJvAJAEicF5bLaRp+JrsRNl2AF+luUnUcUZXhipVfMN4qhBRWAIIQkEJEwTIW9pgYM0cmMTckEiTsACNo/O3rgdRrmK6bCD5mqCeir/RPsNvr1wBk6cs1Uggt4VEnygnT4dRUMSTcQYIBgzg3N8PldJGpLSOe+xA3FvmOWLMso85Nht/P+H1xxWpu9SzDf8A1DAgLpL6VAAQfNvbf5enLGd49njkiGV5aoQFQ/FE6iwm5vMiDbDPhZZi+YqgrNkVl0tTUWKmCZlgSDvf5ADjGSp5hglRTqZSQwWQoHwk7c9vfacOVmSmAJhcxvDeBdpKeaUQCrROkgj5iQD+hxneLdmQmYBy1Qh7u1MEhucMpBAJ3MeYgfFGGvZfs4aNR6jsGMkJExHt+XvOKs92ood+6hYcKUFYAFhbdAR4gpPXljSnOoZvKGVxRfsnl5XgXDu0tN37vNqCwOkVCIMg6tJAjxCJ1KAR0GNhl3XSSpGnkQbRpHPpjNZvhaV0pIQ1cuGBzCT4Z5HckBTHiYGBuTbCCrlMxQ1U0cVaDMRKNKgqAAlplp3Bv743cjeCraksBpG3abtKah7mhMNI1AE6vy2vYfF+rDs12aWkup7tBkkzuZKg9JmeXwiwM1dl+zZT7yp+0IE3Pgt5V6H9JPM294t2n+87uiFZUgNeNXLSkch12t03pKTFi255CaNbsBBp1jjOZkEGfIPz/o7f6YX1qJYblHK+dYJWxtceMbmCOU+uKcjnVrEuGBgzo2IOwkEmIE3G5vaIxPLUjWfUVBVCSmx1H/iqQdoMAfxFuXU4jP2hr80mlsBCMjQNR4dR4b6gfCwk7CZB2B5G/phbxvPaqjGCQvhAtt1ueZM+0Y0mXpwvQv8A19Qt/fGW7RUYq1bTsYifhGw54739Lp5Drvac/GtdfOVZbMDVMeVvTlBmx/XG1Pm+R/Ufzx8/oA63EETBHhA3XkRubXn2wVwHjVWpmlSpUZlta43U7xAN42wzjjYr5wGEO48It/tDpxn6TfiROWrZ2Gx35Wx7/Z2IzddNpRtxBtUXcct9sW/2oUNNXLOLWYG8bMp3+eBOxlYDifhiGDgaWLDy6oBNz5ccnap5z1y9rBf/ACfYz6OMiupn0U9TxqbuxLRtqMyY5TtiNTLgACECoCygKRFiDADdD+eC8UV/Mo6yPoQf0B+uHuNUvvPO2EHXJjTsvQ2bkY/H0JxYcmAVMLyGx6QPj9MWt5X+f/aDidX+I/UYnHqdZMontMnxkm8RYRtPqeuCVEYT8Y4gaNGowEkwAJjedjG8SflhbU45Xesq5apSdlp6nouCuu8akaLQZHMYaWqNAdTJwidRtHlTc++I4jTZiAXUKx8ygyAegMXxLATvNynHY7HDD8Xk6YwTXIAWnaWmf7o8x39QPmMeZanf2xVU8er/AOzwDfyidR5et/aDthca3aFA5Tkrliulv2jahaRoWPUi9toPi2scW54avD7fqD/DEsuBdosPCvsPcTc/wwPVqQCf6/ob/LGajWWXa5llMSZ5Db1OxP8AAfP0x8Z4fmeI/wDqoDHNGsawFRDPcCl3jarRp7vu9Ok9ZO8Y+sZXP8gQYtpNogxA5wNpvjnSfIxV7x3jOVvJ2DgHxEW6WEY5lPEo5sDDrdL6XjDSRtcdD/A/w/THlSmtRSrAMpsysPyIOK6eRAmGeSsedjG9xqJAN98I8nmKi5t6bJVWioYI0eH/AHcBTzNmN5+LfBDprBAXjPP5oKOip7CTsB0tt0n2wDl6KprqsNLVILmLgDwqIBNwCFEbkjHLmEZolgabTuRPqRzH1Eg9MXVnbcd29IBhXHnIgeSAdwOUG5vAxzVU1qhJ2+WEYAsLSjtF2gWll17oz3gGkrfSkefrtb/TGCFE+GIdOUmSD1BO8Rsb/TDbKh83mT92QgWYW2lQYVE+GYteIkcpwDnKaUqzojAEwAfhLQSQp2JBDbATvzw22usVbqJ3Bc9Uy9SKTEKvm1CzTcAciBcY3fZwoaP3Sd1qYlgCSAbAsCfSABy22GMHkeH97UWioKjzOQCBvJj3M2B6D4sbjimcXKUAiwrsIW/lHX3v8ySeuIGygsdpumGY5RzjTP5UvRenTbSSIB6eh53Fvnj5nX4dUy9TTVDCdmHWfMIHMk3FhAwxymfek2pDB59D7jnjT8L49RzYCOq6p8puCR+Gdj6G/vjFKuKuo0MJXoGnziTJcLqBREh6gAaoumaSbr4WHiLxBHqMa/L5QIgUACbQNgOgjoJ+fvjN9oHzqZgfZ6M0vu/GF7wmS2udVZIKjTpEGZN+iOr2k4qmktTpg6Rq1IvhN5AnNXFlvHM4KqNmL1CLywuYALPpC3JPSw/j/AfI4znaBYre6qf1H8MFZXtBR7pDVYCoVBdULOAxEsAdiA03xbluL0ajqFQktsSoHInrOGsPUysWXW29opiKV1ytpfaZulk11lwPE0AkXkDb6TgfhnDKqZsVO7YIumWIYQA5vfw6dJJnGrzXaHQ7J3ZJW3mgfpiinw6nV15hhBrLocFjAAIW1xB8K/w3MlxJeooYrYQeGSmGILG/4izt5w85oUUpFNQ1NDOqyhA8QkyR4dwMI+y/Z40MxQrNVpwWYAKXYm3dkeSB4nUXjcY2oyuWTSwanqpoVQ6hIEG1yZ3O9/EepxluJcUelWFJCiItRwqhUXTE3XwzPU7457AXuZ1xjOHS4Q2197za8N4vTr6+7n7tyjSIuOmL3WW3jSP19/b88L+GOXoozEklTJnnG/vbFPA6uZYuc1TVDr8OkgyNMcmaw2BME38IwwoupMRNr6RqdN5ffe49uXtjtS+pj+8dsQzmZ7sM1rBdzA80bweuLY8Lf4sZkgvFOHmvTemG06ufyItIIkEg3BFsZXO06xzS0y7hqIAFWmswGIhDA6G5IgQNpGNxlz4j7fywNWz9N406akOEO5iTc2Bttc+H1x0adsgMoMQSANxJuZM9b/liOLK/mOK8BbcyxtKcSpjEcX0U6/PDVQ6W6wKjW8sqvop89TkARvJtPyF/lik6UgBQIilTMcyASRYCLT0OnAXHu0qUGQBBVIvZlATlN/ivEeu4wembSo9NlE2JDTtK8x1gR9cTKQJFqKTaX14VQowj43xQUtAiZNxMcpn81+pw2q1JJPIX+Qxje0NOp3xLiBHh5yOZEfvE/lhGuQ/Zh6YjHK10cjQ97wj9YgQd+uxPmJwaKLKCNUrBs1yLDY8+Zv1xjJe8KCOV97E3t1gfPBtHNvABZuVtRt6C+2OW+Cv9J9YxeXcf4w9LOOVLysAaVJEROmwg3m3qOuHXDO09Ot4Ko0N1MhT6gnyn+pwk7VZNVzTNuWCm/wA4H1H54V8OyZqVFp04FyCAARNyQekbn3wA1GSoQNddo3wkemCem8+gZTgqU3LLMH4eQuTMbSSZMASYxns1xGlRrtRy5CNqLvDeZ+YuTYA+XaTtbDnjnEfsuW8PifSFSesRqPtv7wMYfhGT0K9bQWqP5VJ3k3u2xYnnfle2OzhURW1E54U1VZcxHh95qKPaanTLHQgZj4iDp1EWv4d79eeAMyuVzuqNKNzMyjalnxQBBKncdb4GqZlYJVvLcqbEXIBg3AMc8EcJrB0NUI2lRJAFzHTkRF/aOuG6tLDgG+hiOWurhSLxtwDhAytNnqGSskk32NlB6D9Y/DjNcZ1Zhu+1B1NwB8PMeoKjb1MnFnaDNtQhqK1QtYiodfNjOlF6+Y3Or4RIgYX088hYsCKVa86bpUjeQYggk7wbbkDHPCUailHNvnz7Ts4eky3ZReC067IIhmUCDN2Wy25697mbfljRdluBd5XFYgqKR3FtR5L6gTP0+QWTyP2ioAsSTM8lG8+w6c7Y2HFM6uTy4VB4oIQbkncsRz6+pIGObhwAS/Ie81iu1ZBvF3azjwB7hWAMS/t+H5yJ+Q54zOr+hgKtnkJlzcySXUg7aiSSPX64nlsqgbUg6ixkebUee+o4lVkqDMfKApLXpsBbS/dCEY6j0gcvfnzw47P1T9qQT4QqkDSRupHm2O2w2wlVfGesDr1Py64a8BRhmabQYIVZ1W3208vfDf8AS/8AyD/1lf1K3YJ6w3jpIrtH41m02IE8xG++DcwJ4dUGxvfp4wZwq7VvprHbz091Lcl6be/LDvIVFGUcuNSqSWETIBBiDbHXxGuHXy/1OPR//ZvP/Ynz6i9Qm/eAeoQDrFpPKPnhj2hn7USJjvTMAbEE+Kdhtt6Y0P8AtBlLgZYT/cT+eHaUEIViokxP3YPLrpPpzxyAoO0cC3g3AgTllMgQp5fvOOuD6mcTvFTWuv8ADN73/QHAfEq1VFHcU0cgkEMNMLpqGRA/GEHzOAMrwmocymZdwtk1UVEwxphSBabMT/LBwNIUDrHHGKLvTdac6ytofuzIYHzAGPpgtPi9/wCAxGrVC+IyFCkkkQALGSTsIBviVMm5gwTI+g9cayN0mOU9yu/+EfoMUvlU5KLVF+EciCPh5H/XFuU3X+6P0GItEcx96Jj3Hph6l9Er+6e5jzYrxbmfNirA23M0u0oeqqgsxCqNyTAHK5Pri+tky6RtJHMiw6EXBm8+mBnTUypBM+I9LbA3m5/S+GTq2wMfqPaZB/8AOD/U1+kEdFiyv2ZpvuFssAix1Xlj05bYIzFHuqciA0AAKLatOkRN45XOCKWYOvS0A8jsTtyO/O4JwDmcz3mYFMSRTGpiCNzYKwDTcGbiDHpi6jWWZRBmvaEUAVpy51NFyBGoxeByk8sA8SyikrqQOQqj84J/j8sMmEkDkLn+H5yflj2plwxkz9SP0xyK6l1IWMK1jeZ9MkhF8uBtzXoCefIkj5e2JfYkv9yAOtvwzNvW3ywbmNQrIi02KHzOS1udoO0AyTsY64OOSX1/5j/PCJw1X/L3MLxBMh2yb/3A6lVj6t02wb2HywAqHcjSsne8kz6kgYu4/wADq1qutAsaQLmLgn+eCuzfC3oh9ceIiIM7T/PGlptx8xGkO1ReBlB10mUzHFGzOYcspVUPhG0DYT1bc8wNXUQCp/r8v/H5bYlxTsvW0yrikBuQTeSIgKwk2IAufFAwmfg1YW+0MCDB83KFjz+h+p9MP5msAdYbD0qQGjC/ONkyqu8xLAiB8ionqLmxmL+uHVXh/cpSdKxpJTN1CyHBiJuLbmL2PIgEKey/DmWqddQ1J6yIk6SLk8j6eX2wy7T8X0VFp6UYadTBiRJJgBSNjAP1wfNxcqkRbEtkeymV0c1Xnu6qJm6DmNaxKzMd4rfK/ruIwNn+xKFi1BzqAANNjOlRfSpNwD6z7xgFlQNqp1KmXe+/jpmCVMMvKecDYXwXlKrPWW7ayVltt+QI5gC/yxP4SuCL6d+8U/mvTIsN97bHynZDgaUqPcVqdQ96C9SoIGnSS4BgETKyRtLKIPI7M1lYKF7swIiqGNgsKASOu55354vz+XahSqA1Xqd7UkavgG+kX2tHIegwojFUsAtanqSPSYxOOKPZdfX53eUJORptvTpm58lSLcjBMSR+f1ws4rkEpMoQEal1EGLEn0G9sX5ippRngtpVm0jcwCYHqYjCtM7VcHRRqESVcmN/C0+H4YkaZFg0zhWt/ScguH9v3DYXHs51HvIafFPpH5z7YdcHYaqRkWZef72HVDh1I6fCkHTJgWJUHTvuZBn1wvAH4QDHKmOo/wDqbo2N4WmMOW1vcW2/c1iX/kBRa1jf5pPeNuO+YyIhbz6DnizL52n9krLrSSGgahJ8IiBOJV8lUQQbiVkCmp3YzZcuQYED9Y3MeIZBfszFWcksq/eU1pkeJBMCmp/1PpDFWsWp5LbRVaAVy995jgv3xsfJvpEeb8W8+nzx9JyBmml22U2E/Ap/CcY3gfBBmWd1qU5SFsS1iSbxABkbb9YwTxvjFfLVBSplmAVR4QouKYv4hNyI+eEgMm82AV3mvVQS1zbqAP1GPEiVufh5HfUPTC7s3mmq0tTgsxJmYkWW3Tnyw2q1oiREkAfWeXoDg6akGbvF3anhozApoXYKHllQwT78uog9fTD5TItthbxqsFA2nxN/yiSfphXwrilQZ6rSqN4DOhQIA+Iet1/roZKrLXcPtpb0kFMulxyuY7y+6+2LWpAbtEtqvHvF/bFVHzD5/qcZPiHDkoqq14qRUXSIgKGMuUi4ncyTcfLBlYqoAF7m3zymSUALO1rTW5rf5YpxdmRBHtinFP8AUZa7SHDcmFqVKh3cj5ACFFvcmd732wz3xQggf1/W+PRhlBYQTG5kc7WWnTZ2IAUT4iABHqdvfGc4Ca2gvmQWZncxAiks2lh0QahzmqQNraDMtIg3Ht+uA89T0UiRJUXKDnzIHSYjphWu/KETQeM9y2dUFUZj3j+LTBMAhiJMWAVCJPMHmcJ+13EalJqejUQQZ0sw+IX8IPKT/hMeqnNcQSvmBW05hIGkpYKbMt73s2/puMecW4i9QKEWp4FI8V9V5F77bSb+pN8JsbLmh6bKjBmF5UnHq55VBt8VTmTPwclAb2PK4xtuCVi+XpM06ioJm5B6GeePnf2nMT+zaJ3kbRMxp/FaPnhtkeN5oKqwbDywLfPTe+JT7bBRLxNemy9lbTU9oq7JlqhQwwAiDBnUPUfrhd2MzdR1q94xaGWJJMCD1JwmzmYr1YLAypXbT5dz8O0k23t64edjcu60iaikE6ZmJJEzcAA77gRg1TC5SKhby+fiLJiLqaeXz+fmJ6vEn7xV1tfUYLNNuY5Dfn8sVLUtffrvz/r9OmI5nK1Frr4XAXVN4HKJWPF6HliK95/wyRNri+14i25t6e0P1aQcDLaBwtfhFi1zp9zND2bpSS3r+gj/APf5emEvG2apVZg5UXEFQyxIuRvOlY+Zw+7NU3FEkpoa50/p9YB9iMZN6FUOSwsC1pabqAJWImQbcsCw6hWbukxVQvZrWlaICY8MGPIxE+KdJU8gsGes4d9j011S5EeY3UqbEoAQT6kzzxmuFZSotUFpjxc2PxEjcdI/TbG/7O5YhWYiNUAew5/U/lihXz0S2x2gshFQDcRf2nzM1FX8In5n/wAAfXCWqrmSG0i0CAfn8/4Yd8eyLmsSqsQQNlJ5Ry9sBjhtT/hv/wAp/lhugyCmBeK1lc1CQPaL6aPqBNSQNUrpA3Nr/ui3rzxouDtKVh+5/BsLhwur/wANveMNeC5F17zUpXUsCfn6+uM4h0NM2I9ZvDq/EBYe0z9LOvJBZgAVgSRaNt7/ACxBc8xBPjtqsdzB5CTvFsE0ezdcMzaPNptKCItcgyfntiWX7K1gGDKGVtUyVFm5W3998b4lLqJWSoevwSKtqylUxBmmb7iTscIqLQzRcqQfawONdluzrrl6lIBVnQEE2Glpv8sLqfYmsGZtVPxRaTaARyST88cXFDNUJWOoGyj5zgmR7QGixWlSpIHkkhW5Gw3iLnnhlnuM5eUNajrqOisTMA8rCeWKP9hautW7ynYEczvHOPTBee7FNVFOaoGhAtpEkauhFob8sB7XOF1O8J4fn6bUw1Omaa6mELJkwhkxyjr0xbTzpYrCuBrU+MFd0m03+KD0I9DizhHADQp6NYa8yQfwqOtz4d8GNw6Yki21v/OBorisG5frpDgjLYy/iXD1qK2qZZDTsdlaNQHIE2vvbCJszQonvVQM8s06kJ8Skm7VgI+EDqR74G4l/aNSpl1KVWCmoCyokfduKbwGrBrOY2vuJF8C5b+0XLCr3RWsh1imSQrBSX7sTFZj5rSAeu2OpVqXPZmUpsBtNjQN1Pqf1OAuO8MFRlPdlyFa8kAXECx3JP0GDlWCvuf1n+OJ5pAWpzyYx/ytg2HPZvAVUD6GRzKxA9MU4IzfLA+MVPqMKm0Oci0xJsPXnbEWSMVVqLFwQYAge15J6GQANrXvieae0dcMsbC8CBczF9p/7Paeerms9VlOkArpDgBQw8NwROuSBuQDyxkuCJlMnXWsTmWKT4e4p0wfBoh4O3xQY8UHlj67SW2FXaDgNCuv3ieIkBWWzTyExce4IxzmfeP0aq3y1L27osyXbjL1KiUxRcF9pCdJvDE7emG7cTpgjwHxEAW5n5bRudhj51xxVylc09eplGoMkqQWFltdTGnYkRaL4fgGnQUOzNVQaSxYnxuup9/woQoPKfU45lWs6GN1cLTAVk2Py8cjtNRJgU294X67/wBflhWc+VWmDUqEq+pjpXxLbw+f0O5I8RgeEQi4VN5LG7736xEHb/TeMU8NqFqEtM6jzn4FO5J5ybn6QcaFZjSLHeFXDqLkfN5oKnEC4ZFq1EapUGhtCnQLtp89hEC0Dwi1zL6vxqijmmVBccoWTveJ/dP0OMv2dyPelSWM0wGBgGSRpMwf0w1q8LWq1SqQykOTcESVgyPH5fCPpg1PE0cozHW2u+8SdTnKttyjDOdoqNP4NQ8U6dJgqQpBvuCRiOW7S0Ki6lpmCSNl5fPANTg61iQ9ZFu5EHVId9QHibcaYgW6Y6l2Sy4H7Wmell5yYHi9T9TguGZXCl9rG/jfSLVVIU5d9PSaXI5pKiym3MREH1GAOJdqKVGoKZDMx30xAO8GSLxjzgfDKdFmFN1YMJIWN5F7E8jjF57hirWcxUJLs1oifHa59SPmMHFLO9qeoi7PkW76Gbeh2iR0ZgrwunpeTHXF3D+MpWJCggxN4Oxg7E3BxmOGN9zUEERoF97ORNusTi/saCHvvD7ro+IXgfrz3wy9BQrHp+BArVJI7/3+IXxXOUlzQctV1Kpp6VYBSSCbAmSwBm34V/DhcudoItKXrxQYt5lvPih72FvoW64846R9o96h6/gPQfrGE2cpeGpY30/CL+A7X8XzxirQRaBcb2v7Q1HE1GqimTpe3lcj7zS5OlSq04FWr97U7wS66vw+EDcXB1bzpPLD3K8LCVqtXW5NWJUmVWPwjGX7PUr5cwYVWH7MQPGPj3WfwixjG1xysO5cXMersQSoPz4IFxTiXcqW0M8CYXc3AsOZviGX4qXQNoKyJhjBFpvbFfHDAUgTccifjWfLfab4W52iDVy5hSQ5udRImn8OmwNt2tY4FWqurEKflphFUrqI0zPFiihtAMxbV1/w4xdJuKVajBa8G58L01WO92ANBiPuiFgmZEycN66Qap8F+5NtWrykeKfD7aeW+KuxJh4GmIqeWYnUJ8195x0cGOJhy7bg/YfmLVKhp1Qo20+8W5bMcUo5kd9WDU1bxKWRgVMmPDRUzBW8i/pY6jMdqlprTNQNLgkaKZcCKi0953lxbpOE3a6lOYNpBpt8LMfKtrGLxsd+WNLwSkDl0BAMTuP3j1wxURRSDAazK1C1Q327oTXrlSgudTaZC2FiZN9rRi7QfxfkMCcSHiom9qg2AO4IuSRA9RJ9MHYUhInzfDqBZGqUVdqjadXco14N2JWQLRJ9MXZbgVBTqWlTVlJgimgIvyISRjuIAfcyJisPhZou1/CRH94yBg+nz9/5YubJMipuPRv5HFuZB1U4E+Iz6eE326wPninn/i/guLc0oLUpEkMYtMeBvQx+WHKH0wZ3nub5YGwTm9hgbEqfVLTaMcBVG1Ngmu8DAtMgXJA98artYWmUHOXYQcTqVFcNolblwILG4gKCLgLJsZsLGcPO+X8Q+oxTmjIEFd5Ikf1vjlV6ZdYVDYxDluEZXM1EqimNaNqLA6TKmdNRY3BKgg3wD2nzQauVGyWtzbcn9B8sarJwJJIBPqNv9Z/LFPEeGUa3mgNyYEA/+fngJou9K3OMpXs92uQNu6fPeE3mxF3+HT15D9efuRgbhn/xvm2wn4FG0X2+f5nXr2VYNIq0yL7/AMRfEP8AZGAAj0VAMwD8unQD+helpPwiLax8Ymna1/msF7FCxn8C8tPPoNvbDTKODSrQVMPVB0hhBHI6+Y5kW6YnwjgjUSxL0zIAs3r7YKThxVXAqA6yx8VSY1ch4bKOQ5YV/j1ekTqOpe4MymczZpkDTqnne14v4T8+fK8SBxxYkA6DeLEmbgn8HpHvA9caUdn2/wCJT+p/l/W18K+NA5ZgreLUJtJ6726L+g9cdV2y6kxpKlNtALmG8H4gtEmpUOldHQm5ZYEC5Mnp9L4TcRyzmrUZKDVFLsysKZIYE6hebgj9cX8Mz/eFgAo8DXqeWLEk6ljyrubTEzFx+KcUqiu4FWfudfgbwk6AdS38s7Wj54oVTuh9vzF6lNc4uNzbeNuC8HIpVNRFPvBSsV0hYM3k79fXBfD8nSyINRqqlAGnTLGWYXsSTLGPnhZQ41/7On35Z0qVDTZvMwgSpGkXII2i/vbF+X7KtlFq1O+pEFYPeKFUA1NRmZFxIEgiY9cHNWpl7jFHwwWqMw52374LxrNI2YU3IZtSEGBdQASOYhuhwJmMmmhjF6mnV6wpA/I4O4pw+o9ZHhWgiSGAB8hlQfhMGNuWJZnKMaYAFxBIkbAX5+oxTYkNRdCw202mnoIj02pjn2tZfwDLqDRMCVDAeaY7xZAjw9N742OMpwVQvd6i4cEjTJ0+JwZIFibC/LGmzOZWmpdyFUbk8sJYZHRSGBHiJMRq8o4jkFrAK+2/0KkfmBioppYjeI/7Rg2qYIMTy5c46nA9SixYmN45jpGKxNLMt1GswjcjEWZ/3gk+WlaLeZhYxc9bnltzr7NUdFYDUzTrMsZN7x7DphpU4UWUwqBmgFuZCtIBIWYF/rivhvCHp1VdisAkQJ/CfTDuBYJh2V9DfT0EVxCs1UMu0V9rsmrViSJPdkDfmCCIBEzGHvZr/wCMg6SMCcdyTvVlVLDSNh6tg/gtJkp6SrSGPL0Bw49moqBv/wBgkDCq19v+TzjURRldX31P4VaDJ8XiI0x+IXHIYY4C4nkWqhAttLq8siv5b2BIgzseWDL/AIT+X88KcNuhjWlop40QFpTH/wAhIkMb6220c/e3XDRN29//AMjFVbKFhBDCG1WbTs2oAwduox1DMhmIVkY7wHBOwGwnpi+G3Sa3Ek259x+gxfmKYLUyRsxI9PAw6dMUOCCZ9PXl7emB+JccSnXpUmSozORpZULBSfDc8rE+ww1QFgQZhjD83sPfAuC81t88CYlT6pabS7MvJjpiVMeJfY/wxXSF5x5maAcFSYDKwJ6SInAs16glHQWg9bijd8oRNaDUGYOsgiJAGr4ecwb4ivEKpzOk0Yp6YDa1kmZnTq8sfP0xl6XB2WhqVwDVaprqzIVmqIVYCQwBAIPMTfB1bPVamZQqJoyGZ9RGkLMkqDEjRE3HjUxYjBQxYXvz6jaZRiVuV7ufz7RtT4y4zOiogRanhp/eKWJWZsDHPltF98EV80RmkTvVAI/Zz4jZri3p15YTNTp/aQj0ytIQ1OqWjUxI8AkQRIFtxpnYjBOdD/8AqVKMvqTTev4vDapax09Nx8WKo1WFw/538hC1KOa2XTS/p5n0jHhVYszTXFQXgDTaHcT4VG3ki/k6zhnhTw6m7M2tNIvs9S8sYswA8sG2xnDCnlgDILdLux5RsTGGRAtvFNOvUFTMaq6aQrFRP7P1aVgAfPEqD1av7OurBTpYgqb+A38G8A2/+z0GCHy0GqyINRVoJLQx5AxMCegnFeQeJLI6mbae8YEaRcgjeZ/LngFH6ee53vCOQdRDnZtDagBbk0/wGMn2v4pQpVlFagapKiCCbeJrWxrHrhlaAwgc1I/XGC/tBpMa6aZ/Z/8A7bGaqozAPt3xjBqGexnnAuKZOtWWimVKawVMlojSbXA9I6fLEuNdn6v2lu6pRS7sIpDAAeCIgnrz3wm7N0XXN0SZjvBy5G3T1xoe13DHfMAq6pKxBK+I6TtqIPhsbYSxLU6QugBHzpHnULVAvpbnff1lVXM/ZcuqsoatqZ1E6jTBkA3Mao26XO+9vZ9Vru1OqTUDICQSTsR851Xn/wA4S0+B1YYGorWXYp4fCfFYnzXN/lh92U4JVo5lnfZkIF9rg/iP6DCNLEsXtyOkqplCEg67xTx7tFSo5l6fck92QPCyqICgjdCbCAL8sCZTtZRnStA6nIXUWUlbKnJAfhB+XtintXkKpzlcqBBcHcclA5/PEMr2dzcIxUd2CjHxJspkHrsxxjsZ9+cdSlQ4asbXsOfdNRw9IzBt8VPl6+9/oPnjTcXaKLHWE28RXWB4huOfTGdyX7f/ABU426/X640PGMx3dF3LFAIJYIXIEj4Rv0x3MV9QnEq7iFVdvmP+4YniFXb6fqMBVc/UFXSKLGnIBb1M3/u/0YwpAWhtLb5n/uOKO/8AHpg+bf8Awzi+lsfc/qcLKzsM0onwkSRpJv4IOrYWm3P5YFUYra3UTai5MZjzH2H6tgfN8TWiGkjVcqOsKPoDtO0x1GKeNVay03OXUPVhYUxtr8RALKCQpJALCTzxVmKIqZYNmaSlwKbMovobw6tBBkEGYIPzw9QFjmv18YJwSLCU1u1yh0KlDTdmpqDId6ikiF+ESwi8c7iwN3+0rd6KfcNc+E61GofiUNp+mM3WGXC0Q9Nl7sagZ8gZiyvaCXBBJ9VneBivi3DxBo9+6U3qagpGoILyzSwYgkjw8okzGKfGKjG1rePhb1hadJKtlDWbnpp7Rxx0182pFNXUI2l6B0hmmNLOVY/d84EzuYiy+t2OqgT3dFmF4pMVdT1UkCD6k/zwTwKmcozGpVZknStvFUCKBLTe2qygyRFjGBanFKdLiSVzTZErSnevKarBRa0oDpuR0PLFOyGxddSeuw6iXSFVrhGPZva2l/z53mpyeXqJTVar944VdTxGq7bgHeIE898ZztpxXMU8zQFKQrkKSEllIqISwPQqSsG0E++NbVcNcEEFVIIuCJNxjM9s+HtXegiqSSK8Ryb7PKkzt49InrGGEUZiDBOSdY+TiPeMyCCEA1Ecmk26bQfnieBuCUwcsKt5rBahB+EsASvsDOCcVUFjveRL21l9MWxCvsfDq8LeH8VtvntiSzHlOOM9GH9eowuqkNciQ6zL1aC1MqlN8uykiWQ65B1TJOi9oMG943GBs3kqiIEoBaQUGOZ0zBguqkGVNoNtjjXmmeh/5V/y4j3F503/ALq/5cFK07WCkHqJKbVE2bTpy9JkswWGVFSO/ekwZ9Skxa+kKbjyyByU2tjQVaStm6TsWD6B4YEbNuZmbnlywctGDIBBH7q/5cS8W/i+g/y4iqgN7Hl7TRYsAHsd4Hw3KJqLU20MdQIIExrdtpNizM3zweKD86n/AEjEApmYM+w/y491N+99B/lwbiDoZgjviDLZal3+cOqoxZHDqQAIm4Uhpn6YPyFcAlVLILmWUQYhdyx3EEemD9JvY33st/8Apx53Z6H6L/lxXE6gzbEtuZM1QUYawxg7R+gOMT29Yd+g1MvgHl/vN6f1ONiDJKyZi4GmQD1gSBjPdquyb5twQQF0aSCDe5PL3wCtTWuQGuB88YfCsqPdjMrwqoBXpHW5+8SxiPN7ev5DGn7X1ilVCFRjpMatNtwYLDmLGPbmMZvO8Bp5B0NWsiFiGACVHJCaZMKpIABAk2uMH9qeP5Wu6TXelpDA6qVZNiJJPdWC852nCtXDJSW1PXx/4I87I1RWGo1ksjmGerGhJPPwAtp8s6b239PrOk4TWXvNKgAQxsytJJE2AEYWZDghyROYq1fu6aMWLM0ARv5eUYR8C7T5PL1nqHMMwKmR3Na0st70RAlgP8QwKnRbcqBAVSrnsdOUH7WZmmM3WDVainVcKSAPDFres+4HTDzK5qnWp0WptPdo6mRHi7oA7wdjyscIK1Wlms4z0M0itWdSivRqi4EAS9MLMqbTfbGn4J2PqUaZDkO+p2DDUoGpApkRB2/lgJwz5swB3jNRqQpLrrYfvl95DIn7/c+anbpcbW542GEVDgbq4a3mBO/Ija3phxXqsqsQhYgEhdpIG3zx2MQM7DLOZVINrSVbynEzhL/6zWNU0jk6wUyO9ldPlmd59PfDM5lv+E/Pp/mwtw26QZEsp8/c4TZ2n/72k0ciJhjzTmDpHzBJ5RhkuYcMR3NSJ83hjp+KeXTniioXLT3VUXFoXkRfz7fyPpIqtJyBYc5pDYw74vl/HFOeWadQRNlO4GxJO9thzxIMxIOhltzAO8Wsd7Y5kYhgVkMsHdevv1wzSUhtRMGZmhwo5hVdfvKYChQVRSNMkhvHcSQQDt64N4pRYIGqr5TP7OmSTGynvJ5chNvTDPhOQGXp6KaGJJuevoqAD5DHvFMiMwmipTkTO88ipsVIIKsRBHPDDojoUI3Ftv17wSplbON/H9yjgyOx1MpCyWViVuD/AHWPRfz52xPiy0alZKVWgKx0O6gojiAVDec2N1959MFZNDSRUVDCiBLEn5+HHnc/ed73Xj06dWo2EzAtAv03jG1yqoWas17wThXE0zFJaiBgpBEMIZdLRpYSYYbEYO0prWdJZkIi2rTaSOenYH104GyvD1p6tFPRrZnaCSWZiCWJN5tgfi/Zdcw1NyzIygjUpYNBBsCGECTJAiYEm2MrfMTL5C5jUIopwkBVAAC7AC0COmBsEUcropBBfSoHvHPFPdHocVUGs0phFd3HlUESNzFryflbEadSrIlViLkNzmIFul8U94ep+uO7w9T9ca4omchh+AamrvLCqQSLgrpHh5TeCfzx53h6n647vD1P1xRqgywpEjqcg2qjf8E/Fex/dEf3h6x5UV5n76x2GiDGo8+th9PXE+8PU/XHd4ep+uKzia17pa2bYEjunO1wVg+b97lA/wCYeuItnmgnuahI5eHopt4vUj/CfTEO8PU/XHd4ep+uL4krL3f7kOJ8UelGig9SQTI2B6Gxxja2czeZmoq1IJ8DU9YUAWIAEar/ABbyPkdr3h6n648DnqcFXEBeUVq4U1N2MxWaztSmCWo1EdxpFQNUVidlliJaOQJxquCccqVWFN6LpCSXMgEiBsQN98FPeJvBkTeCNiPX1xLvD1P1xkVUAsF79+u8tcO4a+b2Ejxfs7l81p+0UUqaJ06hcTEwd4MD6DAP+wWRmfsyE+smfeTcGBIO+GHeHqfrju8PU/XGOIvSMgMNAYVmcstRGR1DIwKspEgg2II6RhAP7OeHjbKU/wA/fr1A+mGveHqfrju8PU/XENQHlIAw2MD4f2KyVB1qUsvTRluCAbGIkSYmOeHeAO8PU/XHd4ep+uLFQDlKKsdzPMzx2lTemlRtL1CQogmfEEkkCFBZlEmLkDHHjI0z3dU72CXs2nafn7XwNWySuyM6U3amSUZkkqSZkGbHb6DEzQmfUkm77kRbx222GC8SnM5DDnzkAnQ9uikztt9fyxKnmZaNLbTJEDeI/jhf3F5/i/SNtcbYnRBUyI+eo+vN/XFcROsrIYxpPKg9QDiWFyMQAJNhGJd4ep+uMcUTWQw/HYA7w9T9cd3h6n64riiTIYbUeAT0BOA6nFQtRk0VPDo8QQlTqMWPOOfTEXYkESbiMVPTkljuYm7xaYtrgb8t+eNrVXnKyGEV+KBACadUyQLITu2m/wCp6DEaPFgzBe7qiQ5lkIHgbTc8p3HUXxQtGI9PV+s/jvj1KZFxG0fEbexeMa4lOTIY0UyAce4Xq5AiT9ce94ep+uBcUS8hh+OwB3h6n647vD1P1xOKJMhn/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50546" name="AutoShape 18" descr="data:image/jpeg;base64,/9j/4AAQSkZJRgABAQAAAQABAAD/2wCEAAkGBhQSERUUExQWFRUWGRsaGBcYGB8YHhgdIBgbGB8YGB8aGycfHhojGRgaHy8gJCcpLCwsGiAxNTAqNSYrLCkBCQoKDgwOGg8PGikkHyUsLDIpLi0sLzQsLCwsLCwsLCwtLC0sLCwsLCwqLCwpLCwsLCwtLCwsLCwsLCwsKiwsLP/AABEIAL0BCwMBIgACEQEDEQH/xAAbAAACAwEBAQAAAAAAAAAAAAAEBQIDBgABB//EAEQQAAIBAgQDBgMFBQUHBQEAAAECEQMhAAQSMQVBUQYTIjJhcUKBkRQjUqGxM2LB0fAHcoLS8RZDU5KisuEVJDRjwuL/xAAaAQACAwEBAAAAAAAAAAAAAAADBAABAgUG/8QANBEAAgECBAMHBAEFAAMBAAAAAQIAAxEEEiExE0FRImFxgZGh8DLB0eEUBUJSsfFDYoIz/9oADAMBAAIRAxEAPwDQdieyQqa21srKVIVl1kIQSkNYqwHh8MeJWkbYa1+yFCpIGYgpGqKfiWTYLfwkyJF5n1xHsd2noL3niZp0XCGB5h4jyJN43v74Ko8TyVDVFSsoYAk6fLpcuDISQNRIv4RMWAACaLTy9q07NepiOKbX5cv1B8vwLLUYZs0CKslHqL4iBvLk7Abbcox1fsnQ72ov2vQwGoqoA9dVS97KbjSfXBiZzI1VQBqrimrKlWGgBlggMAFa3hmDH54nU43kO9Z2LK7eEyrAnwlZWLtZo8JPK1pxvLTty9YHiYi/91/D9QGnwjKLTLfaVCIxRiEgBiNh7899XXFR7JUJQfav2kFECeBlYNA0g8yCfMFMHw4IoUeH92ygVdLv3hU6pkButxZjuZPriQ4jkJpHXV1UVTQkMD4DI8AWTYt4gI0swmDGKy0+dvWWHxHLN6fqSqdmaFVWprXXweaaYOiInmApuI6DbriNDsDTDavtReQYLAM1rEhtW0729MXCtkU1vFUipOsaWYDUysbAWHhG1rXvij7dw19IRnIVaiAoGKgOGDXjSWhza56i2LK0udvWZD4m2l7eEE7TdkFXLF1qgwF7vSoEsWAWGk6U1HZY5yTjUdkqCjI0FEwEA8W83mfWZwl4vx7LJlTTUsBIOpkJEmpqMnZSxJiYF7dMOuAxVylBkdgIDSojVc2Mi46nc788WgUP2ekqs1Q0AKn+XTuh5ojHLlieYwOOGm331Xl8XoR09Z9wMW0MkQQe9qGCbEiPKBBtfafcnG8g6RO/fIVuHOSCtTSBuNIM/MiR8sd/6c9vvNiJ8IveY25i2LBw82+9qWM+bfxFoNtrx7DERw0ww76r4l0zqEi58S2s19/QYrIOku/f7QKvwWuUhMyVbSRqKK19YYMQNOyysAjfE+HcIrosVcwKraidXdhLWhYk7QbzzwWnDiJ++q3JO62kgwPDsIgejHFy5cifvG/K1yenrHsBi8g6SFj19oM3Dn5VY/wj+WIrwypP7YkXtpX+XLF7ZEkR3tQb8xzDfu8tU/4RjwZA3++qXnmLTG1uUf8AUcVkHSS/f7ShuG1B/vj/AMi9fb5fPFq5Yjdp+Q/hidXKGP2j/IgRv0Hr+QxRU4eSI76qLRZvSJuu/PF5B0kv3+0J+yHqMd9kPUY9OWuD3jiAREi95k235fPEXyZIjvXHqCB8MdPn74mQSr989+yHqMd9kPUY5sqSZ7xxtsRyn05z+Qx1TKT/ALxxvsR6enp+ZxMg6SX7532Q9Rjvsh6jEqmXJB+8YTzEWtFrfPHj5WRHeON7giRII6cpn3AxOGsrMes8+yHqMd9kPUYi+SJM97UFwYBF7k9Nrx7AY6rkdRB72oIM2bfwkQbbXn3xMg6S798l9kPUY77Ieox4mTI/3rm87jqDG23L544ZO5+9qX5SOijp+7P+I9cTIOkl++e/ZD1GO+yHqMcuTP8AxHPzH73p+9/0jE62X1Hzsu1gR19sThrKLHrIfZD1GO+yHqMWdzcHW1gBEi8dbbnFoPri+GsrMZmafZ/LqZWjTBGxAuLRE9ItG2JVOB0GiaSGLiRN+vv64KqVo5MbTYT0Ee98d3vo309YxvIvQS+K/wDkfWD0+D0VJK0lBO8CJ9/6vi2nwDLsfFRpnVYys+selwNsTWrPJh7j0nBdDcYHUUaaTS1H11PrBhwqh3YZaVMEQPFHXTeCbjl05RihOA0IvQoTq1eu/mk3nT+eHWnQrESd2gn5x6DGa4V2zbMVKSCk1MONUsZlRYx8yL4tsgIBlrxWUspNhvrDm4RSfwtRokWtf8RBtztHud8WZngWUphqhoUxCmYUXAG3qIHPbDWvWCqSeWEuo13KmdMEMskTIggxyAMD1JPw3xUKrykRnP8AcbeMDyeWyuZTvO4pjSYGqCVjS0z8J226bnDSjTWmgVF0oth8Kgek359MUZPh1PL0yKKBEmVAJPiMKXueggex649SvpZRqk3IUnfqRzkA/n88c2rilRgDzhe0w30mOzn9p5SoyfY28LEXq6SYqFLjuiBMat/KQZwy4J20GapVWai1EKouXkeJWtq0CGXTLDkCDN8aXL1D+Iai3kGwH+knVsTPpivjXBEzKwxIKzpMzBIg22mDgy1AbG+kl02ItM/Tq8mqCW2OpxybywsWkHn5cX1UFGadWpLQpmW1RJEyqQCR05r6nC2pwipRdFYT4mgiYMgxF97xB+gw64lwqnm6zaaqykKyxJBUzO45nDFZglrHfwglN3Ych4xZmKoYeGuF6ECpby9Vg2U2j4iZ5YbcNqlqelKxZkSSAkkmTcF4uZAjlGF1fslTQgPWQFtgVN9h+P0An+eHPA+B9wzHVqEaYiOjTucBNUzZC20M7LPUcx41hZLMiRbT+FyQTJ5cj0vZna7UMu1Qqaxp0yxCCGchZ8KgG56Yp4BksxTFb7Q1My3g0ADw33hVgXsDqIvLGbZrP9r80cwaVBkKkwkJJIEDmbz12xKjkNYa+EulTape3KVt/abAJ+zqY1bVzfSoa33HxTA6kHB3Au3gr1zSegaagMTUD61UKAZb7tYU7A9YEXxp+FvU7tWqkatA1EbEiSSOUX3577RgDidQVwVBlVMFecjmehEgjf1HQFSuKYuZoZW0A95Vke1FKo5B8Kz4WPTqw5T12w97sRM26/xx87zfByhLITG5G0XFz0BiJHhPodtMNVHKKpJ1VOR+FSLj0tE+rHBKbcUjKd5itZFzSeU4y1SqEAUKSQDeYgxzi8fnhwKRkiRb0/8A6xlcgYrUz+8P1jGvHmPsP1OGcUvDYBekUw1VnUluswXHO3tXL5ipS7qm2hoBJYSIBE36HDnspx587SqkhabqYGnxASsgkNvfljIds8oDxJwRIYKbtpH7MC55XXDP+zDMR9pXmAh/Nx/LHPSo5qWvPRVqFL+LnUa2B9ZqDUq69P3katM6KcRr83n1RpvMbXibYZU8swUAsGYC50xqMbwDaTywsq9ocstV1LjvKbKpPdHdnWlAPOGdVPScFZXjAqor0xUdGXUGFI/i0xczMyY6CcdFqVQ6Th35wpaJIBkX9P8A+seileCeXSOnr64FbPOik91WOkNYUwSdJAgePdhcenTbEW4i1z3Vfw95/uxfTpNvH8Xw9YOM/wAerLzxpldj74TZbg5OdevrsOUXusaSdtOxj2w2yhMHe6hoIgiZsb72x7kVMS259/ym+GMmgB5ShUK3tz0g5x2PW3OPMLQkGemDE8vWPTljw0B/X0xZjsPxaQWkAZ5+/rOC6G49PnihRg3KrucBfUgTa7EyrLZioWIdDpsAbDrJIJkfnj5x2LRRmKGlrqWVlvub2m3I7dOuPqmPl3BazrWpT5FrPFiI1GQSeh1H0tzwqyGnlBJPefKP4Y5qVUDTT7GbLj3Ex3tOgGipVJ0LGqYBYk+gAJvAJAEicF5bLaRp+JrsRNl2AF+luUnUcUZXhipVfMN4qhBRWAIIQkEJEwTIW9pgYM0cmMTckEiTsACNo/O3rgdRrmK6bCD5mqCeir/RPsNvr1wBk6cs1Uggt4VEnygnT4dRUMSTcQYIBgzg3N8PldJGpLSOe+xA3FvmOWLMso85Nht/P+H1xxWpu9SzDf8A1DAgLpL6VAAQfNvbf5enLGd49njkiGV5aoQFQ/FE6iwm5vMiDbDPhZZi+YqgrNkVl0tTUWKmCZlgSDvf5ADjGSp5hglRTqZSQwWQoHwk7c9vfacOVmSmAJhcxvDeBdpKeaUQCrROkgj5iQD+hxneLdmQmYBy1Qh7u1MEhucMpBAJ3MeYgfFGGvZfs4aNR6jsGMkJExHt+XvOKs92ood+6hYcKUFYAFhbdAR4gpPXljSnOoZvKGVxRfsnl5XgXDu0tN37vNqCwOkVCIMg6tJAjxCJ1KAR0GNhl3XSSpGnkQbRpHPpjNZvhaV0pIQ1cuGBzCT4Z5HckBTHiYGBuTbCCrlMxQ1U0cVaDMRKNKgqAAlplp3Bv743cjeCraksBpG3abtKah7mhMNI1AE6vy2vYfF+rDs12aWkup7tBkkzuZKg9JmeXwiwM1dl+zZT7yp+0IE3Pgt5V6H9JPM294t2n+87uiFZUgNeNXLSkch12t03pKTFi255CaNbsBBp1jjOZkEGfIPz/o7f6YX1qJYblHK+dYJWxtceMbmCOU+uKcjnVrEuGBgzo2IOwkEmIE3G5vaIxPLUjWfUVBVCSmx1H/iqQdoMAfxFuXU4jP2hr80mlsBCMjQNR4dR4b6gfCwk7CZB2B5G/phbxvPaqjGCQvhAtt1ueZM+0Y0mXpwvQv8A19Qt/fGW7RUYq1bTsYifhGw54739Lp5Drvac/GtdfOVZbMDVMeVvTlBmx/XG1Pm+R/Ufzx8/oA63EETBHhA3XkRubXn2wVwHjVWpmlSpUZlta43U7xAN42wzjjYr5wGEO48It/tDpxn6TfiROWrZ2Gx35Wx7/Z2IzddNpRtxBtUXcct9sW/2oUNNXLOLWYG8bMp3+eBOxlYDifhiGDgaWLDy6oBNz5ccnap5z1y9rBf/ACfYz6OMiupn0U9TxqbuxLRtqMyY5TtiNTLgACECoCygKRFiDADdD+eC8UV/Mo6yPoQf0B+uHuNUvvPO2EHXJjTsvQ2bkY/H0JxYcmAVMLyGx6QPj9MWt5X+f/aDidX+I/UYnHqdZMontMnxkm8RYRtPqeuCVEYT8Y4gaNGowEkwAJjedjG8SflhbU45Xesq5apSdlp6nouCuu8akaLQZHMYaWqNAdTJwidRtHlTc++I4jTZiAXUKx8ygyAegMXxLATvNynHY7HDD8Xk6YwTXIAWnaWmf7o8x39QPmMeZanf2xVU8er/AOzwDfyidR5et/aDthca3aFA5Tkrliulv2jahaRoWPUi9toPi2scW54avD7fqD/DEsuBdosPCvsPcTc/wwPVqQCf6/ob/LGajWWXa5llMSZ5Db1OxP8AAfP0x8Z4fmeI/wDqoDHNGsawFRDPcCl3jarRp7vu9Ok9ZO8Y+sZXP8gQYtpNogxA5wNpvjnSfIxV7x3jOVvJ2DgHxEW6WEY5lPEo5sDDrdL6XjDSRtcdD/A/w/THlSmtRSrAMpsysPyIOK6eRAmGeSsedjG9xqJAN98I8nmKi5t6bJVWioYI0eH/AHcBTzNmN5+LfBDprBAXjPP5oKOip7CTsB0tt0n2wDl6KprqsNLVILmLgDwqIBNwCFEbkjHLmEZolgabTuRPqRzH1Eg9MXVnbcd29IBhXHnIgeSAdwOUG5vAxzVU1qhJ2+WEYAsLSjtF2gWll17oz3gGkrfSkefrtb/TGCFE+GIdOUmSD1BO8Rsb/TDbKh83mT92QgWYW2lQYVE+GYteIkcpwDnKaUqzojAEwAfhLQSQp2JBDbATvzw22usVbqJ3Bc9Uy9SKTEKvm1CzTcAciBcY3fZwoaP3Sd1qYlgCSAbAsCfSABy22GMHkeH97UWioKjzOQCBvJj3M2B6D4sbjimcXKUAiwrsIW/lHX3v8ySeuIGygsdpumGY5RzjTP5UvRenTbSSIB6eh53Fvnj5nX4dUy9TTVDCdmHWfMIHMk3FhAwxymfek2pDB59D7jnjT8L49RzYCOq6p8puCR+Gdj6G/vjFKuKuo0MJXoGnziTJcLqBREh6gAaoumaSbr4WHiLxBHqMa/L5QIgUACbQNgOgjoJ+fvjN9oHzqZgfZ6M0vu/GF7wmS2udVZIKjTpEGZN+iOr2k4qmktTpg6Rq1IvhN5AnNXFlvHM4KqNmL1CLywuYALPpC3JPSw/j/AfI4znaBYre6qf1H8MFZXtBR7pDVYCoVBdULOAxEsAdiA03xbluL0ajqFQktsSoHInrOGsPUysWXW29opiKV1ytpfaZulk11lwPE0AkXkDb6TgfhnDKqZsVO7YIumWIYQA5vfw6dJJnGrzXaHQ7J3ZJW3mgfpiinw6nV15hhBrLocFjAAIW1xB8K/w3MlxJeooYrYQeGSmGILG/4izt5w85oUUpFNQ1NDOqyhA8QkyR4dwMI+y/Z40MxQrNVpwWYAKXYm3dkeSB4nUXjcY2oyuWTSwanqpoVQ6hIEG1yZ3O9/EepxluJcUelWFJCiItRwqhUXTE3XwzPU7457AXuZ1xjOHS4Q2197za8N4vTr6+7n7tyjSIuOmL3WW3jSP19/b88L+GOXoozEklTJnnG/vbFPA6uZYuc1TVDr8OkgyNMcmaw2BME38IwwoupMRNr6RqdN5ffe49uXtjtS+pj+8dsQzmZ7sM1rBdzA80bweuLY8Lf4sZkgvFOHmvTemG06ufyItIIkEg3BFsZXO06xzS0y7hqIAFWmswGIhDA6G5IgQNpGNxlz4j7fywNWz9N406akOEO5iTc2Bttc+H1x0adsgMoMQSANxJuZM9b/liOLK/mOK8BbcyxtKcSpjEcX0U6/PDVQ6W6wKjW8sqvop89TkARvJtPyF/lik6UgBQIilTMcyASRYCLT0OnAXHu0qUGQBBVIvZlATlN/ivEeu4wembSo9NlE2JDTtK8x1gR9cTKQJFqKTaX14VQowj43xQUtAiZNxMcpn81+pw2q1JJPIX+Qxje0NOp3xLiBHh5yOZEfvE/lhGuQ/Zh6YjHK10cjQ97wj9YgQd+uxPmJwaKLKCNUrBs1yLDY8+Zv1xjJe8KCOV97E3t1gfPBtHNvABZuVtRt6C+2OW+Cv9J9YxeXcf4w9LOOVLysAaVJEROmwg3m3qOuHXDO09Ot4Ko0N1MhT6gnyn+pwk7VZNVzTNuWCm/wA4H1H54V8OyZqVFp04FyCAARNyQekbn3wA1GSoQNddo3wkemCem8+gZTgqU3LLMH4eQuTMbSSZMASYxns1xGlRrtRy5CNqLvDeZ+YuTYA+XaTtbDnjnEfsuW8PifSFSesRqPtv7wMYfhGT0K9bQWqP5VJ3k3u2xYnnfle2OzhURW1E54U1VZcxHh95qKPaanTLHQgZj4iDp1EWv4d79eeAMyuVzuqNKNzMyjalnxQBBKncdb4GqZlYJVvLcqbEXIBg3AMc8EcJrB0NUI2lRJAFzHTkRF/aOuG6tLDgG+hiOWurhSLxtwDhAytNnqGSskk32NlB6D9Y/DjNcZ1Zhu+1B1NwB8PMeoKjb1MnFnaDNtQhqK1QtYiodfNjOlF6+Y3Or4RIgYX088hYsCKVa86bpUjeQYggk7wbbkDHPCUailHNvnz7Ts4eky3ZReC067IIhmUCDN2Wy25697mbfljRdluBd5XFYgqKR3FtR5L6gTP0+QWTyP2ioAsSTM8lG8+w6c7Y2HFM6uTy4VB4oIQbkncsRz6+pIGObhwAS/Ie81iu1ZBvF3azjwB7hWAMS/t+H5yJ+Q54zOr+hgKtnkJlzcySXUg7aiSSPX64nlsqgbUg6ixkebUee+o4lVkqDMfKApLXpsBbS/dCEY6j0gcvfnzw47P1T9qQT4QqkDSRupHm2O2w2wlVfGesDr1Py64a8BRhmabQYIVZ1W3208vfDf8AS/8AyD/1lf1K3YJ6w3jpIrtH41m02IE8xG++DcwJ4dUGxvfp4wZwq7VvprHbz091Lcl6be/LDvIVFGUcuNSqSWETIBBiDbHXxGuHXy/1OPR//ZvP/Ynz6i9Qm/eAeoQDrFpPKPnhj2hn7USJjvTMAbEE+Kdhtt6Y0P8AtBlLgZYT/cT+eHaUEIViokxP3YPLrpPpzxyAoO0cC3g3AgTllMgQp5fvOOuD6mcTvFTWuv8ADN73/QHAfEq1VFHcU0cgkEMNMLpqGRA/GEHzOAMrwmocymZdwtk1UVEwxphSBabMT/LBwNIUDrHHGKLvTdac6ytofuzIYHzAGPpgtPi9/wCAxGrVC+IyFCkkkQALGSTsIBviVMm5gwTI+g9cayN0mOU9yu/+EfoMUvlU5KLVF+EciCPh5H/XFuU3X+6P0GItEcx96Jj3Hph6l9Er+6e5jzYrxbmfNirA23M0u0oeqqgsxCqNyTAHK5Pri+tky6RtJHMiw6EXBm8+mBnTUypBM+I9LbA3m5/S+GTq2wMfqPaZB/8AOD/U1+kEdFiyv2ZpvuFssAix1Xlj05bYIzFHuqciA0AAKLatOkRN45XOCKWYOvS0A8jsTtyO/O4JwDmcz3mYFMSRTGpiCNzYKwDTcGbiDHpi6jWWZRBmvaEUAVpy51NFyBGoxeByk8sA8SyikrqQOQqj84J/j8sMmEkDkLn+H5yflj2plwxkz9SP0xyK6l1IWMK1jeZ9MkhF8uBtzXoCefIkj5e2JfYkv9yAOtvwzNvW3ywbmNQrIi02KHzOS1udoO0AyTsY64OOSX1/5j/PCJw1X/L3MLxBMh2yb/3A6lVj6t02wb2HywAqHcjSsne8kz6kgYu4/wADq1qutAsaQLmLgn+eCuzfC3oh9ceIiIM7T/PGlptx8xGkO1ReBlB10mUzHFGzOYcspVUPhG0DYT1bc8wNXUQCp/r8v/H5bYlxTsvW0yrikBuQTeSIgKwk2IAufFAwmfg1YW+0MCDB83KFjz+h+p9MP5msAdYbD0qQGjC/ONkyqu8xLAiB8ionqLmxmL+uHVXh/cpSdKxpJTN1CyHBiJuLbmL2PIgEKey/DmWqddQ1J6yIk6SLk8j6eX2wy7T8X0VFp6UYadTBiRJJgBSNjAP1wfNxcqkRbEtkeymV0c1Xnu6qJm6DmNaxKzMd4rfK/ruIwNn+xKFi1BzqAANNjOlRfSpNwD6z7xgFlQNqp1KmXe+/jpmCVMMvKecDYXwXlKrPWW7ayVltt+QI5gC/yxP4SuCL6d+8U/mvTIsN97bHynZDgaUqPcVqdQ96C9SoIGnSS4BgETKyRtLKIPI7M1lYKF7swIiqGNgsKASOu55354vz+XahSqA1Xqd7UkavgG+kX2tHIegwojFUsAtanqSPSYxOOKPZdfX53eUJORptvTpm58lSLcjBMSR+f1ws4rkEpMoQEal1EGLEn0G9sX5ippRngtpVm0jcwCYHqYjCtM7VcHRRqESVcmN/C0+H4YkaZFg0zhWt/ScguH9v3DYXHs51HvIafFPpH5z7YdcHYaqRkWZef72HVDh1I6fCkHTJgWJUHTvuZBn1wvAH4QDHKmOo/wDqbo2N4WmMOW1vcW2/c1iX/kBRa1jf5pPeNuO+YyIhbz6DnizL52n9krLrSSGgahJ8IiBOJV8lUQQbiVkCmp3YzZcuQYED9Y3MeIZBfszFWcksq/eU1pkeJBMCmp/1PpDFWsWp5LbRVaAVy995jgv3xsfJvpEeb8W8+nzx9JyBmml22U2E/Ap/CcY3gfBBmWd1qU5SFsS1iSbxABkbb9YwTxvjFfLVBSplmAVR4QouKYv4hNyI+eEgMm82AV3mvVQS1zbqAP1GPEiVufh5HfUPTC7s3mmq0tTgsxJmYkWW3Tnyw2q1oiREkAfWeXoDg6akGbvF3anhozApoXYKHllQwT78uog9fTD5TItthbxqsFA2nxN/yiSfphXwrilQZ6rSqN4DOhQIA+Iet1/roZKrLXcPtpb0kFMulxyuY7y+6+2LWpAbtEtqvHvF/bFVHzD5/qcZPiHDkoqq14qRUXSIgKGMuUi4ncyTcfLBlYqoAF7m3zymSUALO1rTW5rf5YpxdmRBHtinFP8AUZa7SHDcmFqVKh3cj5ACFFvcmd732wz3xQggf1/W+PRhlBYQTG5kc7WWnTZ2IAUT4iABHqdvfGc4Ca2gvmQWZncxAiks2lh0QahzmqQNraDMtIg3Ht+uA89T0UiRJUXKDnzIHSYjphWu/KETQeM9y2dUFUZj3j+LTBMAhiJMWAVCJPMHmcJ+13EalJqejUQQZ0sw+IX8IPKT/hMeqnNcQSvmBW05hIGkpYKbMt73s2/puMecW4i9QKEWp4FI8V9V5F77bSb+pN8JsbLmh6bKjBmF5UnHq55VBt8VTmTPwclAb2PK4xtuCVi+XpM06ioJm5B6GeePnf2nMT+zaJ3kbRMxp/FaPnhtkeN5oKqwbDywLfPTe+JT7bBRLxNemy9lbTU9oq7JlqhQwwAiDBnUPUfrhd2MzdR1q94xaGWJJMCD1JwmzmYr1YLAypXbT5dz8O0k23t64edjcu60iaikE6ZmJJEzcAA77gRg1TC5SKhby+fiLJiLqaeXz+fmJ6vEn7xV1tfUYLNNuY5Dfn8sVLUtffrvz/r9OmI5nK1Frr4XAXVN4HKJWPF6HliK95/wyRNri+14i25t6e0P1aQcDLaBwtfhFi1zp9zND2bpSS3r+gj/APf5emEvG2apVZg5UXEFQyxIuRvOlY+Zw+7NU3FEkpoa50/p9YB9iMZN6FUOSwsC1pabqAJWImQbcsCw6hWbukxVQvZrWlaICY8MGPIxE+KdJU8gsGes4d9j011S5EeY3UqbEoAQT6kzzxmuFZSotUFpjxc2PxEjcdI/TbG/7O5YhWYiNUAew5/U/lihXz0S2x2gshFQDcRf2nzM1FX8In5n/wAAfXCWqrmSG0i0CAfn8/4Yd8eyLmsSqsQQNlJ5Ry9sBjhtT/hv/wAp/lhugyCmBeK1lc1CQPaL6aPqBNSQNUrpA3Nr/ui3rzxouDtKVh+5/BsLhwur/wANveMNeC5F17zUpXUsCfn6+uM4h0NM2I9ZvDq/EBYe0z9LOvJBZgAVgSRaNt7/ACxBc8xBPjtqsdzB5CTvFsE0ezdcMzaPNptKCItcgyfntiWX7K1gGDKGVtUyVFm5W3998b4lLqJWSoevwSKtqylUxBmmb7iTscIqLQzRcqQfawONdluzrrl6lIBVnQEE2Glpv8sLqfYmsGZtVPxRaTaARyST88cXFDNUJWOoGyj5zgmR7QGixWlSpIHkkhW5Gw3iLnnhlnuM5eUNajrqOisTMA8rCeWKP9hautW7ynYEczvHOPTBee7FNVFOaoGhAtpEkauhFob8sB7XOF1O8J4fn6bUw1Omaa6mELJkwhkxyjr0xbTzpYrCuBrU+MFd0m03+KD0I9DizhHADQp6NYa8yQfwqOtz4d8GNw6Yki21v/OBorisG5frpDgjLYy/iXD1qK2qZZDTsdlaNQHIE2vvbCJszQonvVQM8s06kJ8Skm7VgI+EDqR74G4l/aNSpl1KVWCmoCyokfduKbwGrBrOY2vuJF8C5b+0XLCr3RWsh1imSQrBSX7sTFZj5rSAeu2OpVqXPZmUpsBtNjQN1Pqf1OAuO8MFRlPdlyFa8kAXECx3JP0GDlWCvuf1n+OJ5pAWpzyYx/ytg2HPZvAVUD6GRzKxA9MU4IzfLA+MVPqMKm0Oci0xJsPXnbEWSMVVqLFwQYAge15J6GQANrXvieae0dcMsbC8CBczF9p/7Paeerms9VlOkArpDgBQw8NwROuSBuQDyxkuCJlMnXWsTmWKT4e4p0wfBoh4O3xQY8UHlj67SW2FXaDgNCuv3ieIkBWWzTyExce4IxzmfeP0aq3y1L27osyXbjL1KiUxRcF9pCdJvDE7emG7cTpgjwHxEAW5n5bRudhj51xxVylc09eplGoMkqQWFltdTGnYkRaL4fgGnQUOzNVQaSxYnxuup9/woQoPKfU45lWs6GN1cLTAVk2Py8cjtNRJgU294X67/wBflhWc+VWmDUqEq+pjpXxLbw+f0O5I8RgeEQi4VN5LG7736xEHb/TeMU8NqFqEtM6jzn4FO5J5ybn6QcaFZjSLHeFXDqLkfN5oKnEC4ZFq1EapUGhtCnQLtp89hEC0Dwi1zL6vxqijmmVBccoWTveJ/dP0OMv2dyPelSWM0wGBgGSRpMwf0w1q8LWq1SqQykOTcESVgyPH5fCPpg1PE0cozHW2u+8SdTnKttyjDOdoqNP4NQ8U6dJgqQpBvuCRiOW7S0Ki6lpmCSNl5fPANTg61iQ9ZFu5EHVId9QHibcaYgW6Y6l2Sy4H7Wmell5yYHi9T9TguGZXCl9rG/jfSLVVIU5d9PSaXI5pKiym3MREH1GAOJdqKVGoKZDMx30xAO8GSLxjzgfDKdFmFN1YMJIWN5F7E8jjF57hirWcxUJLs1oifHa59SPmMHFLO9qeoi7PkW76Gbeh2iR0ZgrwunpeTHXF3D+MpWJCggxN4Oxg7E3BxmOGN9zUEERoF97ORNusTi/saCHvvD7ro+IXgfrz3wy9BQrHp+BArVJI7/3+IXxXOUlzQctV1Kpp6VYBSSCbAmSwBm34V/DhcudoItKXrxQYt5lvPih72FvoW64846R9o96h6/gPQfrGE2cpeGpY30/CL+A7X8XzxirQRaBcb2v7Q1HE1GqimTpe3lcj7zS5OlSq04FWr97U7wS66vw+EDcXB1bzpPLD3K8LCVqtXW5NWJUmVWPwjGX7PUr5cwYVWH7MQPGPj3WfwixjG1xysO5cXMersQSoPz4IFxTiXcqW0M8CYXc3AsOZviGX4qXQNoKyJhjBFpvbFfHDAUgTccifjWfLfab4W52iDVy5hSQ5udRImn8OmwNt2tY4FWqurEKflphFUrqI0zPFiihtAMxbV1/w4xdJuKVajBa8G58L01WO92ANBiPuiFgmZEycN66Qap8F+5NtWrykeKfD7aeW+KuxJh4GmIqeWYnUJ8195x0cGOJhy7bg/YfmLVKhp1Qo20+8W5bMcUo5kd9WDU1bxKWRgVMmPDRUzBW8i/pY6jMdqlprTNQNLgkaKZcCKi0953lxbpOE3a6lOYNpBpt8LMfKtrGLxsd+WNLwSkDl0BAMTuP3j1wxURRSDAazK1C1Q327oTXrlSgudTaZC2FiZN9rRi7QfxfkMCcSHiom9qg2AO4IuSRA9RJ9MHYUhInzfDqBZGqUVdqjadXco14N2JWQLRJ9MXZbgVBTqWlTVlJgimgIvyISRjuIAfcyJisPhZou1/CRH94yBg+nz9/5YubJMipuPRv5HFuZB1U4E+Iz6eE326wPninn/i/guLc0oLUpEkMYtMeBvQx+WHKH0wZ3nub5YGwTm9hgbEqfVLTaMcBVG1Ngmu8DAtMgXJA98artYWmUHOXYQcTqVFcNolblwILG4gKCLgLJsZsLGcPO+X8Q+oxTmjIEFd5Ikf1vjlV6ZdYVDYxDluEZXM1EqimNaNqLA6TKmdNRY3BKgg3wD2nzQauVGyWtzbcn9B8sarJwJJIBPqNv9Z/LFPEeGUa3mgNyYEA/+fngJou9K3OMpXs92uQNu6fPeE3mxF3+HT15D9efuRgbhn/xvm2wn4FG0X2+f5nXr2VYNIq0yL7/AMRfEP8AZGAAj0VAMwD8unQD+helpPwiLax8Ymna1/msF7FCxn8C8tPPoNvbDTKODSrQVMPVB0hhBHI6+Y5kW6YnwjgjUSxL0zIAs3r7YKThxVXAqA6yx8VSY1ch4bKOQ5YV/j1ekTqOpe4MymczZpkDTqnne14v4T8+fK8SBxxYkA6DeLEmbgn8HpHvA9caUdn2/wCJT+p/l/W18K+NA5ZgreLUJtJ6726L+g9cdV2y6kxpKlNtALmG8H4gtEmpUOldHQm5ZYEC5Mnp9L4TcRyzmrUZKDVFLsysKZIYE6hebgj9cX8Mz/eFgAo8DXqeWLEk6ljyrubTEzFx+KcUqiu4FWfudfgbwk6AdS38s7Wj54oVTuh9vzF6lNc4uNzbeNuC8HIpVNRFPvBSsV0hYM3k79fXBfD8nSyINRqqlAGnTLGWYXsSTLGPnhZQ41/7On35Z0qVDTZvMwgSpGkXII2i/vbF+X7KtlFq1O+pEFYPeKFUA1NRmZFxIEgiY9cHNWpl7jFHwwWqMw52374LxrNI2YU3IZtSEGBdQASOYhuhwJmMmmhjF6mnV6wpA/I4O4pw+o9ZHhWgiSGAB8hlQfhMGNuWJZnKMaYAFxBIkbAX5+oxTYkNRdCw202mnoIj02pjn2tZfwDLqDRMCVDAeaY7xZAjw9N742OMpwVQvd6i4cEjTJ0+JwZIFibC/LGmzOZWmpdyFUbk8sJYZHRSGBHiJMRq8o4jkFrAK+2/0KkfmBioppYjeI/7Rg2qYIMTy5c46nA9SixYmN45jpGKxNLMt1GswjcjEWZ/3gk+WlaLeZhYxc9bnltzr7NUdFYDUzTrMsZN7x7DphpU4UWUwqBmgFuZCtIBIWYF/rivhvCHp1VdisAkQJ/CfTDuBYJh2V9DfT0EVxCs1UMu0V9rsmrViSJPdkDfmCCIBEzGHvZr/wCMg6SMCcdyTvVlVLDSNh6tg/gtJkp6SrSGPL0Bw49moqBv/wBgkDCq19v+TzjURRldX31P4VaDJ8XiI0x+IXHIYY4C4nkWqhAttLq8siv5b2BIgzseWDL/AIT+X88KcNuhjWlop40QFpTH/wAhIkMb6220c/e3XDRN29//AMjFVbKFhBDCG1WbTs2oAwduox1DMhmIVkY7wHBOwGwnpi+G3Sa3Ek259x+gxfmKYLUyRsxI9PAw6dMUOCCZ9PXl7emB+JccSnXpUmSozORpZULBSfDc8rE+ww1QFgQZhjD83sPfAuC81t88CYlT6pabS7MvJjpiVMeJfY/wxXSF5x5maAcFSYDKwJ6SInAs16glHQWg9bijd8oRNaDUGYOsgiJAGr4ecwb4ivEKpzOk0Yp6YDa1kmZnTq8sfP0xl6XB2WhqVwDVaprqzIVmqIVYCQwBAIPMTfB1bPVamZQqJoyGZ9RGkLMkqDEjRE3HjUxYjBQxYXvz6jaZRiVuV7ufz7RtT4y4zOiogRanhp/eKWJWZsDHPltF98EV80RmkTvVAI/Zz4jZri3p15YTNTp/aQj0ytIQ1OqWjUxI8AkQRIFtxpnYjBOdD/8AqVKMvqTTev4vDapax09Nx8WKo1WFw/538hC1KOa2XTS/p5n0jHhVYszTXFQXgDTaHcT4VG3ki/k6zhnhTw6m7M2tNIvs9S8sYswA8sG2xnDCnlgDILdLux5RsTGGRAtvFNOvUFTMaq6aQrFRP7P1aVgAfPEqD1av7OurBTpYgqb+A38G8A2/+z0GCHy0GqyINRVoJLQx5AxMCegnFeQeJLI6mbae8YEaRcgjeZ/LngFH6ee53vCOQdRDnZtDagBbk0/wGMn2v4pQpVlFagapKiCCbeJrWxrHrhlaAwgc1I/XGC/tBpMa6aZ/Z/8A7bGaqozAPt3xjBqGexnnAuKZOtWWimVKawVMlojSbXA9I6fLEuNdn6v2lu6pRS7sIpDAAeCIgnrz3wm7N0XXN0SZjvBy5G3T1xoe13DHfMAq6pKxBK+I6TtqIPhsbYSxLU6QugBHzpHnULVAvpbnff1lVXM/ZcuqsoatqZ1E6jTBkA3Mao26XO+9vZ9Vru1OqTUDICQSTsR851Xn/wA4S0+B1YYGorWXYp4fCfFYnzXN/lh92U4JVo5lnfZkIF9rg/iP6DCNLEsXtyOkqplCEg67xTx7tFSo5l6fck92QPCyqICgjdCbCAL8sCZTtZRnStA6nIXUWUlbKnJAfhB+XtintXkKpzlcqBBcHcclA5/PEMr2dzcIxUd2CjHxJspkHrsxxjsZ9+cdSlQ4asbXsOfdNRw9IzBt8VPl6+9/oPnjTcXaKLHWE28RXWB4huOfTGdyX7f/ABU426/X640PGMx3dF3LFAIJYIXIEj4Rv0x3MV9QnEq7iFVdvmP+4YniFXb6fqMBVc/UFXSKLGnIBb1M3/u/0YwpAWhtLb5n/uOKO/8AHpg+bf8Awzi+lsfc/qcLKzsM0onwkSRpJv4IOrYWm3P5YFUYra3UTai5MZjzH2H6tgfN8TWiGkjVcqOsKPoDtO0x1GKeNVay03OXUPVhYUxtr8RALKCQpJALCTzxVmKIqZYNmaSlwKbMovobw6tBBkEGYIPzw9QFjmv18YJwSLCU1u1yh0KlDTdmpqDId6ikiF+ESwi8c7iwN3+0rd6KfcNc+E61GofiUNp+mM3WGXC0Q9Nl7sagZ8gZiyvaCXBBJ9VneBivi3DxBo9+6U3qagpGoILyzSwYgkjw8okzGKfGKjG1rePhb1hadJKtlDWbnpp7Rxx0182pFNXUI2l6B0hmmNLOVY/d84EzuYiy+t2OqgT3dFmF4pMVdT1UkCD6k/zwTwKmcozGpVZknStvFUCKBLTe2qygyRFjGBanFKdLiSVzTZErSnevKarBRa0oDpuR0PLFOyGxddSeuw6iXSFVrhGPZva2l/z53mpyeXqJTVar944VdTxGq7bgHeIE898ZztpxXMU8zQFKQrkKSEllIqISwPQqSsG0E++NbVcNcEEFVIIuCJNxjM9s+HtXegiqSSK8Ryb7PKkzt49InrGGEUZiDBOSdY+TiPeMyCCEA1Ecmk26bQfnieBuCUwcsKt5rBahB+EsASvsDOCcVUFjveRL21l9MWxCvsfDq8LeH8VtvntiSzHlOOM9GH9eowuqkNciQ6zL1aC1MqlN8uykiWQ65B1TJOi9oMG943GBs3kqiIEoBaQUGOZ0zBguqkGVNoNtjjXmmeh/5V/y4j3F503/ALq/5cFK07WCkHqJKbVE2bTpy9JkswWGVFSO/ekwZ9Skxa+kKbjyyByU2tjQVaStm6TsWD6B4YEbNuZmbnlywctGDIBBH7q/5cS8W/i+g/y4iqgN7Hl7TRYsAHsd4Hw3KJqLU20MdQIIExrdtpNizM3zweKD86n/AEjEApmYM+w/y491N+99B/lwbiDoZgjviDLZal3+cOqoxZHDqQAIm4Uhpn6YPyFcAlVLILmWUQYhdyx3EEemD9JvY33st/8Apx53Z6H6L/lxXE6gzbEtuZM1QUYawxg7R+gOMT29Yd+g1MvgHl/vN6f1ONiDJKyZi4GmQD1gSBjPdquyb5twQQF0aSCDe5PL3wCtTWuQGuB88YfCsqPdjMrwqoBXpHW5+8SxiPN7ev5DGn7X1ilVCFRjpMatNtwYLDmLGPbmMZvO8Bp5B0NWsiFiGACVHJCaZMKpIABAk2uMH9qeP5Wu6TXelpDA6qVZNiJJPdWC852nCtXDJSW1PXx/4I87I1RWGo1ksjmGerGhJPPwAtp8s6b239PrOk4TWXvNKgAQxsytJJE2AEYWZDghyROYq1fu6aMWLM0ARv5eUYR8C7T5PL1nqHMMwKmR3Na0st70RAlgP8QwKnRbcqBAVSrnsdOUH7WZmmM3WDVainVcKSAPDFres+4HTDzK5qnWp0WptPdo6mRHi7oA7wdjyscIK1Wlms4z0M0itWdSivRqi4EAS9MLMqbTfbGn4J2PqUaZDkO+p2DDUoGpApkRB2/lgJwz5swB3jNRqQpLrrYfvl95DIn7/c+anbpcbW542GEVDgbq4a3mBO/Ija3phxXqsqsQhYgEhdpIG3zx2MQM7DLOZVINrSVbynEzhL/6zWNU0jk6wUyO9ldPlmd59PfDM5lv+E/Pp/mwtw26QZEsp8/c4TZ2n/72k0ciJhjzTmDpHzBJ5RhkuYcMR3NSJ83hjp+KeXTniioXLT3VUXFoXkRfz7fyPpIqtJyBYc5pDYw74vl/HFOeWadQRNlO4GxJO9thzxIMxIOhltzAO8Wsd7Y5kYhgVkMsHdevv1wzSUhtRMGZmhwo5hVdfvKYChQVRSNMkhvHcSQQDt64N4pRYIGqr5TP7OmSTGynvJ5chNvTDPhOQGXp6KaGJJuevoqAD5DHvFMiMwmipTkTO88ipsVIIKsRBHPDDojoUI3Ftv17wSplbON/H9yjgyOx1MpCyWViVuD/AHWPRfz52xPiy0alZKVWgKx0O6gojiAVDec2N1959MFZNDSRUVDCiBLEn5+HHnc/ed73Xj06dWo2EzAtAv03jG1yqoWas17wThXE0zFJaiBgpBEMIZdLRpYSYYbEYO0prWdJZkIi2rTaSOenYH104GyvD1p6tFPRrZnaCSWZiCWJN5tgfi/Zdcw1NyzIygjUpYNBBsCGECTJAiYEm2MrfMTL5C5jUIopwkBVAAC7AC0COmBsEUcropBBfSoHvHPFPdHocVUGs0phFd3HlUESNzFryflbEadSrIlViLkNzmIFul8U94ep+uO7w9T9ca4omchh+AamrvLCqQSLgrpHh5TeCfzx53h6n647vD1P1xRqgywpEjqcg2qjf8E/Fex/dEf3h6x5UV5n76x2GiDGo8+th9PXE+8PU/XHd4ep+uKzia17pa2bYEjunO1wVg+b97lA/wCYeuItnmgnuahI5eHopt4vUj/CfTEO8PU/XHd4ep+uL4krL3f7kOJ8UelGig9SQTI2B6Gxxja2czeZmoq1IJ8DU9YUAWIAEar/ABbyPkdr3h6n648DnqcFXEBeUVq4U1N2MxWaztSmCWo1EdxpFQNUVidlliJaOQJxquCccqVWFN6LpCSXMgEiBsQN98FPeJvBkTeCNiPX1xLvD1P1xkVUAsF79+u8tcO4a+b2Ejxfs7l81p+0UUqaJ06hcTEwd4MD6DAP+wWRmfsyE+smfeTcGBIO+GHeHqfrju8PU/XGOIvSMgMNAYVmcstRGR1DIwKspEgg2II6RhAP7OeHjbKU/wA/fr1A+mGveHqfrju8PU/XENQHlIAw2MD4f2KyVB1qUsvTRluCAbGIkSYmOeHeAO8PU/XHd4ep+uLFQDlKKsdzPMzx2lTemlRtL1CQogmfEEkkCFBZlEmLkDHHjI0z3dU72CXs2nafn7XwNWySuyM6U3amSUZkkqSZkGbHb6DEzQmfUkm77kRbx222GC8SnM5DDnzkAnQ9uikztt9fyxKnmZaNLbTJEDeI/jhf3F5/i/SNtcbYnRBUyI+eo+vN/XFcROsrIYxpPKg9QDiWFyMQAJNhGJd4ep+uMcUTWQw/HYA7w9T9cd3h6n64riiTIYbUeAT0BOA6nFQtRk0VPDo8QQlTqMWPOOfTEXYkESbiMVPTkljuYm7xaYtrgb8t+eNrVXnKyGEV+KBACadUyQLITu2m/wCp6DEaPFgzBe7qiQ5lkIHgbTc8p3HUXxQtGI9PV+s/jvj1KZFxG0fEbexeMa4lOTIY0UyAce4Xq5AiT9ce94ep+uBcUS8hh+OwB3h6n647vD1P1xOKJMhn/9k="/>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50548" name="Picture 20" descr="https://encrypted-tbn3.gstatic.com/images?q=tbn:ANd9GcTYVD59gL8cw0WiFFxy1BACDkJglDKgN4vz8onkDtYZmiH2Osl1">
            <a:hlinkClick r:id="rId2"/>
          </p:cNvPr>
          <p:cNvPicPr>
            <a:picLocks noChangeAspect="1" noChangeArrowheads="1"/>
          </p:cNvPicPr>
          <p:nvPr/>
        </p:nvPicPr>
        <p:blipFill>
          <a:blip r:embed="rId3" cstate="print"/>
          <a:srcRect/>
          <a:stretch>
            <a:fillRect/>
          </a:stretch>
        </p:blipFill>
        <p:spPr bwMode="auto">
          <a:xfrm>
            <a:off x="5917257" y="4869160"/>
            <a:ext cx="2543175" cy="1800225"/>
          </a:xfrm>
          <a:prstGeom prst="rect">
            <a:avLst/>
          </a:prstGeom>
          <a:noFill/>
        </p:spPr>
      </p:pic>
      <p:pic>
        <p:nvPicPr>
          <p:cNvPr id="150550" name="Picture 22" descr="http://userdisk.webry.biglobe.ne.jp/011/901/28/N000/000/011/124275022014616224061_s-IMG_0304.jpg">
            <a:hlinkClick r:id="rId4"/>
          </p:cNvPr>
          <p:cNvPicPr>
            <a:picLocks noChangeAspect="1" noChangeArrowheads="1"/>
          </p:cNvPicPr>
          <p:nvPr/>
        </p:nvPicPr>
        <p:blipFill>
          <a:blip r:embed="rId5" cstate="print"/>
          <a:srcRect/>
          <a:stretch>
            <a:fillRect/>
          </a:stretch>
        </p:blipFill>
        <p:spPr bwMode="auto">
          <a:xfrm>
            <a:off x="5220072" y="1412776"/>
            <a:ext cx="3810000" cy="2857500"/>
          </a:xfrm>
          <a:prstGeom prst="rect">
            <a:avLst/>
          </a:prstGeom>
          <a:noFill/>
        </p:spPr>
      </p:pic>
      <p:pic>
        <p:nvPicPr>
          <p:cNvPr id="150552" name="Picture 24" descr="http://wonderfulkanazawa.web.fc2.com/ohmicho_mon04.jpg"/>
          <p:cNvPicPr>
            <a:picLocks noChangeAspect="1" noChangeArrowheads="1"/>
          </p:cNvPicPr>
          <p:nvPr/>
        </p:nvPicPr>
        <p:blipFill>
          <a:blip r:embed="rId6" cstate="print"/>
          <a:srcRect/>
          <a:stretch>
            <a:fillRect/>
          </a:stretch>
        </p:blipFill>
        <p:spPr bwMode="auto">
          <a:xfrm>
            <a:off x="63500" y="4037409"/>
            <a:ext cx="3800475" cy="2847975"/>
          </a:xfrm>
          <a:prstGeom prst="rect">
            <a:avLst/>
          </a:prstGeom>
          <a:noFill/>
        </p:spPr>
      </p:pic>
      <p:pic>
        <p:nvPicPr>
          <p:cNvPr id="150554" name="Picture 26" descr="http://wonderfulkanazawa.web.fc2.com/ohmicho_mon02.jpg"/>
          <p:cNvPicPr>
            <a:picLocks noChangeAspect="1" noChangeArrowheads="1"/>
          </p:cNvPicPr>
          <p:nvPr/>
        </p:nvPicPr>
        <p:blipFill>
          <a:blip r:embed="rId7" cstate="print"/>
          <a:srcRect/>
          <a:stretch>
            <a:fillRect/>
          </a:stretch>
        </p:blipFill>
        <p:spPr bwMode="auto">
          <a:xfrm>
            <a:off x="63500" y="1181472"/>
            <a:ext cx="3829050" cy="28956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solidFill>
            <a:srgbClr val="FFFF00"/>
          </a:solidFill>
        </p:spPr>
        <p:txBody>
          <a:bodyPr/>
          <a:lstStyle/>
          <a:p>
            <a:pPr algn="r"/>
            <a:r>
              <a:rPr kumimoji="1" lang="ja-JP" altLang="en-US" dirty="0" smtClean="0"/>
              <a:t>賭博・富</a:t>
            </a:r>
            <a:r>
              <a:rPr kumimoji="1" lang="ja-JP" altLang="en-US" dirty="0" err="1" smtClean="0"/>
              <a:t>くじ</a:t>
            </a:r>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禁止する理由（法益）</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smtClean="0"/>
              <a:t>判例・通説は、公序良俗、すなわち健全な経済活動及び勤労と、副次的犯罪の防止であるとしている（最大判昭和</a:t>
            </a:r>
            <a:r>
              <a:rPr lang="en-US" altLang="ja-JP" dirty="0" smtClean="0"/>
              <a:t>25</a:t>
            </a:r>
            <a:r>
              <a:rPr lang="ja-JP" altLang="en-US" dirty="0" smtClean="0"/>
              <a:t>年</a:t>
            </a:r>
            <a:r>
              <a:rPr lang="en-US" altLang="ja-JP" dirty="0" smtClean="0"/>
              <a:t>11</a:t>
            </a:r>
            <a:r>
              <a:rPr lang="ja-JP" altLang="en-US" dirty="0" smtClean="0"/>
              <a:t>月</a:t>
            </a:r>
            <a:r>
              <a:rPr lang="en-US" altLang="ja-JP" dirty="0" smtClean="0"/>
              <a:t>22</a:t>
            </a:r>
            <a:r>
              <a:rPr lang="ja-JP" altLang="en-US" dirty="0" smtClean="0"/>
              <a:t>日刑集</a:t>
            </a:r>
            <a:r>
              <a:rPr lang="en-US" altLang="ja-JP" dirty="0" smtClean="0"/>
              <a:t>4</a:t>
            </a:r>
            <a:r>
              <a:rPr lang="ja-JP" altLang="en-US" dirty="0" smtClean="0"/>
              <a:t>巻</a:t>
            </a:r>
            <a:r>
              <a:rPr lang="en-US" altLang="ja-JP" dirty="0" smtClean="0"/>
              <a:t>11</a:t>
            </a:r>
            <a:r>
              <a:rPr lang="ja-JP" altLang="en-US" dirty="0" smtClean="0"/>
              <a:t>号</a:t>
            </a:r>
            <a:r>
              <a:rPr lang="en-US" altLang="ja-JP" dirty="0" smtClean="0"/>
              <a:t>2380</a:t>
            </a:r>
            <a:r>
              <a:rPr lang="ja-JP" altLang="en-US" dirty="0" smtClean="0"/>
              <a:t>頁）。具体的には国民の射幸心を煽り、勤労の美風を損い、国民経済の影響を及ぼすからと説明される。他人の財産を保護法益とする説もある。</a:t>
            </a:r>
            <a:endParaRPr lang="en-US" altLang="ja-JP" dirty="0" smtClean="0"/>
          </a:p>
          <a:p>
            <a:r>
              <a:rPr lang="ja-JP" altLang="en-US" dirty="0" smtClean="0">
                <a:solidFill>
                  <a:srgbClr val="FF0000"/>
                </a:solidFill>
              </a:rPr>
              <a:t>特別立法（別の法益）で合法化しても、ギャンブル依存症の問題は残る</a:t>
            </a:r>
            <a:endParaRPr kumimoji="1" lang="ja-JP" altLang="en-US"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73832"/>
            <a:ext cx="8229600" cy="1143000"/>
          </a:xfrm>
          <a:solidFill>
            <a:srgbClr val="FFFF00"/>
          </a:solidFill>
          <a:ln>
            <a:solidFill>
              <a:schemeClr val="tx1">
                <a:lumMod val="95000"/>
                <a:lumOff val="5000"/>
              </a:schemeClr>
            </a:solidFill>
          </a:ln>
        </p:spPr>
        <p:txBody>
          <a:bodyPr/>
          <a:lstStyle/>
          <a:p>
            <a:r>
              <a:rPr kumimoji="1" lang="ja-JP" altLang="en-US" dirty="0" smtClean="0"/>
              <a:t>競馬、パチンコ</a:t>
            </a:r>
            <a:r>
              <a:rPr lang="ja-JP" altLang="en-US" dirty="0" smtClean="0"/>
              <a:t>等</a:t>
            </a:r>
            <a:r>
              <a:rPr kumimoji="1" lang="ja-JP" altLang="en-US" dirty="0" smtClean="0"/>
              <a:t>の合法性</a:t>
            </a:r>
            <a:endParaRPr kumimoji="1" lang="ja-JP" altLang="en-US" dirty="0"/>
          </a:p>
        </p:txBody>
      </p:sp>
      <p:sp>
        <p:nvSpPr>
          <p:cNvPr id="3" name="コンテンツ プレースホルダ 2"/>
          <p:cNvSpPr>
            <a:spLocks noGrp="1"/>
          </p:cNvSpPr>
          <p:nvPr>
            <p:ph idx="1"/>
          </p:nvPr>
        </p:nvSpPr>
        <p:spPr>
          <a:xfrm>
            <a:off x="457200" y="2276872"/>
            <a:ext cx="8229600" cy="4392488"/>
          </a:xfrm>
        </p:spPr>
        <p:txBody>
          <a:bodyPr>
            <a:normAutofit fontScale="92500"/>
          </a:bodyPr>
          <a:lstStyle/>
          <a:p>
            <a:r>
              <a:rPr kumimoji="1" lang="ja-JP" altLang="en-US" dirty="0" smtClean="0"/>
              <a:t>刑法の解釈によるもの　ビンゴゲーム等</a:t>
            </a:r>
            <a:endParaRPr kumimoji="1" lang="en-US" altLang="ja-JP" dirty="0" smtClean="0"/>
          </a:p>
          <a:p>
            <a:r>
              <a:rPr lang="ja-JP" altLang="en-US" dirty="0" smtClean="0"/>
              <a:t>刑法の解釈から制度を作り上げたもの　　　　　　　　</a:t>
            </a:r>
            <a:endParaRPr lang="en-US" altLang="ja-JP" dirty="0" smtClean="0"/>
          </a:p>
          <a:p>
            <a:pPr>
              <a:buNone/>
            </a:pPr>
            <a:r>
              <a:rPr lang="ja-JP" altLang="en-US" dirty="0" smtClean="0">
                <a:solidFill>
                  <a:srgbClr val="FF0000"/>
                </a:solidFill>
              </a:rPr>
              <a:t>　　　　　　　　　　パチンコ</a:t>
            </a:r>
            <a:endParaRPr lang="en-US" altLang="ja-JP" dirty="0" smtClean="0">
              <a:solidFill>
                <a:srgbClr val="FF0000"/>
              </a:solidFill>
            </a:endParaRPr>
          </a:p>
          <a:p>
            <a:pPr>
              <a:buNone/>
            </a:pPr>
            <a:r>
              <a:rPr kumimoji="1" lang="ja-JP" altLang="en-US" dirty="0" smtClean="0">
                <a:solidFill>
                  <a:srgbClr val="FF0000"/>
                </a:solidFill>
              </a:rPr>
              <a:t>➵海外でパチンコビジネスが普及しないのは、三点買いビジネスモデルが作りづらいことによる</a:t>
            </a:r>
            <a:endParaRPr kumimoji="1" lang="en-US" altLang="ja-JP" dirty="0" smtClean="0">
              <a:solidFill>
                <a:srgbClr val="FF0000"/>
              </a:solidFill>
            </a:endParaRPr>
          </a:p>
          <a:p>
            <a:pPr>
              <a:buNone/>
            </a:pPr>
            <a:r>
              <a:rPr lang="ja-JP" altLang="en-US" dirty="0" smtClean="0">
                <a:solidFill>
                  <a:srgbClr val="FF0000"/>
                </a:solidFill>
              </a:rPr>
              <a:t>➵カジノの三点買いモデル構築には後発部隊として無理がある。とばく罪の必要性が論議される</a:t>
            </a:r>
            <a:endParaRPr kumimoji="1" lang="en-US" altLang="ja-JP" dirty="0" smtClean="0">
              <a:solidFill>
                <a:srgbClr val="FF0000"/>
              </a:solidFill>
            </a:endParaRPr>
          </a:p>
          <a:p>
            <a:r>
              <a:rPr lang="ja-JP" altLang="en-US" dirty="0" smtClean="0"/>
              <a:t>特別法によるもの　　　　競馬、宝くじ等</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714202"/>
          </a:xfrm>
          <a:ln>
            <a:solidFill>
              <a:schemeClr val="accent1"/>
            </a:solidFill>
          </a:ln>
        </p:spPr>
        <p:txBody>
          <a:bodyPr>
            <a:normAutofit fontScale="90000"/>
          </a:bodyPr>
          <a:lstStyle/>
          <a:p>
            <a:r>
              <a:rPr lang="ja-JP" altLang="en-US" b="1" dirty="0" smtClean="0"/>
              <a:t>海外資本「カジノ」への</a:t>
            </a:r>
            <a:r>
              <a:rPr lang="en-US" altLang="ja-JP" b="1" dirty="0" smtClean="0"/>
              <a:t>1</a:t>
            </a:r>
            <a:r>
              <a:rPr lang="ja-JP" altLang="en-US" b="1" dirty="0" smtClean="0"/>
              <a:t>兆円投資は割に合うか</a:t>
            </a:r>
            <a:br>
              <a:rPr lang="ja-JP" altLang="en-US" b="1" dirty="0" smtClean="0"/>
            </a:br>
            <a:r>
              <a:rPr lang="en-US" altLang="ja-JP" sz="2700" dirty="0" smtClean="0"/>
              <a:t>PRESIDENT 2014</a:t>
            </a:r>
            <a:r>
              <a:rPr lang="ja-JP" altLang="en-US" sz="2700" dirty="0" smtClean="0"/>
              <a:t>年</a:t>
            </a:r>
            <a:r>
              <a:rPr lang="en-US" altLang="ja-JP" sz="2700" dirty="0" smtClean="0"/>
              <a:t>5</a:t>
            </a:r>
            <a:r>
              <a:rPr lang="ja-JP" altLang="en-US" sz="2700" dirty="0" smtClean="0"/>
              <a:t>月</a:t>
            </a:r>
            <a:r>
              <a:rPr lang="en-US" altLang="ja-JP" sz="2700" dirty="0" smtClean="0"/>
              <a:t>5</a:t>
            </a:r>
            <a:r>
              <a:rPr lang="ja-JP" altLang="en-US" sz="2700" dirty="0" smtClean="0"/>
              <a:t>日号 　藤野 光太郎</a:t>
            </a:r>
            <a:endParaRPr kumimoji="1" lang="ja-JP" altLang="en-US" sz="2700" dirty="0"/>
          </a:p>
        </p:txBody>
      </p:sp>
      <p:sp>
        <p:nvSpPr>
          <p:cNvPr id="3" name="コンテンツ プレースホルダ 2"/>
          <p:cNvSpPr>
            <a:spLocks noGrp="1"/>
          </p:cNvSpPr>
          <p:nvPr>
            <p:ph idx="1"/>
          </p:nvPr>
        </p:nvSpPr>
        <p:spPr>
          <a:xfrm>
            <a:off x="457200" y="2071389"/>
            <a:ext cx="8229600" cy="4525963"/>
          </a:xfrm>
        </p:spPr>
        <p:txBody>
          <a:bodyPr>
            <a:normAutofit fontScale="77500" lnSpcReduction="20000"/>
          </a:bodyPr>
          <a:lstStyle/>
          <a:p>
            <a:r>
              <a:rPr lang="ja-JP" altLang="en-US" dirty="0" smtClean="0"/>
              <a:t>投資に見合う回収が前提となるため、金融筋は冷静だ。</a:t>
            </a:r>
          </a:p>
          <a:p>
            <a:r>
              <a:rPr lang="ja-JP" altLang="en-US" dirty="0" smtClean="0"/>
              <a:t>「投資額</a:t>
            </a:r>
            <a:r>
              <a:rPr lang="en-US" altLang="ja-JP" dirty="0" smtClean="0"/>
              <a:t>1</a:t>
            </a:r>
            <a:r>
              <a:rPr lang="ja-JP" altLang="en-US" dirty="0" smtClean="0"/>
              <a:t>兆円に見合う市場規模はその</a:t>
            </a:r>
            <a:r>
              <a:rPr lang="en-US" altLang="ja-JP" dirty="0" smtClean="0"/>
              <a:t>4</a:t>
            </a:r>
            <a:r>
              <a:rPr lang="ja-JP" altLang="en-US" dirty="0" smtClean="0"/>
              <a:t>～</a:t>
            </a:r>
            <a:r>
              <a:rPr lang="en-US" altLang="ja-JP" dirty="0" smtClean="0"/>
              <a:t>5</a:t>
            </a:r>
            <a:r>
              <a:rPr lang="ja-JP" altLang="en-US" dirty="0" smtClean="0"/>
              <a:t>倍だから、あれは投資ゲームです（笑）。我々の見立ては</a:t>
            </a:r>
            <a:r>
              <a:rPr lang="en-US" altLang="ja-JP" dirty="0" smtClean="0"/>
              <a:t>1.5</a:t>
            </a:r>
            <a:r>
              <a:rPr lang="ja-JP" altLang="en-US" dirty="0" smtClean="0"/>
              <a:t>兆～</a:t>
            </a:r>
            <a:r>
              <a:rPr lang="en-US" altLang="ja-JP" dirty="0" smtClean="0"/>
              <a:t>2</a:t>
            </a:r>
            <a:r>
              <a:rPr lang="ja-JP" altLang="en-US" dirty="0" smtClean="0"/>
              <a:t>兆円。ただ、カジノが登場すれば日本のゲーミング粗利益はいずれマカオに次ぐレベルになります」（外資系金融関係者）</a:t>
            </a:r>
          </a:p>
          <a:p>
            <a:r>
              <a:rPr lang="ja-JP" altLang="en-US" dirty="0" smtClean="0"/>
              <a:t>コトはそう簡単に運ばない。日本には競馬・競輪・競艇・オートレースなどの</a:t>
            </a:r>
            <a:r>
              <a:rPr lang="ja-JP" altLang="en-US" dirty="0" smtClean="0">
                <a:solidFill>
                  <a:srgbClr val="FF0000"/>
                </a:solidFill>
              </a:rPr>
              <a:t>公営ギャンブル</a:t>
            </a:r>
            <a:r>
              <a:rPr lang="ja-JP" altLang="en-US" dirty="0" smtClean="0"/>
              <a:t>とは別に、実態としてなかば</a:t>
            </a:r>
            <a:r>
              <a:rPr lang="ja-JP" altLang="en-US" dirty="0" smtClean="0">
                <a:solidFill>
                  <a:srgbClr val="FF0000"/>
                </a:solidFill>
              </a:rPr>
              <a:t>公認の</a:t>
            </a:r>
            <a:r>
              <a:rPr lang="ja-JP" altLang="en-US" dirty="0" smtClean="0"/>
              <a:t>“</a:t>
            </a:r>
            <a:r>
              <a:rPr lang="ja-JP" altLang="en-US" dirty="0" smtClean="0">
                <a:solidFill>
                  <a:srgbClr val="FF0000"/>
                </a:solidFill>
              </a:rPr>
              <a:t>民営ギャンブル</a:t>
            </a:r>
            <a:r>
              <a:rPr lang="ja-JP" altLang="en-US" dirty="0" smtClean="0"/>
              <a:t>”パチンコがある。法的には「一時の娯楽に供するもの」とされ、機械の射幸性を規制し直接の換金も禁じているが、カジノに外資が参入するのであれば公設公営の垣根が消えるため、同業界にとっても悲願である業態の合法化推進に拍車がかかる。実際、あちこちでその動きは表面化している。</a:t>
            </a:r>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1208</TotalTime>
  <Words>2504</Words>
  <Application>Microsoft Office PowerPoint</Application>
  <PresentationFormat>画面に合わせる (4:3)</PresentationFormat>
  <Paragraphs>177</Paragraphs>
  <Slides>52</Slides>
  <Notes>26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52</vt:i4>
      </vt:variant>
    </vt:vector>
  </HeadingPairs>
  <TitlesOfParts>
    <vt:vector size="54" baseType="lpstr">
      <vt:lpstr>Office テーマ</vt:lpstr>
      <vt:lpstr>スライド</vt:lpstr>
      <vt:lpstr>規制と観光ビジネス   暴力・薬物・賭博・風俗</vt:lpstr>
      <vt:lpstr>スライド 2</vt:lpstr>
      <vt:lpstr>規制と人流ビジネスの関係</vt:lpstr>
      <vt:lpstr>カジノやF1コースなどモナコの街並みを再現した船</vt:lpstr>
      <vt:lpstr>地域間競争激化のカジノ・ビジネス</vt:lpstr>
      <vt:lpstr>賭博・富くじ</vt:lpstr>
      <vt:lpstr>禁止する理由（法益）</vt:lpstr>
      <vt:lpstr>競馬、パチンコ等の合法性</vt:lpstr>
      <vt:lpstr>海外資本「カジノ」への1兆円投資は割に合うか PRESIDENT 2014年5月5日号 　藤野 光太郎</vt:lpstr>
      <vt:lpstr>ＩＲ（Ｉｎｔｅｇｒａｔｅｄ　Ｒｅｓｏｒｔ）の造語</vt:lpstr>
      <vt:lpstr>外国人専用か、自国民も可能か</vt:lpstr>
      <vt:lpstr>カジノ解禁法案</vt:lpstr>
      <vt:lpstr>日本のカジノ産業の将来</vt:lpstr>
      <vt:lpstr>スライド 14</vt:lpstr>
      <vt:lpstr>スライド 15</vt:lpstr>
      <vt:lpstr>風俗</vt:lpstr>
      <vt:lpstr>公然わいせつ</vt:lpstr>
      <vt:lpstr>「かなまら祭り」 http://virates.com/funny/226800 </vt:lpstr>
      <vt:lpstr>中国の“性都”大摘発で経済損失1000億円以上!? 周辺産業、地銀も完全崩壊</vt:lpstr>
      <vt:lpstr>売春経営および人身売買防止協約</vt:lpstr>
      <vt:lpstr>動物虐待</vt:lpstr>
      <vt:lpstr>日本における動物虐待行為の取り扱い</vt:lpstr>
      <vt:lpstr>闘牛</vt:lpstr>
      <vt:lpstr>闘犬</vt:lpstr>
      <vt:lpstr>沖縄県 「ハブとマングースの決闘ショー」</vt:lpstr>
      <vt:lpstr>キツネ狩り</vt:lpstr>
      <vt:lpstr>太地町のイルカ追い込み漁に非難の声、ケネディ大使も懸念表明（ＣＮＮ）</vt:lpstr>
      <vt:lpstr>暴力の合法化・格闘技</vt:lpstr>
      <vt:lpstr>アメリカンフットボール</vt:lpstr>
      <vt:lpstr>かけひきは、恋の始まり https://www.youtube.com/watch?feature=player_detailpage&amp;v=3VENuNJ8If</vt:lpstr>
      <vt:lpstr>『ボクシングはなぜ合法化されたのか―英国スポーツの近代史』松井良明 </vt:lpstr>
      <vt:lpstr>スライド 32</vt:lpstr>
      <vt:lpstr>スライド 33</vt:lpstr>
      <vt:lpstr>バットマンとアイアンマンが合体？　ハイテクよろい開発</vt:lpstr>
      <vt:lpstr>スライド 35</vt:lpstr>
      <vt:lpstr>絞首刑の執行直前に免罪　被害者両親が許す　イラン</vt:lpstr>
      <vt:lpstr>スライド 37</vt:lpstr>
      <vt:lpstr>薬物</vt:lpstr>
      <vt:lpstr>禁止する理由（法益）</vt:lpstr>
      <vt:lpstr>マリファナ</vt:lpstr>
      <vt:lpstr>マリフアナ解禁の経済効果</vt:lpstr>
      <vt:lpstr>既に解禁　コロラド州デンバーで 「マリフアナの日」の祝日を祝う人々　 Rick Wilking-Reuters</vt:lpstr>
      <vt:lpstr>マリフアナ合法化、賛成が過半数に　米世論調査 2014.01.07 Tue posted at 11:59 JST</vt:lpstr>
      <vt:lpstr>「闇」から「ヤミ」へ</vt:lpstr>
      <vt:lpstr>闇市の先行研究</vt:lpstr>
      <vt:lpstr>露天商</vt:lpstr>
      <vt:lpstr>吉祥寺　ハモニカ横町丁</vt:lpstr>
      <vt:lpstr>スライド 48</vt:lpstr>
      <vt:lpstr>スライド 49</vt:lpstr>
      <vt:lpstr>ニュー新橋ビル</vt:lpstr>
      <vt:lpstr>スライド 51</vt:lpstr>
      <vt:lpstr>金沢近江町市場</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暴力・薬物・賭博・風俗</dc:title>
  <dc:creator>owner</dc:creator>
  <cp:lastModifiedBy>teramae</cp:lastModifiedBy>
  <cp:revision>46</cp:revision>
  <dcterms:created xsi:type="dcterms:W3CDTF">2014-03-13T23:16:16Z</dcterms:created>
  <dcterms:modified xsi:type="dcterms:W3CDTF">2014-06-14T05:22:41Z</dcterms:modified>
</cp:coreProperties>
</file>