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bin" ContentType="application/vnd.openxmlformats-officedocument.oleObject"/>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56" r:id="rId2"/>
    <p:sldId id="268" r:id="rId3"/>
    <p:sldId id="273" r:id="rId4"/>
    <p:sldId id="274" r:id="rId5"/>
    <p:sldId id="275" r:id="rId6"/>
    <p:sldId id="276" r:id="rId7"/>
    <p:sldId id="277" r:id="rId8"/>
    <p:sldId id="278" r:id="rId9"/>
    <p:sldId id="279" r:id="rId10"/>
    <p:sldId id="280" r:id="rId11"/>
    <p:sldId id="281" r:id="rId12"/>
    <p:sldId id="282" r:id="rId13"/>
    <p:sldId id="283" r:id="rId14"/>
    <p:sldId id="347" r:id="rId15"/>
    <p:sldId id="285"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6" r:id="rId45"/>
    <p:sldId id="317" r:id="rId46"/>
    <p:sldId id="318" r:id="rId47"/>
    <p:sldId id="319" r:id="rId48"/>
    <p:sldId id="320" r:id="rId49"/>
    <p:sldId id="321" r:id="rId50"/>
    <p:sldId id="322" r:id="rId51"/>
    <p:sldId id="323" r:id="rId52"/>
    <p:sldId id="324" r:id="rId53"/>
    <p:sldId id="325" r:id="rId54"/>
    <p:sldId id="326" r:id="rId55"/>
    <p:sldId id="327" r:id="rId56"/>
    <p:sldId id="328" r:id="rId57"/>
    <p:sldId id="329" r:id="rId58"/>
    <p:sldId id="330" r:id="rId59"/>
    <p:sldId id="331" r:id="rId60"/>
    <p:sldId id="332" r:id="rId61"/>
    <p:sldId id="333" r:id="rId62"/>
    <p:sldId id="334" r:id="rId63"/>
    <p:sldId id="335" r:id="rId64"/>
    <p:sldId id="336" r:id="rId65"/>
    <p:sldId id="337" r:id="rId66"/>
    <p:sldId id="338" r:id="rId67"/>
    <p:sldId id="339" r:id="rId68"/>
    <p:sldId id="340" r:id="rId69"/>
    <p:sldId id="341" r:id="rId70"/>
    <p:sldId id="342" r:id="rId71"/>
    <p:sldId id="343" r:id="rId72"/>
    <p:sldId id="344" r:id="rId73"/>
    <p:sldId id="345" r:id="rId74"/>
    <p:sldId id="346" r:id="rId7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11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78677A-5ADF-495A-935E-C89826B93917}" type="datetimeFigureOut">
              <a:rPr kumimoji="1" lang="ja-JP" altLang="en-US" smtClean="0"/>
              <a:pPr/>
              <a:t>2014/6/2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CA443-33F0-4BA4-994F-0183EE0CCF1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2630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2630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CF555A-605C-4F35-8705-F3076DF45FBE}" type="slidenum">
              <a:rPr lang="en-US" altLang="ja-JP" smtClean="0">
                <a:latin typeface="Arial" pitchFamily="34" charset="0"/>
              </a:rPr>
              <a:pPr/>
              <a:t>14</a:t>
            </a:fld>
            <a:endParaRPr lang="en-US" altLang="ja-JP"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16</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18</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19</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242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24260" name="スライド番号プレースホルダ 3"/>
          <p:cNvSpPr txBox="1">
            <a:spLocks noGrp="1"/>
          </p:cNvSpPr>
          <p:nvPr/>
        </p:nvSpPr>
        <p:spPr bwMode="auto">
          <a:xfrm>
            <a:off x="3885393" y="8685256"/>
            <a:ext cx="2970991" cy="457273"/>
          </a:xfrm>
          <a:prstGeom prst="rect">
            <a:avLst/>
          </a:prstGeom>
          <a:noFill/>
          <a:ln w="9525">
            <a:noFill/>
            <a:miter lim="800000"/>
            <a:headEnd/>
            <a:tailEnd/>
          </a:ln>
        </p:spPr>
        <p:txBody>
          <a:bodyPr anchor="b"/>
          <a:lstStyle/>
          <a:p>
            <a:pPr algn="r"/>
            <a:fld id="{40DA07E4-7600-4F53-AC23-B6C9B09C61F0}" type="slidenum">
              <a:rPr lang="ja-JP" altLang="en-US" sz="1200">
                <a:latin typeface="Calibri" pitchFamily="34" charset="0"/>
              </a:rPr>
              <a:pPr algn="r"/>
              <a:t>2</a:t>
            </a:fld>
            <a:endParaRPr lang="en-US" altLang="ja-JP" sz="1200">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20</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21</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22</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23</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24</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25</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26</a:t>
            </a:fld>
            <a:endParaRPr lang="en-US"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27</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28</a:t>
            </a:fld>
            <a:endParaRPr lang="en-US"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29</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30</a:t>
            </a:fld>
            <a:endParaRPr lang="en-US"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31</a:t>
            </a:fld>
            <a:endParaRPr lang="en-US"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32</a:t>
            </a:fld>
            <a:endParaRPr lang="en-US"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33</a:t>
            </a:fld>
            <a:endParaRPr lang="en-US"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34</a:t>
            </a:fld>
            <a:endParaRPr lang="en-US" altLang="ja-JP"/>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35</a:t>
            </a:fld>
            <a:endParaRPr lang="en-US" altLang="ja-JP"/>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36</a:t>
            </a:fld>
            <a:endParaRPr lang="en-US" altLang="ja-JP"/>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37</a:t>
            </a:fld>
            <a:endParaRPr lang="en-US" altLang="ja-JP"/>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38</a:t>
            </a:fld>
            <a:endParaRPr lang="en-US" altLang="ja-JP"/>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39</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4</a:t>
            </a:fld>
            <a:endParaRPr kumimoji="1" lang="ja-JP"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40</a:t>
            </a:fld>
            <a:endParaRPr lang="en-US" altLang="ja-JP"/>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41</a:t>
            </a:fld>
            <a:endParaRPr lang="en-US" altLang="ja-JP"/>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42</a:t>
            </a:fld>
            <a:endParaRPr lang="en-US" altLang="ja-JP"/>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400E18-15AE-41EC-90B6-8323B9C0B1D3}" type="slidenum">
              <a:rPr lang="en-US" altLang="ja-JP"/>
              <a:pPr/>
              <a:t>43</a:t>
            </a:fld>
            <a:endParaRPr lang="en-US" altLang="ja-JP"/>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44</a:t>
            </a:fld>
            <a:endParaRPr lang="en-US" altLang="ja-JP"/>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45</a:t>
            </a:fld>
            <a:endParaRPr lang="en-US" altLang="ja-JP"/>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46</a:t>
            </a:fld>
            <a:endParaRPr lang="en-US" altLang="ja-JP"/>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47</a:t>
            </a:fld>
            <a:endParaRPr lang="en-US" altLang="ja-JP"/>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48</a:t>
            </a:fld>
            <a:endParaRPr lang="en-US" altLang="ja-JP"/>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49</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5</a:t>
            </a:fld>
            <a:endParaRPr kumimoji="1" lang="ja-JP"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50</a:t>
            </a:fld>
            <a:endParaRPr lang="en-US" altLang="ja-JP"/>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51</a:t>
            </a:fld>
            <a:endParaRPr lang="en-US" altLang="ja-JP"/>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52</a:t>
            </a:fld>
            <a:endParaRPr lang="en-US" altLang="ja-JP"/>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53</a:t>
            </a:fld>
            <a:endParaRPr lang="en-US" altLang="ja-JP"/>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54</a:t>
            </a:fld>
            <a:endParaRPr lang="en-US" altLang="ja-JP"/>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55</a:t>
            </a:fld>
            <a:endParaRPr lang="en-US" altLang="ja-JP"/>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56</a:t>
            </a:fld>
            <a:endParaRPr lang="en-US" altLang="ja-JP"/>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57</a:t>
            </a:fld>
            <a:endParaRPr lang="en-US" altLang="ja-JP"/>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58</a:t>
            </a:fld>
            <a:endParaRPr lang="en-US" altLang="ja-JP"/>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59</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6</a:t>
            </a:fld>
            <a:endParaRPr kumimoji="1" lang="ja-JP"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60</a:t>
            </a:fld>
            <a:endParaRPr lang="en-US" altLang="ja-JP"/>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61</a:t>
            </a:fld>
            <a:endParaRPr lang="en-US" altLang="ja-JP"/>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62</a:t>
            </a:fld>
            <a:endParaRPr lang="en-US" altLang="ja-JP"/>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63</a:t>
            </a:fld>
            <a:endParaRPr lang="en-US" altLang="ja-JP"/>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64</a:t>
            </a:fld>
            <a:endParaRPr lang="en-US" altLang="ja-JP"/>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65</a:t>
            </a:fld>
            <a:endParaRPr lang="en-US" altLang="ja-JP"/>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66</a:t>
            </a:fld>
            <a:endParaRPr lang="en-US" altLang="ja-JP"/>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67</a:t>
            </a:fld>
            <a:endParaRPr lang="en-US" altLang="ja-JP"/>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68</a:t>
            </a:fld>
            <a:endParaRPr lang="en-US" altLang="ja-JP"/>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69</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7</a:t>
            </a:fld>
            <a:endParaRPr kumimoji="1" lang="ja-JP"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70</a:t>
            </a:fld>
            <a:endParaRPr lang="en-US" altLang="ja-JP"/>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71</a:t>
            </a:fld>
            <a:endParaRPr lang="en-US" altLang="ja-JP"/>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72</a:t>
            </a:fld>
            <a:endParaRPr lang="en-US" altLang="ja-JP"/>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73</a:t>
            </a:fld>
            <a:endParaRPr lang="en-US" altLang="ja-JP"/>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C18ACDB-9BE4-4AC2-B962-72821AD66045}" type="slidenum">
              <a:rPr lang="en-US" altLang="ja-JP" smtClean="0"/>
              <a:pPr/>
              <a:t>74</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83C1C-F7A0-4D77-9C2B-3CFE2D1D82DA}" type="datetimeFigureOut">
              <a:rPr kumimoji="1" lang="ja-JP" altLang="en-US" smtClean="0"/>
              <a:pPr/>
              <a:t>2014/6/2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AE6BE-794A-4481-8783-C67F3CDCEF3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772816"/>
            <a:ext cx="7772400" cy="3270225"/>
          </a:xfrm>
          <a:solidFill>
            <a:srgbClr val="FFFF00"/>
          </a:solidFill>
          <a:ln w="57150">
            <a:solidFill>
              <a:schemeClr val="tx1"/>
            </a:solidFill>
          </a:ln>
        </p:spPr>
        <p:txBody>
          <a:bodyPr/>
          <a:lstStyle/>
          <a:p>
            <a:r>
              <a:rPr lang="ja-JP" altLang="en-US" sz="6600" dirty="0" smtClean="0"/>
              <a:t>旅行業制度</a:t>
            </a:r>
            <a:r>
              <a:rPr lang="en-US" altLang="ja-JP" dirty="0" smtClean="0"/>
              <a:t/>
            </a:r>
            <a:br>
              <a:rPr lang="en-US" altLang="ja-JP" dirty="0" smtClean="0"/>
            </a:br>
            <a:r>
              <a:rPr lang="en-US" altLang="ja-JP" dirty="0" smtClean="0"/>
              <a:t/>
            </a:r>
            <a:br>
              <a:rPr lang="en-US" altLang="ja-JP" dirty="0" smtClean="0"/>
            </a:br>
            <a:r>
              <a:rPr lang="ja-JP" altLang="en-US" dirty="0" smtClean="0"/>
              <a:t>～パック料金の不思議～</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p:cNvSpPr>
            <a:spLocks noChangeArrowheads="1"/>
          </p:cNvSpPr>
          <p:nvPr/>
        </p:nvSpPr>
        <p:spPr bwMode="auto">
          <a:xfrm>
            <a:off x="0" y="2009775"/>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41988" name="Object 4"/>
          <p:cNvGraphicFramePr>
            <a:graphicFrameLocks noChangeAspect="1"/>
          </p:cNvGraphicFramePr>
          <p:nvPr/>
        </p:nvGraphicFramePr>
        <p:xfrm>
          <a:off x="0" y="1125538"/>
          <a:ext cx="9144000" cy="5629275"/>
        </p:xfrm>
        <a:graphic>
          <a:graphicData uri="http://schemas.openxmlformats.org/presentationml/2006/ole">
            <p:oleObj spid="_x0000_s5122" name="スライド" r:id="rId4" imgW="4495785" imgH="3372448" progId="PowerPoint.Slide.8">
              <p:embed/>
            </p:oleObj>
          </a:graphicData>
        </a:graphic>
      </p:graphicFrame>
      <p:sp>
        <p:nvSpPr>
          <p:cNvPr id="41986" name="Rectangle 2"/>
          <p:cNvSpPr>
            <a:spLocks noGrp="1" noChangeArrowheads="1"/>
          </p:cNvSpPr>
          <p:nvPr>
            <p:ph type="title"/>
          </p:nvPr>
        </p:nvSpPr>
        <p:spPr>
          <a:ln>
            <a:solidFill>
              <a:schemeClr val="tx1"/>
            </a:solidFill>
          </a:ln>
        </p:spPr>
        <p:txBody>
          <a:bodyPr/>
          <a:lstStyle/>
          <a:p>
            <a:r>
              <a:rPr lang="ja-JP" altLang="en-US"/>
              <a:t>日本とドイツの比較</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Rectangle 5"/>
          <p:cNvSpPr>
            <a:spLocks noChangeArrowheads="1"/>
          </p:cNvSpPr>
          <p:nvPr/>
        </p:nvSpPr>
        <p:spPr bwMode="auto">
          <a:xfrm>
            <a:off x="0" y="20716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43012" name="Object 4"/>
          <p:cNvGraphicFramePr>
            <a:graphicFrameLocks noChangeAspect="1"/>
          </p:cNvGraphicFramePr>
          <p:nvPr/>
        </p:nvGraphicFramePr>
        <p:xfrm>
          <a:off x="0" y="1074738"/>
          <a:ext cx="8964613" cy="5883275"/>
        </p:xfrm>
        <a:graphic>
          <a:graphicData uri="http://schemas.openxmlformats.org/presentationml/2006/ole">
            <p:oleObj spid="_x0000_s6146" name="スライド" r:id="rId4" imgW="4512722" imgH="3384669" progId="PowerPoint.Slide.8">
              <p:embed/>
            </p:oleObj>
          </a:graphicData>
        </a:graphic>
      </p:graphicFrame>
      <p:sp>
        <p:nvSpPr>
          <p:cNvPr id="43010" name="Rectangle 2"/>
          <p:cNvSpPr>
            <a:spLocks noGrp="1" noChangeArrowheads="1"/>
          </p:cNvSpPr>
          <p:nvPr>
            <p:ph type="title"/>
          </p:nvPr>
        </p:nvSpPr>
        <p:spPr>
          <a:ln>
            <a:solidFill>
              <a:schemeClr val="tx1"/>
            </a:solidFill>
          </a:ln>
        </p:spPr>
        <p:txBody>
          <a:bodyPr/>
          <a:lstStyle/>
          <a:p>
            <a:r>
              <a:rPr lang="ja-JP" altLang="en-US" sz="4000"/>
              <a:t>主催</a:t>
            </a:r>
            <a:r>
              <a:rPr lang="en-US" altLang="ja-JP" sz="4000"/>
              <a:t>(</a:t>
            </a:r>
            <a:r>
              <a:rPr lang="ja-JP" altLang="en-US" sz="4000"/>
              <a:t>企画</a:t>
            </a:r>
            <a:r>
              <a:rPr lang="en-US" altLang="ja-JP" sz="4000"/>
              <a:t>)</a:t>
            </a:r>
            <a:r>
              <a:rPr lang="ja-JP" altLang="en-US" sz="4000"/>
              <a:t>旅行業務の規定の仕方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5"/>
          <p:cNvSpPr>
            <a:spLocks noChangeArrowheads="1"/>
          </p:cNvSpPr>
          <p:nvPr/>
        </p:nvSpPr>
        <p:spPr bwMode="auto">
          <a:xfrm>
            <a:off x="0" y="1966913"/>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44036" name="Object 4"/>
          <p:cNvGraphicFramePr>
            <a:graphicFrameLocks noChangeAspect="1"/>
          </p:cNvGraphicFramePr>
          <p:nvPr/>
        </p:nvGraphicFramePr>
        <p:xfrm>
          <a:off x="0" y="1293813"/>
          <a:ext cx="9144000" cy="5662612"/>
        </p:xfrm>
        <a:graphic>
          <a:graphicData uri="http://schemas.openxmlformats.org/presentationml/2006/ole">
            <p:oleObj spid="_x0000_s7170" name="スライド" r:id="rId4" imgW="4572180" imgH="3428883" progId="PowerPoint.Slide.8">
              <p:embed/>
            </p:oleObj>
          </a:graphicData>
        </a:graphic>
      </p:graphicFrame>
      <p:sp>
        <p:nvSpPr>
          <p:cNvPr id="44034" name="Rectangle 2"/>
          <p:cNvSpPr>
            <a:spLocks noGrp="1" noChangeArrowheads="1"/>
          </p:cNvSpPr>
          <p:nvPr>
            <p:ph type="title"/>
          </p:nvPr>
        </p:nvSpPr>
        <p:spPr>
          <a:xfrm>
            <a:off x="457200" y="44450"/>
            <a:ext cx="8229600" cy="1143000"/>
          </a:xfrm>
          <a:ln>
            <a:solidFill>
              <a:schemeClr val="tx1"/>
            </a:solidFill>
          </a:ln>
        </p:spPr>
        <p:txBody>
          <a:bodyPr/>
          <a:lstStyle/>
          <a:p>
            <a:r>
              <a:rPr lang="ja-JP" altLang="en-US"/>
              <a:t>包括代金制度の矛盾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Rectangle 5"/>
          <p:cNvSpPr>
            <a:spLocks noChangeArrowheads="1"/>
          </p:cNvSpPr>
          <p:nvPr/>
        </p:nvSpPr>
        <p:spPr bwMode="auto">
          <a:xfrm>
            <a:off x="0" y="197643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45060" name="Object 4"/>
          <p:cNvGraphicFramePr>
            <a:graphicFrameLocks noChangeAspect="1"/>
          </p:cNvGraphicFramePr>
          <p:nvPr/>
        </p:nvGraphicFramePr>
        <p:xfrm>
          <a:off x="0" y="908050"/>
          <a:ext cx="9144000" cy="5924550"/>
        </p:xfrm>
        <a:graphic>
          <a:graphicData uri="http://schemas.openxmlformats.org/presentationml/2006/ole">
            <p:oleObj spid="_x0000_s8194" name="スライド" r:id="rId4" imgW="4486776" imgH="3364899" progId="PowerPoint.Slide.8">
              <p:embed/>
            </p:oleObj>
          </a:graphicData>
        </a:graphic>
      </p:graphicFrame>
      <p:sp>
        <p:nvSpPr>
          <p:cNvPr id="45058" name="Rectangle 2"/>
          <p:cNvSpPr>
            <a:spLocks noGrp="1" noChangeArrowheads="1"/>
          </p:cNvSpPr>
          <p:nvPr>
            <p:ph type="title"/>
          </p:nvPr>
        </p:nvSpPr>
        <p:spPr>
          <a:ln>
            <a:solidFill>
              <a:schemeClr val="tx1"/>
            </a:solidFill>
          </a:ln>
        </p:spPr>
        <p:txBody>
          <a:bodyPr/>
          <a:lstStyle/>
          <a:p>
            <a:r>
              <a:rPr lang="ja-JP" altLang="en-US"/>
              <a:t>単品主催</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 3"/>
          <p:cNvSpPr>
            <a:spLocks noGrp="1"/>
          </p:cNvSpPr>
          <p:nvPr>
            <p:ph type="sldNum" sz="quarter" idx="12"/>
          </p:nvPr>
        </p:nvSpPr>
        <p:spPr>
          <a:noFill/>
        </p:spPr>
        <p:txBody>
          <a:bodyPr/>
          <a:lstStyle/>
          <a:p>
            <a:fld id="{87FACCBE-E816-47AB-81C4-06BAB8E4AD9D}" type="slidenum">
              <a:rPr lang="en-US" altLang="ja-JP" smtClean="0">
                <a:latin typeface="Arial" pitchFamily="34" charset="0"/>
              </a:rPr>
              <a:pPr/>
              <a:t>14</a:t>
            </a:fld>
            <a:endParaRPr lang="en-US" altLang="ja-JP" smtClean="0">
              <a:latin typeface="Arial" pitchFamily="34" charset="0"/>
            </a:endParaRPr>
          </a:p>
        </p:txBody>
      </p:sp>
      <p:sp>
        <p:nvSpPr>
          <p:cNvPr id="36867" name="Text Box 2"/>
          <p:cNvSpPr txBox="1">
            <a:spLocks noChangeArrowheads="1"/>
          </p:cNvSpPr>
          <p:nvPr/>
        </p:nvSpPr>
        <p:spPr bwMode="auto">
          <a:xfrm>
            <a:off x="611188" y="333375"/>
            <a:ext cx="7181850" cy="1200150"/>
          </a:xfrm>
          <a:prstGeom prst="rect">
            <a:avLst/>
          </a:prstGeom>
          <a:noFill/>
          <a:ln w="76200" cmpd="tri">
            <a:solidFill>
              <a:schemeClr val="tx1"/>
            </a:solidFill>
            <a:miter lim="800000"/>
            <a:headEnd/>
            <a:tailEnd/>
          </a:ln>
        </p:spPr>
        <p:txBody>
          <a:bodyPr>
            <a:spAutoFit/>
          </a:bodyPr>
          <a:lstStyle/>
          <a:p>
            <a:pPr algn="ctr"/>
            <a:r>
              <a:rPr lang="ja-JP" altLang="en-US"/>
              <a:t>　</a:t>
            </a:r>
            <a:r>
              <a:rPr lang="ja-JP" altLang="en-US" sz="3600"/>
              <a:t>企画旅行業と旅客運送事業の</a:t>
            </a:r>
            <a:endParaRPr lang="en-US" altLang="ja-JP" sz="3600"/>
          </a:p>
          <a:p>
            <a:pPr algn="ctr"/>
            <a:r>
              <a:rPr lang="ja-JP" altLang="en-US" sz="3600"/>
              <a:t>法制度関係への疑問</a:t>
            </a:r>
          </a:p>
        </p:txBody>
      </p:sp>
      <p:sp>
        <p:nvSpPr>
          <p:cNvPr id="36868" name="Oval 3"/>
          <p:cNvSpPr>
            <a:spLocks noChangeArrowheads="1"/>
          </p:cNvSpPr>
          <p:nvPr/>
        </p:nvSpPr>
        <p:spPr bwMode="auto">
          <a:xfrm>
            <a:off x="3581400" y="2286000"/>
            <a:ext cx="2057400" cy="1219200"/>
          </a:xfrm>
          <a:prstGeom prst="ellipse">
            <a:avLst/>
          </a:prstGeom>
          <a:noFill/>
          <a:ln w="28575">
            <a:solidFill>
              <a:schemeClr val="tx1"/>
            </a:solidFill>
            <a:round/>
            <a:headEnd/>
            <a:tailEnd/>
          </a:ln>
        </p:spPr>
        <p:txBody>
          <a:bodyPr wrap="none" anchor="ctr"/>
          <a:lstStyle/>
          <a:p>
            <a:r>
              <a:rPr lang="ja-JP" altLang="en-US"/>
              <a:t>Ｂ</a:t>
            </a:r>
          </a:p>
          <a:p>
            <a:r>
              <a:rPr lang="ja-JP" altLang="en-US"/>
              <a:t>（旅行業者）</a:t>
            </a:r>
          </a:p>
        </p:txBody>
      </p:sp>
      <p:sp>
        <p:nvSpPr>
          <p:cNvPr id="36869" name="Oval 4"/>
          <p:cNvSpPr>
            <a:spLocks noChangeArrowheads="1"/>
          </p:cNvSpPr>
          <p:nvPr/>
        </p:nvSpPr>
        <p:spPr bwMode="auto">
          <a:xfrm>
            <a:off x="990600" y="5257800"/>
            <a:ext cx="2057400" cy="1219200"/>
          </a:xfrm>
          <a:prstGeom prst="ellipse">
            <a:avLst/>
          </a:prstGeom>
          <a:noFill/>
          <a:ln w="9525">
            <a:solidFill>
              <a:schemeClr val="tx1"/>
            </a:solidFill>
            <a:round/>
            <a:headEnd/>
            <a:tailEnd/>
          </a:ln>
        </p:spPr>
        <p:txBody>
          <a:bodyPr wrap="none" anchor="ctr"/>
          <a:lstStyle/>
          <a:p>
            <a:r>
              <a:rPr lang="en-US" altLang="ja-JP"/>
              <a:t>b</a:t>
            </a:r>
          </a:p>
          <a:p>
            <a:r>
              <a:rPr lang="ja-JP" altLang="en-US"/>
              <a:t>（旅客運送事業者）</a:t>
            </a:r>
          </a:p>
        </p:txBody>
      </p:sp>
      <p:sp>
        <p:nvSpPr>
          <p:cNvPr id="36870" name="Oval 5"/>
          <p:cNvSpPr>
            <a:spLocks noChangeArrowheads="1"/>
          </p:cNvSpPr>
          <p:nvPr/>
        </p:nvSpPr>
        <p:spPr bwMode="auto">
          <a:xfrm>
            <a:off x="5867400" y="5105400"/>
            <a:ext cx="2057400" cy="1219200"/>
          </a:xfrm>
          <a:prstGeom prst="ellipse">
            <a:avLst/>
          </a:prstGeom>
          <a:noFill/>
          <a:ln w="28575">
            <a:solidFill>
              <a:schemeClr val="tx1"/>
            </a:solidFill>
            <a:round/>
            <a:headEnd/>
            <a:tailEnd/>
          </a:ln>
        </p:spPr>
        <p:txBody>
          <a:bodyPr wrap="none" anchor="ctr"/>
          <a:lstStyle/>
          <a:p>
            <a:r>
              <a:rPr lang="ja-JP" altLang="en-US"/>
              <a:t>Ｃ</a:t>
            </a:r>
          </a:p>
          <a:p>
            <a:r>
              <a:rPr lang="ja-JP" altLang="en-US"/>
              <a:t>（実利用者）</a:t>
            </a:r>
          </a:p>
        </p:txBody>
      </p:sp>
      <p:sp>
        <p:nvSpPr>
          <p:cNvPr id="36871" name="Oval 6"/>
          <p:cNvSpPr>
            <a:spLocks noChangeArrowheads="1"/>
          </p:cNvSpPr>
          <p:nvPr/>
        </p:nvSpPr>
        <p:spPr bwMode="auto">
          <a:xfrm rot="-2622416">
            <a:off x="4503738" y="1428750"/>
            <a:ext cx="2362200" cy="5715000"/>
          </a:xfrm>
          <a:prstGeom prst="ellipse">
            <a:avLst/>
          </a:prstGeom>
          <a:noFill/>
          <a:ln w="28575">
            <a:solidFill>
              <a:schemeClr val="accent2"/>
            </a:solidFill>
            <a:round/>
            <a:headEnd/>
            <a:tailEnd/>
          </a:ln>
        </p:spPr>
        <p:txBody>
          <a:bodyPr wrap="none" anchor="ctr"/>
          <a:lstStyle/>
          <a:p>
            <a:endParaRPr lang="ja-JP" altLang="ja-JP"/>
          </a:p>
        </p:txBody>
      </p:sp>
      <p:sp>
        <p:nvSpPr>
          <p:cNvPr id="36872" name="Text Box 7"/>
          <p:cNvSpPr txBox="1">
            <a:spLocks noChangeArrowheads="1"/>
          </p:cNvSpPr>
          <p:nvPr/>
        </p:nvSpPr>
        <p:spPr bwMode="auto">
          <a:xfrm rot="3047314">
            <a:off x="5622925" y="3184525"/>
            <a:ext cx="2317750" cy="457200"/>
          </a:xfrm>
          <a:prstGeom prst="rect">
            <a:avLst/>
          </a:prstGeom>
          <a:noFill/>
          <a:ln w="9525">
            <a:noFill/>
            <a:miter lim="800000"/>
            <a:headEnd/>
            <a:tailEnd/>
          </a:ln>
        </p:spPr>
        <p:txBody>
          <a:bodyPr wrap="none">
            <a:spAutoFit/>
          </a:bodyPr>
          <a:lstStyle/>
          <a:p>
            <a:r>
              <a:rPr lang="ja-JP" altLang="en-US">
                <a:solidFill>
                  <a:schemeClr val="accent2"/>
                </a:solidFill>
              </a:rPr>
              <a:t>旅行業法の適用</a:t>
            </a:r>
          </a:p>
        </p:txBody>
      </p:sp>
      <p:sp>
        <p:nvSpPr>
          <p:cNvPr id="36873" name="Oval 8"/>
          <p:cNvSpPr>
            <a:spLocks noChangeArrowheads="1"/>
          </p:cNvSpPr>
          <p:nvPr/>
        </p:nvSpPr>
        <p:spPr bwMode="auto">
          <a:xfrm rot="2725638">
            <a:off x="2250282" y="1018381"/>
            <a:ext cx="2133600" cy="6640513"/>
          </a:xfrm>
          <a:prstGeom prst="ellipse">
            <a:avLst/>
          </a:prstGeom>
          <a:noFill/>
          <a:ln w="9525">
            <a:solidFill>
              <a:srgbClr val="FF0000"/>
            </a:solidFill>
            <a:prstDash val="dash"/>
            <a:round/>
            <a:headEnd/>
            <a:tailEnd/>
          </a:ln>
        </p:spPr>
        <p:txBody>
          <a:bodyPr rot="10800000" vert="eaVert" wrap="none" anchor="ctr"/>
          <a:lstStyle/>
          <a:p>
            <a:endParaRPr lang="ja-JP" altLang="ja-JP">
              <a:solidFill>
                <a:srgbClr val="FF0000"/>
              </a:solidFill>
            </a:endParaRPr>
          </a:p>
        </p:txBody>
      </p:sp>
      <p:sp>
        <p:nvSpPr>
          <p:cNvPr id="36874" name="Oval 9"/>
          <p:cNvSpPr>
            <a:spLocks noChangeArrowheads="1"/>
          </p:cNvSpPr>
          <p:nvPr/>
        </p:nvSpPr>
        <p:spPr bwMode="auto">
          <a:xfrm>
            <a:off x="990600" y="4876800"/>
            <a:ext cx="6934200" cy="1905000"/>
          </a:xfrm>
          <a:prstGeom prst="ellipse">
            <a:avLst/>
          </a:prstGeom>
          <a:noFill/>
          <a:ln w="9525">
            <a:solidFill>
              <a:srgbClr val="008080"/>
            </a:solidFill>
            <a:prstDash val="dash"/>
            <a:round/>
            <a:headEnd/>
            <a:tailEnd/>
          </a:ln>
        </p:spPr>
        <p:txBody>
          <a:bodyPr wrap="none" anchor="ctr"/>
          <a:lstStyle/>
          <a:p>
            <a:endParaRPr lang="ja-JP" altLang="en-US"/>
          </a:p>
        </p:txBody>
      </p:sp>
      <p:sp>
        <p:nvSpPr>
          <p:cNvPr id="36875" name="Text Box 10"/>
          <p:cNvSpPr txBox="1">
            <a:spLocks noChangeArrowheads="1"/>
          </p:cNvSpPr>
          <p:nvPr/>
        </p:nvSpPr>
        <p:spPr bwMode="auto">
          <a:xfrm>
            <a:off x="542925" y="3429000"/>
            <a:ext cx="3038475" cy="1382713"/>
          </a:xfrm>
          <a:prstGeom prst="rect">
            <a:avLst/>
          </a:prstGeom>
          <a:noFill/>
          <a:ln w="9525">
            <a:solidFill>
              <a:srgbClr val="FF0000"/>
            </a:solidFill>
            <a:miter lim="800000"/>
            <a:headEnd/>
            <a:tailEnd/>
          </a:ln>
        </p:spPr>
        <p:txBody>
          <a:bodyPr wrap="none">
            <a:spAutoFit/>
          </a:bodyPr>
          <a:lstStyle/>
          <a:p>
            <a:r>
              <a:rPr lang="ja-JP" altLang="en-US" sz="2800">
                <a:solidFill>
                  <a:srgbClr val="FF0000"/>
                </a:solidFill>
              </a:rPr>
              <a:t>運送事業法の適用</a:t>
            </a:r>
          </a:p>
          <a:p>
            <a:r>
              <a:rPr lang="ja-JP" altLang="en-US" sz="2800">
                <a:solidFill>
                  <a:srgbClr val="FF0000"/>
                </a:solidFill>
              </a:rPr>
              <a:t>　　　　航空　　是認</a:t>
            </a:r>
          </a:p>
          <a:p>
            <a:r>
              <a:rPr lang="ja-JP" altLang="en-US" sz="2800">
                <a:solidFill>
                  <a:srgbClr val="FF0000"/>
                </a:solidFill>
              </a:rPr>
              <a:t>　　　　鉄道　　否認</a:t>
            </a:r>
          </a:p>
        </p:txBody>
      </p:sp>
      <p:sp>
        <p:nvSpPr>
          <p:cNvPr id="36876" name="Text Box 11"/>
          <p:cNvSpPr txBox="1">
            <a:spLocks noChangeArrowheads="1"/>
          </p:cNvSpPr>
          <p:nvPr/>
        </p:nvSpPr>
        <p:spPr bwMode="auto">
          <a:xfrm>
            <a:off x="3200400" y="5943600"/>
            <a:ext cx="2622550" cy="822325"/>
          </a:xfrm>
          <a:prstGeom prst="rect">
            <a:avLst/>
          </a:prstGeom>
          <a:noFill/>
          <a:ln w="9525">
            <a:noFill/>
            <a:miter lim="800000"/>
            <a:headEnd/>
            <a:tailEnd/>
          </a:ln>
        </p:spPr>
        <p:txBody>
          <a:bodyPr wrap="none">
            <a:spAutoFit/>
          </a:bodyPr>
          <a:lstStyle/>
          <a:p>
            <a:r>
              <a:rPr lang="ja-JP" altLang="en-US" b="1">
                <a:solidFill>
                  <a:schemeClr val="accent1"/>
                </a:solidFill>
              </a:rPr>
              <a:t>運送事業法の適用</a:t>
            </a:r>
          </a:p>
          <a:p>
            <a:r>
              <a:rPr lang="ja-JP" altLang="en-US" b="1">
                <a:solidFill>
                  <a:schemeClr val="accent1"/>
                </a:solidFill>
              </a:rPr>
              <a:t>を実務慣行上否認</a:t>
            </a:r>
          </a:p>
        </p:txBody>
      </p:sp>
      <p:sp>
        <p:nvSpPr>
          <p:cNvPr id="36877" name="Text Box 12"/>
          <p:cNvSpPr txBox="1">
            <a:spLocks noChangeArrowheads="1"/>
          </p:cNvSpPr>
          <p:nvPr/>
        </p:nvSpPr>
        <p:spPr bwMode="auto">
          <a:xfrm>
            <a:off x="5470525" y="3678238"/>
            <a:ext cx="1403350" cy="822325"/>
          </a:xfrm>
          <a:prstGeom prst="rect">
            <a:avLst/>
          </a:prstGeom>
          <a:noFill/>
          <a:ln w="9525">
            <a:noFill/>
            <a:miter lim="800000"/>
            <a:headEnd/>
            <a:tailEnd/>
          </a:ln>
        </p:spPr>
        <p:txBody>
          <a:bodyPr wrap="none">
            <a:spAutoFit/>
          </a:bodyPr>
          <a:lstStyle/>
          <a:p>
            <a:r>
              <a:rPr lang="ja-JP" altLang="en-US">
                <a:solidFill>
                  <a:schemeClr val="accent2"/>
                </a:solidFill>
                <a:ea typeface="ＭＳ ゴシック" pitchFamily="49" charset="-128"/>
              </a:rPr>
              <a:t>約款</a:t>
            </a:r>
          </a:p>
          <a:p>
            <a:r>
              <a:rPr lang="ja-JP" altLang="en-US">
                <a:solidFill>
                  <a:schemeClr val="accent2"/>
                </a:solidFill>
                <a:ea typeface="ＭＳ ゴシック" pitchFamily="49" charset="-128"/>
              </a:rPr>
              <a:t>包括代金</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Rectangle 5"/>
          <p:cNvSpPr>
            <a:spLocks noChangeArrowheads="1"/>
          </p:cNvSpPr>
          <p:nvPr/>
        </p:nvSpPr>
        <p:spPr bwMode="auto">
          <a:xfrm>
            <a:off x="0" y="1966913"/>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47108" name="Object 4"/>
          <p:cNvGraphicFramePr>
            <a:graphicFrameLocks noChangeAspect="1"/>
          </p:cNvGraphicFramePr>
          <p:nvPr/>
        </p:nvGraphicFramePr>
        <p:xfrm>
          <a:off x="0" y="990600"/>
          <a:ext cx="9144000" cy="5942013"/>
        </p:xfrm>
        <a:graphic>
          <a:graphicData uri="http://schemas.openxmlformats.org/presentationml/2006/ole">
            <p:oleObj spid="_x0000_s10242" name="スライド" r:id="rId4" imgW="4504794" imgH="3380356" progId="PowerPoint.Slide.8">
              <p:embed/>
            </p:oleObj>
          </a:graphicData>
        </a:graphic>
      </p:graphicFrame>
      <p:sp>
        <p:nvSpPr>
          <p:cNvPr id="47106" name="Rectangle 2"/>
          <p:cNvSpPr>
            <a:spLocks noGrp="1" noChangeArrowheads="1"/>
          </p:cNvSpPr>
          <p:nvPr>
            <p:ph type="title"/>
          </p:nvPr>
        </p:nvSpPr>
        <p:spPr>
          <a:ln>
            <a:solidFill>
              <a:schemeClr val="tx1"/>
            </a:solidFill>
          </a:ln>
        </p:spPr>
        <p:txBody>
          <a:bodyPr>
            <a:normAutofit fontScale="90000"/>
          </a:bodyPr>
          <a:lstStyle/>
          <a:p>
            <a:r>
              <a:rPr lang="ja-JP" altLang="en-US" sz="4000"/>
              <a:t>旅行業</a:t>
            </a:r>
            <a:r>
              <a:rPr lang="en-US" altLang="ja-JP" sz="4000"/>
              <a:t>(</a:t>
            </a:r>
            <a:r>
              <a:rPr lang="ja-JP" altLang="en-US" sz="4000"/>
              <a:t>主催旅行</a:t>
            </a:r>
            <a:r>
              <a:rPr lang="en-US" altLang="ja-JP" sz="4000"/>
              <a:t>)</a:t>
            </a:r>
            <a:r>
              <a:rPr lang="ja-JP" altLang="en-US" sz="4000"/>
              <a:t>と旅客運送事業の法制度関係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3"/>
          <p:cNvSpPr>
            <a:spLocks noGrp="1"/>
          </p:cNvSpPr>
          <p:nvPr>
            <p:ph type="sldNum" sz="quarter" idx="12"/>
          </p:nvPr>
        </p:nvSpPr>
        <p:spPr/>
        <p:txBody>
          <a:bodyPr/>
          <a:lstStyle/>
          <a:p>
            <a:fld id="{CC8E8460-6659-4FEE-9F0F-FC860C7953D4}" type="slidenum">
              <a:rPr lang="en-US" altLang="ja-JP"/>
              <a:pPr/>
              <a:t>16</a:t>
            </a:fld>
            <a:endParaRPr lang="en-US" altLang="ja-JP"/>
          </a:p>
        </p:txBody>
      </p:sp>
      <p:sp>
        <p:nvSpPr>
          <p:cNvPr id="249858" name="Text Box 2"/>
          <p:cNvSpPr txBox="1">
            <a:spLocks noChangeArrowheads="1"/>
          </p:cNvSpPr>
          <p:nvPr/>
        </p:nvSpPr>
        <p:spPr bwMode="auto">
          <a:xfrm>
            <a:off x="0" y="2825750"/>
            <a:ext cx="9323388" cy="1250950"/>
          </a:xfrm>
          <a:prstGeom prst="rect">
            <a:avLst/>
          </a:prstGeom>
          <a:noFill/>
          <a:ln w="9525">
            <a:noFill/>
            <a:miter lim="800000"/>
            <a:headEnd/>
            <a:tailEnd/>
          </a:ln>
          <a:effectLst/>
        </p:spPr>
        <p:txBody>
          <a:bodyPr wrap="none">
            <a:spAutoFit/>
          </a:bodyPr>
          <a:lstStyle/>
          <a:p>
            <a:r>
              <a:rPr lang="ja-JP" altLang="en-US" sz="3600"/>
              <a:t>旅行業に関わる法制度発展過程の考察</a:t>
            </a:r>
          </a:p>
          <a:p>
            <a:r>
              <a:rPr lang="ja-JP" altLang="en-US" sz="4000"/>
              <a:t>　　　　　　　　　</a:t>
            </a:r>
            <a:r>
              <a:rPr lang="en-US" altLang="ja-JP" sz="2800"/>
              <a:t>~</a:t>
            </a:r>
            <a:r>
              <a:rPr lang="ja-JP" altLang="en-US" sz="2800"/>
              <a:t>旅客運送法制度との関連を中心として</a:t>
            </a:r>
            <a:r>
              <a:rPr lang="en-US" altLang="ja-JP" sz="2800"/>
              <a:t>~</a:t>
            </a:r>
            <a:endParaRPr lang="en-US" altLang="ja-JP"/>
          </a:p>
        </p:txBody>
      </p:sp>
      <p:sp>
        <p:nvSpPr>
          <p:cNvPr id="249859" name="Text Box 3"/>
          <p:cNvSpPr txBox="1">
            <a:spLocks noChangeArrowheads="1"/>
          </p:cNvSpPr>
          <p:nvPr/>
        </p:nvSpPr>
        <p:spPr bwMode="auto">
          <a:xfrm>
            <a:off x="5638800" y="5300663"/>
            <a:ext cx="2012950" cy="641350"/>
          </a:xfrm>
          <a:prstGeom prst="rect">
            <a:avLst/>
          </a:prstGeom>
          <a:noFill/>
          <a:ln w="9525">
            <a:noFill/>
            <a:miter lim="800000"/>
            <a:headEnd/>
            <a:tailEnd/>
          </a:ln>
          <a:effectLst/>
        </p:spPr>
        <p:txBody>
          <a:bodyPr wrap="none">
            <a:spAutoFit/>
          </a:bodyPr>
          <a:lstStyle/>
          <a:p>
            <a:r>
              <a:rPr lang="ja-JP" altLang="en-US" sz="3600"/>
              <a:t>寺前秀一</a:t>
            </a:r>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スライド番号プレースホルダ 3"/>
          <p:cNvSpPr>
            <a:spLocks noGrp="1"/>
          </p:cNvSpPr>
          <p:nvPr>
            <p:ph type="sldNum" sz="quarter" idx="12"/>
          </p:nvPr>
        </p:nvSpPr>
        <p:spPr/>
        <p:txBody>
          <a:bodyPr/>
          <a:lstStyle/>
          <a:p>
            <a:fld id="{540D0D69-F208-454D-93FD-221AF67F3FE0}" type="slidenum">
              <a:rPr lang="en-US" altLang="ja-JP"/>
              <a:pPr/>
              <a:t>17</a:t>
            </a:fld>
            <a:endParaRPr lang="en-US" altLang="ja-JP"/>
          </a:p>
        </p:txBody>
      </p:sp>
      <p:sp>
        <p:nvSpPr>
          <p:cNvPr id="322562" name="Line 2"/>
          <p:cNvSpPr>
            <a:spLocks noChangeShapeType="1"/>
          </p:cNvSpPr>
          <p:nvPr/>
        </p:nvSpPr>
        <p:spPr bwMode="auto">
          <a:xfrm>
            <a:off x="228600" y="3733800"/>
            <a:ext cx="80010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22563" name="Text Box 3"/>
          <p:cNvSpPr txBox="1">
            <a:spLocks noChangeArrowheads="1"/>
          </p:cNvSpPr>
          <p:nvPr/>
        </p:nvSpPr>
        <p:spPr bwMode="auto">
          <a:xfrm>
            <a:off x="2373313" y="76200"/>
            <a:ext cx="4084637" cy="466725"/>
          </a:xfrm>
          <a:prstGeom prst="rect">
            <a:avLst/>
          </a:prstGeom>
          <a:noFill/>
          <a:ln w="9525">
            <a:solidFill>
              <a:schemeClr val="tx1"/>
            </a:solidFill>
            <a:miter lim="800000"/>
            <a:headEnd/>
            <a:tailEnd/>
          </a:ln>
          <a:effectLst/>
        </p:spPr>
        <p:txBody>
          <a:bodyPr wrap="none">
            <a:spAutoFit/>
          </a:bodyPr>
          <a:lstStyle/>
          <a:p>
            <a:pPr algn="ctr"/>
            <a:r>
              <a:rPr lang="ja-JP" altLang="en-US"/>
              <a:t>旅客運送市場と旅行業の発展</a:t>
            </a:r>
          </a:p>
        </p:txBody>
      </p:sp>
      <p:sp>
        <p:nvSpPr>
          <p:cNvPr id="322564" name="Rectangle 4"/>
          <p:cNvSpPr>
            <a:spLocks noChangeArrowheads="1"/>
          </p:cNvSpPr>
          <p:nvPr/>
        </p:nvSpPr>
        <p:spPr bwMode="auto">
          <a:xfrm>
            <a:off x="228600" y="990600"/>
            <a:ext cx="457200" cy="5410200"/>
          </a:xfrm>
          <a:prstGeom prst="rect">
            <a:avLst/>
          </a:prstGeom>
          <a:noFill/>
          <a:ln w="9525">
            <a:solidFill>
              <a:schemeClr val="tx1"/>
            </a:solidFill>
            <a:miter lim="800000"/>
            <a:headEnd/>
            <a:tailEnd/>
          </a:ln>
          <a:effectLst/>
        </p:spPr>
        <p:txBody>
          <a:bodyPr wrap="none" anchor="ctr"/>
          <a:lstStyle/>
          <a:p>
            <a:endParaRPr lang="ja-JP" altLang="en-US"/>
          </a:p>
        </p:txBody>
      </p:sp>
      <p:sp>
        <p:nvSpPr>
          <p:cNvPr id="322565" name="Text Box 5"/>
          <p:cNvSpPr txBox="1">
            <a:spLocks noChangeArrowheads="1"/>
          </p:cNvSpPr>
          <p:nvPr/>
        </p:nvSpPr>
        <p:spPr bwMode="auto">
          <a:xfrm>
            <a:off x="238125" y="1508125"/>
            <a:ext cx="549275" cy="1920875"/>
          </a:xfrm>
          <a:prstGeom prst="rect">
            <a:avLst/>
          </a:prstGeom>
          <a:noFill/>
          <a:ln w="9525">
            <a:noFill/>
            <a:miter lim="800000"/>
            <a:headEnd/>
            <a:tailEnd/>
          </a:ln>
          <a:effectLst/>
        </p:spPr>
        <p:txBody>
          <a:bodyPr vert="eaVert" wrap="none">
            <a:spAutoFit/>
          </a:bodyPr>
          <a:lstStyle/>
          <a:p>
            <a:r>
              <a:rPr lang="ja-JP" altLang="en-US"/>
              <a:t>旅客運送市場</a:t>
            </a:r>
          </a:p>
        </p:txBody>
      </p:sp>
      <p:sp>
        <p:nvSpPr>
          <p:cNvPr id="322566" name="Text Box 6"/>
          <p:cNvSpPr txBox="1">
            <a:spLocks noChangeArrowheads="1"/>
          </p:cNvSpPr>
          <p:nvPr/>
        </p:nvSpPr>
        <p:spPr bwMode="auto">
          <a:xfrm>
            <a:off x="212725" y="4038600"/>
            <a:ext cx="549275" cy="2139950"/>
          </a:xfrm>
          <a:prstGeom prst="rect">
            <a:avLst/>
          </a:prstGeom>
          <a:noFill/>
          <a:ln w="9525">
            <a:noFill/>
            <a:miter lim="800000"/>
            <a:headEnd/>
            <a:tailEnd/>
          </a:ln>
          <a:effectLst/>
        </p:spPr>
        <p:txBody>
          <a:bodyPr vert="eaVert" wrap="none">
            <a:spAutoFit/>
          </a:bodyPr>
          <a:lstStyle/>
          <a:p>
            <a:r>
              <a:rPr lang="ja-JP" altLang="en-US"/>
              <a:t>旅行（あっ旋）業</a:t>
            </a:r>
          </a:p>
        </p:txBody>
      </p:sp>
      <p:sp>
        <p:nvSpPr>
          <p:cNvPr id="322567" name="Text Box 7"/>
          <p:cNvSpPr txBox="1">
            <a:spLocks noChangeArrowheads="1"/>
          </p:cNvSpPr>
          <p:nvPr/>
        </p:nvSpPr>
        <p:spPr bwMode="auto">
          <a:xfrm>
            <a:off x="990600" y="4038600"/>
            <a:ext cx="428625" cy="2292350"/>
          </a:xfrm>
          <a:prstGeom prst="rect">
            <a:avLst/>
          </a:prstGeom>
          <a:noFill/>
          <a:ln w="9525">
            <a:noFill/>
            <a:miter lim="800000"/>
            <a:headEnd/>
            <a:tailEnd/>
          </a:ln>
          <a:effectLst/>
        </p:spPr>
        <p:txBody>
          <a:bodyPr vert="eaVert" wrap="none">
            <a:spAutoFit/>
          </a:bodyPr>
          <a:lstStyle/>
          <a:p>
            <a:r>
              <a:rPr lang="ja-JP" altLang="en-US" sz="1600"/>
              <a:t>昭和</a:t>
            </a:r>
            <a:r>
              <a:rPr lang="en-US" altLang="ja-JP" sz="1600"/>
              <a:t>27</a:t>
            </a:r>
            <a:r>
              <a:rPr lang="ja-JP" altLang="en-US" sz="1600"/>
              <a:t>年旅行あっ旋業法</a:t>
            </a:r>
            <a:endParaRPr lang="ja-JP" altLang="en-US"/>
          </a:p>
        </p:txBody>
      </p:sp>
      <p:sp>
        <p:nvSpPr>
          <p:cNvPr id="322569" name="Text Box 9"/>
          <p:cNvSpPr txBox="1">
            <a:spLocks noChangeArrowheads="1"/>
          </p:cNvSpPr>
          <p:nvPr/>
        </p:nvSpPr>
        <p:spPr bwMode="auto">
          <a:xfrm>
            <a:off x="4600575" y="3886200"/>
            <a:ext cx="428625" cy="1752600"/>
          </a:xfrm>
          <a:prstGeom prst="rect">
            <a:avLst/>
          </a:prstGeom>
          <a:noFill/>
          <a:ln w="9525">
            <a:noFill/>
            <a:miter lim="800000"/>
            <a:headEnd/>
            <a:tailEnd/>
          </a:ln>
          <a:effectLst/>
        </p:spPr>
        <p:txBody>
          <a:bodyPr vert="eaVert">
            <a:spAutoFit/>
          </a:bodyPr>
          <a:lstStyle/>
          <a:p>
            <a:r>
              <a:rPr lang="ja-JP" altLang="en-US" sz="1600"/>
              <a:t>昭和</a:t>
            </a:r>
            <a:r>
              <a:rPr lang="en-US" altLang="ja-JP" sz="1600"/>
              <a:t>46</a:t>
            </a:r>
            <a:r>
              <a:rPr lang="ja-JP" altLang="en-US" sz="1600"/>
              <a:t>年旅行業法</a:t>
            </a:r>
            <a:endParaRPr lang="ja-JP" altLang="en-US"/>
          </a:p>
        </p:txBody>
      </p:sp>
      <p:sp>
        <p:nvSpPr>
          <p:cNvPr id="322571" name="Text Box 11"/>
          <p:cNvSpPr txBox="1">
            <a:spLocks noChangeArrowheads="1"/>
          </p:cNvSpPr>
          <p:nvPr/>
        </p:nvSpPr>
        <p:spPr bwMode="auto">
          <a:xfrm>
            <a:off x="5638800" y="3873500"/>
            <a:ext cx="673100" cy="2146300"/>
          </a:xfrm>
          <a:prstGeom prst="rect">
            <a:avLst/>
          </a:prstGeom>
          <a:noFill/>
          <a:ln w="9525">
            <a:noFill/>
            <a:miter lim="800000"/>
            <a:headEnd/>
            <a:tailEnd/>
          </a:ln>
          <a:effectLst/>
        </p:spPr>
        <p:txBody>
          <a:bodyPr vert="eaVert" wrap="none">
            <a:spAutoFit/>
          </a:bodyPr>
          <a:lstStyle/>
          <a:p>
            <a:r>
              <a:rPr lang="ja-JP" altLang="en-US" sz="1600"/>
              <a:t>昭和</a:t>
            </a:r>
            <a:r>
              <a:rPr lang="en-US" altLang="ja-JP" sz="1600"/>
              <a:t>57</a:t>
            </a:r>
            <a:r>
              <a:rPr lang="ja-JP" altLang="en-US" sz="1600"/>
              <a:t>年旅行業法改正</a:t>
            </a:r>
          </a:p>
          <a:p>
            <a:r>
              <a:rPr lang="en-US" altLang="ja-JP" sz="1600"/>
              <a:t>(</a:t>
            </a:r>
            <a:r>
              <a:rPr lang="ja-JP" altLang="en-US" sz="1600"/>
              <a:t>主催旅行の明確化）</a:t>
            </a:r>
            <a:endParaRPr lang="ja-JP" altLang="en-US"/>
          </a:p>
        </p:txBody>
      </p:sp>
      <p:sp>
        <p:nvSpPr>
          <p:cNvPr id="322573" name="Text Box 13"/>
          <p:cNvSpPr txBox="1">
            <a:spLocks noChangeArrowheads="1"/>
          </p:cNvSpPr>
          <p:nvPr/>
        </p:nvSpPr>
        <p:spPr bwMode="auto">
          <a:xfrm>
            <a:off x="1981200" y="1143000"/>
            <a:ext cx="438150" cy="2359025"/>
          </a:xfrm>
          <a:prstGeom prst="rect">
            <a:avLst/>
          </a:prstGeom>
          <a:noFill/>
          <a:ln w="9525">
            <a:solidFill>
              <a:schemeClr val="tx1"/>
            </a:solidFill>
            <a:miter lim="800000"/>
            <a:headEnd/>
            <a:tailEnd/>
          </a:ln>
          <a:effectLst/>
        </p:spPr>
        <p:txBody>
          <a:bodyPr vert="eaVert" wrap="none">
            <a:spAutoFit/>
          </a:bodyPr>
          <a:lstStyle/>
          <a:p>
            <a:r>
              <a:rPr lang="ja-JP" altLang="en-US" sz="1600"/>
              <a:t>昭和</a:t>
            </a:r>
            <a:r>
              <a:rPr lang="en-US" altLang="ja-JP" sz="1600"/>
              <a:t>39</a:t>
            </a:r>
            <a:r>
              <a:rPr lang="ja-JP" altLang="en-US" sz="1600"/>
              <a:t>年海外旅行自由化</a:t>
            </a:r>
          </a:p>
        </p:txBody>
      </p:sp>
      <p:sp>
        <p:nvSpPr>
          <p:cNvPr id="322576" name="Text Box 16"/>
          <p:cNvSpPr txBox="1">
            <a:spLocks noChangeArrowheads="1"/>
          </p:cNvSpPr>
          <p:nvPr/>
        </p:nvSpPr>
        <p:spPr bwMode="auto">
          <a:xfrm>
            <a:off x="2438400" y="1143000"/>
            <a:ext cx="742950" cy="1974850"/>
          </a:xfrm>
          <a:prstGeom prst="rect">
            <a:avLst/>
          </a:prstGeom>
          <a:noFill/>
          <a:ln w="9525">
            <a:solidFill>
              <a:schemeClr val="tx1"/>
            </a:solidFill>
            <a:miter lim="800000"/>
            <a:headEnd/>
            <a:tailEnd/>
          </a:ln>
          <a:effectLst/>
        </p:spPr>
        <p:txBody>
          <a:bodyPr vert="eaVert" wrap="none">
            <a:spAutoFit/>
          </a:bodyPr>
          <a:lstStyle/>
          <a:p>
            <a:r>
              <a:rPr lang="ja-JP" altLang="en-US" sz="1800"/>
              <a:t>新幹線・ジェット化・</a:t>
            </a:r>
          </a:p>
          <a:p>
            <a:r>
              <a:rPr lang="ja-JP" altLang="en-US" sz="1800"/>
              <a:t>高速道路開通</a:t>
            </a:r>
            <a:endParaRPr lang="ja-JP" altLang="en-US"/>
          </a:p>
        </p:txBody>
      </p:sp>
      <p:sp>
        <p:nvSpPr>
          <p:cNvPr id="322577" name="Text Box 17"/>
          <p:cNvSpPr txBox="1">
            <a:spLocks noChangeArrowheads="1"/>
          </p:cNvSpPr>
          <p:nvPr/>
        </p:nvSpPr>
        <p:spPr bwMode="auto">
          <a:xfrm>
            <a:off x="3357563" y="4038600"/>
            <a:ext cx="438150" cy="2359025"/>
          </a:xfrm>
          <a:prstGeom prst="rect">
            <a:avLst/>
          </a:prstGeom>
          <a:noFill/>
          <a:ln w="9525">
            <a:solidFill>
              <a:schemeClr val="tx1"/>
            </a:solidFill>
            <a:miter lim="800000"/>
            <a:headEnd/>
            <a:tailEnd/>
          </a:ln>
          <a:effectLst/>
        </p:spPr>
        <p:txBody>
          <a:bodyPr vert="eaVert" wrap="none">
            <a:spAutoFit/>
          </a:bodyPr>
          <a:lstStyle/>
          <a:p>
            <a:r>
              <a:rPr lang="ja-JP" altLang="en-US" sz="1600"/>
              <a:t>昭和</a:t>
            </a:r>
            <a:r>
              <a:rPr lang="en-US" altLang="ja-JP" sz="1600"/>
              <a:t>45</a:t>
            </a:r>
            <a:r>
              <a:rPr lang="ja-JP" altLang="en-US" sz="1600"/>
              <a:t>年大阪万国博覧会</a:t>
            </a:r>
          </a:p>
        </p:txBody>
      </p:sp>
      <p:sp>
        <p:nvSpPr>
          <p:cNvPr id="322578" name="Text Box 18"/>
          <p:cNvSpPr txBox="1">
            <a:spLocks noChangeArrowheads="1"/>
          </p:cNvSpPr>
          <p:nvPr/>
        </p:nvSpPr>
        <p:spPr bwMode="auto">
          <a:xfrm>
            <a:off x="1828800" y="4094163"/>
            <a:ext cx="428625" cy="2535237"/>
          </a:xfrm>
          <a:prstGeom prst="rect">
            <a:avLst/>
          </a:prstGeom>
          <a:noFill/>
          <a:ln w="9525">
            <a:noFill/>
            <a:miter lim="800000"/>
            <a:headEnd/>
            <a:tailEnd/>
          </a:ln>
          <a:effectLst/>
        </p:spPr>
        <p:txBody>
          <a:bodyPr vert="eaVert" wrap="none">
            <a:spAutoFit/>
          </a:bodyPr>
          <a:lstStyle/>
          <a:p>
            <a:r>
              <a:rPr lang="ja-JP" altLang="en-US" sz="1600"/>
              <a:t>昭和３８年ＪＴＢ株式会社化</a:t>
            </a:r>
            <a:endParaRPr lang="ja-JP" altLang="en-US"/>
          </a:p>
        </p:txBody>
      </p:sp>
      <p:sp>
        <p:nvSpPr>
          <p:cNvPr id="322580" name="Text Box 20"/>
          <p:cNvSpPr txBox="1">
            <a:spLocks noChangeArrowheads="1"/>
          </p:cNvSpPr>
          <p:nvPr/>
        </p:nvSpPr>
        <p:spPr bwMode="auto">
          <a:xfrm>
            <a:off x="4191000" y="2514600"/>
            <a:ext cx="468313" cy="2936875"/>
          </a:xfrm>
          <a:prstGeom prst="rect">
            <a:avLst/>
          </a:prstGeom>
          <a:noFill/>
          <a:ln w="9525">
            <a:solidFill>
              <a:schemeClr val="tx1"/>
            </a:solidFill>
            <a:miter lim="800000"/>
            <a:headEnd/>
            <a:tailEnd/>
          </a:ln>
          <a:effectLst/>
        </p:spPr>
        <p:txBody>
          <a:bodyPr vert="eaVert" wrap="none">
            <a:spAutoFit/>
          </a:bodyPr>
          <a:lstStyle/>
          <a:p>
            <a:r>
              <a:rPr lang="ja-JP" altLang="en-US" sz="1800"/>
              <a:t>飛騨川バス、墨東睦共和事件</a:t>
            </a:r>
            <a:endParaRPr lang="ja-JP" altLang="en-US"/>
          </a:p>
        </p:txBody>
      </p:sp>
      <p:sp>
        <p:nvSpPr>
          <p:cNvPr id="322584" name="Text Box 24"/>
          <p:cNvSpPr txBox="1">
            <a:spLocks noChangeArrowheads="1"/>
          </p:cNvSpPr>
          <p:nvPr/>
        </p:nvSpPr>
        <p:spPr bwMode="auto">
          <a:xfrm>
            <a:off x="6084888" y="1219200"/>
            <a:ext cx="468312" cy="1930400"/>
          </a:xfrm>
          <a:prstGeom prst="rect">
            <a:avLst/>
          </a:prstGeom>
          <a:noFill/>
          <a:ln w="9525">
            <a:solidFill>
              <a:schemeClr val="tx1"/>
            </a:solidFill>
            <a:miter lim="800000"/>
            <a:headEnd/>
            <a:tailEnd/>
          </a:ln>
          <a:effectLst/>
        </p:spPr>
        <p:txBody>
          <a:bodyPr vert="eaVert" wrap="none">
            <a:spAutoFit/>
          </a:bodyPr>
          <a:lstStyle/>
          <a:p>
            <a:r>
              <a:rPr lang="ja-JP" altLang="en-US" sz="1800"/>
              <a:t>海外旅行倍増計画</a:t>
            </a:r>
            <a:endParaRPr lang="ja-JP" altLang="en-US"/>
          </a:p>
        </p:txBody>
      </p:sp>
      <p:sp>
        <p:nvSpPr>
          <p:cNvPr id="322585" name="Text Box 25"/>
          <p:cNvSpPr txBox="1">
            <a:spLocks noChangeArrowheads="1"/>
          </p:cNvSpPr>
          <p:nvPr/>
        </p:nvSpPr>
        <p:spPr bwMode="auto">
          <a:xfrm>
            <a:off x="1371600" y="1371600"/>
            <a:ext cx="428625" cy="2044700"/>
          </a:xfrm>
          <a:prstGeom prst="rect">
            <a:avLst/>
          </a:prstGeom>
          <a:noFill/>
          <a:ln w="9525">
            <a:noFill/>
            <a:miter lim="800000"/>
            <a:headEnd/>
            <a:tailEnd/>
          </a:ln>
          <a:effectLst/>
        </p:spPr>
        <p:txBody>
          <a:bodyPr vert="eaVert" wrap="none">
            <a:spAutoFit/>
          </a:bodyPr>
          <a:lstStyle/>
          <a:p>
            <a:r>
              <a:rPr lang="ja-JP" altLang="en-US" sz="1600"/>
              <a:t>昭和３０年周遊券誕生</a:t>
            </a:r>
            <a:endParaRPr lang="ja-JP" altLang="en-US"/>
          </a:p>
        </p:txBody>
      </p:sp>
      <p:sp>
        <p:nvSpPr>
          <p:cNvPr id="322589" name="AutoShape 29"/>
          <p:cNvSpPr>
            <a:spLocks noChangeArrowheads="1"/>
          </p:cNvSpPr>
          <p:nvPr/>
        </p:nvSpPr>
        <p:spPr bwMode="auto">
          <a:xfrm>
            <a:off x="533400" y="609600"/>
            <a:ext cx="5181600" cy="457200"/>
          </a:xfrm>
          <a:prstGeom prst="rightArrow">
            <a:avLst>
              <a:gd name="adj1" fmla="val 50000"/>
              <a:gd name="adj2" fmla="val 283333"/>
            </a:avLst>
          </a:prstGeom>
          <a:noFill/>
          <a:ln w="9525">
            <a:solidFill>
              <a:schemeClr val="tx1"/>
            </a:solidFill>
            <a:prstDash val="dash"/>
            <a:miter lim="800000"/>
            <a:headEnd/>
            <a:tailEnd/>
          </a:ln>
          <a:effectLst/>
        </p:spPr>
        <p:txBody>
          <a:bodyPr wrap="none" anchor="ctr"/>
          <a:lstStyle/>
          <a:p>
            <a:pPr algn="ctr"/>
            <a:r>
              <a:rPr lang="ja-JP" altLang="en-US"/>
              <a:t>大量座席・高速化</a:t>
            </a:r>
          </a:p>
        </p:txBody>
      </p:sp>
      <p:sp>
        <p:nvSpPr>
          <p:cNvPr id="322590" name="AutoShape 30"/>
          <p:cNvSpPr>
            <a:spLocks noChangeArrowheads="1"/>
          </p:cNvSpPr>
          <p:nvPr/>
        </p:nvSpPr>
        <p:spPr bwMode="auto">
          <a:xfrm>
            <a:off x="5715000" y="609600"/>
            <a:ext cx="3352800" cy="457200"/>
          </a:xfrm>
          <a:prstGeom prst="rightArrow">
            <a:avLst>
              <a:gd name="adj1" fmla="val 50000"/>
              <a:gd name="adj2" fmla="val 183333"/>
            </a:avLst>
          </a:prstGeom>
          <a:noFill/>
          <a:ln w="9525">
            <a:solidFill>
              <a:schemeClr val="tx1"/>
            </a:solidFill>
            <a:prstDash val="dash"/>
            <a:miter lim="800000"/>
            <a:headEnd/>
            <a:tailEnd/>
          </a:ln>
          <a:effectLst/>
        </p:spPr>
        <p:txBody>
          <a:bodyPr wrap="none" anchor="ctr"/>
          <a:lstStyle/>
          <a:p>
            <a:pPr algn="ctr"/>
            <a:r>
              <a:rPr lang="ja-JP" altLang="en-US"/>
              <a:t>高度情報化</a:t>
            </a:r>
          </a:p>
        </p:txBody>
      </p:sp>
      <p:sp>
        <p:nvSpPr>
          <p:cNvPr id="322591" name="Text Box 31"/>
          <p:cNvSpPr txBox="1">
            <a:spLocks noChangeArrowheads="1"/>
          </p:cNvSpPr>
          <p:nvPr/>
        </p:nvSpPr>
        <p:spPr bwMode="auto">
          <a:xfrm>
            <a:off x="6553200" y="3863975"/>
            <a:ext cx="673100" cy="2155825"/>
          </a:xfrm>
          <a:prstGeom prst="rect">
            <a:avLst/>
          </a:prstGeom>
          <a:noFill/>
          <a:ln w="9525">
            <a:noFill/>
            <a:miter lim="800000"/>
            <a:headEnd/>
            <a:tailEnd/>
          </a:ln>
          <a:effectLst/>
        </p:spPr>
        <p:txBody>
          <a:bodyPr vert="eaVert" wrap="none">
            <a:spAutoFit/>
          </a:bodyPr>
          <a:lstStyle/>
          <a:p>
            <a:r>
              <a:rPr lang="ja-JP" altLang="en-US" sz="1600"/>
              <a:t>平成七年旅行業法改正</a:t>
            </a:r>
          </a:p>
          <a:p>
            <a:r>
              <a:rPr lang="ja-JP" altLang="en-US" sz="1600"/>
              <a:t>　　　　　</a:t>
            </a:r>
            <a:r>
              <a:rPr lang="en-US" altLang="ja-JP" sz="1600"/>
              <a:t>(</a:t>
            </a:r>
            <a:r>
              <a:rPr lang="ja-JP" altLang="en-US" sz="1600"/>
              <a:t>電子情報対応）</a:t>
            </a:r>
            <a:endParaRPr lang="ja-JP" altLang="en-US"/>
          </a:p>
        </p:txBody>
      </p:sp>
      <p:sp>
        <p:nvSpPr>
          <p:cNvPr id="322595" name="Text Box 35"/>
          <p:cNvSpPr txBox="1">
            <a:spLocks noChangeArrowheads="1"/>
          </p:cNvSpPr>
          <p:nvPr/>
        </p:nvSpPr>
        <p:spPr bwMode="auto">
          <a:xfrm>
            <a:off x="7556500" y="3810000"/>
            <a:ext cx="673100" cy="2327275"/>
          </a:xfrm>
          <a:prstGeom prst="rect">
            <a:avLst/>
          </a:prstGeom>
          <a:noFill/>
          <a:ln w="9525">
            <a:noFill/>
            <a:miter lim="800000"/>
            <a:headEnd/>
            <a:tailEnd/>
          </a:ln>
          <a:effectLst/>
        </p:spPr>
        <p:txBody>
          <a:bodyPr vert="eaVert" wrap="none">
            <a:spAutoFit/>
          </a:bodyPr>
          <a:lstStyle/>
          <a:p>
            <a:r>
              <a:rPr lang="ja-JP" altLang="en-US" sz="1600"/>
              <a:t>平成十六年旅行業法改正</a:t>
            </a:r>
          </a:p>
          <a:p>
            <a:r>
              <a:rPr lang="ja-JP" altLang="en-US" sz="1600"/>
              <a:t>　　　　　</a:t>
            </a:r>
            <a:r>
              <a:rPr lang="en-US" altLang="ja-JP" sz="1600"/>
              <a:t>(</a:t>
            </a:r>
            <a:r>
              <a:rPr lang="ja-JP" altLang="en-US" sz="1600"/>
              <a:t>企画旅行概念）</a:t>
            </a:r>
            <a:endParaRPr lang="ja-JP" altLang="en-US"/>
          </a:p>
        </p:txBody>
      </p:sp>
      <p:sp>
        <p:nvSpPr>
          <p:cNvPr id="322596" name="Text Box 36"/>
          <p:cNvSpPr txBox="1">
            <a:spLocks noChangeArrowheads="1"/>
          </p:cNvSpPr>
          <p:nvPr/>
        </p:nvSpPr>
        <p:spPr bwMode="auto">
          <a:xfrm>
            <a:off x="7350125" y="1219200"/>
            <a:ext cx="498475" cy="1828800"/>
          </a:xfrm>
          <a:prstGeom prst="rect">
            <a:avLst/>
          </a:prstGeom>
          <a:noFill/>
          <a:ln w="9525">
            <a:solidFill>
              <a:schemeClr val="tx1"/>
            </a:solidFill>
            <a:miter lim="800000"/>
            <a:headEnd/>
            <a:tailEnd/>
          </a:ln>
          <a:effectLst/>
        </p:spPr>
        <p:txBody>
          <a:bodyPr vert="eaVert">
            <a:spAutoFit/>
          </a:bodyPr>
          <a:lstStyle/>
          <a:p>
            <a:r>
              <a:rPr lang="ja-JP" altLang="en-US" sz="2000"/>
              <a:t>観光立国政策</a:t>
            </a:r>
          </a:p>
        </p:txBody>
      </p:sp>
      <p:sp>
        <p:nvSpPr>
          <p:cNvPr id="322597" name="Text Box 37"/>
          <p:cNvSpPr txBox="1">
            <a:spLocks noChangeArrowheads="1"/>
          </p:cNvSpPr>
          <p:nvPr/>
        </p:nvSpPr>
        <p:spPr bwMode="auto">
          <a:xfrm>
            <a:off x="7877175" y="2133600"/>
            <a:ext cx="428625" cy="1193800"/>
          </a:xfrm>
          <a:prstGeom prst="rect">
            <a:avLst/>
          </a:prstGeom>
          <a:noFill/>
          <a:ln w="9525">
            <a:noFill/>
            <a:miter lim="800000"/>
            <a:headEnd/>
            <a:tailEnd/>
          </a:ln>
          <a:effectLst/>
        </p:spPr>
        <p:txBody>
          <a:bodyPr vert="eaVert" wrap="none">
            <a:spAutoFit/>
          </a:bodyPr>
          <a:lstStyle/>
          <a:p>
            <a:r>
              <a:rPr lang="ja-JP" altLang="en-US" sz="1600"/>
              <a:t>インバウンド</a:t>
            </a:r>
          </a:p>
        </p:txBody>
      </p:sp>
      <p:sp>
        <p:nvSpPr>
          <p:cNvPr id="322598" name="Text Box 38"/>
          <p:cNvSpPr txBox="1">
            <a:spLocks noChangeArrowheads="1"/>
          </p:cNvSpPr>
          <p:nvPr/>
        </p:nvSpPr>
        <p:spPr bwMode="auto">
          <a:xfrm>
            <a:off x="3276600" y="1143000"/>
            <a:ext cx="468313" cy="1600200"/>
          </a:xfrm>
          <a:prstGeom prst="rect">
            <a:avLst/>
          </a:prstGeom>
          <a:noFill/>
          <a:ln w="9525">
            <a:solidFill>
              <a:schemeClr val="tx1"/>
            </a:solidFill>
            <a:miter lim="800000"/>
            <a:headEnd/>
            <a:tailEnd/>
          </a:ln>
          <a:effectLst/>
        </p:spPr>
        <p:txBody>
          <a:bodyPr vert="eaVert" wrap="none">
            <a:spAutoFit/>
          </a:bodyPr>
          <a:lstStyle/>
          <a:p>
            <a:r>
              <a:rPr lang="ja-JP" altLang="en-US" sz="1800"/>
              <a:t>ジャンボ機就航</a:t>
            </a:r>
          </a:p>
        </p:txBody>
      </p:sp>
      <p:sp>
        <p:nvSpPr>
          <p:cNvPr id="322599" name="Text Box 39"/>
          <p:cNvSpPr txBox="1">
            <a:spLocks noChangeArrowheads="1"/>
          </p:cNvSpPr>
          <p:nvPr/>
        </p:nvSpPr>
        <p:spPr bwMode="auto">
          <a:xfrm>
            <a:off x="5105400" y="4038600"/>
            <a:ext cx="438150" cy="2359025"/>
          </a:xfrm>
          <a:prstGeom prst="rect">
            <a:avLst/>
          </a:prstGeom>
          <a:noFill/>
          <a:ln w="9525">
            <a:solidFill>
              <a:schemeClr val="tx1"/>
            </a:solidFill>
            <a:miter lim="800000"/>
            <a:headEnd/>
            <a:tailEnd/>
          </a:ln>
          <a:effectLst/>
        </p:spPr>
        <p:txBody>
          <a:bodyPr vert="eaVert" wrap="none">
            <a:spAutoFit/>
          </a:bodyPr>
          <a:lstStyle/>
          <a:p>
            <a:r>
              <a:rPr lang="ja-JP" altLang="en-US" sz="1600"/>
              <a:t>昭和</a:t>
            </a:r>
            <a:r>
              <a:rPr lang="en-US" altLang="ja-JP" sz="1600"/>
              <a:t>45</a:t>
            </a:r>
            <a:r>
              <a:rPr lang="ja-JP" altLang="en-US" sz="1600"/>
              <a:t>年大阪万国博覧会</a:t>
            </a:r>
          </a:p>
        </p:txBody>
      </p:sp>
      <p:sp>
        <p:nvSpPr>
          <p:cNvPr id="322600" name="Text Box 40"/>
          <p:cNvSpPr txBox="1">
            <a:spLocks noChangeArrowheads="1"/>
          </p:cNvSpPr>
          <p:nvPr/>
        </p:nvSpPr>
        <p:spPr bwMode="auto">
          <a:xfrm>
            <a:off x="6781800" y="2133600"/>
            <a:ext cx="428625" cy="1377950"/>
          </a:xfrm>
          <a:prstGeom prst="rect">
            <a:avLst/>
          </a:prstGeom>
          <a:noFill/>
          <a:ln w="9525">
            <a:noFill/>
            <a:miter lim="800000"/>
            <a:headEnd/>
            <a:tailEnd/>
          </a:ln>
          <a:effectLst/>
        </p:spPr>
        <p:txBody>
          <a:bodyPr vert="eaVert" wrap="none">
            <a:spAutoFit/>
          </a:bodyPr>
          <a:lstStyle/>
          <a:p>
            <a:r>
              <a:rPr lang="ja-JP" altLang="en-US" sz="1600"/>
              <a:t>インターネット</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スライド番号プレースホルダ 3"/>
          <p:cNvSpPr>
            <a:spLocks noGrp="1"/>
          </p:cNvSpPr>
          <p:nvPr>
            <p:ph type="sldNum" sz="quarter" idx="12"/>
          </p:nvPr>
        </p:nvSpPr>
        <p:spPr/>
        <p:txBody>
          <a:bodyPr/>
          <a:lstStyle/>
          <a:p>
            <a:fld id="{3FF1BEE8-F40F-4670-A526-976C9011098E}" type="slidenum">
              <a:rPr lang="en-US" altLang="ja-JP"/>
              <a:pPr/>
              <a:t>18</a:t>
            </a:fld>
            <a:endParaRPr lang="en-US" altLang="ja-JP"/>
          </a:p>
        </p:txBody>
      </p:sp>
      <p:sp>
        <p:nvSpPr>
          <p:cNvPr id="196610" name="Line 2"/>
          <p:cNvSpPr>
            <a:spLocks noChangeShapeType="1"/>
          </p:cNvSpPr>
          <p:nvPr/>
        </p:nvSpPr>
        <p:spPr bwMode="auto">
          <a:xfrm>
            <a:off x="228600" y="3733800"/>
            <a:ext cx="76962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96611" name="Text Box 3"/>
          <p:cNvSpPr txBox="1">
            <a:spLocks noChangeArrowheads="1"/>
          </p:cNvSpPr>
          <p:nvPr/>
        </p:nvSpPr>
        <p:spPr bwMode="auto">
          <a:xfrm>
            <a:off x="1772236" y="-27384"/>
            <a:ext cx="5262980" cy="1200329"/>
          </a:xfrm>
          <a:prstGeom prst="rect">
            <a:avLst/>
          </a:prstGeom>
          <a:solidFill>
            <a:srgbClr val="FFFF00"/>
          </a:solidFill>
          <a:ln w="9525">
            <a:solidFill>
              <a:schemeClr val="tx1"/>
            </a:solidFill>
            <a:miter lim="800000"/>
            <a:headEnd/>
            <a:tailEnd/>
          </a:ln>
          <a:effectLst/>
        </p:spPr>
        <p:txBody>
          <a:bodyPr wrap="none">
            <a:spAutoFit/>
          </a:bodyPr>
          <a:lstStyle/>
          <a:p>
            <a:pPr algn="ctr"/>
            <a:r>
              <a:rPr lang="ja-JP" altLang="en-US" sz="3600" dirty="0"/>
              <a:t>旅行業に関する</a:t>
            </a:r>
          </a:p>
          <a:p>
            <a:pPr algn="ctr"/>
            <a:r>
              <a:rPr lang="ja-JP" altLang="en-US" sz="3600" dirty="0"/>
              <a:t>運送事業規制法適用関係</a:t>
            </a:r>
          </a:p>
        </p:txBody>
      </p:sp>
      <p:sp>
        <p:nvSpPr>
          <p:cNvPr id="196612" name="Rectangle 4"/>
          <p:cNvSpPr>
            <a:spLocks noChangeArrowheads="1"/>
          </p:cNvSpPr>
          <p:nvPr/>
        </p:nvSpPr>
        <p:spPr bwMode="auto">
          <a:xfrm>
            <a:off x="228600" y="990600"/>
            <a:ext cx="457200" cy="5410200"/>
          </a:xfrm>
          <a:prstGeom prst="rect">
            <a:avLst/>
          </a:prstGeom>
          <a:noFill/>
          <a:ln w="9525">
            <a:solidFill>
              <a:schemeClr val="tx1"/>
            </a:solidFill>
            <a:miter lim="800000"/>
            <a:headEnd/>
            <a:tailEnd/>
          </a:ln>
          <a:effectLst/>
        </p:spPr>
        <p:txBody>
          <a:bodyPr wrap="none" anchor="ctr"/>
          <a:lstStyle/>
          <a:p>
            <a:endParaRPr lang="ja-JP" altLang="en-US"/>
          </a:p>
        </p:txBody>
      </p:sp>
      <p:sp>
        <p:nvSpPr>
          <p:cNvPr id="196613" name="Text Box 5"/>
          <p:cNvSpPr txBox="1">
            <a:spLocks noChangeArrowheads="1"/>
          </p:cNvSpPr>
          <p:nvPr/>
        </p:nvSpPr>
        <p:spPr bwMode="auto">
          <a:xfrm>
            <a:off x="238125" y="1508125"/>
            <a:ext cx="549275" cy="1616075"/>
          </a:xfrm>
          <a:prstGeom prst="rect">
            <a:avLst/>
          </a:prstGeom>
          <a:noFill/>
          <a:ln w="9525">
            <a:noFill/>
            <a:miter lim="800000"/>
            <a:headEnd/>
            <a:tailEnd/>
          </a:ln>
          <a:effectLst/>
        </p:spPr>
        <p:txBody>
          <a:bodyPr vert="eaVert" wrap="none">
            <a:spAutoFit/>
          </a:bodyPr>
          <a:lstStyle/>
          <a:p>
            <a:r>
              <a:rPr lang="ja-JP" altLang="en-US"/>
              <a:t>実運送規制</a:t>
            </a:r>
          </a:p>
        </p:txBody>
      </p:sp>
      <p:sp>
        <p:nvSpPr>
          <p:cNvPr id="196614" name="Text Box 6"/>
          <p:cNvSpPr txBox="1">
            <a:spLocks noChangeArrowheads="1"/>
          </p:cNvSpPr>
          <p:nvPr/>
        </p:nvSpPr>
        <p:spPr bwMode="auto">
          <a:xfrm>
            <a:off x="212725" y="4403725"/>
            <a:ext cx="549275" cy="1311275"/>
          </a:xfrm>
          <a:prstGeom prst="rect">
            <a:avLst/>
          </a:prstGeom>
          <a:noFill/>
          <a:ln w="9525">
            <a:noFill/>
            <a:miter lim="800000"/>
            <a:headEnd/>
            <a:tailEnd/>
          </a:ln>
          <a:effectLst/>
        </p:spPr>
        <p:txBody>
          <a:bodyPr vert="eaVert" wrap="none">
            <a:spAutoFit/>
          </a:bodyPr>
          <a:lstStyle/>
          <a:p>
            <a:r>
              <a:rPr lang="ja-JP" altLang="en-US"/>
              <a:t>主催旅行</a:t>
            </a:r>
          </a:p>
        </p:txBody>
      </p:sp>
      <p:sp>
        <p:nvSpPr>
          <p:cNvPr id="196616" name="Text Box 8"/>
          <p:cNvSpPr txBox="1">
            <a:spLocks noChangeArrowheads="1"/>
          </p:cNvSpPr>
          <p:nvPr/>
        </p:nvSpPr>
        <p:spPr bwMode="auto">
          <a:xfrm>
            <a:off x="1295400" y="3810000"/>
            <a:ext cx="438150" cy="2257425"/>
          </a:xfrm>
          <a:prstGeom prst="rect">
            <a:avLst/>
          </a:prstGeom>
          <a:noFill/>
          <a:ln w="9525">
            <a:solidFill>
              <a:schemeClr val="tx1"/>
            </a:solidFill>
            <a:miter lim="800000"/>
            <a:headEnd/>
            <a:tailEnd/>
          </a:ln>
          <a:effectLst/>
        </p:spPr>
        <p:txBody>
          <a:bodyPr vert="eaVert" wrap="none">
            <a:spAutoFit/>
          </a:bodyPr>
          <a:lstStyle/>
          <a:p>
            <a:r>
              <a:rPr lang="ja-JP" altLang="en-US" sz="1600"/>
              <a:t>昭和</a:t>
            </a:r>
            <a:r>
              <a:rPr lang="en-US" altLang="ja-JP" sz="1600"/>
              <a:t>27</a:t>
            </a:r>
            <a:r>
              <a:rPr lang="ja-JP" altLang="en-US" sz="1600"/>
              <a:t>年旅行あっ旋業法</a:t>
            </a:r>
            <a:endParaRPr lang="ja-JP" altLang="en-US"/>
          </a:p>
        </p:txBody>
      </p:sp>
      <p:sp>
        <p:nvSpPr>
          <p:cNvPr id="196618" name="Text Box 10"/>
          <p:cNvSpPr txBox="1">
            <a:spLocks noChangeArrowheads="1"/>
          </p:cNvSpPr>
          <p:nvPr/>
        </p:nvSpPr>
        <p:spPr bwMode="auto">
          <a:xfrm>
            <a:off x="3571875" y="3886200"/>
            <a:ext cx="438150" cy="1704975"/>
          </a:xfrm>
          <a:prstGeom prst="rect">
            <a:avLst/>
          </a:prstGeom>
          <a:noFill/>
          <a:ln w="9525">
            <a:solidFill>
              <a:schemeClr val="tx1"/>
            </a:solidFill>
            <a:miter lim="800000"/>
            <a:headEnd/>
            <a:tailEnd/>
          </a:ln>
          <a:effectLst/>
        </p:spPr>
        <p:txBody>
          <a:bodyPr vert="eaVert" wrap="none">
            <a:spAutoFit/>
          </a:bodyPr>
          <a:lstStyle/>
          <a:p>
            <a:r>
              <a:rPr lang="ja-JP" altLang="en-US" sz="1600"/>
              <a:t>昭和</a:t>
            </a:r>
            <a:r>
              <a:rPr lang="en-US" altLang="ja-JP" sz="1600"/>
              <a:t>46</a:t>
            </a:r>
            <a:r>
              <a:rPr lang="ja-JP" altLang="en-US" sz="1600"/>
              <a:t>年旅行業法</a:t>
            </a:r>
            <a:endParaRPr lang="ja-JP" altLang="en-US"/>
          </a:p>
        </p:txBody>
      </p:sp>
      <p:sp>
        <p:nvSpPr>
          <p:cNvPr id="196620" name="Text Box 12"/>
          <p:cNvSpPr txBox="1">
            <a:spLocks noChangeArrowheads="1"/>
          </p:cNvSpPr>
          <p:nvPr/>
        </p:nvSpPr>
        <p:spPr bwMode="auto">
          <a:xfrm>
            <a:off x="4879975" y="4343400"/>
            <a:ext cx="682625" cy="2155825"/>
          </a:xfrm>
          <a:prstGeom prst="rect">
            <a:avLst/>
          </a:prstGeom>
          <a:noFill/>
          <a:ln w="9525">
            <a:solidFill>
              <a:schemeClr val="tx1"/>
            </a:solidFill>
            <a:miter lim="800000"/>
            <a:headEnd/>
            <a:tailEnd/>
          </a:ln>
          <a:effectLst/>
        </p:spPr>
        <p:txBody>
          <a:bodyPr vert="eaVert" wrap="none">
            <a:spAutoFit/>
          </a:bodyPr>
          <a:lstStyle/>
          <a:p>
            <a:r>
              <a:rPr lang="ja-JP" altLang="en-US" sz="1600"/>
              <a:t>昭和</a:t>
            </a:r>
            <a:r>
              <a:rPr lang="en-US" altLang="ja-JP" sz="1600"/>
              <a:t>57</a:t>
            </a:r>
            <a:r>
              <a:rPr lang="ja-JP" altLang="en-US" sz="1600"/>
              <a:t>年旅行業法改正</a:t>
            </a:r>
          </a:p>
          <a:p>
            <a:r>
              <a:rPr lang="en-US" altLang="ja-JP" sz="1600"/>
              <a:t>(</a:t>
            </a:r>
            <a:r>
              <a:rPr lang="ja-JP" altLang="en-US" sz="1600"/>
              <a:t>主催旅行の明確化）</a:t>
            </a:r>
            <a:endParaRPr lang="ja-JP" altLang="en-US"/>
          </a:p>
        </p:txBody>
      </p:sp>
      <p:sp>
        <p:nvSpPr>
          <p:cNvPr id="196621" name="Text Box 13"/>
          <p:cNvSpPr txBox="1">
            <a:spLocks noChangeArrowheads="1"/>
          </p:cNvSpPr>
          <p:nvPr/>
        </p:nvSpPr>
        <p:spPr bwMode="auto">
          <a:xfrm>
            <a:off x="5791200" y="1219200"/>
            <a:ext cx="438150" cy="1320800"/>
          </a:xfrm>
          <a:prstGeom prst="rect">
            <a:avLst/>
          </a:prstGeom>
          <a:noFill/>
          <a:ln w="9525">
            <a:solidFill>
              <a:schemeClr val="tx1"/>
            </a:solidFill>
            <a:miter lim="800000"/>
            <a:headEnd/>
            <a:tailEnd/>
          </a:ln>
          <a:effectLst/>
        </p:spPr>
        <p:txBody>
          <a:bodyPr vert="eaVert" wrap="none">
            <a:spAutoFit/>
          </a:bodyPr>
          <a:lstStyle/>
          <a:p>
            <a:r>
              <a:rPr lang="ja-JP" altLang="en-US" sz="1600"/>
              <a:t>物流規制緩和</a:t>
            </a:r>
            <a:endParaRPr lang="ja-JP" altLang="en-US"/>
          </a:p>
        </p:txBody>
      </p:sp>
      <p:sp>
        <p:nvSpPr>
          <p:cNvPr id="196622" name="Text Box 14"/>
          <p:cNvSpPr txBox="1">
            <a:spLocks noChangeArrowheads="1"/>
          </p:cNvSpPr>
          <p:nvPr/>
        </p:nvSpPr>
        <p:spPr bwMode="auto">
          <a:xfrm>
            <a:off x="4267200" y="3933825"/>
            <a:ext cx="2022475" cy="346075"/>
          </a:xfrm>
          <a:prstGeom prst="rect">
            <a:avLst/>
          </a:prstGeom>
          <a:noFill/>
          <a:ln w="9525">
            <a:solidFill>
              <a:schemeClr val="tx1"/>
            </a:solidFill>
            <a:prstDash val="sysDot"/>
            <a:miter lim="800000"/>
            <a:headEnd/>
            <a:tailEnd/>
          </a:ln>
          <a:effectLst/>
        </p:spPr>
        <p:txBody>
          <a:bodyPr wrap="none">
            <a:spAutoFit/>
          </a:bodyPr>
          <a:lstStyle/>
          <a:p>
            <a:r>
              <a:rPr lang="ja-JP" altLang="en-US" sz="1600"/>
              <a:t>旅行業の定義は不変</a:t>
            </a:r>
          </a:p>
        </p:txBody>
      </p:sp>
      <p:sp>
        <p:nvSpPr>
          <p:cNvPr id="196624" name="Text Box 16"/>
          <p:cNvSpPr txBox="1">
            <a:spLocks noChangeArrowheads="1"/>
          </p:cNvSpPr>
          <p:nvPr/>
        </p:nvSpPr>
        <p:spPr bwMode="auto">
          <a:xfrm>
            <a:off x="1066800" y="1066800"/>
            <a:ext cx="468313" cy="1930400"/>
          </a:xfrm>
          <a:prstGeom prst="rect">
            <a:avLst/>
          </a:prstGeom>
          <a:noFill/>
          <a:ln w="9525">
            <a:solidFill>
              <a:schemeClr val="tx1"/>
            </a:solidFill>
            <a:miter lim="800000"/>
            <a:headEnd/>
            <a:tailEnd/>
          </a:ln>
          <a:effectLst/>
        </p:spPr>
        <p:txBody>
          <a:bodyPr vert="eaVert" wrap="none">
            <a:spAutoFit/>
          </a:bodyPr>
          <a:lstStyle/>
          <a:p>
            <a:r>
              <a:rPr lang="ja-JP" altLang="en-US" sz="1800"/>
              <a:t>数量規制整備時期</a:t>
            </a:r>
            <a:endParaRPr lang="ja-JP" altLang="en-US"/>
          </a:p>
        </p:txBody>
      </p:sp>
      <p:sp>
        <p:nvSpPr>
          <p:cNvPr id="196628" name="Text Box 20"/>
          <p:cNvSpPr txBox="1">
            <a:spLocks noChangeArrowheads="1"/>
          </p:cNvSpPr>
          <p:nvPr/>
        </p:nvSpPr>
        <p:spPr bwMode="auto">
          <a:xfrm>
            <a:off x="6477000" y="1219200"/>
            <a:ext cx="438150" cy="1727200"/>
          </a:xfrm>
          <a:prstGeom prst="rect">
            <a:avLst/>
          </a:prstGeom>
          <a:noFill/>
          <a:ln w="9525">
            <a:solidFill>
              <a:schemeClr val="tx1"/>
            </a:solidFill>
            <a:miter lim="800000"/>
            <a:headEnd/>
            <a:tailEnd/>
          </a:ln>
          <a:effectLst/>
        </p:spPr>
        <p:txBody>
          <a:bodyPr vert="eaVert" wrap="none">
            <a:spAutoFit/>
          </a:bodyPr>
          <a:lstStyle/>
          <a:p>
            <a:r>
              <a:rPr lang="ja-JP" altLang="en-US" sz="1600"/>
              <a:t>旅客運送規制緩和</a:t>
            </a:r>
          </a:p>
        </p:txBody>
      </p:sp>
      <p:sp>
        <p:nvSpPr>
          <p:cNvPr id="196630" name="Text Box 22"/>
          <p:cNvSpPr txBox="1">
            <a:spLocks noChangeArrowheads="1"/>
          </p:cNvSpPr>
          <p:nvPr/>
        </p:nvSpPr>
        <p:spPr bwMode="auto">
          <a:xfrm>
            <a:off x="2719070" y="1295400"/>
            <a:ext cx="492443" cy="1887696"/>
          </a:xfrm>
          <a:prstGeom prst="rect">
            <a:avLst/>
          </a:prstGeom>
          <a:noFill/>
          <a:ln w="9525">
            <a:solidFill>
              <a:schemeClr val="tx1"/>
            </a:solidFill>
            <a:miter lim="800000"/>
            <a:headEnd/>
            <a:tailEnd/>
          </a:ln>
          <a:effectLst/>
        </p:spPr>
        <p:txBody>
          <a:bodyPr vert="eaVert" wrap="none">
            <a:spAutoFit/>
          </a:bodyPr>
          <a:lstStyle/>
          <a:p>
            <a:r>
              <a:rPr lang="ja-JP" altLang="en-US" sz="2000" dirty="0"/>
              <a:t>物流規制形骸化</a:t>
            </a:r>
          </a:p>
        </p:txBody>
      </p:sp>
      <p:sp>
        <p:nvSpPr>
          <p:cNvPr id="196631" name="Text Box 23"/>
          <p:cNvSpPr txBox="1">
            <a:spLocks noChangeArrowheads="1"/>
          </p:cNvSpPr>
          <p:nvPr/>
        </p:nvSpPr>
        <p:spPr bwMode="auto">
          <a:xfrm>
            <a:off x="3276600" y="1333500"/>
            <a:ext cx="428625" cy="1866900"/>
          </a:xfrm>
          <a:prstGeom prst="rect">
            <a:avLst/>
          </a:prstGeom>
          <a:noFill/>
          <a:ln w="9525">
            <a:noFill/>
            <a:miter lim="800000"/>
            <a:headEnd/>
            <a:tailEnd/>
          </a:ln>
          <a:effectLst/>
        </p:spPr>
        <p:txBody>
          <a:bodyPr vert="eaVert" wrap="none">
            <a:spAutoFit/>
          </a:bodyPr>
          <a:lstStyle/>
          <a:p>
            <a:r>
              <a:rPr lang="ja-JP" altLang="en-US" sz="1600"/>
              <a:t>貸切バス規制形骸化</a:t>
            </a:r>
          </a:p>
        </p:txBody>
      </p:sp>
      <p:sp>
        <p:nvSpPr>
          <p:cNvPr id="196632" name="Text Box 24"/>
          <p:cNvSpPr txBox="1">
            <a:spLocks noChangeArrowheads="1"/>
          </p:cNvSpPr>
          <p:nvPr/>
        </p:nvSpPr>
        <p:spPr bwMode="auto">
          <a:xfrm>
            <a:off x="4343400" y="1371600"/>
            <a:ext cx="428625" cy="1311275"/>
          </a:xfrm>
          <a:prstGeom prst="rect">
            <a:avLst/>
          </a:prstGeom>
          <a:noFill/>
          <a:ln w="9525">
            <a:noFill/>
            <a:miter lim="800000"/>
            <a:headEnd/>
            <a:tailEnd/>
          </a:ln>
          <a:effectLst/>
        </p:spPr>
        <p:txBody>
          <a:bodyPr vert="eaVert" wrap="none">
            <a:spAutoFit/>
          </a:bodyPr>
          <a:lstStyle/>
          <a:p>
            <a:r>
              <a:rPr lang="ja-JP" altLang="en-US" sz="1600"/>
              <a:t>米国規制緩和</a:t>
            </a:r>
            <a:endParaRPr lang="ja-JP" altLang="en-US"/>
          </a:p>
        </p:txBody>
      </p:sp>
      <p:sp>
        <p:nvSpPr>
          <p:cNvPr id="196636" name="Text Box 28"/>
          <p:cNvSpPr txBox="1">
            <a:spLocks noChangeArrowheads="1"/>
          </p:cNvSpPr>
          <p:nvPr/>
        </p:nvSpPr>
        <p:spPr bwMode="auto">
          <a:xfrm>
            <a:off x="5276850" y="1219200"/>
            <a:ext cx="438150" cy="1524000"/>
          </a:xfrm>
          <a:prstGeom prst="rect">
            <a:avLst/>
          </a:prstGeom>
          <a:noFill/>
          <a:ln w="9525">
            <a:solidFill>
              <a:schemeClr val="tx1"/>
            </a:solidFill>
            <a:miter lim="800000"/>
            <a:headEnd/>
            <a:tailEnd/>
          </a:ln>
          <a:effectLst/>
        </p:spPr>
        <p:txBody>
          <a:bodyPr vert="eaVert" wrap="none">
            <a:spAutoFit/>
          </a:bodyPr>
          <a:lstStyle/>
          <a:p>
            <a:r>
              <a:rPr lang="ja-JP" altLang="en-US" sz="1600" dirty="0"/>
              <a:t>国鉄分割民営化</a:t>
            </a:r>
          </a:p>
        </p:txBody>
      </p:sp>
      <p:sp>
        <p:nvSpPr>
          <p:cNvPr id="196641" name="Text Box 33"/>
          <p:cNvSpPr txBox="1">
            <a:spLocks noChangeArrowheads="1"/>
          </p:cNvSpPr>
          <p:nvPr/>
        </p:nvSpPr>
        <p:spPr bwMode="auto">
          <a:xfrm>
            <a:off x="1831975" y="3810000"/>
            <a:ext cx="682625" cy="2708275"/>
          </a:xfrm>
          <a:prstGeom prst="rect">
            <a:avLst/>
          </a:prstGeom>
          <a:noFill/>
          <a:ln w="9525">
            <a:solidFill>
              <a:schemeClr val="tx1"/>
            </a:solidFill>
            <a:miter lim="800000"/>
            <a:headEnd/>
            <a:tailEnd/>
          </a:ln>
          <a:effectLst/>
        </p:spPr>
        <p:txBody>
          <a:bodyPr vert="eaVert" wrap="none">
            <a:spAutoFit/>
          </a:bodyPr>
          <a:lstStyle/>
          <a:p>
            <a:r>
              <a:rPr lang="ja-JP" altLang="en-US" sz="1600"/>
              <a:t>昭和</a:t>
            </a:r>
            <a:r>
              <a:rPr lang="en-US" altLang="ja-JP" sz="1600"/>
              <a:t>31</a:t>
            </a:r>
            <a:r>
              <a:rPr lang="ja-JP" altLang="en-US" sz="1600"/>
              <a:t>年旅行あっ旋業法改正</a:t>
            </a:r>
          </a:p>
          <a:p>
            <a:r>
              <a:rPr lang="ja-JP" altLang="en-US" sz="1600"/>
              <a:t>　　　　　　　　</a:t>
            </a:r>
            <a:r>
              <a:rPr lang="ja-JP" altLang="en-US" sz="1400"/>
              <a:t>約款届出・掲示義務</a:t>
            </a:r>
          </a:p>
        </p:txBody>
      </p:sp>
      <p:sp>
        <p:nvSpPr>
          <p:cNvPr id="196643" name="Text Box 35"/>
          <p:cNvSpPr txBox="1">
            <a:spLocks noChangeArrowheads="1"/>
          </p:cNvSpPr>
          <p:nvPr/>
        </p:nvSpPr>
        <p:spPr bwMode="auto">
          <a:xfrm>
            <a:off x="762000" y="3810000"/>
            <a:ext cx="438150" cy="2336800"/>
          </a:xfrm>
          <a:prstGeom prst="rect">
            <a:avLst/>
          </a:prstGeom>
          <a:noFill/>
          <a:ln w="9525">
            <a:solidFill>
              <a:schemeClr val="tx1"/>
            </a:solidFill>
            <a:miter lim="800000"/>
            <a:headEnd/>
            <a:tailEnd/>
          </a:ln>
          <a:effectLst/>
        </p:spPr>
        <p:txBody>
          <a:bodyPr vert="eaVert" wrap="none">
            <a:spAutoFit/>
          </a:bodyPr>
          <a:lstStyle/>
          <a:p>
            <a:r>
              <a:rPr lang="ja-JP" altLang="en-US" sz="1600"/>
              <a:t>国家総動員法企業許可令</a:t>
            </a:r>
            <a:endParaRPr lang="ja-JP" altLang="en-US"/>
          </a:p>
        </p:txBody>
      </p:sp>
      <p:sp>
        <p:nvSpPr>
          <p:cNvPr id="196644" name="Text Box 36"/>
          <p:cNvSpPr txBox="1">
            <a:spLocks noChangeArrowheads="1"/>
          </p:cNvSpPr>
          <p:nvPr/>
        </p:nvSpPr>
        <p:spPr bwMode="auto">
          <a:xfrm>
            <a:off x="6937375" y="3962400"/>
            <a:ext cx="682625" cy="2336800"/>
          </a:xfrm>
          <a:prstGeom prst="rect">
            <a:avLst/>
          </a:prstGeom>
          <a:noFill/>
          <a:ln w="9525">
            <a:solidFill>
              <a:schemeClr val="tx1"/>
            </a:solidFill>
            <a:miter lim="800000"/>
            <a:headEnd/>
            <a:tailEnd/>
          </a:ln>
          <a:effectLst/>
        </p:spPr>
        <p:txBody>
          <a:bodyPr vert="eaVert" wrap="none">
            <a:spAutoFit/>
          </a:bodyPr>
          <a:lstStyle/>
          <a:p>
            <a:r>
              <a:rPr lang="ja-JP" altLang="en-US" sz="1600"/>
              <a:t>平成十六年旅行業法改正</a:t>
            </a:r>
          </a:p>
          <a:p>
            <a:r>
              <a:rPr lang="ja-JP" altLang="en-US" sz="1600"/>
              <a:t>　　　　　</a:t>
            </a:r>
            <a:r>
              <a:rPr lang="en-US" altLang="ja-JP" sz="1600"/>
              <a:t>(</a:t>
            </a:r>
            <a:r>
              <a:rPr lang="ja-JP" altLang="en-US" sz="1600"/>
              <a:t>包括料金概念）</a:t>
            </a:r>
            <a:endParaRPr lang="ja-JP" altLang="en-US"/>
          </a:p>
        </p:txBody>
      </p:sp>
      <p:sp>
        <p:nvSpPr>
          <p:cNvPr id="196645" name="Oval 37"/>
          <p:cNvSpPr>
            <a:spLocks noChangeArrowheads="1"/>
          </p:cNvSpPr>
          <p:nvPr/>
        </p:nvSpPr>
        <p:spPr bwMode="auto">
          <a:xfrm>
            <a:off x="152400" y="3068960"/>
            <a:ext cx="1219200" cy="720080"/>
          </a:xfrm>
          <a:prstGeom prst="ellipse">
            <a:avLst/>
          </a:prstGeom>
          <a:solidFill>
            <a:schemeClr val="accent5">
              <a:lumMod val="20000"/>
              <a:lumOff val="80000"/>
            </a:schemeClr>
          </a:solidFill>
          <a:ln w="9525">
            <a:solidFill>
              <a:schemeClr val="tx1"/>
            </a:solidFill>
            <a:round/>
            <a:headEnd/>
            <a:tailEnd/>
          </a:ln>
          <a:effectLst/>
        </p:spPr>
        <p:txBody>
          <a:bodyPr wrap="none" anchor="ctr"/>
          <a:lstStyle/>
          <a:p>
            <a:pPr algn="ctr"/>
            <a:r>
              <a:rPr lang="ja-JP" altLang="en-US" sz="2000" dirty="0"/>
              <a:t>一期</a:t>
            </a:r>
          </a:p>
          <a:p>
            <a:pPr algn="ctr"/>
            <a:r>
              <a:rPr lang="ja-JP" altLang="en-US" sz="2000" dirty="0"/>
              <a:t>自由時代</a:t>
            </a:r>
          </a:p>
        </p:txBody>
      </p:sp>
      <p:sp>
        <p:nvSpPr>
          <p:cNvPr id="196648" name="Oval 40"/>
          <p:cNvSpPr>
            <a:spLocks noChangeArrowheads="1"/>
          </p:cNvSpPr>
          <p:nvPr/>
        </p:nvSpPr>
        <p:spPr bwMode="auto">
          <a:xfrm>
            <a:off x="1752600" y="2996952"/>
            <a:ext cx="1447800" cy="736848"/>
          </a:xfrm>
          <a:prstGeom prst="ellipse">
            <a:avLst/>
          </a:prstGeom>
          <a:solidFill>
            <a:schemeClr val="accent5">
              <a:lumMod val="20000"/>
              <a:lumOff val="80000"/>
            </a:schemeClr>
          </a:solidFill>
          <a:ln w="9525">
            <a:solidFill>
              <a:schemeClr val="tx1"/>
            </a:solidFill>
            <a:round/>
            <a:headEnd/>
            <a:tailEnd/>
          </a:ln>
          <a:effectLst/>
        </p:spPr>
        <p:txBody>
          <a:bodyPr wrap="none" anchor="ctr"/>
          <a:lstStyle/>
          <a:p>
            <a:pPr algn="ctr"/>
            <a:r>
              <a:rPr lang="ja-JP" altLang="en-US" sz="2400" dirty="0"/>
              <a:t>二期</a:t>
            </a:r>
          </a:p>
          <a:p>
            <a:pPr algn="ctr"/>
            <a:r>
              <a:rPr lang="ja-JP" altLang="en-US" sz="2400" dirty="0"/>
              <a:t>規制適用</a:t>
            </a:r>
          </a:p>
        </p:txBody>
      </p:sp>
      <p:sp>
        <p:nvSpPr>
          <p:cNvPr id="196649" name="Oval 41"/>
          <p:cNvSpPr>
            <a:spLocks noChangeArrowheads="1"/>
          </p:cNvSpPr>
          <p:nvPr/>
        </p:nvSpPr>
        <p:spPr bwMode="auto">
          <a:xfrm>
            <a:off x="3962400" y="2924944"/>
            <a:ext cx="1524000" cy="808856"/>
          </a:xfrm>
          <a:prstGeom prst="ellipse">
            <a:avLst/>
          </a:prstGeom>
          <a:solidFill>
            <a:schemeClr val="accent5">
              <a:lumMod val="20000"/>
              <a:lumOff val="80000"/>
            </a:schemeClr>
          </a:solidFill>
          <a:ln w="9525">
            <a:solidFill>
              <a:schemeClr val="tx1"/>
            </a:solidFill>
            <a:round/>
            <a:headEnd/>
            <a:tailEnd/>
          </a:ln>
          <a:effectLst/>
        </p:spPr>
        <p:txBody>
          <a:bodyPr wrap="none" anchor="ctr"/>
          <a:lstStyle/>
          <a:p>
            <a:pPr algn="ctr"/>
            <a:r>
              <a:rPr lang="ja-JP" altLang="en-US" sz="2400" dirty="0"/>
              <a:t>三期</a:t>
            </a:r>
          </a:p>
          <a:p>
            <a:pPr algn="ctr"/>
            <a:r>
              <a:rPr lang="ja-JP" altLang="en-US" sz="2400" dirty="0"/>
              <a:t>規制形骸化</a:t>
            </a:r>
          </a:p>
        </p:txBody>
      </p:sp>
      <p:sp>
        <p:nvSpPr>
          <p:cNvPr id="196650" name="Oval 42"/>
          <p:cNvSpPr>
            <a:spLocks noChangeArrowheads="1"/>
          </p:cNvSpPr>
          <p:nvPr/>
        </p:nvSpPr>
        <p:spPr bwMode="auto">
          <a:xfrm>
            <a:off x="5791200" y="2996952"/>
            <a:ext cx="1600200" cy="736848"/>
          </a:xfrm>
          <a:prstGeom prst="ellipse">
            <a:avLst/>
          </a:prstGeom>
          <a:solidFill>
            <a:schemeClr val="accent5">
              <a:lumMod val="20000"/>
              <a:lumOff val="80000"/>
            </a:schemeClr>
          </a:solidFill>
          <a:ln w="9525">
            <a:solidFill>
              <a:schemeClr val="tx1"/>
            </a:solidFill>
            <a:round/>
            <a:headEnd/>
            <a:tailEnd/>
          </a:ln>
          <a:effectLst/>
        </p:spPr>
        <p:txBody>
          <a:bodyPr wrap="none" anchor="ctr"/>
          <a:lstStyle/>
          <a:p>
            <a:pPr algn="ctr"/>
            <a:r>
              <a:rPr lang="ja-JP" altLang="en-US" sz="2400" dirty="0"/>
              <a:t>四期</a:t>
            </a:r>
          </a:p>
          <a:p>
            <a:pPr algn="ctr"/>
            <a:r>
              <a:rPr lang="ja-JP" altLang="en-US" sz="2400" dirty="0"/>
              <a:t>適法化時代</a:t>
            </a:r>
          </a:p>
        </p:txBody>
      </p:sp>
      <p:sp>
        <p:nvSpPr>
          <p:cNvPr id="196651" name="Oval 43"/>
          <p:cNvSpPr>
            <a:spLocks noChangeArrowheads="1"/>
          </p:cNvSpPr>
          <p:nvPr/>
        </p:nvSpPr>
        <p:spPr bwMode="auto">
          <a:xfrm>
            <a:off x="7543800" y="2924944"/>
            <a:ext cx="1371600" cy="808856"/>
          </a:xfrm>
          <a:prstGeom prst="ellipse">
            <a:avLst/>
          </a:prstGeom>
          <a:solidFill>
            <a:schemeClr val="accent5">
              <a:lumMod val="20000"/>
              <a:lumOff val="80000"/>
            </a:schemeClr>
          </a:solidFill>
          <a:ln w="9525">
            <a:solidFill>
              <a:schemeClr val="tx1"/>
            </a:solidFill>
            <a:round/>
            <a:headEnd/>
            <a:tailEnd/>
          </a:ln>
          <a:effectLst/>
        </p:spPr>
        <p:txBody>
          <a:bodyPr wrap="none" anchor="ctr"/>
          <a:lstStyle/>
          <a:p>
            <a:pPr algn="ctr"/>
            <a:r>
              <a:rPr lang="ja-JP" altLang="en-US" sz="2400" dirty="0"/>
              <a:t>五期</a:t>
            </a:r>
          </a:p>
          <a:p>
            <a:pPr algn="ctr"/>
            <a:r>
              <a:rPr lang="ja-JP" altLang="en-US" sz="2400" dirty="0"/>
              <a:t>融合化</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3"/>
          <p:cNvSpPr>
            <a:spLocks noGrp="1"/>
          </p:cNvSpPr>
          <p:nvPr>
            <p:ph type="sldNum" sz="quarter" idx="12"/>
          </p:nvPr>
        </p:nvSpPr>
        <p:spPr/>
        <p:txBody>
          <a:bodyPr/>
          <a:lstStyle/>
          <a:p>
            <a:fld id="{299BBB69-6866-48ED-9154-2D33DD893B13}" type="slidenum">
              <a:rPr lang="en-US" altLang="ja-JP"/>
              <a:pPr/>
              <a:t>19</a:t>
            </a:fld>
            <a:endParaRPr lang="en-US" altLang="ja-JP"/>
          </a:p>
        </p:txBody>
      </p:sp>
      <p:sp>
        <p:nvSpPr>
          <p:cNvPr id="331778" name="Text Box 2"/>
          <p:cNvSpPr txBox="1">
            <a:spLocks noChangeArrowheads="1"/>
          </p:cNvSpPr>
          <p:nvPr/>
        </p:nvSpPr>
        <p:spPr bwMode="auto">
          <a:xfrm>
            <a:off x="971600" y="2933700"/>
            <a:ext cx="7272808" cy="1107996"/>
          </a:xfrm>
          <a:prstGeom prst="rect">
            <a:avLst/>
          </a:prstGeom>
          <a:solidFill>
            <a:srgbClr val="FFFF00"/>
          </a:solidFill>
          <a:ln w="38100">
            <a:solidFill>
              <a:schemeClr val="tx1"/>
            </a:solidFill>
            <a:miter lim="800000"/>
            <a:headEnd/>
            <a:tailEnd/>
          </a:ln>
          <a:effectLst/>
        </p:spPr>
        <p:txBody>
          <a:bodyPr wrap="square">
            <a:spAutoFit/>
          </a:bodyPr>
          <a:lstStyle/>
          <a:p>
            <a:r>
              <a:rPr lang="ja-JP" altLang="en-US" sz="6600" dirty="0"/>
              <a:t>旅行業の取扱料金</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solidFill>
            <a:srgbClr val="FFFF00"/>
          </a:solidFill>
          <a:ln w="57150">
            <a:solidFill>
              <a:schemeClr val="tx1">
                <a:lumMod val="95000"/>
                <a:lumOff val="5000"/>
              </a:schemeClr>
            </a:solidFill>
          </a:ln>
        </p:spPr>
        <p:txBody>
          <a:bodyPr rtlCol="0">
            <a:normAutofit fontScale="90000"/>
          </a:bodyPr>
          <a:lstStyle/>
          <a:p>
            <a:pPr fontAlgn="auto">
              <a:spcAft>
                <a:spcPts val="0"/>
              </a:spcAft>
              <a:defRPr/>
            </a:pPr>
            <a:r>
              <a:rPr lang="ja-JP" altLang="en-US" dirty="0" smtClean="0"/>
              <a:t>定食料金は自由に決められる不思議</a:t>
            </a:r>
            <a:endParaRPr lang="ja-JP" altLang="en-US" dirty="0"/>
          </a:p>
        </p:txBody>
      </p:sp>
      <p:sp>
        <p:nvSpPr>
          <p:cNvPr id="34819" name="コンテンツ プレースホルダ 2"/>
          <p:cNvSpPr>
            <a:spLocks/>
          </p:cNvSpPr>
          <p:nvPr/>
        </p:nvSpPr>
        <p:spPr bwMode="auto">
          <a:xfrm>
            <a:off x="468313" y="1557338"/>
            <a:ext cx="8229600" cy="5300662"/>
          </a:xfrm>
          <a:prstGeom prst="rect">
            <a:avLst/>
          </a:prstGeom>
          <a:noFill/>
          <a:ln w="9525">
            <a:solidFill>
              <a:schemeClr val="accent1"/>
            </a:solidFill>
            <a:miter lim="800000"/>
            <a:headEnd/>
            <a:tailEnd/>
          </a:ln>
        </p:spPr>
        <p:txBody>
          <a:bodyPr/>
          <a:lstStyle/>
          <a:p>
            <a:pPr marL="342900" indent="-342900">
              <a:spcBef>
                <a:spcPct val="20000"/>
              </a:spcBef>
              <a:buFont typeface="Arial" pitchFamily="34" charset="0"/>
              <a:buChar char="•"/>
            </a:pPr>
            <a:r>
              <a:rPr lang="ja-JP" altLang="en-US" sz="3200" dirty="0" smtClean="0">
                <a:latin typeface="Calibri" pitchFamily="34" charset="0"/>
              </a:rPr>
              <a:t>パッケージツアーの</a:t>
            </a:r>
            <a:r>
              <a:rPr lang="ja-JP" altLang="en-US" sz="3200" dirty="0">
                <a:latin typeface="Calibri" pitchFamily="34" charset="0"/>
              </a:rPr>
              <a:t>包括料金制度の不思議</a:t>
            </a:r>
            <a:endParaRPr lang="en-US" altLang="ja-JP" sz="3200" dirty="0">
              <a:latin typeface="Calibri" pitchFamily="34" charset="0"/>
            </a:endParaRPr>
          </a:p>
          <a:p>
            <a:pPr marL="342900" indent="-342900">
              <a:spcBef>
                <a:spcPct val="20000"/>
              </a:spcBef>
              <a:buFont typeface="Arial" pitchFamily="34" charset="0"/>
              <a:buChar char="•"/>
            </a:pPr>
            <a:r>
              <a:rPr lang="ja-JP" altLang="en-US" sz="3200" dirty="0" smtClean="0">
                <a:latin typeface="Calibri" pitchFamily="34" charset="0"/>
              </a:rPr>
              <a:t>パックを構成する個別の料金（鉄道、航空、宿泊、入園料等）は国内国外を問わず規制料金であるものは多い。</a:t>
            </a:r>
            <a:endParaRPr lang="en-US" altLang="ja-JP" sz="3200" dirty="0">
              <a:latin typeface="Calibri" pitchFamily="34" charset="0"/>
            </a:endParaRPr>
          </a:p>
          <a:p>
            <a:pPr marL="342900" indent="-342900">
              <a:spcBef>
                <a:spcPct val="20000"/>
              </a:spcBef>
              <a:buFont typeface="Arial" pitchFamily="34" charset="0"/>
              <a:buChar char="•"/>
            </a:pPr>
            <a:r>
              <a:rPr lang="ja-JP" altLang="en-US" sz="3200" dirty="0" smtClean="0">
                <a:latin typeface="Calibri" pitchFamily="34" charset="0"/>
              </a:rPr>
              <a:t>この商品をパックにしてまとめて販売すると、料金は自由に決められる。</a:t>
            </a:r>
            <a:endParaRPr lang="en-US" altLang="ja-JP" sz="3200" dirty="0" smtClean="0">
              <a:latin typeface="Calibri" pitchFamily="34" charset="0"/>
            </a:endParaRPr>
          </a:p>
          <a:p>
            <a:pPr marL="342900" indent="-342900">
              <a:spcBef>
                <a:spcPct val="20000"/>
              </a:spcBef>
              <a:buFont typeface="Arial" pitchFamily="34" charset="0"/>
              <a:buChar char="•"/>
            </a:pPr>
            <a:r>
              <a:rPr lang="ja-JP" altLang="en-US" sz="3200" dirty="0" smtClean="0">
                <a:latin typeface="Calibri" pitchFamily="34" charset="0"/>
              </a:rPr>
              <a:t>欧州</a:t>
            </a:r>
            <a:r>
              <a:rPr lang="ja-JP" altLang="en-US" sz="3200" dirty="0">
                <a:latin typeface="Calibri" pitchFamily="34" charset="0"/>
              </a:rPr>
              <a:t>は複数商品販売が前提、我が国は単品パックも</a:t>
            </a:r>
            <a:r>
              <a:rPr lang="ja-JP" altLang="en-US" sz="3200" dirty="0" smtClean="0">
                <a:latin typeface="Calibri" pitchFamily="34" charset="0"/>
              </a:rPr>
              <a:t>可能・・</a:t>
            </a:r>
            <a:r>
              <a:rPr lang="ja-JP" altLang="en-US" sz="3200" dirty="0">
                <a:latin typeface="Calibri" pitchFamily="34" charset="0"/>
              </a:rPr>
              <a:t>・この構造は定着しており変更は困難であろう</a:t>
            </a:r>
          </a:p>
          <a:p>
            <a:pPr marL="342900" indent="-342900">
              <a:spcBef>
                <a:spcPct val="20000"/>
              </a:spcBef>
              <a:buFont typeface="Arial" pitchFamily="34" charset="0"/>
              <a:buChar char="•"/>
            </a:pPr>
            <a:endParaRPr lang="ja-JP" altLang="en-US" sz="3200" dirty="0">
              <a:latin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スライド番号プレースホルダ 3"/>
          <p:cNvSpPr>
            <a:spLocks noGrp="1"/>
          </p:cNvSpPr>
          <p:nvPr>
            <p:ph type="sldNum" sz="quarter" idx="12"/>
          </p:nvPr>
        </p:nvSpPr>
        <p:spPr/>
        <p:txBody>
          <a:bodyPr/>
          <a:lstStyle/>
          <a:p>
            <a:fld id="{4B4A4613-D24F-4563-9988-42D76122304A}" type="slidenum">
              <a:rPr lang="en-US" altLang="ja-JP"/>
              <a:pPr/>
              <a:t>20</a:t>
            </a:fld>
            <a:endParaRPr lang="en-US" altLang="ja-JP"/>
          </a:p>
        </p:txBody>
      </p:sp>
      <p:sp>
        <p:nvSpPr>
          <p:cNvPr id="323586" name="Text Box 2"/>
          <p:cNvSpPr txBox="1">
            <a:spLocks noChangeArrowheads="1"/>
          </p:cNvSpPr>
          <p:nvPr/>
        </p:nvSpPr>
        <p:spPr bwMode="auto">
          <a:xfrm>
            <a:off x="1339850" y="630238"/>
            <a:ext cx="1708150" cy="457200"/>
          </a:xfrm>
          <a:prstGeom prst="rect">
            <a:avLst/>
          </a:prstGeom>
          <a:noFill/>
          <a:ln w="9525">
            <a:noFill/>
            <a:miter lim="800000"/>
            <a:headEnd/>
            <a:tailEnd/>
          </a:ln>
          <a:effectLst/>
        </p:spPr>
        <p:txBody>
          <a:bodyPr wrap="none">
            <a:spAutoFit/>
          </a:bodyPr>
          <a:lstStyle/>
          <a:p>
            <a:r>
              <a:rPr lang="ja-JP" altLang="en-US"/>
              <a:t>（手配旅行）</a:t>
            </a:r>
          </a:p>
        </p:txBody>
      </p:sp>
      <p:sp>
        <p:nvSpPr>
          <p:cNvPr id="323587" name="Rectangle 3"/>
          <p:cNvSpPr>
            <a:spLocks noChangeArrowheads="1"/>
          </p:cNvSpPr>
          <p:nvPr/>
        </p:nvSpPr>
        <p:spPr bwMode="auto">
          <a:xfrm>
            <a:off x="1371600" y="1524000"/>
            <a:ext cx="1143000" cy="533400"/>
          </a:xfrm>
          <a:prstGeom prst="rect">
            <a:avLst/>
          </a:prstGeom>
          <a:noFill/>
          <a:ln w="9525">
            <a:solidFill>
              <a:schemeClr val="tx1"/>
            </a:solidFill>
            <a:miter lim="800000"/>
            <a:headEnd/>
            <a:tailEnd/>
          </a:ln>
          <a:effectLst/>
        </p:spPr>
        <p:txBody>
          <a:bodyPr wrap="none" anchor="ctr"/>
          <a:lstStyle/>
          <a:p>
            <a:pPr algn="ctr"/>
            <a:r>
              <a:rPr lang="ja-JP" altLang="en-US"/>
              <a:t>旅客</a:t>
            </a:r>
          </a:p>
        </p:txBody>
      </p:sp>
      <p:sp>
        <p:nvSpPr>
          <p:cNvPr id="323588" name="Rectangle 4"/>
          <p:cNvSpPr>
            <a:spLocks noChangeArrowheads="1"/>
          </p:cNvSpPr>
          <p:nvPr/>
        </p:nvSpPr>
        <p:spPr bwMode="auto">
          <a:xfrm>
            <a:off x="1371600" y="3352800"/>
            <a:ext cx="1143000" cy="533400"/>
          </a:xfrm>
          <a:prstGeom prst="rect">
            <a:avLst/>
          </a:prstGeom>
          <a:noFill/>
          <a:ln w="9525">
            <a:solidFill>
              <a:schemeClr val="tx1"/>
            </a:solidFill>
            <a:miter lim="800000"/>
            <a:headEnd/>
            <a:tailEnd/>
          </a:ln>
          <a:effectLst/>
        </p:spPr>
        <p:txBody>
          <a:bodyPr wrap="none" anchor="ctr"/>
          <a:lstStyle/>
          <a:p>
            <a:pPr algn="ctr"/>
            <a:r>
              <a:rPr lang="ja-JP" altLang="en-US"/>
              <a:t>旅行業</a:t>
            </a:r>
          </a:p>
        </p:txBody>
      </p:sp>
      <p:sp>
        <p:nvSpPr>
          <p:cNvPr id="323589" name="Rectangle 5"/>
          <p:cNvSpPr>
            <a:spLocks noChangeArrowheads="1"/>
          </p:cNvSpPr>
          <p:nvPr/>
        </p:nvSpPr>
        <p:spPr bwMode="auto">
          <a:xfrm>
            <a:off x="1143000" y="5334000"/>
            <a:ext cx="1600200" cy="762000"/>
          </a:xfrm>
          <a:prstGeom prst="rect">
            <a:avLst/>
          </a:prstGeom>
          <a:noFill/>
          <a:ln w="9525">
            <a:solidFill>
              <a:schemeClr val="tx1"/>
            </a:solidFill>
            <a:miter lim="800000"/>
            <a:headEnd/>
            <a:tailEnd/>
          </a:ln>
          <a:effectLst/>
        </p:spPr>
        <p:txBody>
          <a:bodyPr wrap="none" anchor="ctr"/>
          <a:lstStyle/>
          <a:p>
            <a:pPr algn="ctr"/>
            <a:r>
              <a:rPr lang="ja-JP" altLang="en-US"/>
              <a:t>実運送人</a:t>
            </a:r>
          </a:p>
          <a:p>
            <a:pPr algn="ctr"/>
            <a:r>
              <a:rPr lang="ja-JP" altLang="en-US" sz="1600"/>
              <a:t>（運送規制適用）</a:t>
            </a:r>
          </a:p>
        </p:txBody>
      </p:sp>
      <p:sp>
        <p:nvSpPr>
          <p:cNvPr id="323590" name="Rectangle 6"/>
          <p:cNvSpPr>
            <a:spLocks noChangeArrowheads="1"/>
          </p:cNvSpPr>
          <p:nvPr/>
        </p:nvSpPr>
        <p:spPr bwMode="auto">
          <a:xfrm>
            <a:off x="5943600" y="1600200"/>
            <a:ext cx="1143000" cy="533400"/>
          </a:xfrm>
          <a:prstGeom prst="rect">
            <a:avLst/>
          </a:prstGeom>
          <a:noFill/>
          <a:ln w="9525">
            <a:solidFill>
              <a:schemeClr val="tx1"/>
            </a:solidFill>
            <a:miter lim="800000"/>
            <a:headEnd/>
            <a:tailEnd/>
          </a:ln>
          <a:effectLst/>
        </p:spPr>
        <p:txBody>
          <a:bodyPr wrap="none" anchor="ctr"/>
          <a:lstStyle/>
          <a:p>
            <a:pPr algn="ctr"/>
            <a:r>
              <a:rPr lang="ja-JP" altLang="en-US"/>
              <a:t>旅客</a:t>
            </a:r>
          </a:p>
        </p:txBody>
      </p:sp>
      <p:sp>
        <p:nvSpPr>
          <p:cNvPr id="323591" name="Rectangle 7"/>
          <p:cNvSpPr>
            <a:spLocks noChangeArrowheads="1"/>
          </p:cNvSpPr>
          <p:nvPr/>
        </p:nvSpPr>
        <p:spPr bwMode="auto">
          <a:xfrm>
            <a:off x="5943600" y="3276600"/>
            <a:ext cx="1143000" cy="533400"/>
          </a:xfrm>
          <a:prstGeom prst="rect">
            <a:avLst/>
          </a:prstGeom>
          <a:noFill/>
          <a:ln w="9525">
            <a:solidFill>
              <a:schemeClr val="tx1"/>
            </a:solidFill>
            <a:miter lim="800000"/>
            <a:headEnd/>
            <a:tailEnd/>
          </a:ln>
          <a:effectLst/>
        </p:spPr>
        <p:txBody>
          <a:bodyPr wrap="none" anchor="ctr"/>
          <a:lstStyle/>
          <a:p>
            <a:pPr algn="ctr"/>
            <a:r>
              <a:rPr lang="ja-JP" altLang="en-US"/>
              <a:t>旅行業</a:t>
            </a:r>
          </a:p>
        </p:txBody>
      </p:sp>
      <p:sp>
        <p:nvSpPr>
          <p:cNvPr id="323592" name="Rectangle 8"/>
          <p:cNvSpPr>
            <a:spLocks noChangeArrowheads="1"/>
          </p:cNvSpPr>
          <p:nvPr/>
        </p:nvSpPr>
        <p:spPr bwMode="auto">
          <a:xfrm>
            <a:off x="5638800" y="5029200"/>
            <a:ext cx="685800" cy="1600200"/>
          </a:xfrm>
          <a:prstGeom prst="rect">
            <a:avLst/>
          </a:prstGeom>
          <a:noFill/>
          <a:ln w="9525">
            <a:solidFill>
              <a:schemeClr val="tx1"/>
            </a:solidFill>
            <a:miter lim="800000"/>
            <a:headEnd/>
            <a:tailEnd/>
          </a:ln>
          <a:effectLst/>
        </p:spPr>
        <p:txBody>
          <a:bodyPr vert="eaVert" wrap="none" anchor="ctr"/>
          <a:lstStyle/>
          <a:p>
            <a:pPr algn="ctr"/>
            <a:r>
              <a:rPr lang="ja-JP" altLang="en-US"/>
              <a:t>実運送人</a:t>
            </a:r>
          </a:p>
          <a:p>
            <a:pPr algn="ctr"/>
            <a:r>
              <a:rPr lang="ja-JP" altLang="en-US" sz="1600"/>
              <a:t>（運送規制適用）</a:t>
            </a:r>
          </a:p>
        </p:txBody>
      </p:sp>
      <p:sp>
        <p:nvSpPr>
          <p:cNvPr id="323593" name="Line 9"/>
          <p:cNvSpPr>
            <a:spLocks noChangeShapeType="1"/>
          </p:cNvSpPr>
          <p:nvPr/>
        </p:nvSpPr>
        <p:spPr bwMode="auto">
          <a:xfrm>
            <a:off x="1981200" y="2057400"/>
            <a:ext cx="0" cy="1295400"/>
          </a:xfrm>
          <a:prstGeom prst="line">
            <a:avLst/>
          </a:prstGeom>
          <a:noFill/>
          <a:ln w="9525">
            <a:solidFill>
              <a:schemeClr val="tx1"/>
            </a:solidFill>
            <a:round/>
            <a:headEnd/>
            <a:tailEnd type="triangle" w="med" len="med"/>
          </a:ln>
          <a:effectLst/>
        </p:spPr>
        <p:txBody>
          <a:bodyPr/>
          <a:lstStyle/>
          <a:p>
            <a:endParaRPr lang="ja-JP" altLang="en-US"/>
          </a:p>
        </p:txBody>
      </p:sp>
      <p:sp>
        <p:nvSpPr>
          <p:cNvPr id="323594" name="Text Box 10"/>
          <p:cNvSpPr txBox="1">
            <a:spLocks noChangeArrowheads="1"/>
          </p:cNvSpPr>
          <p:nvPr/>
        </p:nvSpPr>
        <p:spPr bwMode="auto">
          <a:xfrm>
            <a:off x="1295400" y="2438400"/>
            <a:ext cx="641350" cy="457200"/>
          </a:xfrm>
          <a:prstGeom prst="rect">
            <a:avLst/>
          </a:prstGeom>
          <a:noFill/>
          <a:ln w="9525">
            <a:noFill/>
            <a:miter lim="800000"/>
            <a:headEnd/>
            <a:tailEnd/>
          </a:ln>
          <a:effectLst/>
        </p:spPr>
        <p:txBody>
          <a:bodyPr wrap="none">
            <a:spAutoFit/>
          </a:bodyPr>
          <a:lstStyle/>
          <a:p>
            <a:r>
              <a:rPr lang="en-US" altLang="ja-JP"/>
              <a:t>100</a:t>
            </a:r>
          </a:p>
        </p:txBody>
      </p:sp>
      <p:sp>
        <p:nvSpPr>
          <p:cNvPr id="323595" name="Line 11"/>
          <p:cNvSpPr>
            <a:spLocks noChangeShapeType="1"/>
          </p:cNvSpPr>
          <p:nvPr/>
        </p:nvSpPr>
        <p:spPr bwMode="auto">
          <a:xfrm>
            <a:off x="1981200" y="3962400"/>
            <a:ext cx="0" cy="1295400"/>
          </a:xfrm>
          <a:prstGeom prst="line">
            <a:avLst/>
          </a:prstGeom>
          <a:noFill/>
          <a:ln w="9525">
            <a:solidFill>
              <a:schemeClr val="tx1"/>
            </a:solidFill>
            <a:round/>
            <a:headEnd/>
            <a:tailEnd type="triangle" w="med" len="med"/>
          </a:ln>
          <a:effectLst/>
        </p:spPr>
        <p:txBody>
          <a:bodyPr/>
          <a:lstStyle/>
          <a:p>
            <a:endParaRPr lang="ja-JP" altLang="en-US"/>
          </a:p>
        </p:txBody>
      </p:sp>
      <p:sp>
        <p:nvSpPr>
          <p:cNvPr id="323596" name="Text Box 12"/>
          <p:cNvSpPr txBox="1">
            <a:spLocks noChangeArrowheads="1"/>
          </p:cNvSpPr>
          <p:nvPr/>
        </p:nvSpPr>
        <p:spPr bwMode="auto">
          <a:xfrm>
            <a:off x="2025650" y="4114800"/>
            <a:ext cx="641350" cy="457200"/>
          </a:xfrm>
          <a:prstGeom prst="rect">
            <a:avLst/>
          </a:prstGeom>
          <a:noFill/>
          <a:ln w="9525">
            <a:noFill/>
            <a:miter lim="800000"/>
            <a:headEnd/>
            <a:tailEnd/>
          </a:ln>
          <a:effectLst/>
        </p:spPr>
        <p:txBody>
          <a:bodyPr wrap="none">
            <a:spAutoFit/>
          </a:bodyPr>
          <a:lstStyle/>
          <a:p>
            <a:r>
              <a:rPr lang="en-US" altLang="ja-JP"/>
              <a:t>100</a:t>
            </a:r>
          </a:p>
        </p:txBody>
      </p:sp>
      <p:cxnSp>
        <p:nvCxnSpPr>
          <p:cNvPr id="323597" name="AutoShape 13"/>
          <p:cNvCxnSpPr>
            <a:cxnSpLocks noChangeShapeType="1"/>
            <a:stCxn id="323589" idx="1"/>
            <a:endCxn id="323588" idx="1"/>
          </p:cNvCxnSpPr>
          <p:nvPr/>
        </p:nvCxnSpPr>
        <p:spPr bwMode="auto">
          <a:xfrm rot="10800000" flipH="1">
            <a:off x="1143000" y="3619500"/>
            <a:ext cx="228600" cy="2095500"/>
          </a:xfrm>
          <a:prstGeom prst="curvedConnector3">
            <a:avLst>
              <a:gd name="adj1" fmla="val -100000"/>
            </a:avLst>
          </a:prstGeom>
          <a:noFill/>
          <a:ln w="9525">
            <a:solidFill>
              <a:schemeClr val="tx1"/>
            </a:solidFill>
            <a:round/>
            <a:headEnd/>
            <a:tailEnd type="triangle" w="med" len="med"/>
          </a:ln>
          <a:effectLst/>
        </p:spPr>
      </p:cxnSp>
      <p:cxnSp>
        <p:nvCxnSpPr>
          <p:cNvPr id="323598" name="AutoShape 14"/>
          <p:cNvCxnSpPr>
            <a:cxnSpLocks noChangeShapeType="1"/>
            <a:stCxn id="323589" idx="1"/>
            <a:endCxn id="323588" idx="2"/>
          </p:cNvCxnSpPr>
          <p:nvPr/>
        </p:nvCxnSpPr>
        <p:spPr bwMode="auto">
          <a:xfrm rot="10800000" flipH="1">
            <a:off x="1143000" y="3886200"/>
            <a:ext cx="800100" cy="1828800"/>
          </a:xfrm>
          <a:prstGeom prst="curvedConnector4">
            <a:avLst>
              <a:gd name="adj1" fmla="val -28569"/>
              <a:gd name="adj2" fmla="val 60417"/>
            </a:avLst>
          </a:prstGeom>
          <a:noFill/>
          <a:ln w="9525">
            <a:solidFill>
              <a:schemeClr val="tx1"/>
            </a:solidFill>
            <a:round/>
            <a:headEnd/>
            <a:tailEnd type="triangle" w="med" len="med"/>
          </a:ln>
          <a:effectLst/>
        </p:spPr>
      </p:cxnSp>
      <p:sp>
        <p:nvSpPr>
          <p:cNvPr id="323599" name="Text Box 15"/>
          <p:cNvSpPr txBox="1">
            <a:spLocks noChangeArrowheads="1"/>
          </p:cNvSpPr>
          <p:nvPr/>
        </p:nvSpPr>
        <p:spPr bwMode="auto">
          <a:xfrm>
            <a:off x="1066800" y="4159250"/>
            <a:ext cx="793750" cy="336550"/>
          </a:xfrm>
          <a:prstGeom prst="rect">
            <a:avLst/>
          </a:prstGeom>
          <a:noFill/>
          <a:ln w="9525">
            <a:noFill/>
            <a:miter lim="800000"/>
            <a:headEnd/>
            <a:tailEnd/>
          </a:ln>
          <a:effectLst/>
        </p:spPr>
        <p:txBody>
          <a:bodyPr wrap="none">
            <a:spAutoFit/>
          </a:bodyPr>
          <a:lstStyle/>
          <a:p>
            <a:r>
              <a:rPr lang="ja-JP" altLang="en-US" sz="1600"/>
              <a:t>手数料</a:t>
            </a:r>
          </a:p>
        </p:txBody>
      </p:sp>
      <p:sp>
        <p:nvSpPr>
          <p:cNvPr id="323602" name="Text Box 18"/>
          <p:cNvSpPr txBox="1">
            <a:spLocks noChangeArrowheads="1"/>
          </p:cNvSpPr>
          <p:nvPr/>
        </p:nvSpPr>
        <p:spPr bwMode="auto">
          <a:xfrm>
            <a:off x="76200" y="3473450"/>
            <a:ext cx="1208088" cy="336550"/>
          </a:xfrm>
          <a:prstGeom prst="rect">
            <a:avLst/>
          </a:prstGeom>
          <a:noFill/>
          <a:ln w="9525">
            <a:noFill/>
            <a:miter lim="800000"/>
            <a:headEnd/>
            <a:tailEnd/>
          </a:ln>
          <a:effectLst/>
        </p:spPr>
        <p:txBody>
          <a:bodyPr wrap="none">
            <a:spAutoFit/>
          </a:bodyPr>
          <a:lstStyle/>
          <a:p>
            <a:r>
              <a:rPr lang="ja-JP" altLang="en-US" sz="1600"/>
              <a:t>キックバック</a:t>
            </a:r>
          </a:p>
        </p:txBody>
      </p:sp>
      <p:cxnSp>
        <p:nvCxnSpPr>
          <p:cNvPr id="323603" name="AutoShape 19"/>
          <p:cNvCxnSpPr>
            <a:cxnSpLocks noChangeShapeType="1"/>
            <a:stCxn id="323587" idx="3"/>
            <a:endCxn id="323588" idx="3"/>
          </p:cNvCxnSpPr>
          <p:nvPr/>
        </p:nvCxnSpPr>
        <p:spPr bwMode="auto">
          <a:xfrm>
            <a:off x="2514600" y="1790700"/>
            <a:ext cx="1588" cy="1828800"/>
          </a:xfrm>
          <a:prstGeom prst="curvedConnector3">
            <a:avLst>
              <a:gd name="adj1" fmla="val 14400000"/>
            </a:avLst>
          </a:prstGeom>
          <a:noFill/>
          <a:ln w="9525">
            <a:solidFill>
              <a:schemeClr val="tx1"/>
            </a:solidFill>
            <a:prstDash val="sysDot"/>
            <a:round/>
            <a:headEnd/>
            <a:tailEnd type="triangle" w="med" len="med"/>
          </a:ln>
          <a:effectLst/>
        </p:spPr>
      </p:cxnSp>
      <p:sp>
        <p:nvSpPr>
          <p:cNvPr id="323604" name="Text Box 20"/>
          <p:cNvSpPr txBox="1">
            <a:spLocks noChangeArrowheads="1"/>
          </p:cNvSpPr>
          <p:nvPr/>
        </p:nvSpPr>
        <p:spPr bwMode="auto">
          <a:xfrm>
            <a:off x="2667000" y="1752600"/>
            <a:ext cx="673100" cy="1301750"/>
          </a:xfrm>
          <a:prstGeom prst="rect">
            <a:avLst/>
          </a:prstGeom>
          <a:noFill/>
          <a:ln w="9525">
            <a:noFill/>
            <a:miter lim="800000"/>
            <a:headEnd/>
            <a:tailEnd/>
          </a:ln>
          <a:effectLst/>
        </p:spPr>
        <p:txBody>
          <a:bodyPr vert="eaVert" wrap="none">
            <a:spAutoFit/>
          </a:bodyPr>
          <a:lstStyle/>
          <a:p>
            <a:r>
              <a:rPr lang="ja-JP" altLang="en-US" sz="1600"/>
              <a:t>手数料収受は</a:t>
            </a:r>
          </a:p>
          <a:p>
            <a:r>
              <a:rPr lang="ja-JP" altLang="en-US" sz="1600"/>
              <a:t>実際困難</a:t>
            </a:r>
          </a:p>
        </p:txBody>
      </p:sp>
      <p:sp>
        <p:nvSpPr>
          <p:cNvPr id="323605" name="Text Box 21"/>
          <p:cNvSpPr txBox="1">
            <a:spLocks noChangeArrowheads="1"/>
          </p:cNvSpPr>
          <p:nvPr/>
        </p:nvSpPr>
        <p:spPr bwMode="auto">
          <a:xfrm>
            <a:off x="5562600" y="609600"/>
            <a:ext cx="2724150" cy="457200"/>
          </a:xfrm>
          <a:prstGeom prst="rect">
            <a:avLst/>
          </a:prstGeom>
          <a:noFill/>
          <a:ln w="9525">
            <a:noFill/>
            <a:miter lim="800000"/>
            <a:headEnd/>
            <a:tailEnd/>
          </a:ln>
          <a:effectLst/>
        </p:spPr>
        <p:txBody>
          <a:bodyPr wrap="none">
            <a:spAutoFit/>
          </a:bodyPr>
          <a:lstStyle/>
          <a:p>
            <a:r>
              <a:rPr lang="ja-JP" altLang="en-US"/>
              <a:t>（主催旅行</a:t>
            </a:r>
            <a:r>
              <a:rPr lang="ja-JP" altLang="en-US" sz="1600"/>
              <a:t>（包括料金）</a:t>
            </a:r>
            <a:r>
              <a:rPr lang="ja-JP" altLang="en-US"/>
              <a:t>）</a:t>
            </a:r>
          </a:p>
        </p:txBody>
      </p:sp>
      <p:sp>
        <p:nvSpPr>
          <p:cNvPr id="323606" name="Line 22"/>
          <p:cNvSpPr>
            <a:spLocks noChangeShapeType="1"/>
          </p:cNvSpPr>
          <p:nvPr/>
        </p:nvSpPr>
        <p:spPr bwMode="auto">
          <a:xfrm>
            <a:off x="6553200" y="2133600"/>
            <a:ext cx="0" cy="1143000"/>
          </a:xfrm>
          <a:prstGeom prst="line">
            <a:avLst/>
          </a:prstGeom>
          <a:noFill/>
          <a:ln w="9525">
            <a:solidFill>
              <a:schemeClr val="tx1"/>
            </a:solidFill>
            <a:round/>
            <a:headEnd/>
            <a:tailEnd type="triangle" w="med" len="med"/>
          </a:ln>
          <a:effectLst/>
        </p:spPr>
        <p:txBody>
          <a:bodyPr/>
          <a:lstStyle/>
          <a:p>
            <a:endParaRPr lang="ja-JP" altLang="en-US"/>
          </a:p>
        </p:txBody>
      </p:sp>
      <p:sp>
        <p:nvSpPr>
          <p:cNvPr id="323607" name="Text Box 23"/>
          <p:cNvSpPr txBox="1">
            <a:spLocks noChangeArrowheads="1"/>
          </p:cNvSpPr>
          <p:nvPr/>
        </p:nvSpPr>
        <p:spPr bwMode="auto">
          <a:xfrm>
            <a:off x="6521450" y="2438400"/>
            <a:ext cx="488950" cy="457200"/>
          </a:xfrm>
          <a:prstGeom prst="rect">
            <a:avLst/>
          </a:prstGeom>
          <a:noFill/>
          <a:ln w="9525">
            <a:noFill/>
            <a:miter lim="800000"/>
            <a:headEnd/>
            <a:tailEnd/>
          </a:ln>
          <a:effectLst/>
        </p:spPr>
        <p:txBody>
          <a:bodyPr wrap="none">
            <a:spAutoFit/>
          </a:bodyPr>
          <a:lstStyle/>
          <a:p>
            <a:r>
              <a:rPr lang="en-US" altLang="ja-JP"/>
              <a:t>95</a:t>
            </a:r>
          </a:p>
        </p:txBody>
      </p:sp>
      <p:sp>
        <p:nvSpPr>
          <p:cNvPr id="323609" name="Rectangle 25"/>
          <p:cNvSpPr>
            <a:spLocks noChangeArrowheads="1"/>
          </p:cNvSpPr>
          <p:nvPr/>
        </p:nvSpPr>
        <p:spPr bwMode="auto">
          <a:xfrm>
            <a:off x="6781800" y="5257800"/>
            <a:ext cx="1752600" cy="685800"/>
          </a:xfrm>
          <a:prstGeom prst="rect">
            <a:avLst/>
          </a:prstGeom>
          <a:noFill/>
          <a:ln w="9525">
            <a:solidFill>
              <a:schemeClr val="accent1"/>
            </a:solidFill>
            <a:miter lim="800000"/>
            <a:headEnd/>
            <a:tailEnd/>
          </a:ln>
          <a:effectLst/>
        </p:spPr>
        <p:txBody>
          <a:bodyPr wrap="none" anchor="ctr"/>
          <a:lstStyle/>
          <a:p>
            <a:pPr algn="ctr"/>
            <a:r>
              <a:rPr lang="ja-JP" altLang="en-US">
                <a:solidFill>
                  <a:schemeClr val="accent1"/>
                </a:solidFill>
              </a:rPr>
              <a:t>実運送人</a:t>
            </a:r>
          </a:p>
          <a:p>
            <a:pPr algn="ctr"/>
            <a:r>
              <a:rPr lang="ja-JP" altLang="en-US" sz="1600">
                <a:solidFill>
                  <a:schemeClr val="accent1"/>
                </a:solidFill>
              </a:rPr>
              <a:t>（運送規制非適用）</a:t>
            </a:r>
          </a:p>
        </p:txBody>
      </p:sp>
      <p:sp>
        <p:nvSpPr>
          <p:cNvPr id="323610" name="Line 26"/>
          <p:cNvSpPr>
            <a:spLocks noChangeShapeType="1"/>
          </p:cNvSpPr>
          <p:nvPr/>
        </p:nvSpPr>
        <p:spPr bwMode="auto">
          <a:xfrm>
            <a:off x="7086600" y="3810000"/>
            <a:ext cx="685800" cy="1371600"/>
          </a:xfrm>
          <a:prstGeom prst="line">
            <a:avLst/>
          </a:prstGeom>
          <a:noFill/>
          <a:ln w="9525">
            <a:solidFill>
              <a:schemeClr val="accent1"/>
            </a:solidFill>
            <a:round/>
            <a:headEnd/>
            <a:tailEnd type="triangle" w="med" len="med"/>
          </a:ln>
          <a:effectLst/>
        </p:spPr>
        <p:txBody>
          <a:bodyPr/>
          <a:lstStyle/>
          <a:p>
            <a:endParaRPr lang="ja-JP" altLang="en-US"/>
          </a:p>
        </p:txBody>
      </p:sp>
      <p:sp>
        <p:nvSpPr>
          <p:cNvPr id="323611" name="Text Box 27"/>
          <p:cNvSpPr txBox="1">
            <a:spLocks noChangeArrowheads="1"/>
          </p:cNvSpPr>
          <p:nvPr/>
        </p:nvSpPr>
        <p:spPr bwMode="auto">
          <a:xfrm>
            <a:off x="7359650" y="4191000"/>
            <a:ext cx="488950" cy="457200"/>
          </a:xfrm>
          <a:prstGeom prst="rect">
            <a:avLst/>
          </a:prstGeom>
          <a:noFill/>
          <a:ln w="9525">
            <a:noFill/>
            <a:miter lim="800000"/>
            <a:headEnd/>
            <a:tailEnd/>
          </a:ln>
          <a:effectLst/>
        </p:spPr>
        <p:txBody>
          <a:bodyPr wrap="none">
            <a:spAutoFit/>
          </a:bodyPr>
          <a:lstStyle/>
          <a:p>
            <a:r>
              <a:rPr lang="en-US" altLang="ja-JP">
                <a:solidFill>
                  <a:schemeClr val="accent1"/>
                </a:solidFill>
              </a:rPr>
              <a:t>90</a:t>
            </a:r>
          </a:p>
        </p:txBody>
      </p:sp>
      <p:sp>
        <p:nvSpPr>
          <p:cNvPr id="323612" name="Line 28"/>
          <p:cNvSpPr>
            <a:spLocks noChangeShapeType="1"/>
          </p:cNvSpPr>
          <p:nvPr/>
        </p:nvSpPr>
        <p:spPr bwMode="auto">
          <a:xfrm>
            <a:off x="6096000" y="3810000"/>
            <a:ext cx="0" cy="990600"/>
          </a:xfrm>
          <a:prstGeom prst="line">
            <a:avLst/>
          </a:prstGeom>
          <a:noFill/>
          <a:ln w="9525">
            <a:solidFill>
              <a:schemeClr val="tx1"/>
            </a:solidFill>
            <a:round/>
            <a:headEnd/>
            <a:tailEnd type="triangle" w="med" len="med"/>
          </a:ln>
          <a:effectLst/>
        </p:spPr>
        <p:txBody>
          <a:bodyPr/>
          <a:lstStyle/>
          <a:p>
            <a:endParaRPr lang="ja-JP" altLang="en-US"/>
          </a:p>
        </p:txBody>
      </p:sp>
      <p:sp>
        <p:nvSpPr>
          <p:cNvPr id="323613" name="Text Box 29"/>
          <p:cNvSpPr txBox="1">
            <a:spLocks noChangeArrowheads="1"/>
          </p:cNvSpPr>
          <p:nvPr/>
        </p:nvSpPr>
        <p:spPr bwMode="auto">
          <a:xfrm>
            <a:off x="6032500" y="4022725"/>
            <a:ext cx="673100" cy="1311275"/>
          </a:xfrm>
          <a:prstGeom prst="rect">
            <a:avLst/>
          </a:prstGeom>
          <a:noFill/>
          <a:ln w="9525">
            <a:noFill/>
            <a:miter lim="800000"/>
            <a:headEnd/>
            <a:tailEnd/>
          </a:ln>
          <a:effectLst/>
        </p:spPr>
        <p:txBody>
          <a:bodyPr vert="eaVert" wrap="none">
            <a:spAutoFit/>
          </a:bodyPr>
          <a:lstStyle/>
          <a:p>
            <a:r>
              <a:rPr lang="ja-JP" altLang="en-US" sz="1600"/>
              <a:t>旅行業用運賃</a:t>
            </a:r>
          </a:p>
          <a:p>
            <a:r>
              <a:rPr lang="ja-JP" altLang="en-US" sz="1600"/>
              <a:t>（ＩＴ運賃）</a:t>
            </a:r>
          </a:p>
        </p:txBody>
      </p:sp>
      <p:sp>
        <p:nvSpPr>
          <p:cNvPr id="323615" name="Rectangle 31"/>
          <p:cNvSpPr>
            <a:spLocks noChangeArrowheads="1"/>
          </p:cNvSpPr>
          <p:nvPr/>
        </p:nvSpPr>
        <p:spPr bwMode="auto">
          <a:xfrm>
            <a:off x="4572000" y="5029200"/>
            <a:ext cx="685800" cy="1600200"/>
          </a:xfrm>
          <a:prstGeom prst="rect">
            <a:avLst/>
          </a:prstGeom>
          <a:noFill/>
          <a:ln w="9525">
            <a:solidFill>
              <a:schemeClr val="tx1"/>
            </a:solidFill>
            <a:miter lim="800000"/>
            <a:headEnd/>
            <a:tailEnd/>
          </a:ln>
          <a:effectLst/>
        </p:spPr>
        <p:txBody>
          <a:bodyPr vert="eaVert" wrap="none" anchor="ctr"/>
          <a:lstStyle/>
          <a:p>
            <a:pPr algn="ctr"/>
            <a:r>
              <a:rPr lang="ja-JP" altLang="en-US"/>
              <a:t>実運送人</a:t>
            </a:r>
          </a:p>
          <a:p>
            <a:pPr algn="ctr"/>
            <a:r>
              <a:rPr lang="ja-JP" altLang="en-US" sz="1600"/>
              <a:t>（運送規制適用）</a:t>
            </a:r>
          </a:p>
        </p:txBody>
      </p:sp>
      <p:sp>
        <p:nvSpPr>
          <p:cNvPr id="323616" name="Line 32"/>
          <p:cNvSpPr>
            <a:spLocks noChangeShapeType="1"/>
          </p:cNvSpPr>
          <p:nvPr/>
        </p:nvSpPr>
        <p:spPr bwMode="auto">
          <a:xfrm flipH="1">
            <a:off x="4953000" y="3886200"/>
            <a:ext cx="990600" cy="1066800"/>
          </a:xfrm>
          <a:prstGeom prst="line">
            <a:avLst/>
          </a:prstGeom>
          <a:noFill/>
          <a:ln w="9525">
            <a:solidFill>
              <a:schemeClr val="tx1"/>
            </a:solidFill>
            <a:round/>
            <a:headEnd/>
            <a:tailEnd type="triangle" w="med" len="med"/>
          </a:ln>
          <a:effectLst/>
        </p:spPr>
        <p:txBody>
          <a:bodyPr/>
          <a:lstStyle/>
          <a:p>
            <a:endParaRPr lang="ja-JP" altLang="en-US"/>
          </a:p>
        </p:txBody>
      </p:sp>
      <p:sp>
        <p:nvSpPr>
          <p:cNvPr id="323617" name="Text Box 33"/>
          <p:cNvSpPr txBox="1">
            <a:spLocks noChangeArrowheads="1"/>
          </p:cNvSpPr>
          <p:nvPr/>
        </p:nvSpPr>
        <p:spPr bwMode="auto">
          <a:xfrm>
            <a:off x="5073650" y="4495800"/>
            <a:ext cx="641350" cy="457200"/>
          </a:xfrm>
          <a:prstGeom prst="rect">
            <a:avLst/>
          </a:prstGeom>
          <a:noFill/>
          <a:ln w="9525">
            <a:noFill/>
            <a:miter lim="800000"/>
            <a:headEnd/>
            <a:tailEnd/>
          </a:ln>
          <a:effectLst/>
        </p:spPr>
        <p:txBody>
          <a:bodyPr wrap="none">
            <a:spAutoFit/>
          </a:bodyPr>
          <a:lstStyle/>
          <a:p>
            <a:r>
              <a:rPr lang="en-US" altLang="ja-JP"/>
              <a:t>100</a:t>
            </a:r>
          </a:p>
        </p:txBody>
      </p:sp>
      <p:cxnSp>
        <p:nvCxnSpPr>
          <p:cNvPr id="323618" name="AutoShape 34"/>
          <p:cNvCxnSpPr>
            <a:cxnSpLocks noChangeShapeType="1"/>
            <a:stCxn id="323615" idx="0"/>
            <a:endCxn id="323616" idx="0"/>
          </p:cNvCxnSpPr>
          <p:nvPr/>
        </p:nvCxnSpPr>
        <p:spPr bwMode="auto">
          <a:xfrm rot="16200000">
            <a:off x="4857750" y="3943350"/>
            <a:ext cx="1143000" cy="1028700"/>
          </a:xfrm>
          <a:prstGeom prst="curvedConnector3">
            <a:avLst>
              <a:gd name="adj1" fmla="val 120000"/>
            </a:avLst>
          </a:prstGeom>
          <a:noFill/>
          <a:ln w="9525">
            <a:solidFill>
              <a:schemeClr val="tx1"/>
            </a:solidFill>
            <a:round/>
            <a:headEnd/>
            <a:tailEnd type="triangle" w="med" len="med"/>
          </a:ln>
          <a:effectLst/>
        </p:spPr>
      </p:cxnSp>
      <p:sp>
        <p:nvSpPr>
          <p:cNvPr id="323619" name="Text Box 35"/>
          <p:cNvSpPr txBox="1">
            <a:spLocks noChangeArrowheads="1"/>
          </p:cNvSpPr>
          <p:nvPr/>
        </p:nvSpPr>
        <p:spPr bwMode="auto">
          <a:xfrm>
            <a:off x="4419600" y="3854450"/>
            <a:ext cx="1208088" cy="336550"/>
          </a:xfrm>
          <a:prstGeom prst="rect">
            <a:avLst/>
          </a:prstGeom>
          <a:noFill/>
          <a:ln w="9525">
            <a:noFill/>
            <a:miter lim="800000"/>
            <a:headEnd/>
            <a:tailEnd/>
          </a:ln>
          <a:effectLst/>
        </p:spPr>
        <p:txBody>
          <a:bodyPr wrap="none">
            <a:spAutoFit/>
          </a:bodyPr>
          <a:lstStyle/>
          <a:p>
            <a:r>
              <a:rPr lang="ja-JP" altLang="en-US" sz="1600"/>
              <a:t>キックバック</a:t>
            </a:r>
          </a:p>
        </p:txBody>
      </p:sp>
      <p:sp>
        <p:nvSpPr>
          <p:cNvPr id="323620" name="Text Box 36"/>
          <p:cNvSpPr txBox="1">
            <a:spLocks noChangeArrowheads="1"/>
          </p:cNvSpPr>
          <p:nvPr/>
        </p:nvSpPr>
        <p:spPr bwMode="auto">
          <a:xfrm>
            <a:off x="6978650" y="2362200"/>
            <a:ext cx="1403350" cy="581025"/>
          </a:xfrm>
          <a:prstGeom prst="rect">
            <a:avLst/>
          </a:prstGeom>
          <a:noFill/>
          <a:ln w="9525">
            <a:noFill/>
            <a:miter lim="800000"/>
            <a:headEnd/>
            <a:tailEnd/>
          </a:ln>
          <a:effectLst/>
        </p:spPr>
        <p:txBody>
          <a:bodyPr wrap="none">
            <a:spAutoFit/>
          </a:bodyPr>
          <a:lstStyle/>
          <a:p>
            <a:r>
              <a:rPr lang="ja-JP" altLang="en-US" sz="1600"/>
              <a:t>実運送規制は</a:t>
            </a:r>
          </a:p>
          <a:p>
            <a:r>
              <a:rPr lang="ja-JP" altLang="en-US" sz="1600"/>
              <a:t>適用されない</a:t>
            </a:r>
          </a:p>
        </p:txBody>
      </p:sp>
      <p:sp>
        <p:nvSpPr>
          <p:cNvPr id="323621" name="Text Box 37"/>
          <p:cNvSpPr txBox="1">
            <a:spLocks noChangeArrowheads="1"/>
          </p:cNvSpPr>
          <p:nvPr/>
        </p:nvSpPr>
        <p:spPr bwMode="auto">
          <a:xfrm>
            <a:off x="196850" y="2209800"/>
            <a:ext cx="1403350" cy="581025"/>
          </a:xfrm>
          <a:prstGeom prst="rect">
            <a:avLst/>
          </a:prstGeom>
          <a:noFill/>
          <a:ln w="9525">
            <a:noFill/>
            <a:miter lim="800000"/>
            <a:headEnd/>
            <a:tailEnd/>
          </a:ln>
          <a:effectLst/>
        </p:spPr>
        <p:txBody>
          <a:bodyPr wrap="none">
            <a:spAutoFit/>
          </a:bodyPr>
          <a:lstStyle/>
          <a:p>
            <a:r>
              <a:rPr lang="ja-JP" altLang="en-US" sz="1600"/>
              <a:t>実運送規制が</a:t>
            </a:r>
          </a:p>
          <a:p>
            <a:r>
              <a:rPr lang="ja-JP" altLang="en-US" sz="1600"/>
              <a:t>適用される</a:t>
            </a:r>
          </a:p>
        </p:txBody>
      </p:sp>
      <p:sp>
        <p:nvSpPr>
          <p:cNvPr id="323622" name="Text Box 38"/>
          <p:cNvSpPr txBox="1">
            <a:spLocks noChangeArrowheads="1"/>
          </p:cNvSpPr>
          <p:nvPr/>
        </p:nvSpPr>
        <p:spPr bwMode="auto">
          <a:xfrm>
            <a:off x="3213100" y="852488"/>
            <a:ext cx="2273300" cy="369332"/>
          </a:xfrm>
          <a:prstGeom prst="rect">
            <a:avLst/>
          </a:prstGeom>
          <a:solidFill>
            <a:schemeClr val="bg2"/>
          </a:solidFill>
          <a:ln w="12700" cap="rnd">
            <a:solidFill>
              <a:schemeClr val="tx1"/>
            </a:solidFill>
            <a:prstDash val="sysDot"/>
            <a:miter lim="800000"/>
            <a:headEnd/>
            <a:tailEnd/>
          </a:ln>
          <a:effectLst/>
        </p:spPr>
        <p:txBody>
          <a:bodyPr wrap="square">
            <a:spAutoFit/>
          </a:bodyPr>
          <a:lstStyle/>
          <a:p>
            <a:r>
              <a:rPr lang="ja-JP" altLang="en-US" sz="1800" dirty="0"/>
              <a:t>（規制運賃</a:t>
            </a:r>
            <a:r>
              <a:rPr lang="en-US" altLang="ja-JP" sz="1800" dirty="0"/>
              <a:t>100</a:t>
            </a:r>
            <a:r>
              <a:rPr lang="ja-JP" altLang="en-US" sz="1800" dirty="0"/>
              <a:t>とする）</a:t>
            </a:r>
          </a:p>
        </p:txBody>
      </p:sp>
      <p:sp>
        <p:nvSpPr>
          <p:cNvPr id="323623" name="Text Box 39"/>
          <p:cNvSpPr txBox="1">
            <a:spLocks noChangeArrowheads="1"/>
          </p:cNvSpPr>
          <p:nvPr/>
        </p:nvSpPr>
        <p:spPr bwMode="auto">
          <a:xfrm>
            <a:off x="2133600" y="4495800"/>
            <a:ext cx="1403350" cy="581025"/>
          </a:xfrm>
          <a:prstGeom prst="rect">
            <a:avLst/>
          </a:prstGeom>
          <a:noFill/>
          <a:ln w="9525">
            <a:noFill/>
            <a:miter lim="800000"/>
            <a:headEnd/>
            <a:tailEnd/>
          </a:ln>
          <a:effectLst/>
        </p:spPr>
        <p:txBody>
          <a:bodyPr wrap="none">
            <a:spAutoFit/>
          </a:bodyPr>
          <a:lstStyle/>
          <a:p>
            <a:r>
              <a:rPr lang="ja-JP" altLang="en-US" sz="1600"/>
              <a:t>実運送規制が</a:t>
            </a:r>
          </a:p>
          <a:p>
            <a:r>
              <a:rPr lang="ja-JP" altLang="en-US" sz="1600"/>
              <a:t>適用される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 3"/>
          <p:cNvSpPr>
            <a:spLocks noGrp="1"/>
          </p:cNvSpPr>
          <p:nvPr>
            <p:ph type="sldNum" sz="quarter" idx="12"/>
          </p:nvPr>
        </p:nvSpPr>
        <p:spPr/>
        <p:txBody>
          <a:bodyPr/>
          <a:lstStyle/>
          <a:p>
            <a:fld id="{D83FA2CE-B621-40F7-9475-F3C3359DDDEB}" type="slidenum">
              <a:rPr lang="en-US" altLang="ja-JP"/>
              <a:pPr/>
              <a:t>21</a:t>
            </a:fld>
            <a:endParaRPr lang="en-US" altLang="ja-JP"/>
          </a:p>
        </p:txBody>
      </p:sp>
      <p:sp>
        <p:nvSpPr>
          <p:cNvPr id="324610" name="Text Box 2"/>
          <p:cNvSpPr txBox="1">
            <a:spLocks noChangeArrowheads="1"/>
          </p:cNvSpPr>
          <p:nvPr/>
        </p:nvSpPr>
        <p:spPr bwMode="auto">
          <a:xfrm>
            <a:off x="1983443" y="548680"/>
            <a:ext cx="4964821" cy="830997"/>
          </a:xfrm>
          <a:prstGeom prst="rect">
            <a:avLst/>
          </a:prstGeom>
          <a:solidFill>
            <a:srgbClr val="FFFF00"/>
          </a:solidFill>
          <a:ln w="38100">
            <a:solidFill>
              <a:schemeClr val="tx1"/>
            </a:solidFill>
            <a:miter lim="800000"/>
            <a:headEnd/>
            <a:tailEnd/>
          </a:ln>
          <a:effectLst/>
        </p:spPr>
        <p:txBody>
          <a:bodyPr wrap="none">
            <a:spAutoFit/>
          </a:bodyPr>
          <a:lstStyle/>
          <a:p>
            <a:r>
              <a:rPr lang="ja-JP" altLang="en-US" sz="4800" dirty="0"/>
              <a:t>手数料と割引運賃</a:t>
            </a:r>
          </a:p>
        </p:txBody>
      </p:sp>
      <p:sp>
        <p:nvSpPr>
          <p:cNvPr id="324611" name="Rectangle 3"/>
          <p:cNvSpPr>
            <a:spLocks noChangeArrowheads="1"/>
          </p:cNvSpPr>
          <p:nvPr/>
        </p:nvSpPr>
        <p:spPr bwMode="auto">
          <a:xfrm>
            <a:off x="1524000" y="3200400"/>
            <a:ext cx="2133600" cy="2133600"/>
          </a:xfrm>
          <a:prstGeom prst="rect">
            <a:avLst/>
          </a:prstGeom>
          <a:noFill/>
          <a:ln w="9525">
            <a:solidFill>
              <a:schemeClr val="tx1"/>
            </a:solidFill>
            <a:miter lim="800000"/>
            <a:headEnd/>
            <a:tailEnd/>
          </a:ln>
          <a:effectLst/>
        </p:spPr>
        <p:txBody>
          <a:bodyPr wrap="none" anchor="ctr"/>
          <a:lstStyle/>
          <a:p>
            <a:endParaRPr lang="ja-JP" altLang="en-US"/>
          </a:p>
        </p:txBody>
      </p:sp>
      <p:sp>
        <p:nvSpPr>
          <p:cNvPr id="324612" name="Rectangle 4"/>
          <p:cNvSpPr>
            <a:spLocks noChangeArrowheads="1"/>
          </p:cNvSpPr>
          <p:nvPr/>
        </p:nvSpPr>
        <p:spPr bwMode="auto">
          <a:xfrm>
            <a:off x="5715000" y="3657600"/>
            <a:ext cx="2133600" cy="1676400"/>
          </a:xfrm>
          <a:prstGeom prst="rect">
            <a:avLst/>
          </a:prstGeom>
          <a:noFill/>
          <a:ln w="9525">
            <a:solidFill>
              <a:schemeClr val="tx1"/>
            </a:solidFill>
            <a:miter lim="800000"/>
            <a:headEnd/>
            <a:tailEnd/>
          </a:ln>
          <a:effectLst/>
        </p:spPr>
        <p:txBody>
          <a:bodyPr wrap="none" anchor="ctr"/>
          <a:lstStyle/>
          <a:p>
            <a:endParaRPr lang="ja-JP" altLang="en-US"/>
          </a:p>
        </p:txBody>
      </p:sp>
      <p:sp>
        <p:nvSpPr>
          <p:cNvPr id="324613" name="Rectangle 5"/>
          <p:cNvSpPr>
            <a:spLocks noChangeArrowheads="1"/>
          </p:cNvSpPr>
          <p:nvPr/>
        </p:nvSpPr>
        <p:spPr bwMode="auto">
          <a:xfrm>
            <a:off x="1524000" y="2743200"/>
            <a:ext cx="2133600" cy="4572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324614" name="Rectangle 6"/>
          <p:cNvSpPr>
            <a:spLocks noChangeArrowheads="1"/>
          </p:cNvSpPr>
          <p:nvPr/>
        </p:nvSpPr>
        <p:spPr bwMode="auto">
          <a:xfrm>
            <a:off x="1524000" y="3200400"/>
            <a:ext cx="2133600" cy="4572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324616" name="Rectangle 8"/>
          <p:cNvSpPr>
            <a:spLocks noChangeArrowheads="1"/>
          </p:cNvSpPr>
          <p:nvPr/>
        </p:nvSpPr>
        <p:spPr bwMode="auto">
          <a:xfrm>
            <a:off x="5715000" y="2743200"/>
            <a:ext cx="2133600" cy="9144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324617" name="Text Box 9"/>
          <p:cNvSpPr txBox="1">
            <a:spLocks noChangeArrowheads="1"/>
          </p:cNvSpPr>
          <p:nvPr/>
        </p:nvSpPr>
        <p:spPr bwMode="auto">
          <a:xfrm>
            <a:off x="1735138" y="2787650"/>
            <a:ext cx="1770062" cy="336550"/>
          </a:xfrm>
          <a:prstGeom prst="rect">
            <a:avLst/>
          </a:prstGeom>
          <a:noFill/>
          <a:ln w="9525">
            <a:noFill/>
            <a:miter lim="800000"/>
            <a:headEnd/>
            <a:tailEnd/>
          </a:ln>
          <a:effectLst/>
        </p:spPr>
        <p:txBody>
          <a:bodyPr wrap="none">
            <a:spAutoFit/>
          </a:bodyPr>
          <a:lstStyle/>
          <a:p>
            <a:r>
              <a:rPr lang="ja-JP" altLang="en-US" sz="1600"/>
              <a:t>旅客からの手数料</a:t>
            </a:r>
          </a:p>
        </p:txBody>
      </p:sp>
      <p:sp>
        <p:nvSpPr>
          <p:cNvPr id="324618" name="Text Box 10"/>
          <p:cNvSpPr txBox="1">
            <a:spLocks noChangeArrowheads="1"/>
          </p:cNvSpPr>
          <p:nvPr/>
        </p:nvSpPr>
        <p:spPr bwMode="auto">
          <a:xfrm>
            <a:off x="1676400" y="3244850"/>
            <a:ext cx="1973263" cy="336550"/>
          </a:xfrm>
          <a:prstGeom prst="rect">
            <a:avLst/>
          </a:prstGeom>
          <a:noFill/>
          <a:ln w="9525">
            <a:noFill/>
            <a:miter lim="800000"/>
            <a:headEnd/>
            <a:tailEnd/>
          </a:ln>
          <a:effectLst/>
        </p:spPr>
        <p:txBody>
          <a:bodyPr wrap="none">
            <a:spAutoFit/>
          </a:bodyPr>
          <a:lstStyle/>
          <a:p>
            <a:r>
              <a:rPr lang="ja-JP" altLang="en-US" sz="1600"/>
              <a:t>運送人からの手数料</a:t>
            </a:r>
          </a:p>
        </p:txBody>
      </p:sp>
      <p:sp>
        <p:nvSpPr>
          <p:cNvPr id="324620" name="Line 12"/>
          <p:cNvSpPr>
            <a:spLocks noChangeShapeType="1"/>
          </p:cNvSpPr>
          <p:nvPr/>
        </p:nvSpPr>
        <p:spPr bwMode="auto">
          <a:xfrm flipH="1">
            <a:off x="685800" y="3200400"/>
            <a:ext cx="838200" cy="0"/>
          </a:xfrm>
          <a:prstGeom prst="line">
            <a:avLst/>
          </a:prstGeom>
          <a:noFill/>
          <a:ln w="9525">
            <a:solidFill>
              <a:schemeClr val="tx1"/>
            </a:solidFill>
            <a:round/>
            <a:headEnd/>
            <a:tailEnd/>
          </a:ln>
          <a:effectLst/>
        </p:spPr>
        <p:txBody>
          <a:bodyPr/>
          <a:lstStyle/>
          <a:p>
            <a:endParaRPr lang="ja-JP" altLang="en-US"/>
          </a:p>
        </p:txBody>
      </p:sp>
      <p:sp>
        <p:nvSpPr>
          <p:cNvPr id="324621" name="Text Box 13"/>
          <p:cNvSpPr txBox="1">
            <a:spLocks noChangeArrowheads="1"/>
          </p:cNvSpPr>
          <p:nvPr/>
        </p:nvSpPr>
        <p:spPr bwMode="auto">
          <a:xfrm>
            <a:off x="822325" y="3429000"/>
            <a:ext cx="549275" cy="701675"/>
          </a:xfrm>
          <a:prstGeom prst="rect">
            <a:avLst/>
          </a:prstGeom>
          <a:noFill/>
          <a:ln w="9525">
            <a:noFill/>
            <a:miter lim="800000"/>
            <a:headEnd/>
            <a:tailEnd/>
          </a:ln>
          <a:effectLst/>
        </p:spPr>
        <p:txBody>
          <a:bodyPr vert="eaVert" wrap="none">
            <a:spAutoFit/>
          </a:bodyPr>
          <a:lstStyle/>
          <a:p>
            <a:r>
              <a:rPr lang="ja-JP" altLang="en-US"/>
              <a:t>運賃</a:t>
            </a:r>
          </a:p>
        </p:txBody>
      </p:sp>
      <p:sp>
        <p:nvSpPr>
          <p:cNvPr id="324622" name="Text Box 14"/>
          <p:cNvSpPr txBox="1">
            <a:spLocks noChangeArrowheads="1"/>
          </p:cNvSpPr>
          <p:nvPr/>
        </p:nvSpPr>
        <p:spPr bwMode="auto">
          <a:xfrm>
            <a:off x="390525" y="3611563"/>
            <a:ext cx="549275" cy="2225675"/>
          </a:xfrm>
          <a:prstGeom prst="rect">
            <a:avLst/>
          </a:prstGeom>
          <a:noFill/>
          <a:ln w="9525">
            <a:noFill/>
            <a:miter lim="800000"/>
            <a:headEnd/>
            <a:tailEnd/>
          </a:ln>
          <a:effectLst/>
        </p:spPr>
        <p:txBody>
          <a:bodyPr vert="eaVert" wrap="none">
            <a:spAutoFit/>
          </a:bodyPr>
          <a:lstStyle/>
          <a:p>
            <a:r>
              <a:rPr lang="ja-JP" altLang="en-US"/>
              <a:t>（公示義務規制）</a:t>
            </a:r>
          </a:p>
        </p:txBody>
      </p:sp>
      <p:sp>
        <p:nvSpPr>
          <p:cNvPr id="324623" name="Text Box 15"/>
          <p:cNvSpPr txBox="1">
            <a:spLocks noChangeArrowheads="1"/>
          </p:cNvSpPr>
          <p:nvPr/>
        </p:nvSpPr>
        <p:spPr bwMode="auto">
          <a:xfrm>
            <a:off x="441325" y="1697038"/>
            <a:ext cx="184150" cy="457200"/>
          </a:xfrm>
          <a:prstGeom prst="rect">
            <a:avLst/>
          </a:prstGeom>
          <a:noFill/>
          <a:ln w="9525">
            <a:noFill/>
            <a:miter lim="800000"/>
            <a:headEnd/>
            <a:tailEnd/>
          </a:ln>
          <a:effectLst/>
        </p:spPr>
        <p:txBody>
          <a:bodyPr wrap="none">
            <a:spAutoFit/>
          </a:bodyPr>
          <a:lstStyle/>
          <a:p>
            <a:endParaRPr lang="ja-JP" altLang="ja-JP"/>
          </a:p>
        </p:txBody>
      </p:sp>
      <p:sp>
        <p:nvSpPr>
          <p:cNvPr id="324624" name="Text Box 16"/>
          <p:cNvSpPr txBox="1">
            <a:spLocks noChangeArrowheads="1"/>
          </p:cNvSpPr>
          <p:nvPr/>
        </p:nvSpPr>
        <p:spPr bwMode="auto">
          <a:xfrm>
            <a:off x="457200" y="1720850"/>
            <a:ext cx="1892300" cy="641350"/>
          </a:xfrm>
          <a:prstGeom prst="rect">
            <a:avLst/>
          </a:prstGeom>
          <a:noFill/>
          <a:ln w="9525">
            <a:noFill/>
            <a:miter lim="800000"/>
            <a:headEnd/>
            <a:tailEnd/>
          </a:ln>
          <a:effectLst/>
        </p:spPr>
        <p:txBody>
          <a:bodyPr wrap="none">
            <a:spAutoFit/>
          </a:bodyPr>
          <a:lstStyle/>
          <a:p>
            <a:r>
              <a:rPr lang="ja-JP" altLang="en-US" sz="1800"/>
              <a:t>規制運賃制度の</a:t>
            </a:r>
          </a:p>
          <a:p>
            <a:r>
              <a:rPr lang="ja-JP" altLang="en-US" sz="1800"/>
              <a:t>もとでは収受困難</a:t>
            </a:r>
          </a:p>
        </p:txBody>
      </p:sp>
      <p:cxnSp>
        <p:nvCxnSpPr>
          <p:cNvPr id="324625" name="AutoShape 17"/>
          <p:cNvCxnSpPr>
            <a:cxnSpLocks noChangeShapeType="1"/>
            <a:stCxn id="324624" idx="1"/>
          </p:cNvCxnSpPr>
          <p:nvPr/>
        </p:nvCxnSpPr>
        <p:spPr bwMode="auto">
          <a:xfrm rot="10800000" flipH="1" flipV="1">
            <a:off x="457200" y="2041525"/>
            <a:ext cx="838200" cy="625475"/>
          </a:xfrm>
          <a:prstGeom prst="curvedConnector3">
            <a:avLst>
              <a:gd name="adj1" fmla="val -27273"/>
            </a:avLst>
          </a:prstGeom>
          <a:noFill/>
          <a:ln w="9525">
            <a:solidFill>
              <a:schemeClr val="tx1"/>
            </a:solidFill>
            <a:round/>
            <a:headEnd/>
            <a:tailEnd type="triangle" w="med" len="med"/>
          </a:ln>
          <a:effectLst/>
        </p:spPr>
      </p:cxnSp>
      <p:sp>
        <p:nvSpPr>
          <p:cNvPr id="324626" name="Line 18"/>
          <p:cNvSpPr>
            <a:spLocks noChangeShapeType="1"/>
          </p:cNvSpPr>
          <p:nvPr/>
        </p:nvSpPr>
        <p:spPr bwMode="auto">
          <a:xfrm flipH="1">
            <a:off x="5029200" y="3657600"/>
            <a:ext cx="609600" cy="0"/>
          </a:xfrm>
          <a:prstGeom prst="line">
            <a:avLst/>
          </a:prstGeom>
          <a:noFill/>
          <a:ln w="9525">
            <a:solidFill>
              <a:schemeClr val="tx1"/>
            </a:solidFill>
            <a:round/>
            <a:headEnd/>
            <a:tailEnd/>
          </a:ln>
          <a:effectLst/>
        </p:spPr>
        <p:txBody>
          <a:bodyPr/>
          <a:lstStyle/>
          <a:p>
            <a:endParaRPr lang="ja-JP" altLang="en-US"/>
          </a:p>
        </p:txBody>
      </p:sp>
      <p:sp>
        <p:nvSpPr>
          <p:cNvPr id="324627" name="Text Box 19"/>
          <p:cNvSpPr txBox="1">
            <a:spLocks noChangeArrowheads="1"/>
          </p:cNvSpPr>
          <p:nvPr/>
        </p:nvSpPr>
        <p:spPr bwMode="auto">
          <a:xfrm>
            <a:off x="6384925" y="3810000"/>
            <a:ext cx="549275" cy="1311275"/>
          </a:xfrm>
          <a:prstGeom prst="rect">
            <a:avLst/>
          </a:prstGeom>
          <a:noFill/>
          <a:ln w="9525">
            <a:noFill/>
            <a:miter lim="800000"/>
            <a:headEnd/>
            <a:tailEnd/>
          </a:ln>
          <a:effectLst/>
        </p:spPr>
        <p:txBody>
          <a:bodyPr vert="eaVert" wrap="none">
            <a:spAutoFit/>
          </a:bodyPr>
          <a:lstStyle/>
          <a:p>
            <a:r>
              <a:rPr lang="ja-JP" altLang="en-US"/>
              <a:t>割引運賃</a:t>
            </a:r>
          </a:p>
        </p:txBody>
      </p:sp>
      <p:sp>
        <p:nvSpPr>
          <p:cNvPr id="324628" name="Text Box 20"/>
          <p:cNvSpPr txBox="1">
            <a:spLocks noChangeArrowheads="1"/>
          </p:cNvSpPr>
          <p:nvPr/>
        </p:nvSpPr>
        <p:spPr bwMode="auto">
          <a:xfrm>
            <a:off x="7985125" y="3581400"/>
            <a:ext cx="549275" cy="2225675"/>
          </a:xfrm>
          <a:prstGeom prst="rect">
            <a:avLst/>
          </a:prstGeom>
          <a:noFill/>
          <a:ln w="9525">
            <a:noFill/>
            <a:miter lim="800000"/>
            <a:headEnd/>
            <a:tailEnd/>
          </a:ln>
          <a:effectLst/>
        </p:spPr>
        <p:txBody>
          <a:bodyPr vert="eaVert" wrap="none">
            <a:spAutoFit/>
          </a:bodyPr>
          <a:lstStyle/>
          <a:p>
            <a:r>
              <a:rPr lang="ja-JP" altLang="en-US"/>
              <a:t>（公示義務規制）</a:t>
            </a:r>
          </a:p>
        </p:txBody>
      </p:sp>
      <p:sp>
        <p:nvSpPr>
          <p:cNvPr id="324630" name="Text Box 22"/>
          <p:cNvSpPr txBox="1">
            <a:spLocks noChangeArrowheads="1"/>
          </p:cNvSpPr>
          <p:nvPr/>
        </p:nvSpPr>
        <p:spPr bwMode="auto">
          <a:xfrm>
            <a:off x="5943600" y="2819400"/>
            <a:ext cx="1708150" cy="581025"/>
          </a:xfrm>
          <a:prstGeom prst="rect">
            <a:avLst/>
          </a:prstGeom>
          <a:noFill/>
          <a:ln w="9525">
            <a:noFill/>
            <a:miter lim="800000"/>
            <a:headEnd/>
            <a:tailEnd/>
          </a:ln>
          <a:effectLst/>
        </p:spPr>
        <p:txBody>
          <a:bodyPr wrap="none">
            <a:spAutoFit/>
          </a:bodyPr>
          <a:lstStyle/>
          <a:p>
            <a:r>
              <a:rPr lang="ja-JP" altLang="en-US" sz="1600"/>
              <a:t>旅行業者用</a:t>
            </a:r>
          </a:p>
          <a:p>
            <a:r>
              <a:rPr lang="ja-JP" altLang="en-US" sz="1600"/>
              <a:t>費用・利潤上乗せ</a:t>
            </a:r>
          </a:p>
        </p:txBody>
      </p:sp>
      <p:sp>
        <p:nvSpPr>
          <p:cNvPr id="324631" name="Text Box 23"/>
          <p:cNvSpPr txBox="1">
            <a:spLocks noChangeArrowheads="1"/>
          </p:cNvSpPr>
          <p:nvPr/>
        </p:nvSpPr>
        <p:spPr bwMode="auto">
          <a:xfrm>
            <a:off x="6651625" y="1752600"/>
            <a:ext cx="1958975" cy="641350"/>
          </a:xfrm>
          <a:prstGeom prst="rect">
            <a:avLst/>
          </a:prstGeom>
          <a:noFill/>
          <a:ln w="9525">
            <a:noFill/>
            <a:miter lim="800000"/>
            <a:headEnd/>
            <a:tailEnd/>
          </a:ln>
          <a:effectLst/>
        </p:spPr>
        <p:txBody>
          <a:bodyPr wrap="none">
            <a:spAutoFit/>
          </a:bodyPr>
          <a:lstStyle/>
          <a:p>
            <a:r>
              <a:rPr lang="ja-JP" altLang="en-US" sz="1800"/>
              <a:t>原価が旅客に</a:t>
            </a:r>
          </a:p>
          <a:p>
            <a:r>
              <a:rPr lang="ja-JP" altLang="en-US" sz="1800"/>
              <a:t>明示され収受困難</a:t>
            </a:r>
          </a:p>
        </p:txBody>
      </p:sp>
      <p:cxnSp>
        <p:nvCxnSpPr>
          <p:cNvPr id="324632" name="AutoShape 24"/>
          <p:cNvCxnSpPr>
            <a:cxnSpLocks noChangeShapeType="1"/>
            <a:stCxn id="324631" idx="3"/>
            <a:endCxn id="324616" idx="3"/>
          </p:cNvCxnSpPr>
          <p:nvPr/>
        </p:nvCxnSpPr>
        <p:spPr bwMode="auto">
          <a:xfrm flipH="1">
            <a:off x="7848600" y="2073275"/>
            <a:ext cx="762000" cy="1127125"/>
          </a:xfrm>
          <a:prstGeom prst="curvedConnector3">
            <a:avLst>
              <a:gd name="adj1" fmla="val -30000"/>
            </a:avLst>
          </a:prstGeom>
          <a:noFill/>
          <a:ln w="9525">
            <a:solidFill>
              <a:schemeClr val="tx1"/>
            </a:solidFill>
            <a:round/>
            <a:headEnd/>
            <a:tailEnd type="triangle" w="med" len="med"/>
          </a:ln>
          <a:effectLst/>
        </p:spPr>
      </p:cxnSp>
      <p:sp>
        <p:nvSpPr>
          <p:cNvPr id="324633" name="AutoShape 25"/>
          <p:cNvSpPr>
            <a:spLocks noChangeArrowheads="1"/>
          </p:cNvSpPr>
          <p:nvPr/>
        </p:nvSpPr>
        <p:spPr bwMode="auto">
          <a:xfrm>
            <a:off x="6400800" y="5410200"/>
            <a:ext cx="942975" cy="228600"/>
          </a:xfrm>
          <a:prstGeom prst="downArrow">
            <a:avLst>
              <a:gd name="adj1" fmla="val 50000"/>
              <a:gd name="adj2" fmla="val 25000"/>
            </a:avLst>
          </a:prstGeom>
          <a:noFill/>
          <a:ln w="9525">
            <a:solidFill>
              <a:schemeClr val="tx1"/>
            </a:solidFill>
            <a:miter lim="800000"/>
            <a:headEnd/>
            <a:tailEnd/>
          </a:ln>
          <a:effectLst/>
        </p:spPr>
        <p:txBody>
          <a:bodyPr vert="eaVert" wrap="none" anchor="ctr"/>
          <a:lstStyle/>
          <a:p>
            <a:endParaRPr lang="ja-JP" altLang="en-US"/>
          </a:p>
        </p:txBody>
      </p:sp>
      <p:sp>
        <p:nvSpPr>
          <p:cNvPr id="324634" name="Text Box 26"/>
          <p:cNvSpPr txBox="1">
            <a:spLocks noChangeArrowheads="1"/>
          </p:cNvSpPr>
          <p:nvPr/>
        </p:nvSpPr>
        <p:spPr bwMode="auto">
          <a:xfrm>
            <a:off x="5622925" y="5867400"/>
            <a:ext cx="2622550" cy="457200"/>
          </a:xfrm>
          <a:prstGeom prst="rect">
            <a:avLst/>
          </a:prstGeom>
          <a:noFill/>
          <a:ln w="9525">
            <a:noFill/>
            <a:miter lim="800000"/>
            <a:headEnd/>
            <a:tailEnd/>
          </a:ln>
          <a:effectLst/>
        </p:spPr>
        <p:txBody>
          <a:bodyPr wrap="none">
            <a:spAutoFit/>
          </a:bodyPr>
          <a:lstStyle/>
          <a:p>
            <a:r>
              <a:rPr lang="ja-JP" altLang="en-US"/>
              <a:t>包括料金への組込</a:t>
            </a:r>
          </a:p>
        </p:txBody>
      </p:sp>
      <p:sp>
        <p:nvSpPr>
          <p:cNvPr id="324635" name="Text Box 27"/>
          <p:cNvSpPr txBox="1">
            <a:spLocks noChangeArrowheads="1"/>
          </p:cNvSpPr>
          <p:nvPr/>
        </p:nvSpPr>
        <p:spPr bwMode="auto">
          <a:xfrm>
            <a:off x="5089525" y="3733800"/>
            <a:ext cx="549275" cy="2225675"/>
          </a:xfrm>
          <a:prstGeom prst="rect">
            <a:avLst/>
          </a:prstGeom>
          <a:noFill/>
          <a:ln w="9525">
            <a:noFill/>
            <a:miter lim="800000"/>
            <a:headEnd/>
            <a:tailEnd/>
          </a:ln>
          <a:effectLst/>
        </p:spPr>
        <p:txBody>
          <a:bodyPr vert="eaVert" wrap="none">
            <a:spAutoFit/>
          </a:bodyPr>
          <a:lstStyle/>
          <a:p>
            <a:r>
              <a:rPr lang="ja-JP" altLang="en-US"/>
              <a:t>（平等取扱規制）</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スライド番号プレースホルダ 3"/>
          <p:cNvSpPr>
            <a:spLocks noGrp="1"/>
          </p:cNvSpPr>
          <p:nvPr>
            <p:ph type="sldNum" sz="quarter" idx="12"/>
          </p:nvPr>
        </p:nvSpPr>
        <p:spPr/>
        <p:txBody>
          <a:bodyPr/>
          <a:lstStyle/>
          <a:p>
            <a:fld id="{4648524D-1716-439E-8F77-79EEF65E33E1}" type="slidenum">
              <a:rPr lang="en-US" altLang="ja-JP"/>
              <a:pPr/>
              <a:t>22</a:t>
            </a:fld>
            <a:endParaRPr lang="en-US" altLang="ja-JP"/>
          </a:p>
        </p:txBody>
      </p:sp>
      <p:sp>
        <p:nvSpPr>
          <p:cNvPr id="325634" name="Text Box 1026"/>
          <p:cNvSpPr txBox="1">
            <a:spLocks noChangeArrowheads="1"/>
          </p:cNvSpPr>
          <p:nvPr/>
        </p:nvSpPr>
        <p:spPr bwMode="auto">
          <a:xfrm>
            <a:off x="1371600" y="1524000"/>
            <a:ext cx="1412875" cy="466725"/>
          </a:xfrm>
          <a:prstGeom prst="rect">
            <a:avLst/>
          </a:prstGeom>
          <a:noFill/>
          <a:ln w="9525">
            <a:solidFill>
              <a:schemeClr val="tx1"/>
            </a:solidFill>
            <a:miter lim="800000"/>
            <a:headEnd/>
            <a:tailEnd/>
          </a:ln>
          <a:effectLst/>
        </p:spPr>
        <p:txBody>
          <a:bodyPr wrap="none">
            <a:spAutoFit/>
          </a:bodyPr>
          <a:lstStyle/>
          <a:p>
            <a:r>
              <a:rPr lang="ja-JP" altLang="en-US"/>
              <a:t>乗合差益</a:t>
            </a:r>
          </a:p>
        </p:txBody>
      </p:sp>
      <p:sp>
        <p:nvSpPr>
          <p:cNvPr id="325635" name="Text Box 1027"/>
          <p:cNvSpPr txBox="1">
            <a:spLocks noChangeArrowheads="1"/>
          </p:cNvSpPr>
          <p:nvPr/>
        </p:nvSpPr>
        <p:spPr bwMode="auto">
          <a:xfrm>
            <a:off x="3048000" y="1514475"/>
            <a:ext cx="2022475" cy="466725"/>
          </a:xfrm>
          <a:prstGeom prst="rect">
            <a:avLst/>
          </a:prstGeom>
          <a:noFill/>
          <a:ln w="9525">
            <a:solidFill>
              <a:schemeClr val="tx1"/>
            </a:solidFill>
            <a:prstDash val="sysDot"/>
            <a:miter lim="800000"/>
            <a:headEnd/>
            <a:tailEnd/>
          </a:ln>
          <a:effectLst/>
        </p:spPr>
        <p:txBody>
          <a:bodyPr wrap="none">
            <a:spAutoFit/>
          </a:bodyPr>
          <a:lstStyle/>
          <a:p>
            <a:r>
              <a:rPr lang="ja-JP" altLang="en-US"/>
              <a:t>団体運賃割引</a:t>
            </a:r>
          </a:p>
        </p:txBody>
      </p:sp>
      <p:sp>
        <p:nvSpPr>
          <p:cNvPr id="325636" name="Text Box 1028"/>
          <p:cNvSpPr txBox="1">
            <a:spLocks noChangeArrowheads="1"/>
          </p:cNvSpPr>
          <p:nvPr/>
        </p:nvSpPr>
        <p:spPr bwMode="auto">
          <a:xfrm>
            <a:off x="1828800" y="4724400"/>
            <a:ext cx="2857500" cy="831850"/>
          </a:xfrm>
          <a:prstGeom prst="rect">
            <a:avLst/>
          </a:prstGeom>
          <a:noFill/>
          <a:ln w="9525">
            <a:solidFill>
              <a:schemeClr val="tx1"/>
            </a:solidFill>
            <a:miter lim="800000"/>
            <a:headEnd/>
            <a:tailEnd/>
          </a:ln>
          <a:effectLst/>
        </p:spPr>
        <p:txBody>
          <a:bodyPr wrap="none">
            <a:spAutoFit/>
          </a:bodyPr>
          <a:lstStyle/>
          <a:p>
            <a:r>
              <a:rPr lang="ja-JP" altLang="en-US"/>
              <a:t>キックバック（</a:t>
            </a:r>
            <a:r>
              <a:rPr lang="en-US" altLang="ja-JP"/>
              <a:t>k/b</a:t>
            </a:r>
            <a:r>
              <a:rPr lang="ja-JP" altLang="en-US"/>
              <a:t>）</a:t>
            </a:r>
          </a:p>
          <a:p>
            <a:r>
              <a:rPr lang="ja-JP" altLang="en-US"/>
              <a:t>ツアーサポート（</a:t>
            </a:r>
            <a:r>
              <a:rPr lang="en-US" altLang="ja-JP"/>
              <a:t>T/S</a:t>
            </a:r>
            <a:r>
              <a:rPr lang="ja-JP" altLang="en-US"/>
              <a:t>）</a:t>
            </a:r>
          </a:p>
        </p:txBody>
      </p:sp>
      <p:sp>
        <p:nvSpPr>
          <p:cNvPr id="325637" name="Oval 1029"/>
          <p:cNvSpPr>
            <a:spLocks noChangeArrowheads="1"/>
          </p:cNvSpPr>
          <p:nvPr/>
        </p:nvSpPr>
        <p:spPr bwMode="auto">
          <a:xfrm>
            <a:off x="5638800" y="2286000"/>
            <a:ext cx="1828800" cy="762000"/>
          </a:xfrm>
          <a:prstGeom prst="ellipse">
            <a:avLst/>
          </a:prstGeom>
          <a:noFill/>
          <a:ln w="9525" cap="rnd">
            <a:solidFill>
              <a:schemeClr val="tx1"/>
            </a:solidFill>
            <a:prstDash val="sysDot"/>
            <a:round/>
            <a:headEnd/>
            <a:tailEnd/>
          </a:ln>
          <a:effectLst/>
        </p:spPr>
        <p:txBody>
          <a:bodyPr wrap="none" anchor="ctr"/>
          <a:lstStyle/>
          <a:p>
            <a:pPr algn="ctr"/>
            <a:r>
              <a:rPr lang="ja-JP" altLang="en-US"/>
              <a:t>制度的合法</a:t>
            </a:r>
          </a:p>
          <a:p>
            <a:pPr algn="ctr"/>
            <a:r>
              <a:rPr lang="en-US" altLang="ja-JP"/>
              <a:t>(</a:t>
            </a:r>
            <a:r>
              <a:rPr lang="ja-JP" altLang="en-US"/>
              <a:t>手配料）</a:t>
            </a:r>
          </a:p>
        </p:txBody>
      </p:sp>
      <p:sp>
        <p:nvSpPr>
          <p:cNvPr id="325638" name="Text Box 1030"/>
          <p:cNvSpPr txBox="1">
            <a:spLocks noChangeArrowheads="1"/>
          </p:cNvSpPr>
          <p:nvPr/>
        </p:nvSpPr>
        <p:spPr bwMode="auto">
          <a:xfrm>
            <a:off x="1371600" y="2362200"/>
            <a:ext cx="2813050" cy="466725"/>
          </a:xfrm>
          <a:prstGeom prst="rect">
            <a:avLst/>
          </a:prstGeom>
          <a:noFill/>
          <a:ln w="9525">
            <a:solidFill>
              <a:schemeClr val="tx1"/>
            </a:solidFill>
            <a:miter lim="800000"/>
            <a:headEnd/>
            <a:tailEnd/>
          </a:ln>
          <a:effectLst/>
        </p:spPr>
        <p:txBody>
          <a:bodyPr wrap="none">
            <a:spAutoFit/>
          </a:bodyPr>
          <a:lstStyle/>
          <a:p>
            <a:r>
              <a:rPr lang="ja-JP" altLang="en-US"/>
              <a:t>手数料（コミッション）</a:t>
            </a:r>
          </a:p>
        </p:txBody>
      </p:sp>
      <p:sp>
        <p:nvSpPr>
          <p:cNvPr id="325639" name="Oval 1031"/>
          <p:cNvSpPr>
            <a:spLocks noChangeArrowheads="1"/>
          </p:cNvSpPr>
          <p:nvPr/>
        </p:nvSpPr>
        <p:spPr bwMode="auto">
          <a:xfrm>
            <a:off x="5715000" y="4495800"/>
            <a:ext cx="1981200" cy="838200"/>
          </a:xfrm>
          <a:prstGeom prst="ellipse">
            <a:avLst/>
          </a:prstGeom>
          <a:noFill/>
          <a:ln w="9525" cap="rnd">
            <a:solidFill>
              <a:schemeClr val="tx1"/>
            </a:solidFill>
            <a:prstDash val="sysDot"/>
            <a:round/>
            <a:headEnd/>
            <a:tailEnd/>
          </a:ln>
          <a:effectLst/>
        </p:spPr>
        <p:txBody>
          <a:bodyPr wrap="none" anchor="ctr"/>
          <a:lstStyle/>
          <a:p>
            <a:pPr algn="ctr"/>
            <a:r>
              <a:rPr lang="ja-JP" altLang="en-US"/>
              <a:t>実態的合法</a:t>
            </a:r>
          </a:p>
          <a:p>
            <a:pPr algn="ctr"/>
            <a:r>
              <a:rPr lang="en-US" altLang="ja-JP"/>
              <a:t>(</a:t>
            </a:r>
            <a:r>
              <a:rPr lang="ja-JP" altLang="en-US" sz="1800"/>
              <a:t>実費的取扱</a:t>
            </a:r>
            <a:r>
              <a:rPr lang="ja-JP" altLang="en-US"/>
              <a:t>）</a:t>
            </a:r>
          </a:p>
        </p:txBody>
      </p:sp>
      <p:sp>
        <p:nvSpPr>
          <p:cNvPr id="325640" name="Text Box 1032"/>
          <p:cNvSpPr txBox="1">
            <a:spLocks noChangeArrowheads="1"/>
          </p:cNvSpPr>
          <p:nvPr/>
        </p:nvSpPr>
        <p:spPr bwMode="auto">
          <a:xfrm>
            <a:off x="1787525" y="3657600"/>
            <a:ext cx="3546475" cy="466725"/>
          </a:xfrm>
          <a:prstGeom prst="rect">
            <a:avLst/>
          </a:prstGeom>
          <a:noFill/>
          <a:ln w="9525">
            <a:solidFill>
              <a:schemeClr val="tx1"/>
            </a:solidFill>
            <a:miter lim="800000"/>
            <a:headEnd/>
            <a:tailEnd/>
          </a:ln>
          <a:effectLst/>
        </p:spPr>
        <p:txBody>
          <a:bodyPr wrap="none">
            <a:spAutoFit/>
          </a:bodyPr>
          <a:lstStyle/>
          <a:p>
            <a:r>
              <a:rPr lang="ja-JP" altLang="en-US"/>
              <a:t>主催旅行者限定運賃差益</a:t>
            </a:r>
          </a:p>
        </p:txBody>
      </p:sp>
      <p:sp>
        <p:nvSpPr>
          <p:cNvPr id="325641" name="Oval 1033"/>
          <p:cNvSpPr>
            <a:spLocks noChangeArrowheads="1"/>
          </p:cNvSpPr>
          <p:nvPr/>
        </p:nvSpPr>
        <p:spPr bwMode="auto">
          <a:xfrm>
            <a:off x="5638800" y="3505200"/>
            <a:ext cx="1828800" cy="762000"/>
          </a:xfrm>
          <a:prstGeom prst="ellipse">
            <a:avLst/>
          </a:prstGeom>
          <a:noFill/>
          <a:ln w="9525" cap="rnd">
            <a:solidFill>
              <a:schemeClr val="tx1"/>
            </a:solidFill>
            <a:prstDash val="sysDot"/>
            <a:round/>
            <a:headEnd/>
            <a:tailEnd/>
          </a:ln>
          <a:effectLst/>
        </p:spPr>
        <p:txBody>
          <a:bodyPr wrap="none" anchor="ctr"/>
          <a:lstStyle/>
          <a:p>
            <a:pPr algn="ctr"/>
            <a:r>
              <a:rPr lang="ja-JP" altLang="en-US"/>
              <a:t>限定的合法</a:t>
            </a:r>
          </a:p>
          <a:p>
            <a:pPr algn="ctr"/>
            <a:r>
              <a:rPr lang="en-US" altLang="ja-JP"/>
              <a:t>(</a:t>
            </a:r>
            <a:r>
              <a:rPr lang="ja-JP" altLang="en-US" sz="1800"/>
              <a:t>あっ旋</a:t>
            </a:r>
            <a:r>
              <a:rPr lang="ja-JP" altLang="en-US"/>
              <a:t>）</a:t>
            </a:r>
          </a:p>
        </p:txBody>
      </p:sp>
      <p:sp>
        <p:nvSpPr>
          <p:cNvPr id="325642" name="Rectangle 1034"/>
          <p:cNvSpPr>
            <a:spLocks noChangeArrowheads="1"/>
          </p:cNvSpPr>
          <p:nvPr/>
        </p:nvSpPr>
        <p:spPr bwMode="auto">
          <a:xfrm>
            <a:off x="304800" y="3733800"/>
            <a:ext cx="457200" cy="1600200"/>
          </a:xfrm>
          <a:prstGeom prst="rect">
            <a:avLst/>
          </a:prstGeom>
          <a:noFill/>
          <a:ln w="9525">
            <a:solidFill>
              <a:schemeClr val="tx1"/>
            </a:solidFill>
            <a:miter lim="800000"/>
            <a:headEnd/>
            <a:tailEnd/>
          </a:ln>
          <a:effectLst/>
        </p:spPr>
        <p:txBody>
          <a:bodyPr vert="eaVert" wrap="none" anchor="ctr"/>
          <a:lstStyle/>
          <a:p>
            <a:pPr algn="ctr"/>
            <a:r>
              <a:rPr lang="ja-JP" altLang="en-US" sz="2000"/>
              <a:t>実運送人負担</a:t>
            </a:r>
            <a:endParaRPr lang="ja-JP" altLang="en-US"/>
          </a:p>
        </p:txBody>
      </p:sp>
      <p:sp>
        <p:nvSpPr>
          <p:cNvPr id="325643" name="Rectangle 1035"/>
          <p:cNvSpPr>
            <a:spLocks noChangeArrowheads="1"/>
          </p:cNvSpPr>
          <p:nvPr/>
        </p:nvSpPr>
        <p:spPr bwMode="auto">
          <a:xfrm>
            <a:off x="304800" y="1371600"/>
            <a:ext cx="457200" cy="1600200"/>
          </a:xfrm>
          <a:prstGeom prst="rect">
            <a:avLst/>
          </a:prstGeom>
          <a:noFill/>
          <a:ln w="9525">
            <a:solidFill>
              <a:schemeClr val="tx1"/>
            </a:solidFill>
            <a:miter lim="800000"/>
            <a:headEnd/>
            <a:tailEnd/>
          </a:ln>
          <a:effectLst/>
        </p:spPr>
        <p:txBody>
          <a:bodyPr vert="eaVert" wrap="none" anchor="ctr"/>
          <a:lstStyle/>
          <a:p>
            <a:pPr algn="ctr"/>
            <a:r>
              <a:rPr lang="ja-JP" altLang="en-US" sz="2000"/>
              <a:t>実利用者負担</a:t>
            </a:r>
            <a:endParaRPr lang="ja-JP" altLang="en-US"/>
          </a:p>
        </p:txBody>
      </p:sp>
      <p:cxnSp>
        <p:nvCxnSpPr>
          <p:cNvPr id="325644" name="AutoShape 1036"/>
          <p:cNvCxnSpPr>
            <a:cxnSpLocks noChangeShapeType="1"/>
            <a:stCxn id="325643" idx="3"/>
            <a:endCxn id="325634" idx="1"/>
          </p:cNvCxnSpPr>
          <p:nvPr/>
        </p:nvCxnSpPr>
        <p:spPr bwMode="auto">
          <a:xfrm flipV="1">
            <a:off x="762000" y="1757363"/>
            <a:ext cx="609600" cy="414337"/>
          </a:xfrm>
          <a:prstGeom prst="straightConnector1">
            <a:avLst/>
          </a:prstGeom>
          <a:noFill/>
          <a:ln w="9525">
            <a:solidFill>
              <a:schemeClr val="tx1"/>
            </a:solidFill>
            <a:round/>
            <a:headEnd type="triangle" w="med" len="med"/>
            <a:tailEnd type="triangle" w="med" len="med"/>
          </a:ln>
          <a:effectLst/>
        </p:spPr>
      </p:cxnSp>
      <p:cxnSp>
        <p:nvCxnSpPr>
          <p:cNvPr id="325645" name="AutoShape 1037"/>
          <p:cNvCxnSpPr>
            <a:cxnSpLocks noChangeShapeType="1"/>
            <a:stCxn id="325643" idx="3"/>
            <a:endCxn id="325640" idx="1"/>
          </p:cNvCxnSpPr>
          <p:nvPr/>
        </p:nvCxnSpPr>
        <p:spPr bwMode="auto">
          <a:xfrm>
            <a:off x="762000" y="2171700"/>
            <a:ext cx="1025525" cy="1719263"/>
          </a:xfrm>
          <a:prstGeom prst="straightConnector1">
            <a:avLst/>
          </a:prstGeom>
          <a:noFill/>
          <a:ln w="9525">
            <a:solidFill>
              <a:schemeClr val="tx1"/>
            </a:solidFill>
            <a:round/>
            <a:headEnd type="triangle" w="med" len="med"/>
            <a:tailEnd type="triangle" w="med" len="med"/>
          </a:ln>
          <a:effectLst/>
        </p:spPr>
      </p:cxnSp>
      <p:cxnSp>
        <p:nvCxnSpPr>
          <p:cNvPr id="325646" name="AutoShape 1038"/>
          <p:cNvCxnSpPr>
            <a:cxnSpLocks noChangeShapeType="1"/>
            <a:stCxn id="325638" idx="1"/>
            <a:endCxn id="325642" idx="3"/>
          </p:cNvCxnSpPr>
          <p:nvPr/>
        </p:nvCxnSpPr>
        <p:spPr bwMode="auto">
          <a:xfrm flipH="1">
            <a:off x="762000" y="2595563"/>
            <a:ext cx="609600" cy="1938337"/>
          </a:xfrm>
          <a:prstGeom prst="straightConnector1">
            <a:avLst/>
          </a:prstGeom>
          <a:noFill/>
          <a:ln w="9525">
            <a:solidFill>
              <a:schemeClr val="tx1"/>
            </a:solidFill>
            <a:round/>
            <a:headEnd type="triangle" w="med" len="med"/>
            <a:tailEnd type="triangle" w="med" len="med"/>
          </a:ln>
          <a:effectLst/>
        </p:spPr>
      </p:cxnSp>
      <p:cxnSp>
        <p:nvCxnSpPr>
          <p:cNvPr id="325647" name="AutoShape 1039"/>
          <p:cNvCxnSpPr>
            <a:cxnSpLocks noChangeShapeType="1"/>
            <a:stCxn id="325642" idx="3"/>
            <a:endCxn id="325636" idx="1"/>
          </p:cNvCxnSpPr>
          <p:nvPr/>
        </p:nvCxnSpPr>
        <p:spPr bwMode="auto">
          <a:xfrm>
            <a:off x="762000" y="4533900"/>
            <a:ext cx="1066800" cy="606425"/>
          </a:xfrm>
          <a:prstGeom prst="straightConnector1">
            <a:avLst/>
          </a:prstGeom>
          <a:noFill/>
          <a:ln w="9525">
            <a:solidFill>
              <a:schemeClr val="tx1"/>
            </a:solidFill>
            <a:round/>
            <a:headEnd type="triangle" w="med" len="med"/>
            <a:tailEnd type="triangle" w="med" len="med"/>
          </a:ln>
          <a:effectLst/>
        </p:spPr>
      </p:cxnSp>
      <p:sp>
        <p:nvSpPr>
          <p:cNvPr id="325648" name="Text Box 1040"/>
          <p:cNvSpPr txBox="1">
            <a:spLocks noChangeArrowheads="1"/>
          </p:cNvSpPr>
          <p:nvPr/>
        </p:nvSpPr>
        <p:spPr bwMode="auto">
          <a:xfrm>
            <a:off x="2267744" y="188640"/>
            <a:ext cx="4953600" cy="830997"/>
          </a:xfrm>
          <a:prstGeom prst="rect">
            <a:avLst/>
          </a:prstGeom>
          <a:solidFill>
            <a:srgbClr val="FFFF00"/>
          </a:solidFill>
          <a:ln w="38100">
            <a:solidFill>
              <a:schemeClr val="tx1"/>
            </a:solidFill>
            <a:miter lim="800000"/>
            <a:headEnd/>
            <a:tailEnd/>
          </a:ln>
          <a:effectLst/>
        </p:spPr>
        <p:txBody>
          <a:bodyPr wrap="none">
            <a:spAutoFit/>
          </a:bodyPr>
          <a:lstStyle/>
          <a:p>
            <a:r>
              <a:rPr lang="ja-JP" altLang="en-US" sz="4800" dirty="0"/>
              <a:t>あっ旋利益の構造</a:t>
            </a:r>
          </a:p>
        </p:txBody>
      </p:sp>
      <p:sp>
        <p:nvSpPr>
          <p:cNvPr id="325649" name="Oval 1041"/>
          <p:cNvSpPr>
            <a:spLocks noChangeArrowheads="1"/>
          </p:cNvSpPr>
          <p:nvPr/>
        </p:nvSpPr>
        <p:spPr bwMode="auto">
          <a:xfrm>
            <a:off x="5638800" y="1295400"/>
            <a:ext cx="1828800" cy="762000"/>
          </a:xfrm>
          <a:prstGeom prst="ellipse">
            <a:avLst/>
          </a:prstGeom>
          <a:noFill/>
          <a:ln w="9525" cap="rnd">
            <a:solidFill>
              <a:schemeClr val="tx1"/>
            </a:solidFill>
            <a:prstDash val="sysDot"/>
            <a:round/>
            <a:headEnd/>
            <a:tailEnd/>
          </a:ln>
          <a:effectLst/>
        </p:spPr>
        <p:txBody>
          <a:bodyPr wrap="none" anchor="ctr"/>
          <a:lstStyle/>
          <a:p>
            <a:pPr algn="ctr"/>
            <a:r>
              <a:rPr lang="ja-JP" altLang="en-US"/>
              <a:t>制度的合法</a:t>
            </a:r>
          </a:p>
        </p:txBody>
      </p:sp>
      <p:sp>
        <p:nvSpPr>
          <p:cNvPr id="325650" name="Text Box 1042"/>
          <p:cNvSpPr txBox="1">
            <a:spLocks noChangeArrowheads="1"/>
          </p:cNvSpPr>
          <p:nvPr/>
        </p:nvSpPr>
        <p:spPr bwMode="auto">
          <a:xfrm>
            <a:off x="1524000" y="1087438"/>
            <a:ext cx="3519488" cy="457200"/>
          </a:xfrm>
          <a:prstGeom prst="rect">
            <a:avLst/>
          </a:prstGeom>
          <a:noFill/>
          <a:ln w="9525">
            <a:noFill/>
            <a:miter lim="800000"/>
            <a:headEnd/>
            <a:tailEnd/>
          </a:ln>
          <a:effectLst/>
        </p:spPr>
        <p:txBody>
          <a:bodyPr wrap="none">
            <a:spAutoFit/>
          </a:bodyPr>
          <a:lstStyle/>
          <a:p>
            <a:r>
              <a:rPr lang="ja-JP" altLang="en-US"/>
              <a:t>（物流の混載差益に相当）</a:t>
            </a:r>
          </a:p>
        </p:txBody>
      </p:sp>
      <p:sp>
        <p:nvSpPr>
          <p:cNvPr id="325651" name="Text Box 1043"/>
          <p:cNvSpPr txBox="1">
            <a:spLocks noChangeArrowheads="1"/>
          </p:cNvSpPr>
          <p:nvPr/>
        </p:nvSpPr>
        <p:spPr bwMode="auto">
          <a:xfrm>
            <a:off x="0" y="5767388"/>
            <a:ext cx="3822700" cy="514350"/>
          </a:xfrm>
          <a:prstGeom prst="rect">
            <a:avLst/>
          </a:prstGeom>
          <a:noFill/>
          <a:ln w="57150">
            <a:solidFill>
              <a:schemeClr val="tx1"/>
            </a:solidFill>
            <a:prstDash val="dash"/>
            <a:miter lim="800000"/>
            <a:headEnd/>
            <a:tailEnd/>
          </a:ln>
          <a:effectLst/>
        </p:spPr>
        <p:txBody>
          <a:bodyPr wrap="none">
            <a:spAutoFit/>
          </a:bodyPr>
          <a:lstStyle/>
          <a:p>
            <a:r>
              <a:rPr lang="ja-JP" altLang="en-US"/>
              <a:t>旅行あっ旋業法時代は公認</a:t>
            </a:r>
          </a:p>
        </p:txBody>
      </p:sp>
      <p:sp>
        <p:nvSpPr>
          <p:cNvPr id="325652" name="Text Box 1044"/>
          <p:cNvSpPr txBox="1">
            <a:spLocks noChangeArrowheads="1"/>
          </p:cNvSpPr>
          <p:nvPr/>
        </p:nvSpPr>
        <p:spPr bwMode="auto">
          <a:xfrm>
            <a:off x="4800600" y="5757863"/>
            <a:ext cx="4173538" cy="514350"/>
          </a:xfrm>
          <a:prstGeom prst="rect">
            <a:avLst/>
          </a:prstGeom>
          <a:noFill/>
          <a:ln w="57150">
            <a:solidFill>
              <a:schemeClr val="tx1"/>
            </a:solidFill>
            <a:prstDash val="dash"/>
            <a:miter lim="800000"/>
            <a:headEnd/>
            <a:tailEnd/>
          </a:ln>
          <a:effectLst/>
        </p:spPr>
        <p:txBody>
          <a:bodyPr wrap="none">
            <a:spAutoFit/>
          </a:bodyPr>
          <a:lstStyle/>
          <a:p>
            <a:r>
              <a:rPr lang="ja-JP" altLang="en-US"/>
              <a:t>運賃割戻は実運送法では禁止</a:t>
            </a:r>
          </a:p>
        </p:txBody>
      </p:sp>
      <p:cxnSp>
        <p:nvCxnSpPr>
          <p:cNvPr id="325653" name="AutoShape 1045"/>
          <p:cNvCxnSpPr>
            <a:cxnSpLocks noChangeShapeType="1"/>
            <a:stCxn id="325652" idx="1"/>
            <a:endCxn id="325651" idx="3"/>
          </p:cNvCxnSpPr>
          <p:nvPr/>
        </p:nvCxnSpPr>
        <p:spPr bwMode="auto">
          <a:xfrm flipH="1">
            <a:off x="3851275" y="6015038"/>
            <a:ext cx="920750" cy="9525"/>
          </a:xfrm>
          <a:prstGeom prst="straightConnector1">
            <a:avLst/>
          </a:prstGeom>
          <a:noFill/>
          <a:ln w="38100">
            <a:solidFill>
              <a:schemeClr val="tx1"/>
            </a:solidFill>
            <a:round/>
            <a:headEnd type="triangle" w="med" len="med"/>
            <a:tailEnd type="triangle" w="med" len="med"/>
          </a:ln>
          <a:effectLst/>
        </p:spPr>
      </p:cxnSp>
      <p:cxnSp>
        <p:nvCxnSpPr>
          <p:cNvPr id="325654" name="AutoShape 1046"/>
          <p:cNvCxnSpPr>
            <a:cxnSpLocks noChangeShapeType="1"/>
            <a:stCxn id="325651" idx="0"/>
            <a:endCxn id="325636" idx="2"/>
          </p:cNvCxnSpPr>
          <p:nvPr/>
        </p:nvCxnSpPr>
        <p:spPr bwMode="auto">
          <a:xfrm flipV="1">
            <a:off x="1911350" y="5556250"/>
            <a:ext cx="1346200" cy="182563"/>
          </a:xfrm>
          <a:prstGeom prst="straightConnector1">
            <a:avLst/>
          </a:prstGeom>
          <a:noFill/>
          <a:ln w="9525">
            <a:solidFill>
              <a:schemeClr val="tx1"/>
            </a:solidFill>
            <a:round/>
            <a:headEnd/>
            <a:tailEnd type="triangle" w="med" len="med"/>
          </a:ln>
          <a:effectLst/>
        </p:spPr>
      </p:cxnSp>
      <p:sp>
        <p:nvSpPr>
          <p:cNvPr id="325655" name="Text Box 1047"/>
          <p:cNvSpPr txBox="1">
            <a:spLocks noChangeArrowheads="1"/>
          </p:cNvSpPr>
          <p:nvPr/>
        </p:nvSpPr>
        <p:spPr bwMode="auto">
          <a:xfrm>
            <a:off x="8251825" y="2286000"/>
            <a:ext cx="587375" cy="2873375"/>
          </a:xfrm>
          <a:prstGeom prst="rect">
            <a:avLst/>
          </a:prstGeom>
          <a:noFill/>
          <a:ln w="38100">
            <a:solidFill>
              <a:schemeClr val="tx1"/>
            </a:solidFill>
            <a:prstDash val="dash"/>
            <a:miter lim="800000"/>
            <a:headEnd/>
            <a:tailEnd/>
          </a:ln>
          <a:effectLst/>
        </p:spPr>
        <p:txBody>
          <a:bodyPr vert="eaVert" wrap="none">
            <a:spAutoFit/>
          </a:bodyPr>
          <a:lstStyle/>
          <a:p>
            <a:r>
              <a:rPr lang="ja-JP" altLang="en-US"/>
              <a:t>不平等取扱禁止条項</a:t>
            </a:r>
          </a:p>
        </p:txBody>
      </p:sp>
      <p:cxnSp>
        <p:nvCxnSpPr>
          <p:cNvPr id="325656" name="AutoShape 1048"/>
          <p:cNvCxnSpPr>
            <a:cxnSpLocks noChangeShapeType="1"/>
          </p:cNvCxnSpPr>
          <p:nvPr/>
        </p:nvCxnSpPr>
        <p:spPr bwMode="auto">
          <a:xfrm>
            <a:off x="7464425" y="3886200"/>
            <a:ext cx="765175" cy="0"/>
          </a:xfrm>
          <a:prstGeom prst="straightConnector1">
            <a:avLst/>
          </a:prstGeom>
          <a:noFill/>
          <a:ln w="9525">
            <a:solidFill>
              <a:schemeClr val="tx1"/>
            </a:solidFill>
            <a:round/>
            <a:headEnd type="triangle" w="med" len="med"/>
            <a:tailEnd type="triangle" w="med" len="med"/>
          </a:ln>
          <a:effectLst/>
        </p:spPr>
      </p:cxnSp>
      <p:sp>
        <p:nvSpPr>
          <p:cNvPr id="325657" name="Text Box 1049"/>
          <p:cNvSpPr txBox="1">
            <a:spLocks noChangeArrowheads="1"/>
          </p:cNvSpPr>
          <p:nvPr/>
        </p:nvSpPr>
        <p:spPr bwMode="auto">
          <a:xfrm>
            <a:off x="1508125" y="6362700"/>
            <a:ext cx="5383205" cy="369332"/>
          </a:xfrm>
          <a:prstGeom prst="rect">
            <a:avLst/>
          </a:prstGeom>
          <a:noFill/>
          <a:ln w="9525">
            <a:noFill/>
            <a:miter lim="800000"/>
            <a:headEnd/>
            <a:tailEnd/>
          </a:ln>
          <a:effectLst/>
        </p:spPr>
        <p:txBody>
          <a:bodyPr wrap="none">
            <a:spAutoFit/>
          </a:bodyPr>
          <a:lstStyle/>
          <a:p>
            <a:r>
              <a:rPr lang="ja-JP" altLang="en-US" sz="1800" dirty="0"/>
              <a:t>（</a:t>
            </a:r>
            <a:r>
              <a:rPr lang="ja-JP" altLang="en-US" sz="1800" b="1" dirty="0">
                <a:solidFill>
                  <a:srgbClr val="FF0000"/>
                </a:solidFill>
              </a:rPr>
              <a:t>改正旅行あっ旋業法解説　国井富士利　</a:t>
            </a:r>
            <a:r>
              <a:rPr lang="en-US" altLang="ja-JP" sz="1800" b="1" dirty="0">
                <a:solidFill>
                  <a:srgbClr val="FF0000"/>
                </a:solidFill>
              </a:rPr>
              <a:t>101</a:t>
            </a:r>
            <a:r>
              <a:rPr lang="ja-JP" altLang="en-US" sz="1800" b="1" dirty="0">
                <a:solidFill>
                  <a:srgbClr val="FF0000"/>
                </a:solidFill>
              </a:rPr>
              <a:t>ページ</a:t>
            </a:r>
            <a:r>
              <a:rPr lang="ja-JP" altLang="en-US" sz="1800"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 3"/>
          <p:cNvSpPr>
            <a:spLocks noGrp="1"/>
          </p:cNvSpPr>
          <p:nvPr>
            <p:ph type="sldNum" sz="quarter" idx="12"/>
          </p:nvPr>
        </p:nvSpPr>
        <p:spPr/>
        <p:txBody>
          <a:bodyPr/>
          <a:lstStyle/>
          <a:p>
            <a:fld id="{BE55AF39-26A3-4C41-BD63-C23FCACC1590}" type="slidenum">
              <a:rPr lang="en-US" altLang="ja-JP"/>
              <a:pPr/>
              <a:t>23</a:t>
            </a:fld>
            <a:endParaRPr lang="en-US" altLang="ja-JP"/>
          </a:p>
        </p:txBody>
      </p:sp>
      <p:sp>
        <p:nvSpPr>
          <p:cNvPr id="326658" name="Text Box 2"/>
          <p:cNvSpPr txBox="1">
            <a:spLocks noChangeArrowheads="1"/>
          </p:cNvSpPr>
          <p:nvPr/>
        </p:nvSpPr>
        <p:spPr bwMode="auto">
          <a:xfrm>
            <a:off x="-36512" y="332656"/>
            <a:ext cx="9158276" cy="707886"/>
          </a:xfrm>
          <a:prstGeom prst="rect">
            <a:avLst/>
          </a:prstGeom>
          <a:solidFill>
            <a:srgbClr val="FFFF00"/>
          </a:solidFill>
          <a:ln w="38100">
            <a:solidFill>
              <a:schemeClr val="tx1"/>
            </a:solidFill>
            <a:miter lim="800000"/>
            <a:headEnd/>
            <a:tailEnd/>
          </a:ln>
          <a:effectLst/>
        </p:spPr>
        <p:txBody>
          <a:bodyPr wrap="none">
            <a:spAutoFit/>
          </a:bodyPr>
          <a:lstStyle/>
          <a:p>
            <a:r>
              <a:rPr lang="ja-JP" altLang="en-US" sz="4000" dirty="0"/>
              <a:t>旅行あっ旋業法時代の旅行あっ旋の料金</a:t>
            </a:r>
          </a:p>
        </p:txBody>
      </p:sp>
      <p:sp>
        <p:nvSpPr>
          <p:cNvPr id="326659" name="Text Box 3"/>
          <p:cNvSpPr txBox="1">
            <a:spLocks noChangeArrowheads="1"/>
          </p:cNvSpPr>
          <p:nvPr/>
        </p:nvSpPr>
        <p:spPr bwMode="auto">
          <a:xfrm>
            <a:off x="1143000" y="1295400"/>
            <a:ext cx="7391400" cy="1216025"/>
          </a:xfrm>
          <a:prstGeom prst="rect">
            <a:avLst/>
          </a:prstGeom>
          <a:noFill/>
          <a:ln w="28575">
            <a:solidFill>
              <a:schemeClr val="tx1"/>
            </a:solidFill>
            <a:miter lim="800000"/>
            <a:headEnd/>
            <a:tailEnd/>
          </a:ln>
          <a:effectLst/>
        </p:spPr>
        <p:txBody>
          <a:bodyPr>
            <a:spAutoFit/>
          </a:bodyPr>
          <a:lstStyle/>
          <a:p>
            <a:r>
              <a:rPr lang="ja-JP" altLang="en-US"/>
              <a:t>届出制　　　旅行あっ旋の内容は一つ一つの旅行ごとに</a:t>
            </a:r>
          </a:p>
          <a:p>
            <a:r>
              <a:rPr lang="ja-JP" altLang="en-US"/>
              <a:t>（</a:t>
            </a:r>
            <a:r>
              <a:rPr lang="en-US" altLang="ja-JP"/>
              <a:t>27</a:t>
            </a:r>
            <a:r>
              <a:rPr lang="ja-JP" altLang="en-US"/>
              <a:t>年）　　　異なるものであるから、上限を届ける</a:t>
            </a:r>
          </a:p>
          <a:p>
            <a:r>
              <a:rPr lang="ja-JP" altLang="en-US"/>
              <a:t>　　　　　　　一般の料金と特別の料金を別にして届出</a:t>
            </a:r>
          </a:p>
        </p:txBody>
      </p:sp>
      <p:sp>
        <p:nvSpPr>
          <p:cNvPr id="326660" name="Text Box 4"/>
          <p:cNvSpPr txBox="1">
            <a:spLocks noChangeArrowheads="1"/>
          </p:cNvSpPr>
          <p:nvPr/>
        </p:nvSpPr>
        <p:spPr bwMode="auto">
          <a:xfrm>
            <a:off x="1962150" y="5762625"/>
            <a:ext cx="6267450" cy="485775"/>
          </a:xfrm>
          <a:prstGeom prst="rect">
            <a:avLst/>
          </a:prstGeom>
          <a:noFill/>
          <a:ln w="28575">
            <a:solidFill>
              <a:schemeClr val="tx1"/>
            </a:solidFill>
            <a:miter lim="800000"/>
            <a:headEnd/>
            <a:tailEnd/>
          </a:ln>
          <a:effectLst/>
        </p:spPr>
        <p:txBody>
          <a:bodyPr wrap="none">
            <a:spAutoFit/>
          </a:bodyPr>
          <a:lstStyle/>
          <a:p>
            <a:r>
              <a:rPr lang="ja-JP" altLang="en-US"/>
              <a:t>・運輸事業者等から収受する割戻し及び手数料</a:t>
            </a:r>
          </a:p>
        </p:txBody>
      </p:sp>
      <p:sp>
        <p:nvSpPr>
          <p:cNvPr id="326661" name="Text Box 5"/>
          <p:cNvSpPr txBox="1">
            <a:spLocks noChangeArrowheads="1"/>
          </p:cNvSpPr>
          <p:nvPr/>
        </p:nvSpPr>
        <p:spPr bwMode="auto">
          <a:xfrm>
            <a:off x="3657600" y="6248400"/>
            <a:ext cx="4452938" cy="533400"/>
          </a:xfrm>
          <a:prstGeom prst="rect">
            <a:avLst/>
          </a:prstGeom>
          <a:noFill/>
          <a:ln w="76200">
            <a:solidFill>
              <a:schemeClr val="tx1"/>
            </a:solidFill>
            <a:miter lim="800000"/>
            <a:headEnd/>
            <a:tailEnd/>
          </a:ln>
          <a:effectLst/>
        </p:spPr>
        <p:txBody>
          <a:bodyPr wrap="none">
            <a:spAutoFit/>
          </a:bodyPr>
          <a:lstStyle/>
          <a:p>
            <a:r>
              <a:rPr lang="ja-JP" altLang="en-US"/>
              <a:t>割戻しがあるため、公示はしない</a:t>
            </a:r>
          </a:p>
        </p:txBody>
      </p:sp>
      <p:sp>
        <p:nvSpPr>
          <p:cNvPr id="326662" name="Oval 6"/>
          <p:cNvSpPr>
            <a:spLocks noChangeArrowheads="1"/>
          </p:cNvSpPr>
          <p:nvPr/>
        </p:nvSpPr>
        <p:spPr bwMode="auto">
          <a:xfrm>
            <a:off x="6781800" y="3124200"/>
            <a:ext cx="838200" cy="1600200"/>
          </a:xfrm>
          <a:prstGeom prst="ellipse">
            <a:avLst/>
          </a:prstGeom>
          <a:noFill/>
          <a:ln w="38100">
            <a:solidFill>
              <a:schemeClr val="tx1"/>
            </a:solidFill>
            <a:round/>
            <a:headEnd/>
            <a:tailEnd/>
          </a:ln>
          <a:effectLst/>
        </p:spPr>
        <p:txBody>
          <a:bodyPr vert="eaVert" wrap="none" anchor="ctr"/>
          <a:lstStyle/>
          <a:p>
            <a:pPr algn="ctr"/>
            <a:r>
              <a:rPr lang="ja-JP" altLang="en-US"/>
              <a:t>実運送人</a:t>
            </a:r>
          </a:p>
        </p:txBody>
      </p:sp>
      <p:sp>
        <p:nvSpPr>
          <p:cNvPr id="326663" name="Oval 7"/>
          <p:cNvSpPr>
            <a:spLocks noChangeArrowheads="1"/>
          </p:cNvSpPr>
          <p:nvPr/>
        </p:nvSpPr>
        <p:spPr bwMode="auto">
          <a:xfrm>
            <a:off x="4038600" y="3124200"/>
            <a:ext cx="838200" cy="1600200"/>
          </a:xfrm>
          <a:prstGeom prst="ellipse">
            <a:avLst/>
          </a:prstGeom>
          <a:noFill/>
          <a:ln w="57150">
            <a:solidFill>
              <a:schemeClr val="tx1"/>
            </a:solidFill>
            <a:round/>
            <a:headEnd/>
            <a:tailEnd/>
          </a:ln>
          <a:effectLst/>
        </p:spPr>
        <p:txBody>
          <a:bodyPr vert="eaVert" wrap="none" anchor="ctr"/>
          <a:lstStyle/>
          <a:p>
            <a:pPr algn="ctr"/>
            <a:r>
              <a:rPr lang="ja-JP" altLang="en-US"/>
              <a:t>あっ旋業者</a:t>
            </a:r>
          </a:p>
        </p:txBody>
      </p:sp>
      <p:sp>
        <p:nvSpPr>
          <p:cNvPr id="326664" name="Oval 8"/>
          <p:cNvSpPr>
            <a:spLocks noChangeArrowheads="1"/>
          </p:cNvSpPr>
          <p:nvPr/>
        </p:nvSpPr>
        <p:spPr bwMode="auto">
          <a:xfrm>
            <a:off x="1524000" y="3124200"/>
            <a:ext cx="838200" cy="1600200"/>
          </a:xfrm>
          <a:prstGeom prst="ellipse">
            <a:avLst/>
          </a:prstGeom>
          <a:noFill/>
          <a:ln w="57150">
            <a:solidFill>
              <a:schemeClr val="tx1"/>
            </a:solidFill>
            <a:round/>
            <a:headEnd/>
            <a:tailEnd/>
          </a:ln>
          <a:effectLst/>
        </p:spPr>
        <p:txBody>
          <a:bodyPr vert="eaVert" wrap="none" anchor="ctr"/>
          <a:lstStyle/>
          <a:p>
            <a:pPr algn="ctr"/>
            <a:r>
              <a:rPr lang="ja-JP" altLang="en-US"/>
              <a:t>実利用者</a:t>
            </a:r>
          </a:p>
        </p:txBody>
      </p:sp>
      <p:sp>
        <p:nvSpPr>
          <p:cNvPr id="326665" name="Text Box 9"/>
          <p:cNvSpPr txBox="1">
            <a:spLocks noChangeArrowheads="1"/>
          </p:cNvSpPr>
          <p:nvPr/>
        </p:nvSpPr>
        <p:spPr bwMode="auto">
          <a:xfrm>
            <a:off x="685800" y="4924425"/>
            <a:ext cx="3911600" cy="485775"/>
          </a:xfrm>
          <a:prstGeom prst="rect">
            <a:avLst/>
          </a:prstGeom>
          <a:noFill/>
          <a:ln w="28575">
            <a:solidFill>
              <a:schemeClr val="tx1"/>
            </a:solidFill>
            <a:miter lim="800000"/>
            <a:headEnd/>
            <a:tailEnd/>
          </a:ln>
          <a:effectLst/>
        </p:spPr>
        <p:txBody>
          <a:bodyPr wrap="none">
            <a:spAutoFit/>
          </a:bodyPr>
          <a:lstStyle/>
          <a:p>
            <a:r>
              <a:rPr lang="ja-JP" altLang="en-US"/>
              <a:t>・旅客から直接収受する料金</a:t>
            </a:r>
          </a:p>
        </p:txBody>
      </p:sp>
      <p:cxnSp>
        <p:nvCxnSpPr>
          <p:cNvPr id="326666" name="AutoShape 10"/>
          <p:cNvCxnSpPr>
            <a:cxnSpLocks noChangeShapeType="1"/>
            <a:stCxn id="326663" idx="2"/>
            <a:endCxn id="326664" idx="6"/>
          </p:cNvCxnSpPr>
          <p:nvPr/>
        </p:nvCxnSpPr>
        <p:spPr bwMode="auto">
          <a:xfrm flipH="1">
            <a:off x="2390775" y="3924300"/>
            <a:ext cx="1619250" cy="0"/>
          </a:xfrm>
          <a:prstGeom prst="straightConnector1">
            <a:avLst/>
          </a:prstGeom>
          <a:noFill/>
          <a:ln w="57150">
            <a:solidFill>
              <a:schemeClr val="tx1"/>
            </a:solidFill>
            <a:round/>
            <a:headEnd type="triangle" w="med" len="med"/>
            <a:tailEnd type="triangle" w="med" len="med"/>
          </a:ln>
          <a:effectLst/>
        </p:spPr>
      </p:cxnSp>
      <p:cxnSp>
        <p:nvCxnSpPr>
          <p:cNvPr id="326667" name="AutoShape 11"/>
          <p:cNvCxnSpPr>
            <a:cxnSpLocks noChangeShapeType="1"/>
            <a:stCxn id="326663" idx="6"/>
            <a:endCxn id="326662" idx="2"/>
          </p:cNvCxnSpPr>
          <p:nvPr/>
        </p:nvCxnSpPr>
        <p:spPr bwMode="auto">
          <a:xfrm>
            <a:off x="4905375" y="3924300"/>
            <a:ext cx="1857375" cy="0"/>
          </a:xfrm>
          <a:prstGeom prst="straightConnector1">
            <a:avLst/>
          </a:prstGeom>
          <a:noFill/>
          <a:ln w="38100">
            <a:solidFill>
              <a:schemeClr val="tx1"/>
            </a:solidFill>
            <a:round/>
            <a:headEnd type="triangle" w="med" len="med"/>
            <a:tailEnd type="triangle" w="med" len="med"/>
          </a:ln>
          <a:effectLst/>
        </p:spPr>
      </p:cxnSp>
      <p:cxnSp>
        <p:nvCxnSpPr>
          <p:cNvPr id="326668" name="AutoShape 12"/>
          <p:cNvCxnSpPr>
            <a:cxnSpLocks noChangeShapeType="1"/>
          </p:cNvCxnSpPr>
          <p:nvPr/>
        </p:nvCxnSpPr>
        <p:spPr bwMode="auto">
          <a:xfrm flipV="1">
            <a:off x="2870200" y="3886200"/>
            <a:ext cx="254000" cy="1023938"/>
          </a:xfrm>
          <a:prstGeom prst="straightConnector1">
            <a:avLst/>
          </a:prstGeom>
          <a:noFill/>
          <a:ln w="9525">
            <a:solidFill>
              <a:schemeClr val="tx1"/>
            </a:solidFill>
            <a:round/>
            <a:headEnd/>
            <a:tailEnd type="triangle" w="med" len="med"/>
          </a:ln>
          <a:effectLst/>
        </p:spPr>
      </p:cxnSp>
      <p:cxnSp>
        <p:nvCxnSpPr>
          <p:cNvPr id="326669" name="AutoShape 13"/>
          <p:cNvCxnSpPr>
            <a:cxnSpLocks noChangeShapeType="1"/>
            <a:stCxn id="326660" idx="0"/>
          </p:cNvCxnSpPr>
          <p:nvPr/>
        </p:nvCxnSpPr>
        <p:spPr bwMode="auto">
          <a:xfrm flipV="1">
            <a:off x="5095875" y="4191000"/>
            <a:ext cx="781050" cy="1557338"/>
          </a:xfrm>
          <a:prstGeom prst="straightConnector1">
            <a:avLst/>
          </a:prstGeom>
          <a:noFill/>
          <a:ln w="9525">
            <a:solidFill>
              <a:schemeClr val="tx1"/>
            </a:solidFill>
            <a:round/>
            <a:headEnd/>
            <a:tailEnd type="triangle" w="med" len="med"/>
          </a:ln>
          <a:effectLst/>
        </p:spPr>
      </p:cxnSp>
      <p:cxnSp>
        <p:nvCxnSpPr>
          <p:cNvPr id="326670" name="AutoShape 14"/>
          <p:cNvCxnSpPr>
            <a:cxnSpLocks noChangeShapeType="1"/>
            <a:stCxn id="326665" idx="1"/>
            <a:endCxn id="326659" idx="1"/>
          </p:cNvCxnSpPr>
          <p:nvPr/>
        </p:nvCxnSpPr>
        <p:spPr bwMode="auto">
          <a:xfrm rot="10800000" flipH="1">
            <a:off x="671513" y="1903413"/>
            <a:ext cx="457200" cy="3263900"/>
          </a:xfrm>
          <a:prstGeom prst="bentConnector3">
            <a:avLst>
              <a:gd name="adj1" fmla="val -46875"/>
            </a:avLst>
          </a:prstGeom>
          <a:noFill/>
          <a:ln w="57150">
            <a:solidFill>
              <a:schemeClr val="tx1"/>
            </a:solidFill>
            <a:miter lim="800000"/>
            <a:headEnd/>
            <a:tailEnd type="triangle" w="med" len="med"/>
          </a:ln>
          <a:effectLst/>
        </p:spPr>
      </p:cxnSp>
      <p:cxnSp>
        <p:nvCxnSpPr>
          <p:cNvPr id="326671" name="AutoShape 15"/>
          <p:cNvCxnSpPr>
            <a:cxnSpLocks noChangeShapeType="1"/>
            <a:stCxn id="326660" idx="3"/>
            <a:endCxn id="326659" idx="3"/>
          </p:cNvCxnSpPr>
          <p:nvPr/>
        </p:nvCxnSpPr>
        <p:spPr bwMode="auto">
          <a:xfrm flipV="1">
            <a:off x="8243888" y="1903413"/>
            <a:ext cx="304800" cy="4102100"/>
          </a:xfrm>
          <a:prstGeom prst="bentConnector3">
            <a:avLst>
              <a:gd name="adj1" fmla="val 170315"/>
            </a:avLst>
          </a:prstGeom>
          <a:noFill/>
          <a:ln w="57150">
            <a:solidFill>
              <a:schemeClr val="tx1"/>
            </a:solidFill>
            <a:miter lim="800000"/>
            <a:headEnd/>
            <a:tailEnd type="triangle" w="med" len="med"/>
          </a:ln>
          <a:effectLst/>
        </p:spPr>
      </p:cxnSp>
      <p:sp>
        <p:nvSpPr>
          <p:cNvPr id="326672" name="Text Box 16"/>
          <p:cNvSpPr txBox="1">
            <a:spLocks noChangeArrowheads="1"/>
          </p:cNvSpPr>
          <p:nvPr/>
        </p:nvSpPr>
        <p:spPr bwMode="auto">
          <a:xfrm>
            <a:off x="2422525" y="3013075"/>
            <a:ext cx="1622425" cy="762000"/>
          </a:xfrm>
          <a:prstGeom prst="rect">
            <a:avLst/>
          </a:prstGeom>
          <a:noFill/>
          <a:ln w="9525">
            <a:noFill/>
            <a:miter lim="800000"/>
            <a:headEnd/>
            <a:tailEnd/>
          </a:ln>
          <a:effectLst/>
        </p:spPr>
        <p:txBody>
          <a:bodyPr wrap="none">
            <a:spAutoFit/>
          </a:bodyPr>
          <a:lstStyle/>
          <a:p>
            <a:r>
              <a:rPr lang="en-US" altLang="ja-JP"/>
              <a:t>31</a:t>
            </a:r>
            <a:r>
              <a:rPr lang="ja-JP" altLang="en-US"/>
              <a:t>年</a:t>
            </a:r>
          </a:p>
          <a:p>
            <a:r>
              <a:rPr lang="ja-JP" altLang="en-US" sz="2000"/>
              <a:t>　約款届出制</a:t>
            </a:r>
            <a:endParaRPr lang="ja-JP" altLang="en-US"/>
          </a:p>
        </p:txBody>
      </p:sp>
      <p:sp>
        <p:nvSpPr>
          <p:cNvPr id="326673" name="Text Box 17"/>
          <p:cNvSpPr txBox="1">
            <a:spLocks noChangeArrowheads="1"/>
          </p:cNvSpPr>
          <p:nvPr/>
        </p:nvSpPr>
        <p:spPr bwMode="auto">
          <a:xfrm>
            <a:off x="381000" y="5334000"/>
            <a:ext cx="914400" cy="1311275"/>
          </a:xfrm>
          <a:prstGeom prst="rect">
            <a:avLst/>
          </a:prstGeom>
          <a:noFill/>
          <a:ln w="9525">
            <a:noFill/>
            <a:miter lim="800000"/>
            <a:headEnd/>
            <a:tailEnd/>
          </a:ln>
          <a:effectLst/>
        </p:spPr>
        <p:txBody>
          <a:bodyPr vert="eaVert" wrap="none">
            <a:spAutoFit/>
          </a:bodyPr>
          <a:lstStyle/>
          <a:p>
            <a:r>
              <a:rPr lang="en-US" altLang="ja-JP"/>
              <a:t>31</a:t>
            </a:r>
            <a:r>
              <a:rPr lang="ja-JP" altLang="en-US"/>
              <a:t>年　</a:t>
            </a:r>
          </a:p>
          <a:p>
            <a:r>
              <a:rPr lang="ja-JP" altLang="en-US"/>
              <a:t>掲示義務</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 3"/>
          <p:cNvSpPr>
            <a:spLocks noGrp="1"/>
          </p:cNvSpPr>
          <p:nvPr>
            <p:ph type="sldNum" sz="quarter" idx="12"/>
          </p:nvPr>
        </p:nvSpPr>
        <p:spPr/>
        <p:txBody>
          <a:bodyPr/>
          <a:lstStyle/>
          <a:p>
            <a:fld id="{01312123-422F-4213-8843-C52F4392A37C}" type="slidenum">
              <a:rPr lang="en-US" altLang="ja-JP"/>
              <a:pPr/>
              <a:t>24</a:t>
            </a:fld>
            <a:endParaRPr lang="en-US" altLang="ja-JP"/>
          </a:p>
        </p:txBody>
      </p:sp>
      <p:sp>
        <p:nvSpPr>
          <p:cNvPr id="327682" name="Text Box 2"/>
          <p:cNvSpPr txBox="1">
            <a:spLocks noChangeArrowheads="1"/>
          </p:cNvSpPr>
          <p:nvPr/>
        </p:nvSpPr>
        <p:spPr bwMode="auto">
          <a:xfrm>
            <a:off x="381000" y="304800"/>
            <a:ext cx="4491935" cy="830997"/>
          </a:xfrm>
          <a:prstGeom prst="rect">
            <a:avLst/>
          </a:prstGeom>
          <a:solidFill>
            <a:srgbClr val="FFFF00"/>
          </a:solidFill>
          <a:ln w="9525">
            <a:solidFill>
              <a:schemeClr val="tx2"/>
            </a:solidFill>
            <a:miter lim="800000"/>
            <a:headEnd/>
            <a:tailEnd/>
          </a:ln>
          <a:effectLst/>
        </p:spPr>
        <p:txBody>
          <a:bodyPr wrap="none">
            <a:spAutoFit/>
          </a:bodyPr>
          <a:lstStyle/>
          <a:p>
            <a:r>
              <a:rPr lang="ja-JP" altLang="en-US" dirty="0"/>
              <a:t>　</a:t>
            </a:r>
            <a:r>
              <a:rPr lang="ja-JP" altLang="en-US" sz="4800" dirty="0"/>
              <a:t>旅行あっ旋料金</a:t>
            </a:r>
          </a:p>
        </p:txBody>
      </p:sp>
      <p:sp>
        <p:nvSpPr>
          <p:cNvPr id="327683" name="Text Box 3"/>
          <p:cNvSpPr txBox="1">
            <a:spLocks noChangeArrowheads="1"/>
          </p:cNvSpPr>
          <p:nvPr/>
        </p:nvSpPr>
        <p:spPr bwMode="auto">
          <a:xfrm>
            <a:off x="1127125" y="1849438"/>
            <a:ext cx="4460875" cy="831850"/>
          </a:xfrm>
          <a:prstGeom prst="rect">
            <a:avLst/>
          </a:prstGeom>
          <a:noFill/>
          <a:ln w="9525">
            <a:solidFill>
              <a:schemeClr val="tx2"/>
            </a:solidFill>
            <a:miter lim="800000"/>
            <a:headEnd/>
            <a:tailEnd/>
          </a:ln>
          <a:effectLst/>
        </p:spPr>
        <p:txBody>
          <a:bodyPr wrap="none">
            <a:spAutoFit/>
          </a:bodyPr>
          <a:lstStyle/>
          <a:p>
            <a:r>
              <a:rPr lang="ja-JP" altLang="en-US"/>
              <a:t>実旅客　　　←　報酬</a:t>
            </a:r>
            <a:r>
              <a:rPr lang="en-US" altLang="ja-JP"/>
              <a:t>(</a:t>
            </a:r>
            <a:r>
              <a:rPr lang="ja-JP" altLang="en-US"/>
              <a:t>最高料率）</a:t>
            </a:r>
          </a:p>
          <a:p>
            <a:r>
              <a:rPr lang="ja-JP" altLang="en-US"/>
              <a:t>実運送人　←　運賃割戻、手数料</a:t>
            </a:r>
          </a:p>
        </p:txBody>
      </p:sp>
      <p:sp>
        <p:nvSpPr>
          <p:cNvPr id="327684" name="Text Box 4"/>
          <p:cNvSpPr txBox="1">
            <a:spLocks noChangeArrowheads="1"/>
          </p:cNvSpPr>
          <p:nvPr/>
        </p:nvSpPr>
        <p:spPr bwMode="auto">
          <a:xfrm>
            <a:off x="1600200" y="4714875"/>
            <a:ext cx="6451600" cy="466725"/>
          </a:xfrm>
          <a:prstGeom prst="rect">
            <a:avLst/>
          </a:prstGeom>
          <a:noFill/>
          <a:ln w="9525">
            <a:solidFill>
              <a:schemeClr val="tx1"/>
            </a:solidFill>
            <a:prstDash val="dash"/>
            <a:miter lim="800000"/>
            <a:headEnd/>
            <a:tailEnd/>
          </a:ln>
          <a:effectLst/>
        </p:spPr>
        <p:txBody>
          <a:bodyPr wrap="none">
            <a:spAutoFit/>
          </a:bodyPr>
          <a:lstStyle/>
          <a:p>
            <a:r>
              <a:rPr lang="ja-JP" altLang="en-US"/>
              <a:t>道路運送法第九条（割戻しの禁止）と調整が必要</a:t>
            </a:r>
          </a:p>
        </p:txBody>
      </p:sp>
      <p:sp>
        <p:nvSpPr>
          <p:cNvPr id="327685" name="AutoShape 5"/>
          <p:cNvSpPr>
            <a:spLocks noChangeArrowheads="1"/>
          </p:cNvSpPr>
          <p:nvPr/>
        </p:nvSpPr>
        <p:spPr bwMode="auto">
          <a:xfrm>
            <a:off x="3324225" y="2895600"/>
            <a:ext cx="485775" cy="1524000"/>
          </a:xfrm>
          <a:prstGeom prst="upDownArrow">
            <a:avLst>
              <a:gd name="adj1" fmla="val 50000"/>
              <a:gd name="adj2" fmla="val 62745"/>
            </a:avLst>
          </a:prstGeom>
          <a:noFill/>
          <a:ln w="9525">
            <a:solidFill>
              <a:schemeClr val="tx1"/>
            </a:solidFill>
            <a:miter lim="800000"/>
            <a:headEnd/>
            <a:tailEnd/>
          </a:ln>
          <a:effectLst/>
        </p:spPr>
        <p:txBody>
          <a:bodyPr vert="eaVert" wrap="none" anchor="ctr"/>
          <a:lstStyle/>
          <a:p>
            <a:endParaRPr lang="ja-JP" altLang="en-US"/>
          </a:p>
        </p:txBody>
      </p:sp>
      <p:sp>
        <p:nvSpPr>
          <p:cNvPr id="327686" name="Oval 6"/>
          <p:cNvSpPr>
            <a:spLocks noChangeArrowheads="1"/>
          </p:cNvSpPr>
          <p:nvPr/>
        </p:nvSpPr>
        <p:spPr bwMode="auto">
          <a:xfrm>
            <a:off x="228600" y="2971800"/>
            <a:ext cx="3048000" cy="1295400"/>
          </a:xfrm>
          <a:prstGeom prst="ellipse">
            <a:avLst/>
          </a:prstGeom>
          <a:noFill/>
          <a:ln w="76200">
            <a:solidFill>
              <a:schemeClr val="tx1"/>
            </a:solidFill>
            <a:round/>
            <a:headEnd/>
            <a:tailEnd/>
          </a:ln>
          <a:effectLst/>
        </p:spPr>
        <p:txBody>
          <a:bodyPr wrap="none" anchor="ctr"/>
          <a:lstStyle/>
          <a:p>
            <a:pPr algn="ctr"/>
            <a:r>
              <a:rPr lang="ja-JP" altLang="en-US"/>
              <a:t>道路運送法の適用を</a:t>
            </a:r>
          </a:p>
          <a:p>
            <a:pPr algn="ctr"/>
            <a:r>
              <a:rPr lang="ja-JP" altLang="en-US"/>
              <a:t>前提の議論</a:t>
            </a:r>
          </a:p>
        </p:txBody>
      </p:sp>
      <p:sp>
        <p:nvSpPr>
          <p:cNvPr id="327687" name="Oval 7"/>
          <p:cNvSpPr>
            <a:spLocks noChangeArrowheads="1"/>
          </p:cNvSpPr>
          <p:nvPr/>
        </p:nvSpPr>
        <p:spPr bwMode="auto">
          <a:xfrm>
            <a:off x="5638800" y="1295400"/>
            <a:ext cx="2895600" cy="914400"/>
          </a:xfrm>
          <a:prstGeom prst="ellipse">
            <a:avLst/>
          </a:prstGeom>
          <a:noFill/>
          <a:ln w="9525">
            <a:solidFill>
              <a:schemeClr val="tx1"/>
            </a:solidFill>
            <a:round/>
            <a:headEnd/>
            <a:tailEnd/>
          </a:ln>
          <a:effectLst/>
        </p:spPr>
        <p:txBody>
          <a:bodyPr wrap="none" anchor="ctr"/>
          <a:lstStyle/>
          <a:p>
            <a:pPr algn="ctr"/>
            <a:r>
              <a:rPr lang="ja-JP" altLang="en-US"/>
              <a:t>仲立、主催、請負</a:t>
            </a:r>
          </a:p>
        </p:txBody>
      </p:sp>
      <p:sp>
        <p:nvSpPr>
          <p:cNvPr id="327688" name="Text Box 8"/>
          <p:cNvSpPr txBox="1">
            <a:spLocks noChangeArrowheads="1"/>
          </p:cNvSpPr>
          <p:nvPr/>
        </p:nvSpPr>
        <p:spPr bwMode="auto">
          <a:xfrm>
            <a:off x="822325" y="5583238"/>
            <a:ext cx="7362825" cy="822325"/>
          </a:xfrm>
          <a:prstGeom prst="rect">
            <a:avLst/>
          </a:prstGeom>
          <a:noFill/>
          <a:ln w="9525">
            <a:noFill/>
            <a:miter lim="800000"/>
            <a:headEnd/>
            <a:tailEnd/>
          </a:ln>
          <a:effectLst/>
        </p:spPr>
        <p:txBody>
          <a:bodyPr wrap="none">
            <a:spAutoFit/>
          </a:bodyPr>
          <a:lstStyle/>
          <a:p>
            <a:r>
              <a:rPr lang="ja-JP" altLang="en-US"/>
              <a:t>取消料は約款では　請負又は主催　</a:t>
            </a:r>
          </a:p>
          <a:p>
            <a:r>
              <a:rPr lang="ja-JP" altLang="en-US"/>
              <a:t>運送人に対して取消しに必要な経費、通信費、募集経費</a:t>
            </a:r>
          </a:p>
        </p:txBody>
      </p:sp>
      <p:sp>
        <p:nvSpPr>
          <p:cNvPr id="327689" name="Text Box 9"/>
          <p:cNvSpPr txBox="1">
            <a:spLocks noChangeArrowheads="1"/>
          </p:cNvSpPr>
          <p:nvPr/>
        </p:nvSpPr>
        <p:spPr bwMode="auto">
          <a:xfrm>
            <a:off x="781050" y="1187450"/>
            <a:ext cx="3714750" cy="641350"/>
          </a:xfrm>
          <a:prstGeom prst="rect">
            <a:avLst/>
          </a:prstGeom>
          <a:noFill/>
          <a:ln w="9525">
            <a:noFill/>
            <a:miter lim="800000"/>
            <a:headEnd/>
            <a:tailEnd/>
          </a:ln>
          <a:effectLst/>
        </p:spPr>
        <p:txBody>
          <a:bodyPr wrap="none">
            <a:spAutoFit/>
          </a:bodyPr>
          <a:lstStyle/>
          <a:p>
            <a:r>
              <a:rPr lang="ja-JP" altLang="en-US" sz="1800"/>
              <a:t>旅行あっ旋業法施行規則</a:t>
            </a:r>
          </a:p>
          <a:p>
            <a:r>
              <a:rPr lang="ja-JP" altLang="en-US" sz="1800"/>
              <a:t>（旅行あっ旋料金表の様式を定める）</a:t>
            </a:r>
          </a:p>
        </p:txBody>
      </p:sp>
      <p:sp>
        <p:nvSpPr>
          <p:cNvPr id="327690" name="Oval 10"/>
          <p:cNvSpPr>
            <a:spLocks noChangeArrowheads="1"/>
          </p:cNvSpPr>
          <p:nvPr/>
        </p:nvSpPr>
        <p:spPr bwMode="auto">
          <a:xfrm>
            <a:off x="3810000" y="2895600"/>
            <a:ext cx="4953000" cy="1371600"/>
          </a:xfrm>
          <a:prstGeom prst="ellipse">
            <a:avLst/>
          </a:prstGeom>
          <a:noFill/>
          <a:ln w="76200">
            <a:solidFill>
              <a:schemeClr val="tx1"/>
            </a:solidFill>
            <a:round/>
            <a:headEnd/>
            <a:tailEnd/>
          </a:ln>
          <a:effectLst/>
        </p:spPr>
        <p:txBody>
          <a:bodyPr wrap="none" anchor="ctr"/>
          <a:lstStyle/>
          <a:p>
            <a:pPr algn="ctr"/>
            <a:r>
              <a:rPr lang="ja-JP" altLang="en-US"/>
              <a:t>実運送人と主催旅行業者</a:t>
            </a:r>
          </a:p>
          <a:p>
            <a:pPr algn="ctr"/>
            <a:r>
              <a:rPr lang="ja-JP" altLang="en-US"/>
              <a:t>間の関係もあっ旋業法の適用範囲</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スライド番号プレースホルダ 3"/>
          <p:cNvSpPr>
            <a:spLocks noGrp="1"/>
          </p:cNvSpPr>
          <p:nvPr>
            <p:ph type="sldNum" sz="quarter" idx="12"/>
          </p:nvPr>
        </p:nvSpPr>
        <p:spPr/>
        <p:txBody>
          <a:bodyPr/>
          <a:lstStyle/>
          <a:p>
            <a:fld id="{E150D3D0-62AD-4AAF-97E9-DD4E9F73EA23}" type="slidenum">
              <a:rPr lang="en-US" altLang="ja-JP"/>
              <a:pPr/>
              <a:t>25</a:t>
            </a:fld>
            <a:endParaRPr lang="en-US" altLang="ja-JP"/>
          </a:p>
        </p:txBody>
      </p:sp>
      <p:sp>
        <p:nvSpPr>
          <p:cNvPr id="7170" name="Oval 2"/>
          <p:cNvSpPr>
            <a:spLocks noChangeArrowheads="1"/>
          </p:cNvSpPr>
          <p:nvPr/>
        </p:nvSpPr>
        <p:spPr bwMode="auto">
          <a:xfrm>
            <a:off x="6172200" y="990600"/>
            <a:ext cx="1219200" cy="990600"/>
          </a:xfrm>
          <a:prstGeom prst="ellipse">
            <a:avLst/>
          </a:prstGeom>
          <a:noFill/>
          <a:ln w="9525">
            <a:solidFill>
              <a:schemeClr val="tx1"/>
            </a:solidFill>
            <a:round/>
            <a:headEnd/>
            <a:tailEnd/>
          </a:ln>
          <a:effectLst/>
        </p:spPr>
        <p:txBody>
          <a:bodyPr wrap="none" anchor="ctr"/>
          <a:lstStyle/>
          <a:p>
            <a:pPr algn="ctr"/>
            <a:r>
              <a:rPr lang="ja-JP" altLang="en-US"/>
              <a:t>航空</a:t>
            </a:r>
          </a:p>
          <a:p>
            <a:pPr algn="ctr"/>
            <a:r>
              <a:rPr lang="ja-JP" altLang="en-US"/>
              <a:t>（外国）</a:t>
            </a:r>
          </a:p>
        </p:txBody>
      </p:sp>
      <p:sp>
        <p:nvSpPr>
          <p:cNvPr id="7171" name="Oval 3"/>
          <p:cNvSpPr>
            <a:spLocks noChangeArrowheads="1"/>
          </p:cNvSpPr>
          <p:nvPr/>
        </p:nvSpPr>
        <p:spPr bwMode="auto">
          <a:xfrm>
            <a:off x="533400" y="914400"/>
            <a:ext cx="1219200" cy="990600"/>
          </a:xfrm>
          <a:prstGeom prst="ellipse">
            <a:avLst/>
          </a:prstGeom>
          <a:noFill/>
          <a:ln w="9525">
            <a:solidFill>
              <a:schemeClr val="tx1"/>
            </a:solidFill>
            <a:round/>
            <a:headEnd/>
            <a:tailEnd/>
          </a:ln>
          <a:effectLst/>
        </p:spPr>
        <p:txBody>
          <a:bodyPr wrap="none" anchor="ctr"/>
          <a:lstStyle/>
          <a:p>
            <a:pPr algn="ctr"/>
            <a:r>
              <a:rPr lang="ja-JP" altLang="en-US"/>
              <a:t>鉄道</a:t>
            </a:r>
          </a:p>
          <a:p>
            <a:pPr algn="ctr"/>
            <a:r>
              <a:rPr lang="ja-JP" altLang="en-US"/>
              <a:t>（国内）</a:t>
            </a:r>
          </a:p>
        </p:txBody>
      </p:sp>
      <p:sp>
        <p:nvSpPr>
          <p:cNvPr id="7172" name="Oval 4"/>
          <p:cNvSpPr>
            <a:spLocks noChangeArrowheads="1"/>
          </p:cNvSpPr>
          <p:nvPr/>
        </p:nvSpPr>
        <p:spPr bwMode="auto">
          <a:xfrm>
            <a:off x="4876800" y="990600"/>
            <a:ext cx="1219200" cy="990600"/>
          </a:xfrm>
          <a:prstGeom prst="ellipse">
            <a:avLst/>
          </a:prstGeom>
          <a:noFill/>
          <a:ln w="9525">
            <a:solidFill>
              <a:schemeClr val="tx1"/>
            </a:solidFill>
            <a:round/>
            <a:headEnd/>
            <a:tailEnd/>
          </a:ln>
          <a:effectLst/>
        </p:spPr>
        <p:txBody>
          <a:bodyPr wrap="none" anchor="ctr"/>
          <a:lstStyle/>
          <a:p>
            <a:pPr algn="ctr"/>
            <a:r>
              <a:rPr lang="ja-JP" altLang="en-US"/>
              <a:t>鉄道</a:t>
            </a:r>
          </a:p>
          <a:p>
            <a:pPr algn="ctr"/>
            <a:r>
              <a:rPr lang="ja-JP" altLang="en-US"/>
              <a:t>（外国）</a:t>
            </a:r>
          </a:p>
        </p:txBody>
      </p:sp>
      <p:sp>
        <p:nvSpPr>
          <p:cNvPr id="7173" name="Oval 5"/>
          <p:cNvSpPr>
            <a:spLocks noChangeArrowheads="1"/>
          </p:cNvSpPr>
          <p:nvPr/>
        </p:nvSpPr>
        <p:spPr bwMode="auto">
          <a:xfrm>
            <a:off x="1828800" y="914400"/>
            <a:ext cx="1219200" cy="990600"/>
          </a:xfrm>
          <a:prstGeom prst="ellipse">
            <a:avLst/>
          </a:prstGeom>
          <a:noFill/>
          <a:ln w="9525">
            <a:solidFill>
              <a:schemeClr val="tx1"/>
            </a:solidFill>
            <a:round/>
            <a:headEnd/>
            <a:tailEnd/>
          </a:ln>
          <a:effectLst/>
        </p:spPr>
        <p:txBody>
          <a:bodyPr wrap="none" anchor="ctr"/>
          <a:lstStyle/>
          <a:p>
            <a:pPr algn="ctr"/>
            <a:r>
              <a:rPr lang="ja-JP" altLang="en-US"/>
              <a:t>航空</a:t>
            </a:r>
          </a:p>
          <a:p>
            <a:pPr algn="ctr"/>
            <a:r>
              <a:rPr lang="ja-JP" altLang="en-US"/>
              <a:t>（国内）</a:t>
            </a:r>
          </a:p>
        </p:txBody>
      </p:sp>
      <p:sp>
        <p:nvSpPr>
          <p:cNvPr id="7174" name="Oval 6"/>
          <p:cNvSpPr>
            <a:spLocks noChangeArrowheads="1"/>
          </p:cNvSpPr>
          <p:nvPr/>
        </p:nvSpPr>
        <p:spPr bwMode="auto">
          <a:xfrm>
            <a:off x="3124200" y="914400"/>
            <a:ext cx="1376363" cy="1074738"/>
          </a:xfrm>
          <a:prstGeom prst="ellipse">
            <a:avLst/>
          </a:prstGeom>
          <a:noFill/>
          <a:ln w="9525">
            <a:solidFill>
              <a:schemeClr val="tx1"/>
            </a:solidFill>
            <a:round/>
            <a:headEnd/>
            <a:tailEnd/>
          </a:ln>
          <a:effectLst/>
        </p:spPr>
        <p:txBody>
          <a:bodyPr wrap="none" anchor="ctr"/>
          <a:lstStyle/>
          <a:p>
            <a:pPr algn="ctr"/>
            <a:r>
              <a:rPr lang="ja-JP" altLang="en-US"/>
              <a:t>貸切バス</a:t>
            </a:r>
          </a:p>
          <a:p>
            <a:pPr algn="ctr"/>
            <a:r>
              <a:rPr lang="ja-JP" altLang="en-US"/>
              <a:t>（国内）</a:t>
            </a:r>
          </a:p>
        </p:txBody>
      </p:sp>
      <p:sp>
        <p:nvSpPr>
          <p:cNvPr id="7175" name="Oval 7"/>
          <p:cNvSpPr>
            <a:spLocks noChangeArrowheads="1"/>
          </p:cNvSpPr>
          <p:nvPr/>
        </p:nvSpPr>
        <p:spPr bwMode="auto">
          <a:xfrm>
            <a:off x="7467600" y="990600"/>
            <a:ext cx="1219200" cy="990600"/>
          </a:xfrm>
          <a:prstGeom prst="ellipse">
            <a:avLst/>
          </a:prstGeom>
          <a:noFill/>
          <a:ln w="9525">
            <a:solidFill>
              <a:schemeClr val="tx1"/>
            </a:solidFill>
            <a:round/>
            <a:headEnd/>
            <a:tailEnd/>
          </a:ln>
          <a:effectLst/>
        </p:spPr>
        <p:txBody>
          <a:bodyPr wrap="none" anchor="ctr"/>
          <a:lstStyle/>
          <a:p>
            <a:pPr algn="ctr"/>
            <a:r>
              <a:rPr lang="ja-JP" altLang="en-US"/>
              <a:t>自動車</a:t>
            </a:r>
          </a:p>
          <a:p>
            <a:pPr algn="ctr"/>
            <a:r>
              <a:rPr lang="ja-JP" altLang="en-US"/>
              <a:t>（外国）</a:t>
            </a:r>
          </a:p>
        </p:txBody>
      </p:sp>
      <p:sp>
        <p:nvSpPr>
          <p:cNvPr id="7176" name="Rectangle 8"/>
          <p:cNvSpPr>
            <a:spLocks noChangeArrowheads="1"/>
          </p:cNvSpPr>
          <p:nvPr/>
        </p:nvSpPr>
        <p:spPr bwMode="auto">
          <a:xfrm>
            <a:off x="1143000" y="3967163"/>
            <a:ext cx="4800600" cy="681037"/>
          </a:xfrm>
          <a:prstGeom prst="rect">
            <a:avLst/>
          </a:prstGeom>
          <a:noFill/>
          <a:ln w="9525">
            <a:solidFill>
              <a:schemeClr val="tx1"/>
            </a:solidFill>
            <a:miter lim="800000"/>
            <a:headEnd/>
            <a:tailEnd/>
          </a:ln>
          <a:effectLst/>
        </p:spPr>
        <p:txBody>
          <a:bodyPr wrap="none" anchor="ctr"/>
          <a:lstStyle/>
          <a:p>
            <a:r>
              <a:rPr lang="ja-JP" altLang="en-US"/>
              <a:t>　　主催旅行者（日本）</a:t>
            </a:r>
          </a:p>
        </p:txBody>
      </p:sp>
      <p:sp>
        <p:nvSpPr>
          <p:cNvPr id="7177" name="Oval 9"/>
          <p:cNvSpPr>
            <a:spLocks noChangeArrowheads="1"/>
          </p:cNvSpPr>
          <p:nvPr/>
        </p:nvSpPr>
        <p:spPr bwMode="auto">
          <a:xfrm>
            <a:off x="1828800" y="5791200"/>
            <a:ext cx="3048000" cy="838200"/>
          </a:xfrm>
          <a:prstGeom prst="ellipse">
            <a:avLst/>
          </a:prstGeom>
          <a:noFill/>
          <a:ln w="9525">
            <a:solidFill>
              <a:schemeClr val="tx1"/>
            </a:solidFill>
            <a:round/>
            <a:headEnd/>
            <a:tailEnd/>
          </a:ln>
          <a:effectLst/>
        </p:spPr>
        <p:txBody>
          <a:bodyPr wrap="none" anchor="ctr"/>
          <a:lstStyle/>
          <a:p>
            <a:pPr algn="ctr"/>
            <a:r>
              <a:rPr lang="ja-JP" altLang="en-US"/>
              <a:t>実利用者</a:t>
            </a:r>
          </a:p>
          <a:p>
            <a:pPr algn="ctr"/>
            <a:r>
              <a:rPr lang="ja-JP" altLang="en-US"/>
              <a:t>（日本国内購入）</a:t>
            </a:r>
          </a:p>
        </p:txBody>
      </p:sp>
      <p:sp>
        <p:nvSpPr>
          <p:cNvPr id="7178" name="AutoShape 10"/>
          <p:cNvSpPr>
            <a:spLocks noChangeArrowheads="1"/>
          </p:cNvSpPr>
          <p:nvPr/>
        </p:nvSpPr>
        <p:spPr bwMode="auto">
          <a:xfrm>
            <a:off x="1447800" y="4724400"/>
            <a:ext cx="3733800" cy="523875"/>
          </a:xfrm>
          <a:prstGeom prst="upDownArrow">
            <a:avLst>
              <a:gd name="adj1" fmla="val 50000"/>
              <a:gd name="adj2" fmla="val 20000"/>
            </a:avLst>
          </a:prstGeom>
          <a:noFill/>
          <a:ln w="9525">
            <a:solidFill>
              <a:schemeClr val="tx1"/>
            </a:solidFill>
            <a:miter lim="800000"/>
            <a:headEnd/>
            <a:tailEnd/>
          </a:ln>
          <a:effectLst/>
        </p:spPr>
        <p:txBody>
          <a:bodyPr wrap="none" anchor="ctr"/>
          <a:lstStyle/>
          <a:p>
            <a:pPr algn="ctr"/>
            <a:r>
              <a:rPr lang="ja-JP" altLang="en-US"/>
              <a:t>主催旅行契約</a:t>
            </a:r>
          </a:p>
        </p:txBody>
      </p:sp>
      <p:sp>
        <p:nvSpPr>
          <p:cNvPr id="7179" name="AutoShape 11"/>
          <p:cNvSpPr>
            <a:spLocks noChangeArrowheads="1"/>
          </p:cNvSpPr>
          <p:nvPr/>
        </p:nvSpPr>
        <p:spPr bwMode="auto">
          <a:xfrm rot="-18528710">
            <a:off x="5083176" y="1563687"/>
            <a:ext cx="976312" cy="2760663"/>
          </a:xfrm>
          <a:prstGeom prst="upDownArrow">
            <a:avLst>
              <a:gd name="adj1" fmla="val 50000"/>
              <a:gd name="adj2" fmla="val 56553"/>
            </a:avLst>
          </a:prstGeom>
          <a:noFill/>
          <a:ln w="9525">
            <a:solidFill>
              <a:schemeClr val="tx1"/>
            </a:solidFill>
            <a:miter lim="800000"/>
            <a:headEnd/>
            <a:tailEnd/>
          </a:ln>
          <a:effectLst/>
        </p:spPr>
        <p:txBody>
          <a:bodyPr vert="eaVert" wrap="none" anchor="ctr"/>
          <a:lstStyle/>
          <a:p>
            <a:pPr algn="r"/>
            <a:r>
              <a:rPr lang="ja-JP" altLang="en-US" sz="1400"/>
              <a:t>外国法令の世界</a:t>
            </a:r>
            <a:endParaRPr lang="ja-JP" altLang="en-US"/>
          </a:p>
        </p:txBody>
      </p:sp>
      <p:sp>
        <p:nvSpPr>
          <p:cNvPr id="7180" name="Oval 12"/>
          <p:cNvSpPr>
            <a:spLocks noChangeArrowheads="1"/>
          </p:cNvSpPr>
          <p:nvPr/>
        </p:nvSpPr>
        <p:spPr bwMode="auto">
          <a:xfrm>
            <a:off x="1295400" y="2667000"/>
            <a:ext cx="3048000" cy="533400"/>
          </a:xfrm>
          <a:prstGeom prst="ellipse">
            <a:avLst/>
          </a:prstGeom>
          <a:solidFill>
            <a:schemeClr val="bg1"/>
          </a:solidFill>
          <a:ln w="9525">
            <a:solidFill>
              <a:schemeClr val="tx1"/>
            </a:solidFill>
            <a:round/>
            <a:headEnd/>
            <a:tailEnd/>
          </a:ln>
          <a:effectLst/>
        </p:spPr>
        <p:txBody>
          <a:bodyPr wrap="none" anchor="ctr"/>
          <a:lstStyle/>
          <a:p>
            <a:pPr algn="ctr"/>
            <a:r>
              <a:rPr lang="ja-JP" altLang="en-US" sz="1600"/>
              <a:t>約款・不当差別取扱禁止条項</a:t>
            </a:r>
            <a:endParaRPr lang="ja-JP" altLang="en-US"/>
          </a:p>
        </p:txBody>
      </p:sp>
      <p:sp>
        <p:nvSpPr>
          <p:cNvPr id="7181" name="Text Box 13"/>
          <p:cNvSpPr txBox="1">
            <a:spLocks noChangeArrowheads="1"/>
          </p:cNvSpPr>
          <p:nvPr/>
        </p:nvSpPr>
        <p:spPr bwMode="auto">
          <a:xfrm>
            <a:off x="915988" y="2057400"/>
            <a:ext cx="3841750" cy="457200"/>
          </a:xfrm>
          <a:prstGeom prst="rect">
            <a:avLst/>
          </a:prstGeom>
          <a:noFill/>
          <a:ln w="9525">
            <a:noFill/>
            <a:miter lim="800000"/>
            <a:headEnd/>
            <a:tailEnd/>
          </a:ln>
          <a:effectLst/>
        </p:spPr>
        <p:txBody>
          <a:bodyPr wrap="none">
            <a:spAutoFit/>
          </a:bodyPr>
          <a:lstStyle/>
          <a:p>
            <a:pPr algn="ctr"/>
            <a:r>
              <a:rPr lang="ja-JP" altLang="en-US"/>
              <a:t>実運送法適用関係が不明確</a:t>
            </a:r>
          </a:p>
        </p:txBody>
      </p:sp>
      <p:sp>
        <p:nvSpPr>
          <p:cNvPr id="7185" name="Text Box 17"/>
          <p:cNvSpPr txBox="1">
            <a:spLocks noChangeArrowheads="1"/>
          </p:cNvSpPr>
          <p:nvPr/>
        </p:nvSpPr>
        <p:spPr bwMode="auto">
          <a:xfrm>
            <a:off x="2057400" y="5334000"/>
            <a:ext cx="2622550" cy="457200"/>
          </a:xfrm>
          <a:prstGeom prst="rect">
            <a:avLst/>
          </a:prstGeom>
          <a:noFill/>
          <a:ln w="9525">
            <a:noFill/>
            <a:miter lim="800000"/>
            <a:headEnd/>
            <a:tailEnd/>
          </a:ln>
          <a:effectLst/>
        </p:spPr>
        <p:txBody>
          <a:bodyPr wrap="none">
            <a:spAutoFit/>
          </a:bodyPr>
          <a:lstStyle/>
          <a:p>
            <a:pPr algn="ctr"/>
            <a:r>
              <a:rPr lang="ja-JP" altLang="en-US"/>
              <a:t>（実運送法非適用）</a:t>
            </a:r>
          </a:p>
        </p:txBody>
      </p:sp>
      <p:sp>
        <p:nvSpPr>
          <p:cNvPr id="7186" name="Text Box 18"/>
          <p:cNvSpPr txBox="1">
            <a:spLocks noChangeArrowheads="1"/>
          </p:cNvSpPr>
          <p:nvPr/>
        </p:nvSpPr>
        <p:spPr bwMode="auto">
          <a:xfrm>
            <a:off x="3255963" y="457200"/>
            <a:ext cx="1316037" cy="406400"/>
          </a:xfrm>
          <a:prstGeom prst="rect">
            <a:avLst/>
          </a:prstGeom>
          <a:noFill/>
          <a:ln w="9525">
            <a:solidFill>
              <a:schemeClr val="tx1"/>
            </a:solidFill>
            <a:prstDash val="sysDot"/>
            <a:miter lim="800000"/>
            <a:headEnd/>
            <a:tailEnd/>
          </a:ln>
          <a:effectLst/>
        </p:spPr>
        <p:txBody>
          <a:bodyPr>
            <a:spAutoFit/>
          </a:bodyPr>
          <a:lstStyle/>
          <a:p>
            <a:r>
              <a:rPr lang="ja-JP" altLang="en-US" sz="1000"/>
              <a:t>（標準約款上は主催</a:t>
            </a:r>
          </a:p>
          <a:p>
            <a:r>
              <a:rPr lang="ja-JP" altLang="en-US" sz="1000"/>
              <a:t>旅行者と運送契約）</a:t>
            </a:r>
          </a:p>
        </p:txBody>
      </p:sp>
      <p:sp>
        <p:nvSpPr>
          <p:cNvPr id="7187" name="Text Box 19"/>
          <p:cNvSpPr txBox="1">
            <a:spLocks noChangeArrowheads="1"/>
          </p:cNvSpPr>
          <p:nvPr/>
        </p:nvSpPr>
        <p:spPr bwMode="auto">
          <a:xfrm>
            <a:off x="1971675" y="457200"/>
            <a:ext cx="1000125" cy="406400"/>
          </a:xfrm>
          <a:prstGeom prst="rect">
            <a:avLst/>
          </a:prstGeom>
          <a:noFill/>
          <a:ln w="9525" cap="rnd">
            <a:solidFill>
              <a:schemeClr val="tx1"/>
            </a:solidFill>
            <a:prstDash val="sysDot"/>
            <a:miter lim="800000"/>
            <a:headEnd/>
            <a:tailEnd/>
          </a:ln>
          <a:effectLst/>
        </p:spPr>
        <p:txBody>
          <a:bodyPr>
            <a:spAutoFit/>
          </a:bodyPr>
          <a:lstStyle/>
          <a:p>
            <a:r>
              <a:rPr lang="ja-JP" altLang="en-US" sz="1000"/>
              <a:t>（主催旅行用運賃の存在）</a:t>
            </a:r>
          </a:p>
        </p:txBody>
      </p:sp>
      <p:sp>
        <p:nvSpPr>
          <p:cNvPr id="7188" name="Oval 20"/>
          <p:cNvSpPr>
            <a:spLocks noChangeArrowheads="1"/>
          </p:cNvSpPr>
          <p:nvPr/>
        </p:nvSpPr>
        <p:spPr bwMode="auto">
          <a:xfrm>
            <a:off x="1371600" y="3276600"/>
            <a:ext cx="3048000" cy="533400"/>
          </a:xfrm>
          <a:prstGeom prst="ellipse">
            <a:avLst/>
          </a:prstGeom>
          <a:solidFill>
            <a:schemeClr val="bg1"/>
          </a:solidFill>
          <a:ln w="9525">
            <a:solidFill>
              <a:schemeClr val="tx1"/>
            </a:solidFill>
            <a:round/>
            <a:headEnd/>
            <a:tailEnd/>
          </a:ln>
          <a:effectLst/>
        </p:spPr>
        <p:txBody>
          <a:bodyPr wrap="none" anchor="ctr"/>
          <a:lstStyle/>
          <a:p>
            <a:pPr algn="ctr"/>
            <a:r>
              <a:rPr lang="ja-JP" altLang="en-US" sz="1600"/>
              <a:t>運送人・旅行業兼務の契約不存在</a:t>
            </a:r>
            <a:endParaRPr lang="ja-JP" altLang="en-US"/>
          </a:p>
        </p:txBody>
      </p:sp>
      <p:sp>
        <p:nvSpPr>
          <p:cNvPr id="7189" name="Text Box 21"/>
          <p:cNvSpPr txBox="1">
            <a:spLocks noChangeArrowheads="1"/>
          </p:cNvSpPr>
          <p:nvPr/>
        </p:nvSpPr>
        <p:spPr bwMode="auto">
          <a:xfrm>
            <a:off x="685800" y="457200"/>
            <a:ext cx="1076325" cy="406400"/>
          </a:xfrm>
          <a:prstGeom prst="rect">
            <a:avLst/>
          </a:prstGeom>
          <a:noFill/>
          <a:ln w="9525" cap="rnd">
            <a:solidFill>
              <a:schemeClr val="tx1"/>
            </a:solidFill>
            <a:prstDash val="sysDot"/>
            <a:miter lim="800000"/>
            <a:headEnd/>
            <a:tailEnd/>
          </a:ln>
          <a:effectLst/>
        </p:spPr>
        <p:txBody>
          <a:bodyPr>
            <a:spAutoFit/>
          </a:bodyPr>
          <a:lstStyle/>
          <a:p>
            <a:r>
              <a:rPr lang="ja-JP" altLang="en-US" sz="1000"/>
              <a:t>（主催旅行用運賃の不存存在）</a:t>
            </a:r>
          </a:p>
        </p:txBody>
      </p:sp>
      <p:sp>
        <p:nvSpPr>
          <p:cNvPr id="7190" name="Rectangle 22"/>
          <p:cNvSpPr>
            <a:spLocks noChangeArrowheads="1"/>
          </p:cNvSpPr>
          <p:nvPr/>
        </p:nvSpPr>
        <p:spPr bwMode="auto">
          <a:xfrm>
            <a:off x="6324600" y="3962400"/>
            <a:ext cx="2133600" cy="681038"/>
          </a:xfrm>
          <a:prstGeom prst="rect">
            <a:avLst/>
          </a:prstGeom>
          <a:noFill/>
          <a:ln w="9525">
            <a:solidFill>
              <a:schemeClr val="tx1"/>
            </a:solidFill>
            <a:miter lim="800000"/>
            <a:headEnd/>
            <a:tailEnd/>
          </a:ln>
          <a:effectLst/>
        </p:spPr>
        <p:txBody>
          <a:bodyPr wrap="none" anchor="ctr"/>
          <a:lstStyle/>
          <a:p>
            <a:pPr algn="ctr"/>
            <a:r>
              <a:rPr lang="ja-JP" altLang="en-US" sz="1600"/>
              <a:t>主催旅行者（外国）</a:t>
            </a:r>
          </a:p>
        </p:txBody>
      </p:sp>
      <p:sp>
        <p:nvSpPr>
          <p:cNvPr id="7192" name="Oval 24"/>
          <p:cNvSpPr>
            <a:spLocks noChangeArrowheads="1"/>
          </p:cNvSpPr>
          <p:nvPr/>
        </p:nvSpPr>
        <p:spPr bwMode="auto">
          <a:xfrm>
            <a:off x="5867400" y="5791200"/>
            <a:ext cx="3048000" cy="838200"/>
          </a:xfrm>
          <a:prstGeom prst="ellipse">
            <a:avLst/>
          </a:prstGeom>
          <a:noFill/>
          <a:ln w="9525">
            <a:solidFill>
              <a:schemeClr val="tx1"/>
            </a:solidFill>
            <a:round/>
            <a:headEnd/>
            <a:tailEnd/>
          </a:ln>
          <a:effectLst/>
        </p:spPr>
        <p:txBody>
          <a:bodyPr wrap="none" anchor="ctr"/>
          <a:lstStyle/>
          <a:p>
            <a:pPr algn="ctr"/>
            <a:r>
              <a:rPr lang="ja-JP" altLang="en-US"/>
              <a:t>実利用者</a:t>
            </a:r>
          </a:p>
          <a:p>
            <a:pPr algn="ctr"/>
            <a:r>
              <a:rPr lang="ja-JP" altLang="en-US"/>
              <a:t>（日本国外購入）</a:t>
            </a:r>
          </a:p>
        </p:txBody>
      </p:sp>
      <p:sp>
        <p:nvSpPr>
          <p:cNvPr id="7193" name="AutoShape 25"/>
          <p:cNvSpPr>
            <a:spLocks noChangeArrowheads="1"/>
          </p:cNvSpPr>
          <p:nvPr/>
        </p:nvSpPr>
        <p:spPr bwMode="auto">
          <a:xfrm>
            <a:off x="5638800" y="4724400"/>
            <a:ext cx="3733800" cy="523875"/>
          </a:xfrm>
          <a:prstGeom prst="upDownArrow">
            <a:avLst>
              <a:gd name="adj1" fmla="val 50000"/>
              <a:gd name="adj2" fmla="val 20000"/>
            </a:avLst>
          </a:prstGeom>
          <a:noFill/>
          <a:ln w="9525">
            <a:solidFill>
              <a:schemeClr val="tx1"/>
            </a:solidFill>
            <a:miter lim="800000"/>
            <a:headEnd/>
            <a:tailEnd/>
          </a:ln>
          <a:effectLst/>
        </p:spPr>
        <p:txBody>
          <a:bodyPr wrap="none" anchor="ctr"/>
          <a:lstStyle/>
          <a:p>
            <a:pPr algn="ctr"/>
            <a:r>
              <a:rPr lang="ja-JP" altLang="en-US"/>
              <a:t>外国法令適用</a:t>
            </a:r>
          </a:p>
        </p:txBody>
      </p:sp>
      <p:sp>
        <p:nvSpPr>
          <p:cNvPr id="7195" name="Oval 27"/>
          <p:cNvSpPr>
            <a:spLocks noChangeArrowheads="1"/>
          </p:cNvSpPr>
          <p:nvPr/>
        </p:nvSpPr>
        <p:spPr bwMode="auto">
          <a:xfrm>
            <a:off x="4191000" y="3962400"/>
            <a:ext cx="1219200" cy="685800"/>
          </a:xfrm>
          <a:prstGeom prst="ellipse">
            <a:avLst/>
          </a:prstGeom>
          <a:noFill/>
          <a:ln w="9525">
            <a:solidFill>
              <a:schemeClr val="tx1"/>
            </a:solidFill>
            <a:round/>
            <a:headEnd/>
            <a:tailEnd/>
          </a:ln>
          <a:effectLst/>
        </p:spPr>
        <p:txBody>
          <a:bodyPr wrap="none" anchor="ctr"/>
          <a:lstStyle/>
          <a:p>
            <a:pPr algn="ctr"/>
            <a:r>
              <a:rPr lang="ja-JP" altLang="en-US" sz="1800"/>
              <a:t>属地主義</a:t>
            </a:r>
            <a:endParaRPr lang="ja-JP" altLang="en-US"/>
          </a:p>
        </p:txBody>
      </p:sp>
      <p:sp>
        <p:nvSpPr>
          <p:cNvPr id="7196" name="Oval 28"/>
          <p:cNvSpPr>
            <a:spLocks noChangeArrowheads="1"/>
          </p:cNvSpPr>
          <p:nvPr/>
        </p:nvSpPr>
        <p:spPr bwMode="auto">
          <a:xfrm>
            <a:off x="5715000" y="3581400"/>
            <a:ext cx="762000" cy="1524000"/>
          </a:xfrm>
          <a:prstGeom prst="ellipse">
            <a:avLst/>
          </a:prstGeom>
          <a:noFill/>
          <a:ln w="9525" cap="rnd">
            <a:solidFill>
              <a:schemeClr val="tx1"/>
            </a:solidFill>
            <a:prstDash val="sysDot"/>
            <a:round/>
            <a:headEnd/>
            <a:tailEnd/>
          </a:ln>
          <a:effectLst/>
        </p:spPr>
        <p:txBody>
          <a:bodyPr vert="eaVert" wrap="none" anchor="ctr"/>
          <a:lstStyle/>
          <a:p>
            <a:pPr algn="ctr"/>
            <a:r>
              <a:rPr lang="ja-JP" altLang="en-US" sz="1800"/>
              <a:t>ネット取引</a:t>
            </a:r>
            <a:endParaRPr lang="ja-JP" altLang="en-US"/>
          </a:p>
        </p:txBody>
      </p:sp>
      <p:sp>
        <p:nvSpPr>
          <p:cNvPr id="7197" name="AutoShape 29"/>
          <p:cNvSpPr>
            <a:spLocks noChangeArrowheads="1"/>
          </p:cNvSpPr>
          <p:nvPr/>
        </p:nvSpPr>
        <p:spPr bwMode="auto">
          <a:xfrm rot="-24998934">
            <a:off x="5483225" y="1206500"/>
            <a:ext cx="1017588" cy="3449638"/>
          </a:xfrm>
          <a:prstGeom prst="upDownArrow">
            <a:avLst>
              <a:gd name="adj1" fmla="val 50000"/>
              <a:gd name="adj2" fmla="val 67800"/>
            </a:avLst>
          </a:prstGeom>
          <a:noFill/>
          <a:ln w="9525">
            <a:solidFill>
              <a:schemeClr val="tx1"/>
            </a:solidFill>
            <a:miter lim="800000"/>
            <a:headEnd/>
            <a:tailEnd/>
          </a:ln>
          <a:effectLst/>
        </p:spPr>
        <p:txBody>
          <a:bodyPr vert="eaVert" wrap="none" anchor="ctr"/>
          <a:lstStyle/>
          <a:p>
            <a:pPr algn="r"/>
            <a:r>
              <a:rPr lang="ja-JP" altLang="en-US" sz="1400"/>
              <a:t>外国法令の世界</a:t>
            </a:r>
            <a:endParaRPr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スライド番号プレースホルダ 3"/>
          <p:cNvSpPr>
            <a:spLocks noGrp="1"/>
          </p:cNvSpPr>
          <p:nvPr>
            <p:ph type="sldNum" sz="quarter" idx="12"/>
          </p:nvPr>
        </p:nvSpPr>
        <p:spPr/>
        <p:txBody>
          <a:bodyPr/>
          <a:lstStyle/>
          <a:p>
            <a:fld id="{91E56EAF-300E-4E47-988C-5DE60B47B214}" type="slidenum">
              <a:rPr lang="en-US" altLang="ja-JP"/>
              <a:pPr/>
              <a:t>26</a:t>
            </a:fld>
            <a:endParaRPr lang="en-US" altLang="ja-JP"/>
          </a:p>
        </p:txBody>
      </p:sp>
      <p:sp>
        <p:nvSpPr>
          <p:cNvPr id="8194" name="Oval 2"/>
          <p:cNvSpPr>
            <a:spLocks noChangeArrowheads="1"/>
          </p:cNvSpPr>
          <p:nvPr/>
        </p:nvSpPr>
        <p:spPr bwMode="auto">
          <a:xfrm>
            <a:off x="3276600" y="762000"/>
            <a:ext cx="1219200" cy="990600"/>
          </a:xfrm>
          <a:prstGeom prst="ellipse">
            <a:avLst/>
          </a:prstGeom>
          <a:noFill/>
          <a:ln w="9525">
            <a:solidFill>
              <a:schemeClr val="tx1"/>
            </a:solidFill>
            <a:round/>
            <a:headEnd/>
            <a:tailEnd/>
          </a:ln>
          <a:effectLst/>
        </p:spPr>
        <p:txBody>
          <a:bodyPr wrap="none" anchor="ctr"/>
          <a:lstStyle/>
          <a:p>
            <a:pPr algn="ctr"/>
            <a:r>
              <a:rPr lang="ja-JP" altLang="en-US"/>
              <a:t>鉄道</a:t>
            </a:r>
          </a:p>
          <a:p>
            <a:pPr algn="ctr"/>
            <a:r>
              <a:rPr lang="ja-JP" altLang="en-US"/>
              <a:t>（ＪＲ）</a:t>
            </a:r>
          </a:p>
        </p:txBody>
      </p:sp>
      <p:sp>
        <p:nvSpPr>
          <p:cNvPr id="8195" name="Oval 3"/>
          <p:cNvSpPr>
            <a:spLocks noChangeArrowheads="1"/>
          </p:cNvSpPr>
          <p:nvPr/>
        </p:nvSpPr>
        <p:spPr bwMode="auto">
          <a:xfrm>
            <a:off x="1828800" y="762000"/>
            <a:ext cx="1219200" cy="990600"/>
          </a:xfrm>
          <a:prstGeom prst="ellipse">
            <a:avLst/>
          </a:prstGeom>
          <a:noFill/>
          <a:ln w="9525">
            <a:solidFill>
              <a:schemeClr val="tx1"/>
            </a:solidFill>
            <a:round/>
            <a:headEnd/>
            <a:tailEnd/>
          </a:ln>
          <a:effectLst/>
        </p:spPr>
        <p:txBody>
          <a:bodyPr wrap="none" anchor="ctr"/>
          <a:lstStyle/>
          <a:p>
            <a:pPr algn="ctr"/>
            <a:r>
              <a:rPr lang="ja-JP" altLang="en-US"/>
              <a:t>航空</a:t>
            </a:r>
          </a:p>
          <a:p>
            <a:pPr algn="ctr"/>
            <a:r>
              <a:rPr lang="ja-JP" altLang="en-US"/>
              <a:t>（国内）</a:t>
            </a:r>
          </a:p>
        </p:txBody>
      </p:sp>
      <p:sp>
        <p:nvSpPr>
          <p:cNvPr id="8196" name="Oval 4"/>
          <p:cNvSpPr>
            <a:spLocks noChangeArrowheads="1"/>
          </p:cNvSpPr>
          <p:nvPr/>
        </p:nvSpPr>
        <p:spPr bwMode="auto">
          <a:xfrm>
            <a:off x="4800600" y="762000"/>
            <a:ext cx="1219200" cy="990600"/>
          </a:xfrm>
          <a:prstGeom prst="ellipse">
            <a:avLst/>
          </a:prstGeom>
          <a:noFill/>
          <a:ln w="9525">
            <a:solidFill>
              <a:schemeClr val="tx1"/>
            </a:solidFill>
            <a:round/>
            <a:headEnd/>
            <a:tailEnd/>
          </a:ln>
          <a:effectLst/>
        </p:spPr>
        <p:txBody>
          <a:bodyPr wrap="none" anchor="ctr"/>
          <a:lstStyle/>
          <a:p>
            <a:pPr algn="ctr"/>
            <a:r>
              <a:rPr lang="ja-JP" altLang="en-US"/>
              <a:t>貸切バス</a:t>
            </a:r>
          </a:p>
          <a:p>
            <a:pPr algn="ctr"/>
            <a:r>
              <a:rPr lang="ja-JP" altLang="en-US"/>
              <a:t>（ＪＲ）</a:t>
            </a:r>
          </a:p>
        </p:txBody>
      </p:sp>
      <p:sp>
        <p:nvSpPr>
          <p:cNvPr id="8197" name="Rectangle 5"/>
          <p:cNvSpPr>
            <a:spLocks noChangeArrowheads="1"/>
          </p:cNvSpPr>
          <p:nvPr/>
        </p:nvSpPr>
        <p:spPr bwMode="auto">
          <a:xfrm>
            <a:off x="2438400" y="5186363"/>
            <a:ext cx="4114800" cy="604837"/>
          </a:xfrm>
          <a:prstGeom prst="rect">
            <a:avLst/>
          </a:prstGeom>
          <a:noFill/>
          <a:ln w="9525">
            <a:solidFill>
              <a:schemeClr val="tx1"/>
            </a:solidFill>
            <a:miter lim="800000"/>
            <a:headEnd/>
            <a:tailEnd/>
          </a:ln>
          <a:effectLst/>
        </p:spPr>
        <p:txBody>
          <a:bodyPr wrap="none" anchor="ctr"/>
          <a:lstStyle/>
          <a:p>
            <a:pPr algn="ctr"/>
            <a:r>
              <a:rPr lang="ja-JP" altLang="en-US"/>
              <a:t>主催旅行者（日本）</a:t>
            </a:r>
          </a:p>
        </p:txBody>
      </p:sp>
      <p:sp>
        <p:nvSpPr>
          <p:cNvPr id="8199" name="Text Box 7"/>
          <p:cNvSpPr txBox="1">
            <a:spLocks noChangeArrowheads="1"/>
          </p:cNvSpPr>
          <p:nvPr/>
        </p:nvSpPr>
        <p:spPr bwMode="auto">
          <a:xfrm>
            <a:off x="3617913" y="4121150"/>
            <a:ext cx="2022475" cy="831850"/>
          </a:xfrm>
          <a:prstGeom prst="rect">
            <a:avLst/>
          </a:prstGeom>
          <a:noFill/>
          <a:ln w="9525">
            <a:solidFill>
              <a:schemeClr val="tx1"/>
            </a:solidFill>
            <a:prstDash val="sysDot"/>
            <a:miter lim="800000"/>
            <a:headEnd/>
            <a:tailEnd/>
          </a:ln>
          <a:effectLst/>
        </p:spPr>
        <p:txBody>
          <a:bodyPr wrap="none">
            <a:spAutoFit/>
          </a:bodyPr>
          <a:lstStyle/>
          <a:p>
            <a:pPr algn="ctr"/>
            <a:r>
              <a:rPr lang="ja-JP" altLang="en-US"/>
              <a:t>実運送法</a:t>
            </a:r>
          </a:p>
          <a:p>
            <a:pPr algn="ctr"/>
            <a:r>
              <a:rPr lang="ja-JP" altLang="en-US"/>
              <a:t>非適用の運用</a:t>
            </a:r>
          </a:p>
        </p:txBody>
      </p:sp>
      <p:sp>
        <p:nvSpPr>
          <p:cNvPr id="8200" name="Oval 8"/>
          <p:cNvSpPr>
            <a:spLocks noChangeArrowheads="1"/>
          </p:cNvSpPr>
          <p:nvPr/>
        </p:nvSpPr>
        <p:spPr bwMode="auto">
          <a:xfrm>
            <a:off x="6781800" y="838200"/>
            <a:ext cx="1219200" cy="990600"/>
          </a:xfrm>
          <a:prstGeom prst="ellipse">
            <a:avLst/>
          </a:prstGeom>
          <a:noFill/>
          <a:ln w="9525">
            <a:solidFill>
              <a:schemeClr val="tx1"/>
            </a:solidFill>
            <a:round/>
            <a:headEnd/>
            <a:tailEnd/>
          </a:ln>
          <a:effectLst/>
        </p:spPr>
        <p:txBody>
          <a:bodyPr wrap="none" anchor="ctr"/>
          <a:lstStyle/>
          <a:p>
            <a:pPr algn="ctr"/>
            <a:r>
              <a:rPr lang="ja-JP" altLang="en-US"/>
              <a:t>貸切バス</a:t>
            </a:r>
          </a:p>
          <a:p>
            <a:pPr algn="ctr"/>
            <a:r>
              <a:rPr lang="ja-JP" altLang="en-US" sz="1800"/>
              <a:t>（ＪＲ以外）</a:t>
            </a:r>
          </a:p>
        </p:txBody>
      </p:sp>
      <p:sp>
        <p:nvSpPr>
          <p:cNvPr id="8201" name="Oval 9"/>
          <p:cNvSpPr>
            <a:spLocks noChangeArrowheads="1"/>
          </p:cNvSpPr>
          <p:nvPr/>
        </p:nvSpPr>
        <p:spPr bwMode="auto">
          <a:xfrm>
            <a:off x="457200" y="762000"/>
            <a:ext cx="1219200" cy="990600"/>
          </a:xfrm>
          <a:prstGeom prst="ellipse">
            <a:avLst/>
          </a:prstGeom>
          <a:noFill/>
          <a:ln w="9525">
            <a:solidFill>
              <a:schemeClr val="tx1"/>
            </a:solidFill>
            <a:round/>
            <a:headEnd/>
            <a:tailEnd/>
          </a:ln>
          <a:effectLst/>
        </p:spPr>
        <p:txBody>
          <a:bodyPr wrap="none" anchor="ctr"/>
          <a:lstStyle/>
          <a:p>
            <a:pPr algn="ctr"/>
            <a:r>
              <a:rPr lang="ja-JP" altLang="en-US"/>
              <a:t>航空</a:t>
            </a:r>
          </a:p>
          <a:p>
            <a:pPr algn="ctr"/>
            <a:r>
              <a:rPr lang="ja-JP" altLang="en-US"/>
              <a:t>（国際）</a:t>
            </a:r>
          </a:p>
        </p:txBody>
      </p:sp>
      <p:sp>
        <p:nvSpPr>
          <p:cNvPr id="8202" name="Oval 10"/>
          <p:cNvSpPr>
            <a:spLocks noChangeArrowheads="1"/>
          </p:cNvSpPr>
          <p:nvPr/>
        </p:nvSpPr>
        <p:spPr bwMode="auto">
          <a:xfrm>
            <a:off x="7848600" y="1676400"/>
            <a:ext cx="1219200" cy="990600"/>
          </a:xfrm>
          <a:prstGeom prst="ellipse">
            <a:avLst/>
          </a:prstGeom>
          <a:noFill/>
          <a:ln w="9525">
            <a:solidFill>
              <a:schemeClr val="tx1"/>
            </a:solidFill>
            <a:round/>
            <a:headEnd/>
            <a:tailEnd/>
          </a:ln>
          <a:effectLst/>
        </p:spPr>
        <p:txBody>
          <a:bodyPr wrap="none" anchor="ctr"/>
          <a:lstStyle/>
          <a:p>
            <a:pPr algn="ctr"/>
            <a:r>
              <a:rPr lang="ja-JP" altLang="en-US"/>
              <a:t>海運</a:t>
            </a:r>
          </a:p>
          <a:p>
            <a:pPr algn="ctr"/>
            <a:r>
              <a:rPr lang="ja-JP" altLang="en-US"/>
              <a:t>（国内）</a:t>
            </a:r>
          </a:p>
        </p:txBody>
      </p:sp>
      <p:cxnSp>
        <p:nvCxnSpPr>
          <p:cNvPr id="8203" name="AutoShape 11"/>
          <p:cNvCxnSpPr>
            <a:cxnSpLocks noChangeShapeType="1"/>
            <a:stCxn id="8201" idx="4"/>
            <a:endCxn id="8197" idx="1"/>
          </p:cNvCxnSpPr>
          <p:nvPr/>
        </p:nvCxnSpPr>
        <p:spPr bwMode="auto">
          <a:xfrm>
            <a:off x="1066800" y="1752600"/>
            <a:ext cx="1371600" cy="3736975"/>
          </a:xfrm>
          <a:prstGeom prst="straightConnector1">
            <a:avLst/>
          </a:prstGeom>
          <a:noFill/>
          <a:ln w="9525">
            <a:solidFill>
              <a:schemeClr val="tx1"/>
            </a:solidFill>
            <a:round/>
            <a:headEnd type="triangle" w="med" len="med"/>
            <a:tailEnd type="triangle" w="med" len="med"/>
          </a:ln>
          <a:effectLst/>
        </p:spPr>
      </p:cxnSp>
      <p:cxnSp>
        <p:nvCxnSpPr>
          <p:cNvPr id="8204" name="AutoShape 12"/>
          <p:cNvCxnSpPr>
            <a:cxnSpLocks noChangeShapeType="1"/>
            <a:stCxn id="8195" idx="4"/>
            <a:endCxn id="8197" idx="1"/>
          </p:cNvCxnSpPr>
          <p:nvPr/>
        </p:nvCxnSpPr>
        <p:spPr bwMode="auto">
          <a:xfrm>
            <a:off x="2438400" y="1752600"/>
            <a:ext cx="0" cy="3736975"/>
          </a:xfrm>
          <a:prstGeom prst="straightConnector1">
            <a:avLst/>
          </a:prstGeom>
          <a:noFill/>
          <a:ln w="9525">
            <a:solidFill>
              <a:schemeClr val="tx1"/>
            </a:solidFill>
            <a:round/>
            <a:headEnd type="triangle" w="med" len="med"/>
            <a:tailEnd type="triangle" w="med" len="med"/>
          </a:ln>
          <a:effectLst/>
        </p:spPr>
      </p:cxnSp>
      <p:sp>
        <p:nvSpPr>
          <p:cNvPr id="8205" name="Rectangle 13"/>
          <p:cNvSpPr>
            <a:spLocks noChangeArrowheads="1"/>
          </p:cNvSpPr>
          <p:nvPr/>
        </p:nvSpPr>
        <p:spPr bwMode="auto">
          <a:xfrm>
            <a:off x="1219200" y="2057400"/>
            <a:ext cx="1828800" cy="838200"/>
          </a:xfrm>
          <a:prstGeom prst="rect">
            <a:avLst/>
          </a:prstGeom>
          <a:noFill/>
          <a:ln w="9525">
            <a:solidFill>
              <a:schemeClr val="tx1"/>
            </a:solidFill>
            <a:miter lim="800000"/>
            <a:headEnd/>
            <a:tailEnd/>
          </a:ln>
          <a:effectLst/>
        </p:spPr>
        <p:txBody>
          <a:bodyPr wrap="none" anchor="ctr"/>
          <a:lstStyle/>
          <a:p>
            <a:pPr algn="ctr"/>
            <a:r>
              <a:rPr lang="ja-JP" altLang="en-US"/>
              <a:t>届出運賃</a:t>
            </a:r>
          </a:p>
          <a:p>
            <a:pPr algn="ctr"/>
            <a:r>
              <a:rPr lang="en-US" altLang="ja-JP"/>
              <a:t>(</a:t>
            </a:r>
            <a:r>
              <a:rPr lang="ja-JP" altLang="en-US" i="1">
                <a:ea typeface="HGPｺﾞｼｯｸE" pitchFamily="50" charset="-128"/>
              </a:rPr>
              <a:t>上限制</a:t>
            </a:r>
            <a:r>
              <a:rPr lang="ja-JP" altLang="en-US"/>
              <a:t>）</a:t>
            </a:r>
          </a:p>
        </p:txBody>
      </p:sp>
      <p:sp>
        <p:nvSpPr>
          <p:cNvPr id="8206" name="Rectangle 14"/>
          <p:cNvSpPr>
            <a:spLocks noChangeArrowheads="1"/>
          </p:cNvSpPr>
          <p:nvPr/>
        </p:nvSpPr>
        <p:spPr bwMode="auto">
          <a:xfrm>
            <a:off x="1219200" y="2971800"/>
            <a:ext cx="1828800" cy="838200"/>
          </a:xfrm>
          <a:prstGeom prst="rect">
            <a:avLst/>
          </a:prstGeom>
          <a:noFill/>
          <a:ln w="9525">
            <a:solidFill>
              <a:schemeClr val="tx1"/>
            </a:solidFill>
            <a:miter lim="800000"/>
            <a:headEnd/>
            <a:tailEnd/>
          </a:ln>
          <a:effectLst/>
        </p:spPr>
        <p:txBody>
          <a:bodyPr wrap="none" anchor="ctr"/>
          <a:lstStyle/>
          <a:p>
            <a:pPr algn="ctr"/>
            <a:r>
              <a:rPr lang="ja-JP" altLang="en-US"/>
              <a:t>運送契約あり</a:t>
            </a:r>
          </a:p>
        </p:txBody>
      </p:sp>
      <p:cxnSp>
        <p:nvCxnSpPr>
          <p:cNvPr id="8207" name="AutoShape 15"/>
          <p:cNvCxnSpPr>
            <a:cxnSpLocks noChangeShapeType="1"/>
            <a:stCxn id="8194" idx="4"/>
            <a:endCxn id="8197" idx="0"/>
          </p:cNvCxnSpPr>
          <p:nvPr/>
        </p:nvCxnSpPr>
        <p:spPr bwMode="auto">
          <a:xfrm>
            <a:off x="3886200" y="1752600"/>
            <a:ext cx="609600" cy="3433763"/>
          </a:xfrm>
          <a:prstGeom prst="straightConnector1">
            <a:avLst/>
          </a:prstGeom>
          <a:noFill/>
          <a:ln w="9525">
            <a:solidFill>
              <a:schemeClr val="tx1"/>
            </a:solidFill>
            <a:round/>
            <a:headEnd type="triangle" w="med" len="med"/>
            <a:tailEnd type="triangle" w="med" len="med"/>
          </a:ln>
          <a:effectLst/>
        </p:spPr>
      </p:cxnSp>
      <p:cxnSp>
        <p:nvCxnSpPr>
          <p:cNvPr id="8208" name="AutoShape 16"/>
          <p:cNvCxnSpPr>
            <a:cxnSpLocks noChangeShapeType="1"/>
            <a:stCxn id="8196" idx="4"/>
            <a:endCxn id="8197" idx="0"/>
          </p:cNvCxnSpPr>
          <p:nvPr/>
        </p:nvCxnSpPr>
        <p:spPr bwMode="auto">
          <a:xfrm flipH="1">
            <a:off x="4495800" y="1752600"/>
            <a:ext cx="914400" cy="3433763"/>
          </a:xfrm>
          <a:prstGeom prst="straightConnector1">
            <a:avLst/>
          </a:prstGeom>
          <a:noFill/>
          <a:ln w="9525">
            <a:solidFill>
              <a:schemeClr val="tx1"/>
            </a:solidFill>
            <a:round/>
            <a:headEnd type="triangle" w="med" len="med"/>
            <a:tailEnd type="triangle" w="med" len="med"/>
          </a:ln>
          <a:effectLst/>
        </p:spPr>
      </p:cxnSp>
      <p:sp>
        <p:nvSpPr>
          <p:cNvPr id="8209" name="Rectangle 17"/>
          <p:cNvSpPr>
            <a:spLocks noChangeArrowheads="1"/>
          </p:cNvSpPr>
          <p:nvPr/>
        </p:nvSpPr>
        <p:spPr bwMode="auto">
          <a:xfrm>
            <a:off x="3505200" y="2971800"/>
            <a:ext cx="1066800" cy="533400"/>
          </a:xfrm>
          <a:prstGeom prst="rect">
            <a:avLst/>
          </a:prstGeom>
          <a:noFill/>
          <a:ln w="9525">
            <a:solidFill>
              <a:schemeClr val="tx1"/>
            </a:solidFill>
            <a:miter lim="800000"/>
            <a:headEnd/>
            <a:tailEnd/>
          </a:ln>
          <a:effectLst/>
        </p:spPr>
        <p:txBody>
          <a:bodyPr wrap="none" anchor="ctr"/>
          <a:lstStyle/>
          <a:p>
            <a:pPr algn="ctr"/>
            <a:r>
              <a:rPr lang="ja-JP" altLang="en-US" sz="1600"/>
              <a:t>運送契約なし</a:t>
            </a:r>
            <a:endParaRPr lang="ja-JP" altLang="en-US"/>
          </a:p>
        </p:txBody>
      </p:sp>
      <p:sp>
        <p:nvSpPr>
          <p:cNvPr id="8210" name="Rectangle 18"/>
          <p:cNvSpPr>
            <a:spLocks noChangeArrowheads="1"/>
          </p:cNvSpPr>
          <p:nvPr/>
        </p:nvSpPr>
        <p:spPr bwMode="auto">
          <a:xfrm>
            <a:off x="3657600" y="2057400"/>
            <a:ext cx="1828800" cy="838200"/>
          </a:xfrm>
          <a:prstGeom prst="rect">
            <a:avLst/>
          </a:prstGeom>
          <a:noFill/>
          <a:ln w="38100">
            <a:solidFill>
              <a:schemeClr val="tx1"/>
            </a:solidFill>
            <a:miter lim="800000"/>
            <a:headEnd/>
            <a:tailEnd/>
          </a:ln>
          <a:effectLst/>
        </p:spPr>
        <p:txBody>
          <a:bodyPr wrap="none" anchor="ctr"/>
          <a:lstStyle/>
          <a:p>
            <a:pPr algn="ctr"/>
            <a:r>
              <a:rPr lang="ja-JP" altLang="en-US"/>
              <a:t>料金自由設定</a:t>
            </a:r>
          </a:p>
        </p:txBody>
      </p:sp>
      <p:sp>
        <p:nvSpPr>
          <p:cNvPr id="8211" name="Text Box 19"/>
          <p:cNvSpPr txBox="1">
            <a:spLocks noChangeArrowheads="1"/>
          </p:cNvSpPr>
          <p:nvPr/>
        </p:nvSpPr>
        <p:spPr bwMode="auto">
          <a:xfrm>
            <a:off x="1219200" y="4038600"/>
            <a:ext cx="1717675" cy="831850"/>
          </a:xfrm>
          <a:prstGeom prst="rect">
            <a:avLst/>
          </a:prstGeom>
          <a:noFill/>
          <a:ln w="9525">
            <a:solidFill>
              <a:schemeClr val="tx1"/>
            </a:solidFill>
            <a:prstDash val="sysDot"/>
            <a:miter lim="800000"/>
            <a:headEnd/>
            <a:tailEnd/>
          </a:ln>
          <a:effectLst/>
        </p:spPr>
        <p:txBody>
          <a:bodyPr wrap="none">
            <a:spAutoFit/>
          </a:bodyPr>
          <a:lstStyle/>
          <a:p>
            <a:pPr algn="ctr"/>
            <a:r>
              <a:rPr lang="ja-JP" altLang="en-US"/>
              <a:t>実運送法</a:t>
            </a:r>
          </a:p>
          <a:p>
            <a:pPr algn="ctr"/>
            <a:r>
              <a:rPr lang="ja-JP" altLang="en-US"/>
              <a:t>適用の運用</a:t>
            </a:r>
          </a:p>
        </p:txBody>
      </p:sp>
      <p:sp>
        <p:nvSpPr>
          <p:cNvPr id="8212" name="Oval 20"/>
          <p:cNvSpPr>
            <a:spLocks noChangeArrowheads="1"/>
          </p:cNvSpPr>
          <p:nvPr/>
        </p:nvSpPr>
        <p:spPr bwMode="auto">
          <a:xfrm>
            <a:off x="5791200" y="0"/>
            <a:ext cx="1219200" cy="990600"/>
          </a:xfrm>
          <a:prstGeom prst="ellipse">
            <a:avLst/>
          </a:prstGeom>
          <a:noFill/>
          <a:ln w="9525">
            <a:solidFill>
              <a:schemeClr val="tx1"/>
            </a:solidFill>
            <a:round/>
            <a:headEnd/>
            <a:tailEnd/>
          </a:ln>
          <a:effectLst/>
        </p:spPr>
        <p:txBody>
          <a:bodyPr wrap="none" anchor="ctr"/>
          <a:lstStyle/>
          <a:p>
            <a:pPr algn="ctr"/>
            <a:r>
              <a:rPr lang="ja-JP" altLang="en-US"/>
              <a:t>乗合バス</a:t>
            </a:r>
          </a:p>
          <a:p>
            <a:pPr algn="ctr"/>
            <a:r>
              <a:rPr lang="ja-JP" altLang="en-US"/>
              <a:t>（ＪＲ）</a:t>
            </a:r>
          </a:p>
        </p:txBody>
      </p:sp>
      <p:sp>
        <p:nvSpPr>
          <p:cNvPr id="8213" name="Oval 21"/>
          <p:cNvSpPr>
            <a:spLocks noChangeArrowheads="1"/>
          </p:cNvSpPr>
          <p:nvPr/>
        </p:nvSpPr>
        <p:spPr bwMode="auto">
          <a:xfrm>
            <a:off x="228600" y="5715000"/>
            <a:ext cx="1219200" cy="990600"/>
          </a:xfrm>
          <a:prstGeom prst="ellipse">
            <a:avLst/>
          </a:prstGeom>
          <a:noFill/>
          <a:ln w="9525">
            <a:solidFill>
              <a:schemeClr val="tx1"/>
            </a:solidFill>
            <a:round/>
            <a:headEnd/>
            <a:tailEnd/>
          </a:ln>
          <a:effectLst/>
        </p:spPr>
        <p:txBody>
          <a:bodyPr wrap="none" anchor="ctr"/>
          <a:lstStyle/>
          <a:p>
            <a:pPr algn="ctr"/>
            <a:r>
              <a:rPr lang="ja-JP" altLang="en-US"/>
              <a:t>実利用者</a:t>
            </a:r>
          </a:p>
        </p:txBody>
      </p:sp>
      <p:cxnSp>
        <p:nvCxnSpPr>
          <p:cNvPr id="8214" name="AutoShape 22"/>
          <p:cNvCxnSpPr>
            <a:cxnSpLocks noChangeShapeType="1"/>
            <a:stCxn id="8201" idx="4"/>
            <a:endCxn id="8213" idx="0"/>
          </p:cNvCxnSpPr>
          <p:nvPr/>
        </p:nvCxnSpPr>
        <p:spPr bwMode="auto">
          <a:xfrm flipH="1">
            <a:off x="838200" y="1752600"/>
            <a:ext cx="228600" cy="3962400"/>
          </a:xfrm>
          <a:prstGeom prst="straightConnector1">
            <a:avLst/>
          </a:prstGeom>
          <a:noFill/>
          <a:ln w="9525">
            <a:solidFill>
              <a:schemeClr val="tx1"/>
            </a:solidFill>
            <a:round/>
            <a:headEnd type="triangle" w="med" len="med"/>
            <a:tailEnd type="triangle" w="med" len="med"/>
          </a:ln>
          <a:effectLst/>
        </p:spPr>
      </p:cxnSp>
      <p:cxnSp>
        <p:nvCxnSpPr>
          <p:cNvPr id="8215" name="AutoShape 23"/>
          <p:cNvCxnSpPr>
            <a:cxnSpLocks noChangeShapeType="1"/>
            <a:stCxn id="8197" idx="1"/>
            <a:endCxn id="8213" idx="7"/>
          </p:cNvCxnSpPr>
          <p:nvPr/>
        </p:nvCxnSpPr>
        <p:spPr bwMode="auto">
          <a:xfrm flipH="1">
            <a:off x="1270000" y="5489575"/>
            <a:ext cx="1168400" cy="369888"/>
          </a:xfrm>
          <a:prstGeom prst="straightConnector1">
            <a:avLst/>
          </a:prstGeom>
          <a:noFill/>
          <a:ln w="9525">
            <a:solidFill>
              <a:schemeClr val="tx1"/>
            </a:solidFill>
            <a:round/>
            <a:headEnd type="triangle" w="med" len="med"/>
            <a:tailEnd type="triangle" w="med" len="med"/>
          </a:ln>
          <a:effectLst/>
        </p:spPr>
      </p:cxnSp>
      <p:sp>
        <p:nvSpPr>
          <p:cNvPr id="8216" name="Text Box 24"/>
          <p:cNvSpPr txBox="1">
            <a:spLocks noChangeArrowheads="1"/>
          </p:cNvSpPr>
          <p:nvPr/>
        </p:nvSpPr>
        <p:spPr bwMode="auto">
          <a:xfrm>
            <a:off x="1955800" y="5689600"/>
            <a:ext cx="406400" cy="1168400"/>
          </a:xfrm>
          <a:prstGeom prst="rect">
            <a:avLst/>
          </a:prstGeom>
          <a:noFill/>
          <a:ln w="9525">
            <a:solidFill>
              <a:schemeClr val="tx1"/>
            </a:solidFill>
            <a:prstDash val="sysDot"/>
            <a:miter lim="800000"/>
            <a:headEnd/>
            <a:tailEnd/>
          </a:ln>
          <a:effectLst/>
        </p:spPr>
        <p:txBody>
          <a:bodyPr vert="eaVert" wrap="none">
            <a:spAutoFit/>
          </a:bodyPr>
          <a:lstStyle/>
          <a:p>
            <a:r>
              <a:rPr lang="ja-JP" altLang="en-US" sz="1400"/>
              <a:t>主催旅行契約</a:t>
            </a:r>
            <a:endParaRPr lang="ja-JP" altLang="en-US"/>
          </a:p>
        </p:txBody>
      </p:sp>
      <p:sp>
        <p:nvSpPr>
          <p:cNvPr id="8217" name="Text Box 25"/>
          <p:cNvSpPr txBox="1">
            <a:spLocks noChangeArrowheads="1"/>
          </p:cNvSpPr>
          <p:nvPr/>
        </p:nvSpPr>
        <p:spPr bwMode="auto">
          <a:xfrm>
            <a:off x="381000" y="3581400"/>
            <a:ext cx="619125" cy="1512888"/>
          </a:xfrm>
          <a:prstGeom prst="rect">
            <a:avLst/>
          </a:prstGeom>
          <a:noFill/>
          <a:ln w="9525">
            <a:solidFill>
              <a:schemeClr val="tx1"/>
            </a:solidFill>
            <a:prstDash val="sysDot"/>
            <a:miter lim="800000"/>
            <a:headEnd/>
            <a:tailEnd/>
          </a:ln>
          <a:effectLst/>
        </p:spPr>
        <p:txBody>
          <a:bodyPr vert="eaVert" wrap="none">
            <a:spAutoFit/>
          </a:bodyPr>
          <a:lstStyle/>
          <a:p>
            <a:r>
              <a:rPr lang="ja-JP" altLang="en-US" sz="1400"/>
              <a:t>航空法体系では</a:t>
            </a:r>
          </a:p>
          <a:p>
            <a:r>
              <a:rPr lang="ja-JP" altLang="en-US" sz="1400"/>
              <a:t>運送契約を認める</a:t>
            </a:r>
            <a:endParaRPr lang="ja-JP" altLang="en-US"/>
          </a:p>
        </p:txBody>
      </p:sp>
      <p:sp>
        <p:nvSpPr>
          <p:cNvPr id="8218" name="Line 26"/>
          <p:cNvSpPr>
            <a:spLocks noChangeShapeType="1"/>
          </p:cNvSpPr>
          <p:nvPr/>
        </p:nvSpPr>
        <p:spPr bwMode="auto">
          <a:xfrm>
            <a:off x="1143000" y="5562600"/>
            <a:ext cx="609600" cy="152400"/>
          </a:xfrm>
          <a:prstGeom prst="line">
            <a:avLst/>
          </a:prstGeom>
          <a:noFill/>
          <a:ln w="38100">
            <a:solidFill>
              <a:schemeClr val="tx1"/>
            </a:solidFill>
            <a:round/>
            <a:headEnd type="triangle" w="med" len="med"/>
            <a:tailEnd type="triangle" w="med" len="med"/>
          </a:ln>
          <a:effectLst/>
        </p:spPr>
        <p:txBody>
          <a:bodyPr wrap="none" anchor="ctr"/>
          <a:lstStyle/>
          <a:p>
            <a:endParaRPr lang="ja-JP" altLang="en-US"/>
          </a:p>
        </p:txBody>
      </p:sp>
      <p:sp>
        <p:nvSpPr>
          <p:cNvPr id="8219" name="Text Box 27"/>
          <p:cNvSpPr txBox="1">
            <a:spLocks noChangeArrowheads="1"/>
          </p:cNvSpPr>
          <p:nvPr/>
        </p:nvSpPr>
        <p:spPr bwMode="auto">
          <a:xfrm>
            <a:off x="990600" y="5181600"/>
            <a:ext cx="1260475" cy="314325"/>
          </a:xfrm>
          <a:prstGeom prst="rect">
            <a:avLst/>
          </a:prstGeom>
          <a:noFill/>
          <a:ln w="9525">
            <a:solidFill>
              <a:schemeClr val="tx1"/>
            </a:solidFill>
            <a:prstDash val="sysDot"/>
            <a:miter lim="800000"/>
            <a:headEnd/>
            <a:tailEnd/>
          </a:ln>
          <a:effectLst/>
        </p:spPr>
        <p:txBody>
          <a:bodyPr wrap="none">
            <a:spAutoFit/>
          </a:bodyPr>
          <a:lstStyle/>
          <a:p>
            <a:r>
              <a:rPr lang="ja-JP" altLang="en-US" sz="1400"/>
              <a:t>解釈が対立？</a:t>
            </a:r>
            <a:endParaRPr lang="ja-JP" altLang="en-US"/>
          </a:p>
        </p:txBody>
      </p:sp>
      <p:sp>
        <p:nvSpPr>
          <p:cNvPr id="8220" name="Rectangle 28"/>
          <p:cNvSpPr>
            <a:spLocks noChangeArrowheads="1"/>
          </p:cNvSpPr>
          <p:nvPr/>
        </p:nvSpPr>
        <p:spPr bwMode="auto">
          <a:xfrm>
            <a:off x="6400800" y="3124200"/>
            <a:ext cx="1066800" cy="533400"/>
          </a:xfrm>
          <a:prstGeom prst="rect">
            <a:avLst/>
          </a:prstGeom>
          <a:noFill/>
          <a:ln w="9525">
            <a:solidFill>
              <a:schemeClr val="tx1"/>
            </a:solidFill>
            <a:miter lim="800000"/>
            <a:headEnd/>
            <a:tailEnd/>
          </a:ln>
          <a:effectLst/>
        </p:spPr>
        <p:txBody>
          <a:bodyPr wrap="none" anchor="ctr"/>
          <a:lstStyle/>
          <a:p>
            <a:pPr algn="ctr"/>
            <a:r>
              <a:rPr lang="ja-JP" altLang="en-US" sz="1600"/>
              <a:t>運送契約あり</a:t>
            </a:r>
            <a:endParaRPr lang="ja-JP" altLang="en-US"/>
          </a:p>
        </p:txBody>
      </p:sp>
      <p:cxnSp>
        <p:nvCxnSpPr>
          <p:cNvPr id="8221" name="AutoShape 29"/>
          <p:cNvCxnSpPr>
            <a:cxnSpLocks noChangeShapeType="1"/>
            <a:endCxn id="8197" idx="3"/>
          </p:cNvCxnSpPr>
          <p:nvPr/>
        </p:nvCxnSpPr>
        <p:spPr bwMode="auto">
          <a:xfrm flipH="1">
            <a:off x="6553200" y="1905000"/>
            <a:ext cx="914400" cy="3584575"/>
          </a:xfrm>
          <a:prstGeom prst="straightConnector1">
            <a:avLst/>
          </a:prstGeom>
          <a:noFill/>
          <a:ln w="9525">
            <a:solidFill>
              <a:schemeClr val="tx1"/>
            </a:solidFill>
            <a:round/>
            <a:headEnd type="triangle" w="med" len="med"/>
            <a:tailEnd type="triangle" w="med" len="med"/>
          </a:ln>
          <a:effectLst/>
        </p:spPr>
      </p:cxnSp>
      <p:sp>
        <p:nvSpPr>
          <p:cNvPr id="8222" name="Rectangle 30"/>
          <p:cNvSpPr>
            <a:spLocks noChangeArrowheads="1"/>
          </p:cNvSpPr>
          <p:nvPr/>
        </p:nvSpPr>
        <p:spPr bwMode="auto">
          <a:xfrm>
            <a:off x="4495800" y="3505200"/>
            <a:ext cx="1066800" cy="533400"/>
          </a:xfrm>
          <a:prstGeom prst="rect">
            <a:avLst/>
          </a:prstGeom>
          <a:noFill/>
          <a:ln w="9525">
            <a:solidFill>
              <a:schemeClr val="tx1"/>
            </a:solidFill>
            <a:miter lim="800000"/>
            <a:headEnd/>
            <a:tailEnd/>
          </a:ln>
          <a:effectLst/>
        </p:spPr>
        <p:txBody>
          <a:bodyPr wrap="none" anchor="ctr"/>
          <a:lstStyle/>
          <a:p>
            <a:pPr algn="ctr"/>
            <a:r>
              <a:rPr lang="ja-JP" altLang="en-US" sz="1600"/>
              <a:t>運送契約あり</a:t>
            </a:r>
            <a:endParaRPr lang="ja-JP" altLang="en-US"/>
          </a:p>
        </p:txBody>
      </p:sp>
      <p:sp>
        <p:nvSpPr>
          <p:cNvPr id="8223" name="Rectangle 31"/>
          <p:cNvSpPr>
            <a:spLocks noChangeArrowheads="1"/>
          </p:cNvSpPr>
          <p:nvPr/>
        </p:nvSpPr>
        <p:spPr bwMode="auto">
          <a:xfrm>
            <a:off x="6324600" y="2057400"/>
            <a:ext cx="1295400" cy="838200"/>
          </a:xfrm>
          <a:prstGeom prst="rect">
            <a:avLst/>
          </a:prstGeom>
          <a:noFill/>
          <a:ln w="9525">
            <a:solidFill>
              <a:schemeClr val="tx1"/>
            </a:solidFill>
            <a:miter lim="800000"/>
            <a:headEnd/>
            <a:tailEnd/>
          </a:ln>
          <a:effectLst/>
        </p:spPr>
        <p:txBody>
          <a:bodyPr wrap="none" anchor="ctr"/>
          <a:lstStyle/>
          <a:p>
            <a:pPr algn="ctr"/>
            <a:r>
              <a:rPr lang="ja-JP" altLang="en-US"/>
              <a:t>届出運賃</a:t>
            </a:r>
          </a:p>
        </p:txBody>
      </p:sp>
      <p:cxnSp>
        <p:nvCxnSpPr>
          <p:cNvPr id="8224" name="AutoShape 32"/>
          <p:cNvCxnSpPr>
            <a:cxnSpLocks noChangeShapeType="1"/>
            <a:stCxn id="8197" idx="3"/>
            <a:endCxn id="8202" idx="5"/>
          </p:cNvCxnSpPr>
          <p:nvPr/>
        </p:nvCxnSpPr>
        <p:spPr bwMode="auto">
          <a:xfrm flipV="1">
            <a:off x="6553200" y="2522538"/>
            <a:ext cx="2336800" cy="2967037"/>
          </a:xfrm>
          <a:prstGeom prst="straightConnector1">
            <a:avLst/>
          </a:prstGeom>
          <a:noFill/>
          <a:ln w="9525">
            <a:solidFill>
              <a:schemeClr val="tx1"/>
            </a:solidFill>
            <a:round/>
            <a:headEnd type="triangle" w="med" len="med"/>
            <a:tailEnd type="triangle" w="med" len="med"/>
          </a:ln>
          <a:effectLst/>
        </p:spPr>
      </p:cxnSp>
      <p:cxnSp>
        <p:nvCxnSpPr>
          <p:cNvPr id="8225" name="AutoShape 33"/>
          <p:cNvCxnSpPr>
            <a:cxnSpLocks noChangeShapeType="1"/>
            <a:stCxn id="8197" idx="3"/>
            <a:endCxn id="8202" idx="5"/>
          </p:cNvCxnSpPr>
          <p:nvPr/>
        </p:nvCxnSpPr>
        <p:spPr bwMode="auto">
          <a:xfrm flipV="1">
            <a:off x="6553200" y="2522538"/>
            <a:ext cx="2336800" cy="2967037"/>
          </a:xfrm>
          <a:prstGeom prst="bentConnector2">
            <a:avLst/>
          </a:prstGeom>
          <a:noFill/>
          <a:ln w="9525">
            <a:solidFill>
              <a:schemeClr val="tx1"/>
            </a:solidFill>
            <a:miter lim="800000"/>
            <a:headEnd type="triangle" w="med" len="med"/>
            <a:tailEnd type="triangle" w="med" len="med"/>
          </a:ln>
          <a:effectLst/>
        </p:spPr>
      </p:cxnSp>
      <p:sp>
        <p:nvSpPr>
          <p:cNvPr id="8226" name="Oval 34"/>
          <p:cNvSpPr>
            <a:spLocks noChangeArrowheads="1"/>
          </p:cNvSpPr>
          <p:nvPr/>
        </p:nvSpPr>
        <p:spPr bwMode="auto">
          <a:xfrm>
            <a:off x="7620000" y="4953000"/>
            <a:ext cx="1219200" cy="990600"/>
          </a:xfrm>
          <a:prstGeom prst="ellipse">
            <a:avLst/>
          </a:prstGeom>
          <a:noFill/>
          <a:ln w="9525">
            <a:solidFill>
              <a:schemeClr val="tx1"/>
            </a:solidFill>
            <a:round/>
            <a:headEnd/>
            <a:tailEnd/>
          </a:ln>
          <a:effectLst/>
        </p:spPr>
        <p:txBody>
          <a:bodyPr wrap="none" anchor="ctr"/>
          <a:lstStyle/>
          <a:p>
            <a:pPr algn="ctr"/>
            <a:r>
              <a:rPr lang="ja-JP" altLang="en-US"/>
              <a:t>貸切バス</a:t>
            </a:r>
          </a:p>
          <a:p>
            <a:pPr algn="ctr"/>
            <a:r>
              <a:rPr lang="ja-JP" altLang="en-US"/>
              <a:t>（</a:t>
            </a:r>
            <a:r>
              <a:rPr lang="ja-JP" altLang="en-US" sz="1800"/>
              <a:t>自動車航送</a:t>
            </a:r>
            <a:r>
              <a:rPr lang="ja-JP" altLang="en-US"/>
              <a:t>）</a:t>
            </a:r>
          </a:p>
        </p:txBody>
      </p:sp>
      <p:sp>
        <p:nvSpPr>
          <p:cNvPr id="8227" name="Rectangle 35"/>
          <p:cNvSpPr>
            <a:spLocks noChangeArrowheads="1"/>
          </p:cNvSpPr>
          <p:nvPr/>
        </p:nvSpPr>
        <p:spPr bwMode="auto">
          <a:xfrm>
            <a:off x="7315200" y="3810000"/>
            <a:ext cx="1066800" cy="533400"/>
          </a:xfrm>
          <a:prstGeom prst="rect">
            <a:avLst/>
          </a:prstGeom>
          <a:noFill/>
          <a:ln w="9525">
            <a:solidFill>
              <a:schemeClr val="tx1"/>
            </a:solidFill>
            <a:miter lim="800000"/>
            <a:headEnd/>
            <a:tailEnd/>
          </a:ln>
          <a:effectLst/>
        </p:spPr>
        <p:txBody>
          <a:bodyPr wrap="none" anchor="ctr"/>
          <a:lstStyle/>
          <a:p>
            <a:pPr algn="ctr"/>
            <a:r>
              <a:rPr lang="ja-JP" altLang="en-US" sz="1600"/>
              <a:t>運送契約あり</a:t>
            </a:r>
            <a:endParaRPr lang="ja-JP" altLang="en-US"/>
          </a:p>
        </p:txBody>
      </p:sp>
      <p:sp>
        <p:nvSpPr>
          <p:cNvPr id="8228" name="Rectangle 36"/>
          <p:cNvSpPr>
            <a:spLocks noChangeArrowheads="1"/>
          </p:cNvSpPr>
          <p:nvPr/>
        </p:nvSpPr>
        <p:spPr bwMode="auto">
          <a:xfrm>
            <a:off x="7162800" y="5105400"/>
            <a:ext cx="457200" cy="1371600"/>
          </a:xfrm>
          <a:prstGeom prst="rect">
            <a:avLst/>
          </a:prstGeom>
          <a:noFill/>
          <a:ln w="9525">
            <a:solidFill>
              <a:schemeClr val="tx1"/>
            </a:solidFill>
            <a:miter lim="800000"/>
            <a:headEnd/>
            <a:tailEnd/>
          </a:ln>
          <a:effectLst/>
        </p:spPr>
        <p:txBody>
          <a:bodyPr vert="eaVert" wrap="none" anchor="ctr"/>
          <a:lstStyle/>
          <a:p>
            <a:pPr algn="ctr"/>
            <a:r>
              <a:rPr lang="ja-JP" altLang="en-US" sz="1600"/>
              <a:t>運送契約あり</a:t>
            </a:r>
            <a:endParaRPr lang="ja-JP" altLang="en-US"/>
          </a:p>
        </p:txBody>
      </p:sp>
      <p:sp>
        <p:nvSpPr>
          <p:cNvPr id="8229" name="Rectangle 37"/>
          <p:cNvSpPr>
            <a:spLocks noChangeArrowheads="1"/>
          </p:cNvSpPr>
          <p:nvPr/>
        </p:nvSpPr>
        <p:spPr bwMode="auto">
          <a:xfrm>
            <a:off x="8610600" y="3276600"/>
            <a:ext cx="457200" cy="1371600"/>
          </a:xfrm>
          <a:prstGeom prst="rect">
            <a:avLst/>
          </a:prstGeom>
          <a:noFill/>
          <a:ln w="9525">
            <a:solidFill>
              <a:schemeClr val="tx1"/>
            </a:solidFill>
            <a:miter lim="800000"/>
            <a:headEnd/>
            <a:tailEnd/>
          </a:ln>
          <a:effectLst/>
        </p:spPr>
        <p:txBody>
          <a:bodyPr vert="eaVert" wrap="none" anchor="ctr"/>
          <a:lstStyle/>
          <a:p>
            <a:pPr algn="ctr"/>
            <a:r>
              <a:rPr lang="ja-JP" altLang="en-US" sz="1600"/>
              <a:t>運送契約あり</a:t>
            </a:r>
            <a:endParaRPr lang="ja-JP"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 3"/>
          <p:cNvSpPr>
            <a:spLocks noGrp="1"/>
          </p:cNvSpPr>
          <p:nvPr>
            <p:ph type="sldNum" sz="quarter" idx="12"/>
          </p:nvPr>
        </p:nvSpPr>
        <p:spPr/>
        <p:txBody>
          <a:bodyPr/>
          <a:lstStyle/>
          <a:p>
            <a:fld id="{CCBA05C0-4A96-43D5-BC99-B4EB3545E47C}" type="slidenum">
              <a:rPr lang="en-US" altLang="ja-JP"/>
              <a:pPr/>
              <a:t>27</a:t>
            </a:fld>
            <a:endParaRPr lang="en-US" altLang="ja-JP"/>
          </a:p>
        </p:txBody>
      </p:sp>
      <p:sp>
        <p:nvSpPr>
          <p:cNvPr id="328706" name="Rectangle 2"/>
          <p:cNvSpPr>
            <a:spLocks noChangeArrowheads="1"/>
          </p:cNvSpPr>
          <p:nvPr/>
        </p:nvSpPr>
        <p:spPr bwMode="auto">
          <a:xfrm>
            <a:off x="3429000" y="2241550"/>
            <a:ext cx="3429000" cy="2286000"/>
          </a:xfrm>
          <a:prstGeom prst="rect">
            <a:avLst/>
          </a:prstGeom>
          <a:noFill/>
          <a:ln w="9525">
            <a:solidFill>
              <a:schemeClr val="tx1"/>
            </a:solidFill>
            <a:miter lim="800000"/>
            <a:headEnd/>
            <a:tailEnd/>
          </a:ln>
          <a:effectLst/>
        </p:spPr>
        <p:txBody>
          <a:bodyPr wrap="none" anchor="ctr"/>
          <a:lstStyle/>
          <a:p>
            <a:endParaRPr lang="ja-JP" altLang="en-US"/>
          </a:p>
        </p:txBody>
      </p:sp>
      <p:sp>
        <p:nvSpPr>
          <p:cNvPr id="328707" name="Line 3"/>
          <p:cNvSpPr>
            <a:spLocks noChangeShapeType="1"/>
          </p:cNvSpPr>
          <p:nvPr/>
        </p:nvSpPr>
        <p:spPr bwMode="auto">
          <a:xfrm flipH="1">
            <a:off x="3429000" y="3384550"/>
            <a:ext cx="4267200" cy="0"/>
          </a:xfrm>
          <a:prstGeom prst="line">
            <a:avLst/>
          </a:prstGeom>
          <a:noFill/>
          <a:ln w="9525">
            <a:solidFill>
              <a:schemeClr val="tx1"/>
            </a:solidFill>
            <a:round/>
            <a:headEnd/>
            <a:tailEnd/>
          </a:ln>
          <a:effectLst/>
        </p:spPr>
        <p:txBody>
          <a:bodyPr wrap="none" anchor="ctr"/>
          <a:lstStyle/>
          <a:p>
            <a:endParaRPr lang="ja-JP" altLang="en-US"/>
          </a:p>
        </p:txBody>
      </p:sp>
      <p:sp>
        <p:nvSpPr>
          <p:cNvPr id="328708" name="Text Box 4"/>
          <p:cNvSpPr txBox="1">
            <a:spLocks noChangeArrowheads="1"/>
          </p:cNvSpPr>
          <p:nvPr/>
        </p:nvSpPr>
        <p:spPr bwMode="auto">
          <a:xfrm>
            <a:off x="4676775" y="2873375"/>
            <a:ext cx="923925" cy="941388"/>
          </a:xfrm>
          <a:prstGeom prst="rect">
            <a:avLst/>
          </a:prstGeom>
          <a:noFill/>
          <a:ln w="9525">
            <a:solidFill>
              <a:schemeClr val="tx1"/>
            </a:solidFill>
            <a:prstDash val="dash"/>
            <a:miter lim="800000"/>
            <a:headEnd/>
            <a:tailEnd/>
          </a:ln>
          <a:effectLst/>
        </p:spPr>
        <p:txBody>
          <a:bodyPr vert="eaVert" wrap="none">
            <a:spAutoFit/>
          </a:bodyPr>
          <a:lstStyle/>
          <a:p>
            <a:pPr algn="ctr"/>
            <a:r>
              <a:rPr lang="ja-JP" altLang="en-US"/>
              <a:t>旅館</a:t>
            </a:r>
          </a:p>
          <a:p>
            <a:pPr algn="ctr"/>
            <a:r>
              <a:rPr lang="ja-JP" altLang="en-US"/>
              <a:t>ホテル</a:t>
            </a:r>
          </a:p>
        </p:txBody>
      </p:sp>
      <p:sp>
        <p:nvSpPr>
          <p:cNvPr id="328709" name="Oval 5"/>
          <p:cNvSpPr>
            <a:spLocks noChangeArrowheads="1"/>
          </p:cNvSpPr>
          <p:nvPr/>
        </p:nvSpPr>
        <p:spPr bwMode="auto">
          <a:xfrm>
            <a:off x="3276600" y="1555750"/>
            <a:ext cx="1219200" cy="609600"/>
          </a:xfrm>
          <a:prstGeom prst="ellipse">
            <a:avLst/>
          </a:prstGeom>
          <a:noFill/>
          <a:ln w="9525">
            <a:solidFill>
              <a:schemeClr val="tx1"/>
            </a:solidFill>
            <a:round/>
            <a:headEnd/>
            <a:tailEnd/>
          </a:ln>
          <a:effectLst/>
        </p:spPr>
        <p:txBody>
          <a:bodyPr wrap="none" anchor="ctr"/>
          <a:lstStyle/>
          <a:p>
            <a:pPr algn="ctr"/>
            <a:r>
              <a:rPr lang="ja-JP" altLang="en-US"/>
              <a:t>土産</a:t>
            </a:r>
          </a:p>
        </p:txBody>
      </p:sp>
      <p:sp>
        <p:nvSpPr>
          <p:cNvPr id="328710" name="Oval 6"/>
          <p:cNvSpPr>
            <a:spLocks noChangeArrowheads="1"/>
          </p:cNvSpPr>
          <p:nvPr/>
        </p:nvSpPr>
        <p:spPr bwMode="auto">
          <a:xfrm>
            <a:off x="2438400" y="1936750"/>
            <a:ext cx="1219200" cy="609600"/>
          </a:xfrm>
          <a:prstGeom prst="ellipse">
            <a:avLst/>
          </a:prstGeom>
          <a:noFill/>
          <a:ln w="9525">
            <a:solidFill>
              <a:schemeClr val="tx1"/>
            </a:solidFill>
            <a:round/>
            <a:headEnd/>
            <a:tailEnd/>
          </a:ln>
          <a:effectLst/>
        </p:spPr>
        <p:txBody>
          <a:bodyPr wrap="none" anchor="ctr"/>
          <a:lstStyle/>
          <a:p>
            <a:pPr algn="ctr"/>
            <a:r>
              <a:rPr lang="ja-JP" altLang="en-US" sz="1600"/>
              <a:t>有料テレビ</a:t>
            </a:r>
            <a:endParaRPr lang="ja-JP" altLang="en-US"/>
          </a:p>
        </p:txBody>
      </p:sp>
      <p:sp>
        <p:nvSpPr>
          <p:cNvPr id="328711" name="Oval 7"/>
          <p:cNvSpPr>
            <a:spLocks noChangeArrowheads="1"/>
          </p:cNvSpPr>
          <p:nvPr/>
        </p:nvSpPr>
        <p:spPr bwMode="auto">
          <a:xfrm>
            <a:off x="5562600" y="1479550"/>
            <a:ext cx="1219200" cy="609600"/>
          </a:xfrm>
          <a:prstGeom prst="ellipse">
            <a:avLst/>
          </a:prstGeom>
          <a:noFill/>
          <a:ln w="9525">
            <a:solidFill>
              <a:schemeClr val="tx1"/>
            </a:solidFill>
            <a:round/>
            <a:headEnd/>
            <a:tailEnd/>
          </a:ln>
          <a:effectLst/>
        </p:spPr>
        <p:txBody>
          <a:bodyPr wrap="none" anchor="ctr"/>
          <a:lstStyle/>
          <a:p>
            <a:pPr algn="ctr"/>
            <a:r>
              <a:rPr lang="ja-JP" altLang="en-US" sz="1600"/>
              <a:t>アルコール</a:t>
            </a:r>
            <a:endParaRPr lang="ja-JP" altLang="en-US"/>
          </a:p>
        </p:txBody>
      </p:sp>
      <p:sp>
        <p:nvSpPr>
          <p:cNvPr id="328712" name="Oval 8"/>
          <p:cNvSpPr>
            <a:spLocks noChangeArrowheads="1"/>
          </p:cNvSpPr>
          <p:nvPr/>
        </p:nvSpPr>
        <p:spPr bwMode="auto">
          <a:xfrm>
            <a:off x="6477000" y="1708150"/>
            <a:ext cx="1219200" cy="609600"/>
          </a:xfrm>
          <a:prstGeom prst="ellipse">
            <a:avLst/>
          </a:prstGeom>
          <a:noFill/>
          <a:ln w="9525">
            <a:solidFill>
              <a:schemeClr val="tx1"/>
            </a:solidFill>
            <a:round/>
            <a:headEnd/>
            <a:tailEnd/>
          </a:ln>
          <a:effectLst/>
        </p:spPr>
        <p:txBody>
          <a:bodyPr wrap="none" anchor="ctr"/>
          <a:lstStyle/>
          <a:p>
            <a:pPr algn="ctr"/>
            <a:r>
              <a:rPr lang="ja-JP" altLang="en-US"/>
              <a:t>タバコ</a:t>
            </a:r>
          </a:p>
        </p:txBody>
      </p:sp>
      <p:sp>
        <p:nvSpPr>
          <p:cNvPr id="328713" name="Oval 9"/>
          <p:cNvSpPr>
            <a:spLocks noChangeArrowheads="1"/>
          </p:cNvSpPr>
          <p:nvPr/>
        </p:nvSpPr>
        <p:spPr bwMode="auto">
          <a:xfrm>
            <a:off x="1447800" y="2698750"/>
            <a:ext cx="1066800" cy="1447800"/>
          </a:xfrm>
          <a:prstGeom prst="ellipse">
            <a:avLst/>
          </a:prstGeom>
          <a:noFill/>
          <a:ln w="9525">
            <a:solidFill>
              <a:schemeClr val="tx1"/>
            </a:solidFill>
            <a:round/>
            <a:headEnd/>
            <a:tailEnd/>
          </a:ln>
          <a:effectLst/>
        </p:spPr>
        <p:txBody>
          <a:bodyPr vert="eaVert" wrap="none" anchor="ctr"/>
          <a:lstStyle/>
          <a:p>
            <a:pPr algn="ctr"/>
            <a:r>
              <a:rPr lang="ja-JP" altLang="en-US"/>
              <a:t>宿泊料</a:t>
            </a:r>
          </a:p>
          <a:p>
            <a:pPr algn="ctr"/>
            <a:r>
              <a:rPr lang="ja-JP" altLang="en-US" sz="1400"/>
              <a:t>（法的定義はなく</a:t>
            </a:r>
          </a:p>
          <a:p>
            <a:pPr algn="ctr"/>
            <a:r>
              <a:rPr lang="ja-JP" altLang="en-US" sz="1400"/>
              <a:t>契約上の問題）</a:t>
            </a:r>
          </a:p>
        </p:txBody>
      </p:sp>
      <p:sp>
        <p:nvSpPr>
          <p:cNvPr id="328714" name="AutoShape 10"/>
          <p:cNvSpPr>
            <a:spLocks noChangeArrowheads="1"/>
          </p:cNvSpPr>
          <p:nvPr/>
        </p:nvSpPr>
        <p:spPr bwMode="auto">
          <a:xfrm>
            <a:off x="2438400" y="3003550"/>
            <a:ext cx="976313" cy="762000"/>
          </a:xfrm>
          <a:prstGeom prst="rightArrow">
            <a:avLst>
              <a:gd name="adj1" fmla="val 50000"/>
              <a:gd name="adj2" fmla="val 32031"/>
            </a:avLst>
          </a:prstGeom>
          <a:noFill/>
          <a:ln w="9525">
            <a:solidFill>
              <a:schemeClr val="tx1"/>
            </a:solidFill>
            <a:miter lim="800000"/>
            <a:headEnd/>
            <a:tailEnd/>
          </a:ln>
          <a:effectLst/>
        </p:spPr>
        <p:txBody>
          <a:bodyPr wrap="none" anchor="ctr"/>
          <a:lstStyle/>
          <a:p>
            <a:pPr algn="ctr"/>
            <a:r>
              <a:rPr lang="ja-JP" altLang="en-US"/>
              <a:t>支払い</a:t>
            </a:r>
          </a:p>
        </p:txBody>
      </p:sp>
      <p:sp>
        <p:nvSpPr>
          <p:cNvPr id="328715" name="Oval 11"/>
          <p:cNvSpPr>
            <a:spLocks noChangeArrowheads="1"/>
          </p:cNvSpPr>
          <p:nvPr/>
        </p:nvSpPr>
        <p:spPr bwMode="auto">
          <a:xfrm>
            <a:off x="4191000" y="4527550"/>
            <a:ext cx="1219200" cy="609600"/>
          </a:xfrm>
          <a:prstGeom prst="ellipse">
            <a:avLst/>
          </a:prstGeom>
          <a:noFill/>
          <a:ln w="9525">
            <a:solidFill>
              <a:schemeClr val="tx1"/>
            </a:solidFill>
            <a:round/>
            <a:headEnd/>
            <a:tailEnd/>
          </a:ln>
          <a:effectLst/>
        </p:spPr>
        <p:txBody>
          <a:bodyPr wrap="none" anchor="ctr"/>
          <a:lstStyle/>
          <a:p>
            <a:pPr algn="ctr"/>
            <a:r>
              <a:rPr lang="ja-JP" altLang="en-US"/>
              <a:t>入浴</a:t>
            </a:r>
          </a:p>
        </p:txBody>
      </p:sp>
      <p:sp>
        <p:nvSpPr>
          <p:cNvPr id="328716" name="Oval 12"/>
          <p:cNvSpPr>
            <a:spLocks noChangeArrowheads="1"/>
          </p:cNvSpPr>
          <p:nvPr/>
        </p:nvSpPr>
        <p:spPr bwMode="auto">
          <a:xfrm>
            <a:off x="4419600" y="1479550"/>
            <a:ext cx="1219200" cy="609600"/>
          </a:xfrm>
          <a:prstGeom prst="ellipse">
            <a:avLst/>
          </a:prstGeom>
          <a:noFill/>
          <a:ln w="9525">
            <a:solidFill>
              <a:schemeClr val="tx1"/>
            </a:solidFill>
            <a:round/>
            <a:headEnd/>
            <a:tailEnd/>
          </a:ln>
          <a:effectLst/>
        </p:spPr>
        <p:txBody>
          <a:bodyPr wrap="none" anchor="ctr"/>
          <a:lstStyle/>
          <a:p>
            <a:pPr algn="ctr"/>
            <a:r>
              <a:rPr lang="ja-JP" altLang="en-US" sz="2000"/>
              <a:t>マッサージ</a:t>
            </a:r>
            <a:endParaRPr lang="ja-JP" altLang="en-US"/>
          </a:p>
        </p:txBody>
      </p:sp>
      <p:sp>
        <p:nvSpPr>
          <p:cNvPr id="328717" name="Oval 13"/>
          <p:cNvSpPr>
            <a:spLocks noChangeArrowheads="1"/>
          </p:cNvSpPr>
          <p:nvPr/>
        </p:nvSpPr>
        <p:spPr bwMode="auto">
          <a:xfrm>
            <a:off x="3124200" y="4527550"/>
            <a:ext cx="1219200" cy="609600"/>
          </a:xfrm>
          <a:prstGeom prst="ellipse">
            <a:avLst/>
          </a:prstGeom>
          <a:noFill/>
          <a:ln w="9525">
            <a:solidFill>
              <a:schemeClr val="tx1"/>
            </a:solidFill>
            <a:round/>
            <a:headEnd/>
            <a:tailEnd/>
          </a:ln>
          <a:effectLst/>
        </p:spPr>
        <p:txBody>
          <a:bodyPr wrap="none" anchor="ctr"/>
          <a:lstStyle/>
          <a:p>
            <a:pPr algn="ctr"/>
            <a:r>
              <a:rPr lang="ja-JP" altLang="en-US"/>
              <a:t>朝食</a:t>
            </a:r>
          </a:p>
        </p:txBody>
      </p:sp>
      <p:sp>
        <p:nvSpPr>
          <p:cNvPr id="328718" name="Oval 14"/>
          <p:cNvSpPr>
            <a:spLocks noChangeArrowheads="1"/>
          </p:cNvSpPr>
          <p:nvPr/>
        </p:nvSpPr>
        <p:spPr bwMode="auto">
          <a:xfrm>
            <a:off x="5334000" y="4527550"/>
            <a:ext cx="1219200" cy="609600"/>
          </a:xfrm>
          <a:prstGeom prst="ellipse">
            <a:avLst/>
          </a:prstGeom>
          <a:noFill/>
          <a:ln w="57150">
            <a:solidFill>
              <a:schemeClr val="tx1"/>
            </a:solidFill>
            <a:round/>
            <a:headEnd/>
            <a:tailEnd/>
          </a:ln>
          <a:effectLst/>
        </p:spPr>
        <p:txBody>
          <a:bodyPr wrap="none" anchor="ctr"/>
          <a:lstStyle/>
          <a:p>
            <a:pPr algn="ctr"/>
            <a:r>
              <a:rPr lang="ja-JP" altLang="en-US" sz="1800"/>
              <a:t>駅の送迎</a:t>
            </a:r>
            <a:endParaRPr lang="ja-JP" altLang="en-US"/>
          </a:p>
        </p:txBody>
      </p:sp>
      <p:sp>
        <p:nvSpPr>
          <p:cNvPr id="328719" name="Oval 15"/>
          <p:cNvSpPr>
            <a:spLocks noChangeArrowheads="1"/>
          </p:cNvSpPr>
          <p:nvPr/>
        </p:nvSpPr>
        <p:spPr bwMode="auto">
          <a:xfrm>
            <a:off x="2209800" y="3994150"/>
            <a:ext cx="1219200" cy="609600"/>
          </a:xfrm>
          <a:prstGeom prst="ellipse">
            <a:avLst/>
          </a:prstGeom>
          <a:noFill/>
          <a:ln w="9525">
            <a:solidFill>
              <a:schemeClr val="tx1"/>
            </a:solidFill>
            <a:round/>
            <a:headEnd/>
            <a:tailEnd/>
          </a:ln>
          <a:effectLst/>
        </p:spPr>
        <p:txBody>
          <a:bodyPr wrap="none" anchor="ctr"/>
          <a:lstStyle/>
          <a:p>
            <a:pPr algn="ctr"/>
            <a:r>
              <a:rPr lang="ja-JP" altLang="en-US"/>
              <a:t>テレビ</a:t>
            </a:r>
          </a:p>
        </p:txBody>
      </p:sp>
      <p:sp>
        <p:nvSpPr>
          <p:cNvPr id="328720" name="Oval 16"/>
          <p:cNvSpPr>
            <a:spLocks noChangeArrowheads="1"/>
          </p:cNvSpPr>
          <p:nvPr/>
        </p:nvSpPr>
        <p:spPr bwMode="auto">
          <a:xfrm>
            <a:off x="6553200" y="4451350"/>
            <a:ext cx="1219200" cy="609600"/>
          </a:xfrm>
          <a:prstGeom prst="ellipse">
            <a:avLst/>
          </a:prstGeom>
          <a:noFill/>
          <a:ln w="38100">
            <a:solidFill>
              <a:schemeClr val="tx1"/>
            </a:solidFill>
            <a:round/>
            <a:headEnd/>
            <a:tailEnd/>
          </a:ln>
          <a:effectLst/>
        </p:spPr>
        <p:txBody>
          <a:bodyPr wrap="none" anchor="ctr"/>
          <a:lstStyle/>
          <a:p>
            <a:pPr algn="ctr"/>
            <a:r>
              <a:rPr lang="ja-JP" altLang="en-US" sz="1800"/>
              <a:t>観光地</a:t>
            </a:r>
          </a:p>
          <a:p>
            <a:pPr algn="ctr"/>
            <a:r>
              <a:rPr lang="ja-JP" altLang="en-US" sz="1800"/>
              <a:t>の送迎</a:t>
            </a:r>
            <a:endParaRPr lang="ja-JP" altLang="en-US"/>
          </a:p>
        </p:txBody>
      </p:sp>
      <p:sp>
        <p:nvSpPr>
          <p:cNvPr id="328721" name="Text Box 17"/>
          <p:cNvSpPr txBox="1">
            <a:spLocks noChangeArrowheads="1"/>
          </p:cNvSpPr>
          <p:nvPr/>
        </p:nvSpPr>
        <p:spPr bwMode="auto">
          <a:xfrm rot="5237612">
            <a:off x="6518275" y="4257675"/>
            <a:ext cx="549275" cy="2155825"/>
          </a:xfrm>
          <a:prstGeom prst="rect">
            <a:avLst/>
          </a:prstGeom>
          <a:noFill/>
          <a:ln w="9525">
            <a:noFill/>
            <a:miter lim="800000"/>
            <a:headEnd/>
            <a:tailEnd/>
          </a:ln>
          <a:effectLst/>
        </p:spPr>
        <p:txBody>
          <a:bodyPr vert="eaVert" wrap="none">
            <a:spAutoFit/>
          </a:bodyPr>
          <a:lstStyle/>
          <a:p>
            <a:r>
              <a:rPr lang="ja-JP" altLang="en-US"/>
              <a:t>本質的差はない</a:t>
            </a:r>
          </a:p>
        </p:txBody>
      </p:sp>
      <p:sp>
        <p:nvSpPr>
          <p:cNvPr id="328722" name="Line 18"/>
          <p:cNvSpPr>
            <a:spLocks noChangeShapeType="1"/>
          </p:cNvSpPr>
          <p:nvPr/>
        </p:nvSpPr>
        <p:spPr bwMode="auto">
          <a:xfrm>
            <a:off x="7315200" y="3079750"/>
            <a:ext cx="0" cy="6096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328723" name="Text Box 19"/>
          <p:cNvSpPr txBox="1">
            <a:spLocks noChangeArrowheads="1"/>
          </p:cNvSpPr>
          <p:nvPr/>
        </p:nvSpPr>
        <p:spPr bwMode="auto">
          <a:xfrm>
            <a:off x="7299325" y="2643188"/>
            <a:ext cx="793750" cy="457200"/>
          </a:xfrm>
          <a:prstGeom prst="rect">
            <a:avLst/>
          </a:prstGeom>
          <a:noFill/>
          <a:ln w="9525">
            <a:noFill/>
            <a:miter lim="800000"/>
            <a:headEnd/>
            <a:tailEnd/>
          </a:ln>
          <a:effectLst/>
        </p:spPr>
        <p:txBody>
          <a:bodyPr wrap="none">
            <a:spAutoFit/>
          </a:bodyPr>
          <a:lstStyle/>
          <a:p>
            <a:r>
              <a:rPr lang="ja-JP" altLang="en-US"/>
              <a:t>有償</a:t>
            </a:r>
          </a:p>
        </p:txBody>
      </p:sp>
      <p:sp>
        <p:nvSpPr>
          <p:cNvPr id="328724" name="Text Box 20"/>
          <p:cNvSpPr txBox="1">
            <a:spLocks noChangeArrowheads="1"/>
          </p:cNvSpPr>
          <p:nvPr/>
        </p:nvSpPr>
        <p:spPr bwMode="auto">
          <a:xfrm>
            <a:off x="7283450" y="3536950"/>
            <a:ext cx="793750" cy="457200"/>
          </a:xfrm>
          <a:prstGeom prst="rect">
            <a:avLst/>
          </a:prstGeom>
          <a:noFill/>
          <a:ln w="9525">
            <a:noFill/>
            <a:miter lim="800000"/>
            <a:headEnd/>
            <a:tailEnd/>
          </a:ln>
          <a:effectLst/>
        </p:spPr>
        <p:txBody>
          <a:bodyPr wrap="none">
            <a:spAutoFit/>
          </a:bodyPr>
          <a:lstStyle/>
          <a:p>
            <a:r>
              <a:rPr lang="ja-JP" altLang="en-US"/>
              <a:t>無償</a:t>
            </a:r>
          </a:p>
        </p:txBody>
      </p:sp>
      <p:sp>
        <p:nvSpPr>
          <p:cNvPr id="328725" name="Text Box 21"/>
          <p:cNvSpPr txBox="1">
            <a:spLocks noChangeArrowheads="1"/>
          </p:cNvSpPr>
          <p:nvPr/>
        </p:nvSpPr>
        <p:spPr bwMode="auto">
          <a:xfrm>
            <a:off x="3810000" y="3841750"/>
            <a:ext cx="2252663" cy="457200"/>
          </a:xfrm>
          <a:prstGeom prst="rect">
            <a:avLst/>
          </a:prstGeom>
          <a:noFill/>
          <a:ln w="9525">
            <a:noFill/>
            <a:miter lim="800000"/>
            <a:headEnd/>
            <a:tailEnd/>
          </a:ln>
          <a:effectLst/>
        </p:spPr>
        <p:txBody>
          <a:bodyPr wrap="none">
            <a:spAutoFit/>
          </a:bodyPr>
          <a:lstStyle/>
          <a:p>
            <a:r>
              <a:rPr lang="ja-JP" altLang="en-US"/>
              <a:t>宿泊料に含める</a:t>
            </a:r>
          </a:p>
        </p:txBody>
      </p:sp>
      <p:sp>
        <p:nvSpPr>
          <p:cNvPr id="328726" name="Text Box 22"/>
          <p:cNvSpPr txBox="1">
            <a:spLocks noChangeArrowheads="1"/>
          </p:cNvSpPr>
          <p:nvPr/>
        </p:nvSpPr>
        <p:spPr bwMode="auto">
          <a:xfrm>
            <a:off x="3646488" y="2317750"/>
            <a:ext cx="2552700" cy="457200"/>
          </a:xfrm>
          <a:prstGeom prst="rect">
            <a:avLst/>
          </a:prstGeom>
          <a:noFill/>
          <a:ln w="9525">
            <a:noFill/>
            <a:miter lim="800000"/>
            <a:headEnd/>
            <a:tailEnd/>
          </a:ln>
          <a:effectLst/>
        </p:spPr>
        <p:txBody>
          <a:bodyPr wrap="none">
            <a:spAutoFit/>
          </a:bodyPr>
          <a:lstStyle/>
          <a:p>
            <a:r>
              <a:rPr lang="ja-JP" altLang="en-US"/>
              <a:t>宿泊料に含めない</a:t>
            </a:r>
          </a:p>
        </p:txBody>
      </p:sp>
      <p:sp>
        <p:nvSpPr>
          <p:cNvPr id="328727" name="Text Box 23"/>
          <p:cNvSpPr txBox="1">
            <a:spLocks noChangeArrowheads="1"/>
          </p:cNvSpPr>
          <p:nvPr/>
        </p:nvSpPr>
        <p:spPr bwMode="auto">
          <a:xfrm>
            <a:off x="6932613" y="2514600"/>
            <a:ext cx="458787" cy="1860550"/>
          </a:xfrm>
          <a:prstGeom prst="rect">
            <a:avLst/>
          </a:prstGeom>
          <a:noFill/>
          <a:ln w="9525">
            <a:noFill/>
            <a:miter lim="800000"/>
            <a:headEnd/>
            <a:tailEnd/>
          </a:ln>
          <a:effectLst/>
        </p:spPr>
        <p:txBody>
          <a:bodyPr vert="eaVert" wrap="none">
            <a:spAutoFit/>
          </a:bodyPr>
          <a:lstStyle/>
          <a:p>
            <a:r>
              <a:rPr lang="ja-JP" altLang="en-US" sz="1800"/>
              <a:t>経営者のポリシー</a:t>
            </a:r>
            <a:endParaRPr lang="ja-JP" altLang="en-US"/>
          </a:p>
        </p:txBody>
      </p:sp>
      <p:sp>
        <p:nvSpPr>
          <p:cNvPr id="328728" name="Text Box 24"/>
          <p:cNvSpPr txBox="1">
            <a:spLocks noChangeArrowheads="1"/>
          </p:cNvSpPr>
          <p:nvPr/>
        </p:nvSpPr>
        <p:spPr bwMode="auto">
          <a:xfrm>
            <a:off x="2549525" y="446088"/>
            <a:ext cx="1565275" cy="925512"/>
          </a:xfrm>
          <a:prstGeom prst="rect">
            <a:avLst/>
          </a:prstGeom>
          <a:noFill/>
          <a:ln w="9525">
            <a:solidFill>
              <a:schemeClr val="tx1"/>
            </a:solidFill>
            <a:prstDash val="dash"/>
            <a:miter lim="800000"/>
            <a:headEnd/>
            <a:tailEnd/>
          </a:ln>
          <a:effectLst/>
        </p:spPr>
        <p:txBody>
          <a:bodyPr wrap="none">
            <a:spAutoFit/>
          </a:bodyPr>
          <a:lstStyle/>
          <a:p>
            <a:pPr algn="ctr"/>
            <a:r>
              <a:rPr lang="ja-JP" altLang="en-US" sz="1800"/>
              <a:t>第三者運送人</a:t>
            </a:r>
          </a:p>
          <a:p>
            <a:pPr algn="ctr"/>
            <a:r>
              <a:rPr lang="en-US" altLang="ja-JP" sz="1800"/>
              <a:t>(</a:t>
            </a:r>
            <a:r>
              <a:rPr lang="ja-JP" altLang="en-US" sz="1800"/>
              <a:t>有償）</a:t>
            </a:r>
          </a:p>
          <a:p>
            <a:pPr algn="ctr"/>
            <a:r>
              <a:rPr lang="ja-JP" altLang="en-US" sz="1800"/>
              <a:t>バス、タクシー</a:t>
            </a:r>
            <a:endParaRPr lang="ja-JP" altLang="en-US"/>
          </a:p>
        </p:txBody>
      </p:sp>
      <p:sp>
        <p:nvSpPr>
          <p:cNvPr id="328729" name="Text Box 25"/>
          <p:cNvSpPr txBox="1">
            <a:spLocks noChangeArrowheads="1"/>
          </p:cNvSpPr>
          <p:nvPr/>
        </p:nvSpPr>
        <p:spPr bwMode="auto">
          <a:xfrm>
            <a:off x="1943100" y="5581650"/>
            <a:ext cx="1717675" cy="1016000"/>
          </a:xfrm>
          <a:prstGeom prst="rect">
            <a:avLst/>
          </a:prstGeom>
          <a:noFill/>
          <a:ln w="9525">
            <a:solidFill>
              <a:schemeClr val="tx1"/>
            </a:solidFill>
            <a:prstDash val="dash"/>
            <a:miter lim="800000"/>
            <a:headEnd/>
            <a:tailEnd/>
          </a:ln>
          <a:effectLst/>
        </p:spPr>
        <p:txBody>
          <a:bodyPr wrap="none">
            <a:spAutoFit/>
          </a:bodyPr>
          <a:lstStyle/>
          <a:p>
            <a:pPr algn="ctr"/>
            <a:r>
              <a:rPr lang="ja-JP" altLang="en-US" sz="1800"/>
              <a:t>第三者運送人</a:t>
            </a:r>
          </a:p>
          <a:p>
            <a:pPr algn="ctr"/>
            <a:r>
              <a:rPr lang="en-US" altLang="ja-JP" sz="1800"/>
              <a:t>(</a:t>
            </a:r>
            <a:r>
              <a:rPr lang="ja-JP" altLang="en-US" sz="1800"/>
              <a:t>無償）</a:t>
            </a:r>
          </a:p>
          <a:p>
            <a:pPr algn="ctr"/>
            <a:r>
              <a:rPr lang="ja-JP" altLang="en-US"/>
              <a:t>現在は自由</a:t>
            </a:r>
          </a:p>
        </p:txBody>
      </p:sp>
      <p:sp>
        <p:nvSpPr>
          <p:cNvPr id="328730" name="AutoShape 26"/>
          <p:cNvSpPr>
            <a:spLocks noChangeArrowheads="1"/>
          </p:cNvSpPr>
          <p:nvPr/>
        </p:nvSpPr>
        <p:spPr bwMode="auto">
          <a:xfrm>
            <a:off x="4114800" y="790575"/>
            <a:ext cx="1511300" cy="504825"/>
          </a:xfrm>
          <a:prstGeom prst="leftArrow">
            <a:avLst>
              <a:gd name="adj1" fmla="val 50000"/>
              <a:gd name="adj2" fmla="val 74843"/>
            </a:avLst>
          </a:prstGeom>
          <a:noFill/>
          <a:ln w="9525">
            <a:solidFill>
              <a:schemeClr val="tx1"/>
            </a:solidFill>
            <a:miter lim="800000"/>
            <a:headEnd/>
            <a:tailEnd/>
          </a:ln>
          <a:effectLst/>
        </p:spPr>
        <p:txBody>
          <a:bodyPr wrap="none" anchor="ctr"/>
          <a:lstStyle/>
          <a:p>
            <a:pPr algn="ctr"/>
            <a:r>
              <a:rPr lang="ja-JP" altLang="en-US" sz="1400"/>
              <a:t>道路運送法の規制</a:t>
            </a:r>
          </a:p>
        </p:txBody>
      </p:sp>
      <p:sp>
        <p:nvSpPr>
          <p:cNvPr id="328731" name="AutoShape 27"/>
          <p:cNvSpPr>
            <a:spLocks noChangeArrowheads="1"/>
          </p:cNvSpPr>
          <p:nvPr/>
        </p:nvSpPr>
        <p:spPr bwMode="auto">
          <a:xfrm rot="-2358450">
            <a:off x="6451600" y="692150"/>
            <a:ext cx="1512888" cy="504825"/>
          </a:xfrm>
          <a:prstGeom prst="leftArrow">
            <a:avLst>
              <a:gd name="adj1" fmla="val 50000"/>
              <a:gd name="adj2" fmla="val 74921"/>
            </a:avLst>
          </a:prstGeom>
          <a:noFill/>
          <a:ln w="9525">
            <a:solidFill>
              <a:schemeClr val="tx1"/>
            </a:solidFill>
            <a:miter lim="800000"/>
            <a:headEnd/>
            <a:tailEnd/>
          </a:ln>
          <a:effectLst/>
        </p:spPr>
        <p:txBody>
          <a:bodyPr wrap="none" anchor="ctr"/>
          <a:lstStyle/>
          <a:p>
            <a:pPr algn="ctr"/>
            <a:r>
              <a:rPr lang="ja-JP" altLang="en-US" sz="1400"/>
              <a:t>税法等の規制</a:t>
            </a:r>
          </a:p>
        </p:txBody>
      </p:sp>
      <p:sp>
        <p:nvSpPr>
          <p:cNvPr id="328732" name="Text Box 28"/>
          <p:cNvSpPr txBox="1">
            <a:spLocks noChangeArrowheads="1"/>
          </p:cNvSpPr>
          <p:nvPr/>
        </p:nvSpPr>
        <p:spPr bwMode="auto">
          <a:xfrm>
            <a:off x="141288" y="228600"/>
            <a:ext cx="2262158" cy="923330"/>
          </a:xfrm>
          <a:prstGeom prst="rect">
            <a:avLst/>
          </a:prstGeom>
          <a:solidFill>
            <a:srgbClr val="FFFF00"/>
          </a:solidFill>
          <a:ln w="28575">
            <a:solidFill>
              <a:schemeClr val="tx1"/>
            </a:solidFill>
            <a:miter lim="800000"/>
            <a:headEnd/>
            <a:tailEnd/>
          </a:ln>
          <a:effectLst/>
        </p:spPr>
        <p:txBody>
          <a:bodyPr wrap="none">
            <a:spAutoFit/>
          </a:bodyPr>
          <a:lstStyle/>
          <a:p>
            <a:r>
              <a:rPr lang="ja-JP" altLang="en-US" sz="5400" dirty="0"/>
              <a:t>宿泊料</a:t>
            </a:r>
          </a:p>
        </p:txBody>
      </p:sp>
      <p:sp>
        <p:nvSpPr>
          <p:cNvPr id="328733" name="Text Box 29"/>
          <p:cNvSpPr txBox="1">
            <a:spLocks noChangeArrowheads="1"/>
          </p:cNvSpPr>
          <p:nvPr/>
        </p:nvSpPr>
        <p:spPr bwMode="auto">
          <a:xfrm>
            <a:off x="4184650" y="5911850"/>
            <a:ext cx="3968750" cy="641350"/>
          </a:xfrm>
          <a:prstGeom prst="rect">
            <a:avLst/>
          </a:prstGeom>
          <a:noFill/>
          <a:ln w="9525">
            <a:noFill/>
            <a:miter lim="800000"/>
            <a:headEnd/>
            <a:tailEnd/>
          </a:ln>
          <a:effectLst/>
        </p:spPr>
        <p:txBody>
          <a:bodyPr wrap="none">
            <a:spAutoFit/>
          </a:bodyPr>
          <a:lstStyle/>
          <a:p>
            <a:r>
              <a:rPr lang="ja-JP" altLang="en-US" sz="1800"/>
              <a:t>利用者が自分で掛ける保険料</a:t>
            </a:r>
          </a:p>
          <a:p>
            <a:r>
              <a:rPr lang="ja-JP" altLang="en-US" sz="1800"/>
              <a:t>自分で支払う高速道路料金等の扱い？</a:t>
            </a:r>
            <a:endParaRPr lang="ja-JP" altLang="en-US"/>
          </a:p>
        </p:txBody>
      </p:sp>
      <p:sp>
        <p:nvSpPr>
          <p:cNvPr id="328734" name="Line 30"/>
          <p:cNvSpPr>
            <a:spLocks noChangeShapeType="1"/>
          </p:cNvSpPr>
          <p:nvPr/>
        </p:nvSpPr>
        <p:spPr bwMode="auto">
          <a:xfrm flipV="1">
            <a:off x="7315200" y="5486400"/>
            <a:ext cx="0" cy="609600"/>
          </a:xfrm>
          <a:prstGeom prst="line">
            <a:avLst/>
          </a:prstGeom>
          <a:noFill/>
          <a:ln w="9525">
            <a:solidFill>
              <a:schemeClr val="tx1"/>
            </a:solidFill>
            <a:round/>
            <a:headEnd/>
            <a:tailEnd type="triangle" w="med" len="med"/>
          </a:ln>
          <a:effectLst/>
        </p:spPr>
        <p:txBody>
          <a:bodyPr wrap="none" anchor="ctr"/>
          <a:lstStyle/>
          <a:p>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3"/>
          <p:cNvSpPr>
            <a:spLocks noGrp="1"/>
          </p:cNvSpPr>
          <p:nvPr>
            <p:ph type="sldNum" sz="quarter" idx="12"/>
          </p:nvPr>
        </p:nvSpPr>
        <p:spPr/>
        <p:txBody>
          <a:bodyPr/>
          <a:lstStyle/>
          <a:p>
            <a:fld id="{8F932FB0-9B65-4F34-A59D-4DD7EF16E476}" type="slidenum">
              <a:rPr lang="en-US" altLang="ja-JP"/>
              <a:pPr/>
              <a:t>28</a:t>
            </a:fld>
            <a:endParaRPr lang="en-US" altLang="ja-JP"/>
          </a:p>
        </p:txBody>
      </p:sp>
      <p:sp>
        <p:nvSpPr>
          <p:cNvPr id="330754" name="Text Box 1026"/>
          <p:cNvSpPr txBox="1">
            <a:spLocks noChangeArrowheads="1"/>
          </p:cNvSpPr>
          <p:nvPr/>
        </p:nvSpPr>
        <p:spPr bwMode="auto">
          <a:xfrm>
            <a:off x="2411760" y="2924944"/>
            <a:ext cx="3852337" cy="1015663"/>
          </a:xfrm>
          <a:prstGeom prst="rect">
            <a:avLst/>
          </a:prstGeom>
          <a:solidFill>
            <a:srgbClr val="FFFF00"/>
          </a:solidFill>
          <a:ln w="57150">
            <a:solidFill>
              <a:schemeClr val="tx1"/>
            </a:solidFill>
            <a:miter lim="800000"/>
            <a:headEnd/>
            <a:tailEnd/>
          </a:ln>
          <a:effectLst/>
        </p:spPr>
        <p:txBody>
          <a:bodyPr wrap="none">
            <a:spAutoFit/>
          </a:bodyPr>
          <a:lstStyle/>
          <a:p>
            <a:r>
              <a:rPr lang="ja-JP" altLang="en-US" sz="6000" dirty="0"/>
              <a:t>貸切と乗合</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スライド番号プレースホルダ 3"/>
          <p:cNvSpPr>
            <a:spLocks noGrp="1"/>
          </p:cNvSpPr>
          <p:nvPr>
            <p:ph type="sldNum" sz="quarter" idx="12"/>
          </p:nvPr>
        </p:nvSpPr>
        <p:spPr/>
        <p:txBody>
          <a:bodyPr/>
          <a:lstStyle/>
          <a:p>
            <a:fld id="{11367FE4-918F-43FD-A31F-B422A1A6638F}" type="slidenum">
              <a:rPr lang="en-US" altLang="ja-JP"/>
              <a:pPr/>
              <a:t>29</a:t>
            </a:fld>
            <a:endParaRPr lang="en-US" altLang="ja-JP"/>
          </a:p>
        </p:txBody>
      </p:sp>
      <p:sp>
        <p:nvSpPr>
          <p:cNvPr id="206850" name="Text Box 1026"/>
          <p:cNvSpPr txBox="1">
            <a:spLocks noChangeArrowheads="1"/>
          </p:cNvSpPr>
          <p:nvPr/>
        </p:nvSpPr>
        <p:spPr bwMode="auto">
          <a:xfrm>
            <a:off x="1524000" y="284163"/>
            <a:ext cx="5788025" cy="514350"/>
          </a:xfrm>
          <a:prstGeom prst="rect">
            <a:avLst/>
          </a:prstGeom>
          <a:noFill/>
          <a:ln w="57150">
            <a:solidFill>
              <a:schemeClr val="tx1"/>
            </a:solidFill>
            <a:miter lim="800000"/>
            <a:headEnd/>
            <a:tailEnd/>
          </a:ln>
          <a:effectLst/>
        </p:spPr>
        <p:txBody>
          <a:bodyPr wrap="none">
            <a:spAutoFit/>
          </a:bodyPr>
          <a:lstStyle/>
          <a:p>
            <a:r>
              <a:rPr lang="ja-JP" altLang="en-US"/>
              <a:t>　旅行あっ旋業法時代の貸切バス･タクシー</a:t>
            </a:r>
          </a:p>
        </p:txBody>
      </p:sp>
      <p:sp>
        <p:nvSpPr>
          <p:cNvPr id="206851" name="Rectangle 1027"/>
          <p:cNvSpPr>
            <a:spLocks noChangeArrowheads="1"/>
          </p:cNvSpPr>
          <p:nvPr/>
        </p:nvSpPr>
        <p:spPr bwMode="auto">
          <a:xfrm>
            <a:off x="1066800" y="6019800"/>
            <a:ext cx="2286000" cy="685800"/>
          </a:xfrm>
          <a:prstGeom prst="rect">
            <a:avLst/>
          </a:prstGeom>
          <a:noFill/>
          <a:ln w="9525">
            <a:solidFill>
              <a:schemeClr val="tx1"/>
            </a:solidFill>
            <a:miter lim="800000"/>
            <a:headEnd/>
            <a:tailEnd/>
          </a:ln>
          <a:effectLst/>
        </p:spPr>
        <p:txBody>
          <a:bodyPr wrap="none" anchor="ctr"/>
          <a:lstStyle/>
          <a:p>
            <a:pPr algn="ctr"/>
            <a:r>
              <a:rPr lang="ja-JP" altLang="en-US"/>
              <a:t>道路運送法</a:t>
            </a:r>
          </a:p>
        </p:txBody>
      </p:sp>
      <p:sp>
        <p:nvSpPr>
          <p:cNvPr id="206852" name="Oval 1028"/>
          <p:cNvSpPr>
            <a:spLocks noChangeArrowheads="1"/>
          </p:cNvSpPr>
          <p:nvPr/>
        </p:nvSpPr>
        <p:spPr bwMode="auto">
          <a:xfrm>
            <a:off x="838200" y="2743200"/>
            <a:ext cx="2057400" cy="838200"/>
          </a:xfrm>
          <a:prstGeom prst="ellipse">
            <a:avLst/>
          </a:prstGeom>
          <a:noFill/>
          <a:ln w="9525">
            <a:solidFill>
              <a:schemeClr val="tx1"/>
            </a:solidFill>
            <a:round/>
            <a:headEnd/>
            <a:tailEnd/>
          </a:ln>
          <a:effectLst/>
        </p:spPr>
        <p:txBody>
          <a:bodyPr wrap="none" anchor="ctr"/>
          <a:lstStyle/>
          <a:p>
            <a:pPr algn="ctr"/>
            <a:r>
              <a:rPr lang="ja-JP" altLang="en-US"/>
              <a:t>貸切バス</a:t>
            </a:r>
          </a:p>
          <a:p>
            <a:pPr algn="ctr"/>
            <a:r>
              <a:rPr lang="ja-JP" altLang="en-US"/>
              <a:t>（自車）</a:t>
            </a:r>
          </a:p>
        </p:txBody>
      </p:sp>
      <p:sp>
        <p:nvSpPr>
          <p:cNvPr id="206853" name="Oval 1029"/>
          <p:cNvSpPr>
            <a:spLocks noChangeArrowheads="1"/>
          </p:cNvSpPr>
          <p:nvPr/>
        </p:nvSpPr>
        <p:spPr bwMode="auto">
          <a:xfrm>
            <a:off x="457200" y="1295400"/>
            <a:ext cx="914400" cy="914400"/>
          </a:xfrm>
          <a:prstGeom prst="ellipse">
            <a:avLst/>
          </a:prstGeom>
          <a:noFill/>
          <a:ln w="9525">
            <a:solidFill>
              <a:schemeClr val="tx1"/>
            </a:solidFill>
            <a:round/>
            <a:headEnd/>
            <a:tailEnd/>
          </a:ln>
          <a:effectLst/>
        </p:spPr>
        <p:txBody>
          <a:bodyPr wrap="none" anchor="ctr"/>
          <a:lstStyle/>
          <a:p>
            <a:pPr algn="ctr"/>
            <a:r>
              <a:rPr lang="ja-JP" altLang="en-US"/>
              <a:t>学校</a:t>
            </a:r>
          </a:p>
          <a:p>
            <a:pPr algn="ctr"/>
            <a:r>
              <a:rPr lang="en-US" altLang="ja-JP"/>
              <a:t>(</a:t>
            </a:r>
            <a:r>
              <a:rPr lang="ja-JP" altLang="en-US"/>
              <a:t>集団）</a:t>
            </a:r>
          </a:p>
        </p:txBody>
      </p:sp>
      <p:sp>
        <p:nvSpPr>
          <p:cNvPr id="206854" name="Oval 1030"/>
          <p:cNvSpPr>
            <a:spLocks noChangeArrowheads="1"/>
          </p:cNvSpPr>
          <p:nvPr/>
        </p:nvSpPr>
        <p:spPr bwMode="auto">
          <a:xfrm>
            <a:off x="2362200" y="1371600"/>
            <a:ext cx="914400" cy="914400"/>
          </a:xfrm>
          <a:prstGeom prst="ellipse">
            <a:avLst/>
          </a:prstGeom>
          <a:noFill/>
          <a:ln w="9525">
            <a:solidFill>
              <a:schemeClr val="tx1"/>
            </a:solidFill>
            <a:round/>
            <a:headEnd/>
            <a:tailEnd/>
          </a:ln>
          <a:effectLst/>
        </p:spPr>
        <p:txBody>
          <a:bodyPr wrap="none" anchor="ctr"/>
          <a:lstStyle/>
          <a:p>
            <a:pPr algn="ctr"/>
            <a:r>
              <a:rPr lang="ja-JP" altLang="en-US"/>
              <a:t>職場</a:t>
            </a:r>
          </a:p>
          <a:p>
            <a:pPr algn="ctr"/>
            <a:r>
              <a:rPr lang="en-US" altLang="ja-JP"/>
              <a:t>(</a:t>
            </a:r>
            <a:r>
              <a:rPr lang="ja-JP" altLang="en-US"/>
              <a:t>集団）</a:t>
            </a:r>
          </a:p>
        </p:txBody>
      </p:sp>
      <p:cxnSp>
        <p:nvCxnSpPr>
          <p:cNvPr id="206855" name="AutoShape 1031"/>
          <p:cNvCxnSpPr>
            <a:cxnSpLocks noChangeShapeType="1"/>
            <a:stCxn id="206852" idx="1"/>
            <a:endCxn id="206853" idx="4"/>
          </p:cNvCxnSpPr>
          <p:nvPr/>
        </p:nvCxnSpPr>
        <p:spPr bwMode="auto">
          <a:xfrm flipH="1" flipV="1">
            <a:off x="914400" y="2209800"/>
            <a:ext cx="225425" cy="655638"/>
          </a:xfrm>
          <a:prstGeom prst="straightConnector1">
            <a:avLst/>
          </a:prstGeom>
          <a:noFill/>
          <a:ln w="9525">
            <a:solidFill>
              <a:schemeClr val="tx1"/>
            </a:solidFill>
            <a:round/>
            <a:headEnd type="triangle" w="med" len="med"/>
            <a:tailEnd type="triangle" w="med" len="med"/>
          </a:ln>
          <a:effectLst/>
        </p:spPr>
      </p:cxnSp>
      <p:cxnSp>
        <p:nvCxnSpPr>
          <p:cNvPr id="206856" name="AutoShape 1032"/>
          <p:cNvCxnSpPr>
            <a:cxnSpLocks noChangeShapeType="1"/>
            <a:stCxn id="206852" idx="7"/>
            <a:endCxn id="206854" idx="4"/>
          </p:cNvCxnSpPr>
          <p:nvPr/>
        </p:nvCxnSpPr>
        <p:spPr bwMode="auto">
          <a:xfrm flipV="1">
            <a:off x="2593975" y="2286000"/>
            <a:ext cx="225425" cy="579438"/>
          </a:xfrm>
          <a:prstGeom prst="straightConnector1">
            <a:avLst/>
          </a:prstGeom>
          <a:noFill/>
          <a:ln w="9525">
            <a:solidFill>
              <a:schemeClr val="tx1"/>
            </a:solidFill>
            <a:round/>
            <a:headEnd type="triangle" w="med" len="med"/>
            <a:tailEnd type="triangle" w="med" len="med"/>
          </a:ln>
          <a:effectLst/>
        </p:spPr>
      </p:cxnSp>
      <p:sp>
        <p:nvSpPr>
          <p:cNvPr id="206857" name="Oval 1033"/>
          <p:cNvSpPr>
            <a:spLocks noChangeArrowheads="1"/>
          </p:cNvSpPr>
          <p:nvPr/>
        </p:nvSpPr>
        <p:spPr bwMode="auto">
          <a:xfrm>
            <a:off x="838200" y="42672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206858" name="Oval 1034"/>
          <p:cNvSpPr>
            <a:spLocks noChangeArrowheads="1"/>
          </p:cNvSpPr>
          <p:nvPr/>
        </p:nvSpPr>
        <p:spPr bwMode="auto">
          <a:xfrm>
            <a:off x="1524000" y="49530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206859" name="Oval 1035"/>
          <p:cNvSpPr>
            <a:spLocks noChangeArrowheads="1"/>
          </p:cNvSpPr>
          <p:nvPr/>
        </p:nvSpPr>
        <p:spPr bwMode="auto">
          <a:xfrm>
            <a:off x="2133600" y="42672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cxnSp>
        <p:nvCxnSpPr>
          <p:cNvPr id="206860" name="AutoShape 1036"/>
          <p:cNvCxnSpPr>
            <a:cxnSpLocks noChangeShapeType="1"/>
            <a:stCxn id="206858" idx="0"/>
            <a:endCxn id="206852" idx="4"/>
          </p:cNvCxnSpPr>
          <p:nvPr/>
        </p:nvCxnSpPr>
        <p:spPr bwMode="auto">
          <a:xfrm flipV="1">
            <a:off x="1866900" y="3581400"/>
            <a:ext cx="0" cy="1371600"/>
          </a:xfrm>
          <a:prstGeom prst="straightConnector1">
            <a:avLst/>
          </a:prstGeom>
          <a:noFill/>
          <a:ln w="9525">
            <a:solidFill>
              <a:schemeClr val="tx1"/>
            </a:solidFill>
            <a:prstDash val="dash"/>
            <a:round/>
            <a:headEnd type="triangle" w="med" len="med"/>
            <a:tailEnd type="triangle" w="med" len="med"/>
          </a:ln>
          <a:effectLst/>
        </p:spPr>
      </p:cxnSp>
      <p:cxnSp>
        <p:nvCxnSpPr>
          <p:cNvPr id="206861" name="AutoShape 1037"/>
          <p:cNvCxnSpPr>
            <a:cxnSpLocks noChangeShapeType="1"/>
            <a:stCxn id="206857" idx="0"/>
            <a:endCxn id="206852" idx="4"/>
          </p:cNvCxnSpPr>
          <p:nvPr/>
        </p:nvCxnSpPr>
        <p:spPr bwMode="auto">
          <a:xfrm flipV="1">
            <a:off x="1181100" y="3581400"/>
            <a:ext cx="685800" cy="685800"/>
          </a:xfrm>
          <a:prstGeom prst="straightConnector1">
            <a:avLst/>
          </a:prstGeom>
          <a:noFill/>
          <a:ln w="9525">
            <a:solidFill>
              <a:schemeClr val="tx1"/>
            </a:solidFill>
            <a:prstDash val="dash"/>
            <a:round/>
            <a:headEnd type="triangle" w="med" len="med"/>
            <a:tailEnd type="triangle" w="med" len="med"/>
          </a:ln>
          <a:effectLst/>
        </p:spPr>
      </p:cxnSp>
      <p:cxnSp>
        <p:nvCxnSpPr>
          <p:cNvPr id="206862" name="AutoShape 1038"/>
          <p:cNvCxnSpPr>
            <a:cxnSpLocks noChangeShapeType="1"/>
            <a:stCxn id="206859" idx="0"/>
            <a:endCxn id="206852" idx="4"/>
          </p:cNvCxnSpPr>
          <p:nvPr/>
        </p:nvCxnSpPr>
        <p:spPr bwMode="auto">
          <a:xfrm flipH="1" flipV="1">
            <a:off x="1866900" y="3581400"/>
            <a:ext cx="609600" cy="685800"/>
          </a:xfrm>
          <a:prstGeom prst="straightConnector1">
            <a:avLst/>
          </a:prstGeom>
          <a:noFill/>
          <a:ln w="9525">
            <a:solidFill>
              <a:schemeClr val="tx1"/>
            </a:solidFill>
            <a:prstDash val="dash"/>
            <a:round/>
            <a:headEnd type="triangle" w="med" len="med"/>
            <a:tailEnd type="triangle" w="med" len="med"/>
          </a:ln>
          <a:effectLst/>
        </p:spPr>
      </p:cxnSp>
      <p:sp>
        <p:nvSpPr>
          <p:cNvPr id="206863" name="Text Box 1039"/>
          <p:cNvSpPr txBox="1">
            <a:spLocks noChangeArrowheads="1"/>
          </p:cNvSpPr>
          <p:nvPr/>
        </p:nvSpPr>
        <p:spPr bwMode="auto">
          <a:xfrm>
            <a:off x="1219200" y="3624263"/>
            <a:ext cx="1403350" cy="457200"/>
          </a:xfrm>
          <a:prstGeom prst="rect">
            <a:avLst/>
          </a:prstGeom>
          <a:noFill/>
          <a:ln w="9525">
            <a:noFill/>
            <a:miter lim="800000"/>
            <a:headEnd/>
            <a:tailEnd/>
          </a:ln>
          <a:effectLst/>
        </p:spPr>
        <p:txBody>
          <a:bodyPr wrap="none">
            <a:spAutoFit/>
          </a:bodyPr>
          <a:lstStyle/>
          <a:p>
            <a:r>
              <a:rPr lang="ja-JP" altLang="en-US">
                <a:ea typeface="ＤＦ特太ゴシック体" pitchFamily="1" charset="-128"/>
              </a:rPr>
              <a:t>乗合禁止</a:t>
            </a:r>
          </a:p>
        </p:txBody>
      </p:sp>
      <p:sp>
        <p:nvSpPr>
          <p:cNvPr id="206864" name="Text Box 1040"/>
          <p:cNvSpPr txBox="1">
            <a:spLocks noChangeArrowheads="1"/>
          </p:cNvSpPr>
          <p:nvPr/>
        </p:nvSpPr>
        <p:spPr bwMode="auto">
          <a:xfrm>
            <a:off x="517525" y="2230438"/>
            <a:ext cx="793750" cy="457200"/>
          </a:xfrm>
          <a:prstGeom prst="rect">
            <a:avLst/>
          </a:prstGeom>
          <a:noFill/>
          <a:ln w="9525">
            <a:noFill/>
            <a:miter lim="800000"/>
            <a:headEnd/>
            <a:tailEnd/>
          </a:ln>
          <a:effectLst/>
        </p:spPr>
        <p:txBody>
          <a:bodyPr wrap="none">
            <a:spAutoFit/>
          </a:bodyPr>
          <a:lstStyle/>
          <a:p>
            <a:r>
              <a:rPr lang="ja-JP" altLang="en-US"/>
              <a:t>貸切</a:t>
            </a:r>
          </a:p>
        </p:txBody>
      </p:sp>
      <p:sp>
        <p:nvSpPr>
          <p:cNvPr id="206865" name="Text Box 1041"/>
          <p:cNvSpPr txBox="1">
            <a:spLocks noChangeArrowheads="1"/>
          </p:cNvSpPr>
          <p:nvPr/>
        </p:nvSpPr>
        <p:spPr bwMode="auto">
          <a:xfrm>
            <a:off x="2330450" y="2209800"/>
            <a:ext cx="793750" cy="457200"/>
          </a:xfrm>
          <a:prstGeom prst="rect">
            <a:avLst/>
          </a:prstGeom>
          <a:noFill/>
          <a:ln w="9525">
            <a:noFill/>
            <a:miter lim="800000"/>
            <a:headEnd/>
            <a:tailEnd/>
          </a:ln>
          <a:effectLst/>
        </p:spPr>
        <p:txBody>
          <a:bodyPr wrap="none">
            <a:spAutoFit/>
          </a:bodyPr>
          <a:lstStyle/>
          <a:p>
            <a:r>
              <a:rPr lang="ja-JP" altLang="en-US"/>
              <a:t>貸切</a:t>
            </a:r>
          </a:p>
        </p:txBody>
      </p:sp>
      <p:sp>
        <p:nvSpPr>
          <p:cNvPr id="206866" name="Rectangle 1042"/>
          <p:cNvSpPr>
            <a:spLocks noChangeArrowheads="1"/>
          </p:cNvSpPr>
          <p:nvPr/>
        </p:nvSpPr>
        <p:spPr bwMode="auto">
          <a:xfrm>
            <a:off x="5257800" y="6019800"/>
            <a:ext cx="2286000" cy="685800"/>
          </a:xfrm>
          <a:prstGeom prst="rect">
            <a:avLst/>
          </a:prstGeom>
          <a:noFill/>
          <a:ln w="9525">
            <a:solidFill>
              <a:schemeClr val="tx1"/>
            </a:solidFill>
            <a:miter lim="800000"/>
            <a:headEnd/>
            <a:tailEnd/>
          </a:ln>
          <a:effectLst/>
        </p:spPr>
        <p:txBody>
          <a:bodyPr wrap="none" anchor="ctr"/>
          <a:lstStyle/>
          <a:p>
            <a:pPr algn="ctr"/>
            <a:r>
              <a:rPr lang="ja-JP" altLang="en-US"/>
              <a:t>旅行あっ旋業法</a:t>
            </a:r>
          </a:p>
        </p:txBody>
      </p:sp>
      <p:sp>
        <p:nvSpPr>
          <p:cNvPr id="206867" name="Oval 1043"/>
          <p:cNvSpPr>
            <a:spLocks noChangeArrowheads="1"/>
          </p:cNvSpPr>
          <p:nvPr/>
        </p:nvSpPr>
        <p:spPr bwMode="auto">
          <a:xfrm>
            <a:off x="4646613" y="1143000"/>
            <a:ext cx="2057400" cy="1676400"/>
          </a:xfrm>
          <a:prstGeom prst="ellipse">
            <a:avLst/>
          </a:prstGeom>
          <a:noFill/>
          <a:ln w="12700">
            <a:solidFill>
              <a:schemeClr val="tx1"/>
            </a:solidFill>
            <a:round/>
            <a:headEnd/>
            <a:tailEnd/>
          </a:ln>
          <a:effectLst/>
        </p:spPr>
        <p:txBody>
          <a:bodyPr wrap="none" anchor="ctr"/>
          <a:lstStyle/>
          <a:p>
            <a:pPr algn="ctr"/>
            <a:r>
              <a:rPr lang="ja-JP" altLang="en-US"/>
              <a:t>貸切バス</a:t>
            </a:r>
          </a:p>
          <a:p>
            <a:pPr algn="ctr"/>
            <a:r>
              <a:rPr lang="ja-JP" altLang="en-US"/>
              <a:t>（自車）</a:t>
            </a:r>
          </a:p>
          <a:p>
            <a:pPr algn="ctr"/>
            <a:endParaRPr lang="en-US" altLang="ja-JP"/>
          </a:p>
        </p:txBody>
      </p:sp>
      <p:sp>
        <p:nvSpPr>
          <p:cNvPr id="206868" name="Oval 1044"/>
          <p:cNvSpPr>
            <a:spLocks noChangeArrowheads="1"/>
          </p:cNvSpPr>
          <p:nvPr/>
        </p:nvSpPr>
        <p:spPr bwMode="auto">
          <a:xfrm>
            <a:off x="4572000" y="41148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206869" name="Oval 1045"/>
          <p:cNvSpPr>
            <a:spLocks noChangeArrowheads="1"/>
          </p:cNvSpPr>
          <p:nvPr/>
        </p:nvSpPr>
        <p:spPr bwMode="auto">
          <a:xfrm>
            <a:off x="5334000" y="41148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206870" name="Oval 1046"/>
          <p:cNvSpPr>
            <a:spLocks noChangeArrowheads="1"/>
          </p:cNvSpPr>
          <p:nvPr/>
        </p:nvSpPr>
        <p:spPr bwMode="auto">
          <a:xfrm>
            <a:off x="4953000" y="47244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206871" name="Oval 1047"/>
          <p:cNvSpPr>
            <a:spLocks noChangeArrowheads="1"/>
          </p:cNvSpPr>
          <p:nvPr/>
        </p:nvSpPr>
        <p:spPr bwMode="auto">
          <a:xfrm>
            <a:off x="4419600" y="3810000"/>
            <a:ext cx="1752600" cy="1676400"/>
          </a:xfrm>
          <a:prstGeom prst="ellipse">
            <a:avLst/>
          </a:prstGeom>
          <a:noFill/>
          <a:ln w="9525">
            <a:solidFill>
              <a:schemeClr val="tx1"/>
            </a:solidFill>
            <a:prstDash val="dash"/>
            <a:round/>
            <a:headEnd/>
            <a:tailEnd/>
          </a:ln>
          <a:effectLst/>
        </p:spPr>
        <p:txBody>
          <a:bodyPr wrap="none" anchor="ctr"/>
          <a:lstStyle/>
          <a:p>
            <a:endParaRPr lang="ja-JP" altLang="en-US"/>
          </a:p>
        </p:txBody>
      </p:sp>
      <p:cxnSp>
        <p:nvCxnSpPr>
          <p:cNvPr id="206872" name="AutoShape 1048"/>
          <p:cNvCxnSpPr>
            <a:cxnSpLocks noChangeShapeType="1"/>
            <a:stCxn id="206871" idx="0"/>
            <a:endCxn id="206867" idx="4"/>
          </p:cNvCxnSpPr>
          <p:nvPr/>
        </p:nvCxnSpPr>
        <p:spPr bwMode="auto">
          <a:xfrm flipV="1">
            <a:off x="5295900" y="2819400"/>
            <a:ext cx="379413" cy="990600"/>
          </a:xfrm>
          <a:prstGeom prst="straightConnector1">
            <a:avLst/>
          </a:prstGeom>
          <a:noFill/>
          <a:ln w="57150">
            <a:solidFill>
              <a:schemeClr val="tx1"/>
            </a:solidFill>
            <a:prstDash val="sysDot"/>
            <a:round/>
            <a:headEnd type="triangle" w="med" len="med"/>
            <a:tailEnd type="triangle" w="med" len="med"/>
          </a:ln>
          <a:effectLst/>
        </p:spPr>
      </p:cxnSp>
      <p:sp>
        <p:nvSpPr>
          <p:cNvPr id="206873" name="Text Box 1049"/>
          <p:cNvSpPr txBox="1">
            <a:spLocks noChangeArrowheads="1"/>
          </p:cNvSpPr>
          <p:nvPr/>
        </p:nvSpPr>
        <p:spPr bwMode="auto">
          <a:xfrm>
            <a:off x="4572000" y="3048000"/>
            <a:ext cx="1693863" cy="457200"/>
          </a:xfrm>
          <a:prstGeom prst="rect">
            <a:avLst/>
          </a:prstGeom>
          <a:noFill/>
          <a:ln w="9525">
            <a:noFill/>
            <a:miter lim="800000"/>
            <a:headEnd/>
            <a:tailEnd/>
          </a:ln>
          <a:effectLst/>
        </p:spPr>
        <p:txBody>
          <a:bodyPr wrap="none">
            <a:spAutoFit/>
          </a:bodyPr>
          <a:lstStyle/>
          <a:p>
            <a:r>
              <a:rPr lang="ja-JP" altLang="en-US"/>
              <a:t>一つの契約</a:t>
            </a:r>
          </a:p>
        </p:txBody>
      </p:sp>
      <p:sp>
        <p:nvSpPr>
          <p:cNvPr id="206874" name="Text Box 1050"/>
          <p:cNvSpPr txBox="1">
            <a:spLocks noChangeArrowheads="1"/>
          </p:cNvSpPr>
          <p:nvPr/>
        </p:nvSpPr>
        <p:spPr bwMode="auto">
          <a:xfrm>
            <a:off x="3810000" y="3775075"/>
            <a:ext cx="673100" cy="2219325"/>
          </a:xfrm>
          <a:prstGeom prst="rect">
            <a:avLst/>
          </a:prstGeom>
          <a:noFill/>
          <a:ln w="9525">
            <a:noFill/>
            <a:miter lim="800000"/>
            <a:headEnd/>
            <a:tailEnd/>
          </a:ln>
          <a:effectLst/>
        </p:spPr>
        <p:txBody>
          <a:bodyPr vert="eaVert" wrap="none">
            <a:spAutoFit/>
          </a:bodyPr>
          <a:lstStyle/>
          <a:p>
            <a:r>
              <a:rPr lang="ja-JP" altLang="en-US" sz="1600">
                <a:solidFill>
                  <a:srgbClr val="FF0000"/>
                </a:solidFill>
              </a:rPr>
              <a:t>道路運送法に抵触する</a:t>
            </a:r>
          </a:p>
          <a:p>
            <a:r>
              <a:rPr lang="ja-JP" altLang="en-US" sz="1600">
                <a:solidFill>
                  <a:srgbClr val="FF0000"/>
                </a:solidFill>
              </a:rPr>
              <a:t>ということで禁止（解釈）</a:t>
            </a:r>
            <a:endParaRPr lang="ja-JP" altLang="en-US">
              <a:solidFill>
                <a:srgbClr val="FF0000"/>
              </a:solidFill>
            </a:endParaRPr>
          </a:p>
        </p:txBody>
      </p:sp>
      <p:sp>
        <p:nvSpPr>
          <p:cNvPr id="206875" name="Text Box 1051"/>
          <p:cNvSpPr txBox="1">
            <a:spLocks noChangeArrowheads="1"/>
          </p:cNvSpPr>
          <p:nvPr/>
        </p:nvSpPr>
        <p:spPr bwMode="auto">
          <a:xfrm>
            <a:off x="4181475" y="5454650"/>
            <a:ext cx="2676525" cy="581025"/>
          </a:xfrm>
          <a:prstGeom prst="rect">
            <a:avLst/>
          </a:prstGeom>
          <a:noFill/>
          <a:ln w="9525">
            <a:noFill/>
            <a:miter lim="800000"/>
            <a:headEnd/>
            <a:tailEnd/>
          </a:ln>
          <a:effectLst/>
        </p:spPr>
        <p:txBody>
          <a:bodyPr wrap="none">
            <a:spAutoFit/>
          </a:bodyPr>
          <a:lstStyle/>
          <a:p>
            <a:pPr algn="ctr"/>
            <a:r>
              <a:rPr lang="ja-JP" altLang="en-US" sz="1600">
                <a:solidFill>
                  <a:srgbClr val="FF0000"/>
                </a:solidFill>
              </a:rPr>
              <a:t>現行旅行業法では適法</a:t>
            </a:r>
          </a:p>
          <a:p>
            <a:pPr algn="ctr"/>
            <a:r>
              <a:rPr lang="ja-JP" altLang="en-US" sz="1600">
                <a:solidFill>
                  <a:srgbClr val="FF0000"/>
                </a:solidFill>
              </a:rPr>
              <a:t>（他の運送・宿泊との組合せ）</a:t>
            </a:r>
            <a:endParaRPr lang="ja-JP" altLang="en-US">
              <a:solidFill>
                <a:srgbClr val="FF0000"/>
              </a:solidFill>
            </a:endParaRPr>
          </a:p>
        </p:txBody>
      </p:sp>
      <p:sp>
        <p:nvSpPr>
          <p:cNvPr id="206877" name="Text Box 1053"/>
          <p:cNvSpPr txBox="1">
            <a:spLocks noChangeArrowheads="1"/>
          </p:cNvSpPr>
          <p:nvPr/>
        </p:nvSpPr>
        <p:spPr bwMode="auto">
          <a:xfrm>
            <a:off x="4953000" y="2352675"/>
            <a:ext cx="1412875" cy="466725"/>
          </a:xfrm>
          <a:prstGeom prst="rect">
            <a:avLst/>
          </a:prstGeom>
          <a:noFill/>
          <a:ln w="9525">
            <a:solidFill>
              <a:schemeClr val="tx1"/>
            </a:solidFill>
            <a:prstDash val="dash"/>
            <a:miter lim="800000"/>
            <a:headEnd/>
            <a:tailEnd/>
          </a:ln>
          <a:effectLst/>
        </p:spPr>
        <p:txBody>
          <a:bodyPr wrap="none">
            <a:spAutoFit/>
          </a:bodyPr>
          <a:lstStyle/>
          <a:p>
            <a:r>
              <a:rPr lang="ja-JP" altLang="en-US"/>
              <a:t>旅行業者</a:t>
            </a:r>
          </a:p>
        </p:txBody>
      </p:sp>
      <p:sp>
        <p:nvSpPr>
          <p:cNvPr id="206878" name="Text Box 1054"/>
          <p:cNvSpPr txBox="1">
            <a:spLocks noChangeArrowheads="1"/>
          </p:cNvSpPr>
          <p:nvPr/>
        </p:nvSpPr>
        <p:spPr bwMode="auto">
          <a:xfrm>
            <a:off x="-38100" y="2278063"/>
            <a:ext cx="587375" cy="3627437"/>
          </a:xfrm>
          <a:prstGeom prst="rect">
            <a:avLst/>
          </a:prstGeom>
          <a:noFill/>
          <a:ln w="38100">
            <a:solidFill>
              <a:schemeClr val="tx1"/>
            </a:solidFill>
            <a:prstDash val="dash"/>
            <a:miter lim="800000"/>
            <a:headEnd/>
            <a:tailEnd/>
          </a:ln>
          <a:effectLst/>
        </p:spPr>
        <p:txBody>
          <a:bodyPr vert="eaVert" wrap="none">
            <a:spAutoFit/>
          </a:bodyPr>
          <a:lstStyle/>
          <a:p>
            <a:r>
              <a:rPr lang="ja-JP" altLang="en-US"/>
              <a:t>路線バス</a:t>
            </a:r>
            <a:r>
              <a:rPr lang="en-US" altLang="ja-JP"/>
              <a:t>(</a:t>
            </a:r>
            <a:r>
              <a:rPr lang="ja-JP" altLang="en-US"/>
              <a:t>乗合）保護の思想</a:t>
            </a:r>
          </a:p>
        </p:txBody>
      </p:sp>
      <p:sp>
        <p:nvSpPr>
          <p:cNvPr id="206879" name="Oval 1055"/>
          <p:cNvSpPr>
            <a:spLocks noChangeArrowheads="1"/>
          </p:cNvSpPr>
          <p:nvPr/>
        </p:nvSpPr>
        <p:spPr bwMode="auto">
          <a:xfrm>
            <a:off x="3200400" y="2667000"/>
            <a:ext cx="914400" cy="914400"/>
          </a:xfrm>
          <a:prstGeom prst="ellipse">
            <a:avLst/>
          </a:prstGeom>
          <a:noFill/>
          <a:ln w="9525">
            <a:solidFill>
              <a:schemeClr val="tx1"/>
            </a:solidFill>
            <a:round/>
            <a:headEnd/>
            <a:tailEnd/>
          </a:ln>
          <a:effectLst/>
        </p:spPr>
        <p:txBody>
          <a:bodyPr wrap="none" anchor="ctr"/>
          <a:lstStyle/>
          <a:p>
            <a:pPr algn="ctr"/>
            <a:r>
              <a:rPr lang="ja-JP" altLang="en-US" sz="2000"/>
              <a:t>他車</a:t>
            </a:r>
          </a:p>
          <a:p>
            <a:pPr algn="ctr"/>
            <a:r>
              <a:rPr lang="en-US" altLang="ja-JP" sz="2000"/>
              <a:t>(</a:t>
            </a:r>
            <a:r>
              <a:rPr lang="ja-JP" altLang="en-US" sz="2000"/>
              <a:t>用車）</a:t>
            </a:r>
            <a:endParaRPr lang="ja-JP" altLang="en-US"/>
          </a:p>
        </p:txBody>
      </p:sp>
      <p:sp>
        <p:nvSpPr>
          <p:cNvPr id="206880" name="AutoShape 1056"/>
          <p:cNvSpPr>
            <a:spLocks noChangeArrowheads="1"/>
          </p:cNvSpPr>
          <p:nvPr/>
        </p:nvSpPr>
        <p:spPr bwMode="auto">
          <a:xfrm>
            <a:off x="2819400" y="2895600"/>
            <a:ext cx="381000" cy="457200"/>
          </a:xfrm>
          <a:prstGeom prst="leftArrow">
            <a:avLst>
              <a:gd name="adj1" fmla="val 50000"/>
              <a:gd name="adj2" fmla="val 25000"/>
            </a:avLst>
          </a:prstGeom>
          <a:noFill/>
          <a:ln w="9525">
            <a:solidFill>
              <a:schemeClr val="tx1"/>
            </a:solidFill>
            <a:miter lim="800000"/>
            <a:headEnd/>
            <a:tailEnd/>
          </a:ln>
          <a:effectLst/>
        </p:spPr>
        <p:txBody>
          <a:bodyPr wrap="none" anchor="ctr"/>
          <a:lstStyle/>
          <a:p>
            <a:endParaRPr lang="ja-JP" altLang="en-US"/>
          </a:p>
        </p:txBody>
      </p:sp>
      <p:sp>
        <p:nvSpPr>
          <p:cNvPr id="206881" name="AutoShape 1057"/>
          <p:cNvSpPr>
            <a:spLocks noChangeArrowheads="1"/>
          </p:cNvSpPr>
          <p:nvPr/>
        </p:nvSpPr>
        <p:spPr bwMode="auto">
          <a:xfrm rot="-1988121">
            <a:off x="3810000" y="2257425"/>
            <a:ext cx="976313" cy="485775"/>
          </a:xfrm>
          <a:prstGeom prst="rightArrow">
            <a:avLst>
              <a:gd name="adj1" fmla="val 50000"/>
              <a:gd name="adj2" fmla="val 50245"/>
            </a:avLst>
          </a:prstGeom>
          <a:noFill/>
          <a:ln w="9525">
            <a:solidFill>
              <a:schemeClr val="tx1"/>
            </a:solidFill>
            <a:miter lim="800000"/>
            <a:headEnd/>
            <a:tailEnd/>
          </a:ln>
          <a:effectLst/>
        </p:spPr>
        <p:txBody>
          <a:bodyPr wrap="none" anchor="ctr"/>
          <a:lstStyle/>
          <a:p>
            <a:endParaRPr lang="ja-JP" altLang="en-US"/>
          </a:p>
        </p:txBody>
      </p:sp>
      <p:sp>
        <p:nvSpPr>
          <p:cNvPr id="206882" name="Oval 1058"/>
          <p:cNvSpPr>
            <a:spLocks noChangeArrowheads="1"/>
          </p:cNvSpPr>
          <p:nvPr/>
        </p:nvSpPr>
        <p:spPr bwMode="auto">
          <a:xfrm>
            <a:off x="6705600" y="39624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206883" name="Oval 1059"/>
          <p:cNvSpPr>
            <a:spLocks noChangeArrowheads="1"/>
          </p:cNvSpPr>
          <p:nvPr/>
        </p:nvSpPr>
        <p:spPr bwMode="auto">
          <a:xfrm>
            <a:off x="7467600" y="39624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206885" name="Oval 1061"/>
          <p:cNvSpPr>
            <a:spLocks noChangeArrowheads="1"/>
          </p:cNvSpPr>
          <p:nvPr/>
        </p:nvSpPr>
        <p:spPr bwMode="auto">
          <a:xfrm>
            <a:off x="6553200" y="3657600"/>
            <a:ext cx="1752600" cy="1752600"/>
          </a:xfrm>
          <a:prstGeom prst="ellipse">
            <a:avLst/>
          </a:prstGeom>
          <a:noFill/>
          <a:ln w="9525">
            <a:solidFill>
              <a:schemeClr val="tx1"/>
            </a:solidFill>
            <a:prstDash val="dash"/>
            <a:round/>
            <a:headEnd/>
            <a:tailEnd/>
          </a:ln>
          <a:effectLst/>
        </p:spPr>
        <p:txBody>
          <a:bodyPr wrap="none" anchor="ctr"/>
          <a:lstStyle/>
          <a:p>
            <a:endParaRPr lang="ja-JP" altLang="en-US"/>
          </a:p>
        </p:txBody>
      </p:sp>
      <p:sp>
        <p:nvSpPr>
          <p:cNvPr id="206886" name="Text Box 1062"/>
          <p:cNvSpPr txBox="1">
            <a:spLocks noChangeArrowheads="1"/>
          </p:cNvSpPr>
          <p:nvPr/>
        </p:nvSpPr>
        <p:spPr bwMode="auto">
          <a:xfrm>
            <a:off x="6511925" y="3200400"/>
            <a:ext cx="2022475" cy="466725"/>
          </a:xfrm>
          <a:prstGeom prst="rect">
            <a:avLst/>
          </a:prstGeom>
          <a:noFill/>
          <a:ln w="9525">
            <a:solidFill>
              <a:schemeClr val="tx1"/>
            </a:solidFill>
            <a:prstDash val="dash"/>
            <a:miter lim="800000"/>
            <a:headEnd/>
            <a:tailEnd/>
          </a:ln>
          <a:effectLst/>
        </p:spPr>
        <p:txBody>
          <a:bodyPr wrap="none">
            <a:spAutoFit/>
          </a:bodyPr>
          <a:lstStyle/>
          <a:p>
            <a:r>
              <a:rPr lang="ja-JP" altLang="en-US"/>
              <a:t>他の旅行業者</a:t>
            </a:r>
          </a:p>
        </p:txBody>
      </p:sp>
      <p:cxnSp>
        <p:nvCxnSpPr>
          <p:cNvPr id="206887" name="AutoShape 1063"/>
          <p:cNvCxnSpPr>
            <a:cxnSpLocks noChangeShapeType="1"/>
            <a:stCxn id="206867" idx="6"/>
            <a:endCxn id="206886" idx="0"/>
          </p:cNvCxnSpPr>
          <p:nvPr/>
        </p:nvCxnSpPr>
        <p:spPr bwMode="auto">
          <a:xfrm>
            <a:off x="6704013" y="1981200"/>
            <a:ext cx="819150" cy="1219200"/>
          </a:xfrm>
          <a:prstGeom prst="straightConnector1">
            <a:avLst/>
          </a:prstGeom>
          <a:noFill/>
          <a:ln w="57150">
            <a:solidFill>
              <a:schemeClr val="tx1"/>
            </a:solidFill>
            <a:prstDash val="dash"/>
            <a:round/>
            <a:headEnd type="triangle" w="med" len="med"/>
            <a:tailEnd type="triangle" w="med" len="med"/>
          </a:ln>
          <a:effectLst/>
        </p:spPr>
      </p:cxnSp>
      <p:sp>
        <p:nvSpPr>
          <p:cNvPr id="206890" name="Text Box 1066"/>
          <p:cNvSpPr txBox="1">
            <a:spLocks noChangeArrowheads="1"/>
          </p:cNvSpPr>
          <p:nvPr/>
        </p:nvSpPr>
        <p:spPr bwMode="auto">
          <a:xfrm>
            <a:off x="7175500" y="1371600"/>
            <a:ext cx="673100" cy="1457325"/>
          </a:xfrm>
          <a:prstGeom prst="rect">
            <a:avLst/>
          </a:prstGeom>
          <a:noFill/>
          <a:ln w="9525">
            <a:noFill/>
            <a:miter lim="800000"/>
            <a:headEnd/>
            <a:tailEnd/>
          </a:ln>
          <a:effectLst/>
        </p:spPr>
        <p:txBody>
          <a:bodyPr vert="eaVert" wrap="none">
            <a:spAutoFit/>
          </a:bodyPr>
          <a:lstStyle/>
          <a:p>
            <a:r>
              <a:rPr lang="ja-JP" altLang="en-US" sz="1600">
                <a:solidFill>
                  <a:srgbClr val="FF0000"/>
                </a:solidFill>
              </a:rPr>
              <a:t>旅行あっ旋業法</a:t>
            </a:r>
          </a:p>
          <a:p>
            <a:r>
              <a:rPr lang="ja-JP" altLang="en-US" sz="1600">
                <a:solidFill>
                  <a:srgbClr val="FF0000"/>
                </a:solidFill>
              </a:rPr>
              <a:t>においても適法</a:t>
            </a:r>
            <a:endParaRPr lang="ja-JP" altLang="en-US">
              <a:solidFill>
                <a:srgbClr val="FF0000"/>
              </a:solidFill>
            </a:endParaRPr>
          </a:p>
        </p:txBody>
      </p:sp>
      <p:sp>
        <p:nvSpPr>
          <p:cNvPr id="206891" name="Oval 1067"/>
          <p:cNvSpPr>
            <a:spLocks noChangeArrowheads="1"/>
          </p:cNvSpPr>
          <p:nvPr/>
        </p:nvSpPr>
        <p:spPr bwMode="auto">
          <a:xfrm>
            <a:off x="7086600" y="4572000"/>
            <a:ext cx="685800" cy="685800"/>
          </a:xfrm>
          <a:prstGeom prst="ellipse">
            <a:avLst/>
          </a:prstGeom>
          <a:noFill/>
          <a:ln w="9525">
            <a:solidFill>
              <a:schemeClr val="tx1"/>
            </a:solidFill>
            <a:round/>
            <a:headEnd/>
            <a:tailEnd/>
          </a:ln>
          <a:effectLst/>
        </p:spPr>
        <p:txBody>
          <a:bodyPr wrap="none" anchor="ctr"/>
          <a:lstStyle/>
          <a:p>
            <a:pPr algn="ctr"/>
            <a:r>
              <a:rPr lang="ja-JP" altLang="en-US"/>
              <a:t>個人</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Oval 2"/>
          <p:cNvSpPr>
            <a:spLocks noChangeArrowheads="1"/>
          </p:cNvSpPr>
          <p:nvPr/>
        </p:nvSpPr>
        <p:spPr bwMode="auto">
          <a:xfrm>
            <a:off x="6477000" y="533400"/>
            <a:ext cx="2133600" cy="1066800"/>
          </a:xfrm>
          <a:prstGeom prst="ellipse">
            <a:avLst/>
          </a:prstGeom>
          <a:noFill/>
          <a:ln w="9525">
            <a:solidFill>
              <a:schemeClr val="tx1"/>
            </a:solidFill>
            <a:round/>
            <a:headEnd/>
            <a:tailEnd/>
          </a:ln>
          <a:effectLst/>
        </p:spPr>
        <p:txBody>
          <a:bodyPr wrap="none" anchor="ctr"/>
          <a:lstStyle/>
          <a:p>
            <a:pPr algn="ctr"/>
            <a:r>
              <a:rPr lang="ja-JP" altLang="en-US" sz="3200">
                <a:latin typeface="Times New Roman" pitchFamily="18" charset="0"/>
              </a:rPr>
              <a:t>通貨</a:t>
            </a:r>
          </a:p>
        </p:txBody>
      </p:sp>
      <p:sp>
        <p:nvSpPr>
          <p:cNvPr id="30723" name="Oval 3"/>
          <p:cNvSpPr>
            <a:spLocks noChangeArrowheads="1"/>
          </p:cNvSpPr>
          <p:nvPr/>
        </p:nvSpPr>
        <p:spPr bwMode="auto">
          <a:xfrm>
            <a:off x="638175" y="404813"/>
            <a:ext cx="2133600" cy="1066800"/>
          </a:xfrm>
          <a:prstGeom prst="ellipse">
            <a:avLst/>
          </a:prstGeom>
          <a:noFill/>
          <a:ln w="19050">
            <a:solidFill>
              <a:schemeClr val="tx1"/>
            </a:solidFill>
            <a:round/>
            <a:headEnd/>
            <a:tailEnd/>
          </a:ln>
          <a:effectLst/>
        </p:spPr>
        <p:txBody>
          <a:bodyPr wrap="none" anchor="ctr"/>
          <a:lstStyle/>
          <a:p>
            <a:pPr algn="ctr"/>
            <a:r>
              <a:rPr lang="ja-JP" altLang="en-US" sz="3200">
                <a:latin typeface="Times New Roman" pitchFamily="18" charset="0"/>
              </a:rPr>
              <a:t>電子通貨</a:t>
            </a:r>
          </a:p>
        </p:txBody>
      </p:sp>
      <p:sp>
        <p:nvSpPr>
          <p:cNvPr id="30724" name="Oval 4"/>
          <p:cNvSpPr>
            <a:spLocks noChangeArrowheads="1"/>
          </p:cNvSpPr>
          <p:nvPr/>
        </p:nvSpPr>
        <p:spPr bwMode="auto">
          <a:xfrm>
            <a:off x="638175" y="1700213"/>
            <a:ext cx="1557338" cy="1066800"/>
          </a:xfrm>
          <a:prstGeom prst="ellipse">
            <a:avLst/>
          </a:prstGeom>
          <a:noFill/>
          <a:ln w="19050">
            <a:solidFill>
              <a:schemeClr val="tx1"/>
            </a:solidFill>
            <a:round/>
            <a:headEnd/>
            <a:tailEnd/>
          </a:ln>
          <a:effectLst/>
        </p:spPr>
        <p:txBody>
          <a:bodyPr wrap="none" anchor="ctr"/>
          <a:lstStyle/>
          <a:p>
            <a:pPr algn="ctr"/>
            <a:r>
              <a:rPr lang="ja-JP" altLang="en-US" sz="3200">
                <a:latin typeface="Times New Roman" pitchFamily="18" charset="0"/>
              </a:rPr>
              <a:t>手配</a:t>
            </a:r>
          </a:p>
          <a:p>
            <a:pPr algn="ctr"/>
            <a:r>
              <a:rPr lang="ja-JP" altLang="en-US" sz="3200">
                <a:latin typeface="Times New Roman" pitchFamily="18" charset="0"/>
              </a:rPr>
              <a:t>旅行</a:t>
            </a:r>
          </a:p>
        </p:txBody>
      </p:sp>
      <p:sp>
        <p:nvSpPr>
          <p:cNvPr id="30725" name="Oval 5"/>
          <p:cNvSpPr>
            <a:spLocks noChangeArrowheads="1"/>
          </p:cNvSpPr>
          <p:nvPr/>
        </p:nvSpPr>
        <p:spPr bwMode="auto">
          <a:xfrm>
            <a:off x="7092950" y="1649413"/>
            <a:ext cx="1190625" cy="1203325"/>
          </a:xfrm>
          <a:prstGeom prst="ellipse">
            <a:avLst/>
          </a:prstGeom>
          <a:noFill/>
          <a:ln w="12700">
            <a:solidFill>
              <a:schemeClr val="tx1"/>
            </a:solidFill>
            <a:prstDash val="dash"/>
            <a:round/>
            <a:headEnd/>
            <a:tailEnd/>
          </a:ln>
          <a:effectLst/>
        </p:spPr>
        <p:txBody>
          <a:bodyPr wrap="none" anchor="ctr"/>
          <a:lstStyle/>
          <a:p>
            <a:pPr algn="ctr"/>
            <a:r>
              <a:rPr lang="ja-JP" altLang="en-US" sz="3200">
                <a:latin typeface="Times New Roman" pitchFamily="18" charset="0"/>
              </a:rPr>
              <a:t>主催</a:t>
            </a:r>
          </a:p>
          <a:p>
            <a:pPr algn="ctr"/>
            <a:r>
              <a:rPr lang="ja-JP" altLang="en-US" sz="3200">
                <a:latin typeface="Times New Roman" pitchFamily="18" charset="0"/>
              </a:rPr>
              <a:t>旅行</a:t>
            </a:r>
          </a:p>
        </p:txBody>
      </p:sp>
      <p:sp>
        <p:nvSpPr>
          <p:cNvPr id="30726" name="Rectangle 6"/>
          <p:cNvSpPr>
            <a:spLocks noChangeArrowheads="1"/>
          </p:cNvSpPr>
          <p:nvPr/>
        </p:nvSpPr>
        <p:spPr bwMode="auto">
          <a:xfrm>
            <a:off x="4114800" y="333375"/>
            <a:ext cx="838200" cy="5537200"/>
          </a:xfrm>
          <a:prstGeom prst="rect">
            <a:avLst/>
          </a:prstGeom>
          <a:noFill/>
          <a:ln w="28575">
            <a:solidFill>
              <a:schemeClr val="tx1"/>
            </a:solidFill>
            <a:prstDash val="dash"/>
            <a:miter lim="800000"/>
            <a:headEnd/>
            <a:tailEnd/>
          </a:ln>
          <a:effectLst/>
        </p:spPr>
        <p:txBody>
          <a:bodyPr vert="eaVert" wrap="none" anchor="ctr"/>
          <a:lstStyle/>
          <a:p>
            <a:pPr algn="ctr"/>
            <a:r>
              <a:rPr lang="ja-JP" altLang="en-US" sz="4400">
                <a:latin typeface="Times New Roman" pitchFamily="18" charset="0"/>
              </a:rPr>
              <a:t>特定・不特定性</a:t>
            </a:r>
          </a:p>
        </p:txBody>
      </p:sp>
      <p:sp>
        <p:nvSpPr>
          <p:cNvPr id="30727" name="Oval 7"/>
          <p:cNvSpPr>
            <a:spLocks noChangeArrowheads="1"/>
          </p:cNvSpPr>
          <p:nvPr/>
        </p:nvSpPr>
        <p:spPr bwMode="auto">
          <a:xfrm>
            <a:off x="323850" y="5746750"/>
            <a:ext cx="2133600" cy="1066800"/>
          </a:xfrm>
          <a:prstGeom prst="ellipse">
            <a:avLst/>
          </a:prstGeom>
          <a:noFill/>
          <a:ln w="12700">
            <a:solidFill>
              <a:schemeClr val="tx1"/>
            </a:solidFill>
            <a:round/>
            <a:headEnd/>
            <a:tailEnd/>
          </a:ln>
          <a:effectLst/>
        </p:spPr>
        <p:txBody>
          <a:bodyPr wrap="none" anchor="ctr"/>
          <a:lstStyle/>
          <a:p>
            <a:pPr algn="ctr"/>
            <a:r>
              <a:rPr lang="ja-JP" altLang="en-US" sz="4000">
                <a:latin typeface="Times New Roman" pitchFamily="18" charset="0"/>
              </a:rPr>
              <a:t>自家用</a:t>
            </a:r>
          </a:p>
        </p:txBody>
      </p:sp>
      <p:sp>
        <p:nvSpPr>
          <p:cNvPr id="30728" name="Oval 8"/>
          <p:cNvSpPr>
            <a:spLocks noChangeArrowheads="1"/>
          </p:cNvSpPr>
          <p:nvPr/>
        </p:nvSpPr>
        <p:spPr bwMode="auto">
          <a:xfrm>
            <a:off x="6659563" y="5734050"/>
            <a:ext cx="2133600" cy="1066800"/>
          </a:xfrm>
          <a:prstGeom prst="ellipse">
            <a:avLst/>
          </a:prstGeom>
          <a:noFill/>
          <a:ln w="12700">
            <a:solidFill>
              <a:schemeClr val="tx1"/>
            </a:solidFill>
            <a:round/>
            <a:headEnd/>
            <a:tailEnd/>
          </a:ln>
          <a:effectLst/>
        </p:spPr>
        <p:txBody>
          <a:bodyPr wrap="none" anchor="ctr"/>
          <a:lstStyle/>
          <a:p>
            <a:pPr algn="ctr"/>
            <a:r>
              <a:rPr lang="ja-JP" altLang="en-US" sz="4000">
                <a:latin typeface="Times New Roman" pitchFamily="18" charset="0"/>
              </a:rPr>
              <a:t>他人用</a:t>
            </a:r>
          </a:p>
        </p:txBody>
      </p:sp>
      <p:sp>
        <p:nvSpPr>
          <p:cNvPr id="30729" name="Oval 9"/>
          <p:cNvSpPr>
            <a:spLocks noChangeArrowheads="1"/>
          </p:cNvSpPr>
          <p:nvPr/>
        </p:nvSpPr>
        <p:spPr bwMode="auto">
          <a:xfrm>
            <a:off x="609600" y="2924175"/>
            <a:ext cx="2133600" cy="1296988"/>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貸切</a:t>
            </a:r>
          </a:p>
          <a:p>
            <a:pPr algn="ctr"/>
            <a:r>
              <a:rPr lang="ja-JP" altLang="en-US" sz="4000">
                <a:latin typeface="Times New Roman" pitchFamily="18" charset="0"/>
              </a:rPr>
              <a:t>交通</a:t>
            </a:r>
          </a:p>
        </p:txBody>
      </p:sp>
      <p:sp>
        <p:nvSpPr>
          <p:cNvPr id="30730" name="Oval 10"/>
          <p:cNvSpPr>
            <a:spLocks noChangeArrowheads="1"/>
          </p:cNvSpPr>
          <p:nvPr/>
        </p:nvSpPr>
        <p:spPr bwMode="auto">
          <a:xfrm>
            <a:off x="6615113" y="2924175"/>
            <a:ext cx="2133600" cy="1211263"/>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乗合</a:t>
            </a:r>
          </a:p>
          <a:p>
            <a:pPr algn="ctr"/>
            <a:r>
              <a:rPr lang="ja-JP" altLang="en-US" sz="4000">
                <a:latin typeface="Times New Roman" pitchFamily="18" charset="0"/>
              </a:rPr>
              <a:t>交通</a:t>
            </a:r>
          </a:p>
        </p:txBody>
      </p:sp>
      <p:sp>
        <p:nvSpPr>
          <p:cNvPr id="30731" name="AutoShape 11"/>
          <p:cNvSpPr>
            <a:spLocks noChangeArrowheads="1"/>
          </p:cNvSpPr>
          <p:nvPr/>
        </p:nvSpPr>
        <p:spPr bwMode="auto">
          <a:xfrm>
            <a:off x="2698750" y="-171450"/>
            <a:ext cx="1368425" cy="1020763"/>
          </a:xfrm>
          <a:prstGeom prst="leftArrow">
            <a:avLst>
              <a:gd name="adj1" fmla="val 50000"/>
              <a:gd name="adj2" fmla="val 33515"/>
            </a:avLst>
          </a:prstGeom>
          <a:noFill/>
          <a:ln w="9525">
            <a:solidFill>
              <a:schemeClr val="tx1"/>
            </a:solidFill>
            <a:prstDash val="sysDot"/>
            <a:miter lim="800000"/>
            <a:headEnd/>
            <a:tailEnd/>
          </a:ln>
          <a:effectLst/>
        </p:spPr>
        <p:txBody>
          <a:bodyPr wrap="none" anchor="ctr"/>
          <a:lstStyle/>
          <a:p>
            <a:pPr algn="ctr"/>
            <a:r>
              <a:rPr lang="ja-JP" altLang="en-US" sz="2400">
                <a:latin typeface="Times New Roman" pitchFamily="18" charset="0"/>
              </a:rPr>
              <a:t>特定少数</a:t>
            </a:r>
          </a:p>
        </p:txBody>
      </p:sp>
      <p:sp>
        <p:nvSpPr>
          <p:cNvPr id="30732" name="AutoShape 12"/>
          <p:cNvSpPr>
            <a:spLocks noChangeArrowheads="1"/>
          </p:cNvSpPr>
          <p:nvPr/>
        </p:nvSpPr>
        <p:spPr bwMode="auto">
          <a:xfrm>
            <a:off x="5008563" y="-171450"/>
            <a:ext cx="1577975" cy="1079500"/>
          </a:xfrm>
          <a:prstGeom prst="rightArrow">
            <a:avLst>
              <a:gd name="adj1" fmla="val 50000"/>
              <a:gd name="adj2" fmla="val 36544"/>
            </a:avLst>
          </a:prstGeom>
          <a:noFill/>
          <a:ln w="9525">
            <a:solidFill>
              <a:schemeClr val="tx1"/>
            </a:solidFill>
            <a:prstDash val="sysDot"/>
            <a:miter lim="800000"/>
            <a:headEnd/>
            <a:tailEnd/>
          </a:ln>
          <a:effectLst/>
        </p:spPr>
        <p:txBody>
          <a:bodyPr wrap="none" anchor="ctr"/>
          <a:lstStyle/>
          <a:p>
            <a:pPr algn="ctr"/>
            <a:r>
              <a:rPr lang="ja-JP" altLang="en-US" sz="2400">
                <a:latin typeface="Times New Roman" pitchFamily="18" charset="0"/>
              </a:rPr>
              <a:t>不特定多数</a:t>
            </a:r>
          </a:p>
        </p:txBody>
      </p:sp>
      <p:sp>
        <p:nvSpPr>
          <p:cNvPr id="30733" name="Oval 13"/>
          <p:cNvSpPr>
            <a:spLocks noChangeArrowheads="1"/>
          </p:cNvSpPr>
          <p:nvPr/>
        </p:nvSpPr>
        <p:spPr bwMode="auto">
          <a:xfrm>
            <a:off x="7956550" y="646113"/>
            <a:ext cx="814388" cy="622300"/>
          </a:xfrm>
          <a:prstGeom prst="ellipse">
            <a:avLst/>
          </a:prstGeom>
          <a:solidFill>
            <a:schemeClr val="bg1"/>
          </a:solidFill>
          <a:ln w="9525">
            <a:solidFill>
              <a:schemeClr val="tx1"/>
            </a:solidFill>
            <a:prstDash val="dash"/>
            <a:round/>
            <a:headEnd/>
            <a:tailEnd/>
          </a:ln>
          <a:effectLst/>
        </p:spPr>
        <p:txBody>
          <a:bodyPr wrap="none" anchor="ctr"/>
          <a:lstStyle/>
          <a:p>
            <a:pPr algn="ctr"/>
            <a:r>
              <a:rPr lang="ja-JP" altLang="en-US">
                <a:latin typeface="Times New Roman" pitchFamily="18" charset="0"/>
              </a:rPr>
              <a:t>強制力</a:t>
            </a:r>
          </a:p>
        </p:txBody>
      </p:sp>
      <p:sp>
        <p:nvSpPr>
          <p:cNvPr id="30734" name="Oval 14"/>
          <p:cNvSpPr>
            <a:spLocks noChangeArrowheads="1"/>
          </p:cNvSpPr>
          <p:nvPr/>
        </p:nvSpPr>
        <p:spPr bwMode="auto">
          <a:xfrm>
            <a:off x="5364163" y="3222625"/>
            <a:ext cx="936625" cy="768350"/>
          </a:xfrm>
          <a:prstGeom prst="ellipse">
            <a:avLst/>
          </a:prstGeom>
          <a:solidFill>
            <a:schemeClr val="bg1"/>
          </a:solidFill>
          <a:ln w="9525">
            <a:solidFill>
              <a:schemeClr val="tx1"/>
            </a:solidFill>
            <a:round/>
            <a:headEnd/>
            <a:tailEnd/>
          </a:ln>
          <a:effectLst/>
        </p:spPr>
        <p:txBody>
          <a:bodyPr wrap="none" anchor="ctr"/>
          <a:lstStyle/>
          <a:p>
            <a:pPr algn="ctr"/>
            <a:r>
              <a:rPr lang="ja-JP" altLang="en-US" sz="2400">
                <a:latin typeface="Times New Roman" pitchFamily="18" charset="0"/>
              </a:rPr>
              <a:t>座席</a:t>
            </a:r>
          </a:p>
          <a:p>
            <a:pPr algn="ctr"/>
            <a:r>
              <a:rPr lang="ja-JP" altLang="en-US" sz="2400">
                <a:latin typeface="Times New Roman" pitchFamily="18" charset="0"/>
              </a:rPr>
              <a:t>指定</a:t>
            </a:r>
          </a:p>
        </p:txBody>
      </p:sp>
      <p:sp>
        <p:nvSpPr>
          <p:cNvPr id="30735" name="AutoShape 15"/>
          <p:cNvSpPr>
            <a:spLocks noChangeArrowheads="1"/>
          </p:cNvSpPr>
          <p:nvPr/>
        </p:nvSpPr>
        <p:spPr bwMode="auto">
          <a:xfrm>
            <a:off x="3200400" y="4941888"/>
            <a:ext cx="2590800" cy="928687"/>
          </a:xfrm>
          <a:prstGeom prst="leftRightArrow">
            <a:avLst>
              <a:gd name="adj1" fmla="val 50000"/>
              <a:gd name="adj2" fmla="val 55795"/>
            </a:avLst>
          </a:prstGeom>
          <a:solidFill>
            <a:schemeClr val="bg1"/>
          </a:solidFill>
          <a:ln w="9525">
            <a:solidFill>
              <a:schemeClr val="tx1"/>
            </a:solidFill>
            <a:miter lim="800000"/>
            <a:headEnd/>
            <a:tailEnd/>
          </a:ln>
          <a:effectLst/>
        </p:spPr>
        <p:txBody>
          <a:bodyPr wrap="none" anchor="ctr"/>
          <a:lstStyle/>
          <a:p>
            <a:pPr algn="ctr"/>
            <a:r>
              <a:rPr lang="ja-JP" altLang="en-US" sz="3200">
                <a:latin typeface="Times New Roman" pitchFamily="18" charset="0"/>
              </a:rPr>
              <a:t>相対化</a:t>
            </a:r>
          </a:p>
        </p:txBody>
      </p:sp>
      <p:sp>
        <p:nvSpPr>
          <p:cNvPr id="30736" name="Text Box 16"/>
          <p:cNvSpPr txBox="1">
            <a:spLocks noChangeArrowheads="1"/>
          </p:cNvSpPr>
          <p:nvPr/>
        </p:nvSpPr>
        <p:spPr bwMode="auto">
          <a:xfrm>
            <a:off x="107950" y="79375"/>
            <a:ext cx="709613" cy="469900"/>
          </a:xfrm>
          <a:prstGeom prst="rect">
            <a:avLst/>
          </a:prstGeom>
          <a:noFill/>
          <a:ln w="12700">
            <a:solidFill>
              <a:schemeClr val="tx1"/>
            </a:solidFill>
            <a:miter lim="800000"/>
            <a:headEnd/>
            <a:tailEnd/>
          </a:ln>
          <a:effectLst/>
        </p:spPr>
        <p:txBody>
          <a:bodyPr wrap="none">
            <a:spAutoFit/>
          </a:bodyPr>
          <a:lstStyle/>
          <a:p>
            <a:r>
              <a:rPr lang="ja-JP" altLang="en-US" sz="2400"/>
              <a:t>図７</a:t>
            </a:r>
          </a:p>
        </p:txBody>
      </p:sp>
      <p:sp>
        <p:nvSpPr>
          <p:cNvPr id="30738" name="Oval 18"/>
          <p:cNvSpPr>
            <a:spLocks noChangeArrowheads="1"/>
          </p:cNvSpPr>
          <p:nvPr/>
        </p:nvSpPr>
        <p:spPr bwMode="auto">
          <a:xfrm>
            <a:off x="757238" y="4365625"/>
            <a:ext cx="1943100" cy="1223963"/>
          </a:xfrm>
          <a:prstGeom prst="ellipse">
            <a:avLst/>
          </a:prstGeom>
          <a:noFill/>
          <a:ln w="12700">
            <a:solidFill>
              <a:schemeClr val="tx1"/>
            </a:solidFill>
            <a:round/>
            <a:headEnd/>
            <a:tailEnd/>
          </a:ln>
          <a:effectLst/>
        </p:spPr>
        <p:txBody>
          <a:bodyPr wrap="none" anchor="ctr"/>
          <a:lstStyle/>
          <a:p>
            <a:pPr algn="ctr"/>
            <a:r>
              <a:rPr lang="ja-JP" altLang="en-US" sz="2800">
                <a:latin typeface="Times New Roman" pitchFamily="18" charset="0"/>
              </a:rPr>
              <a:t>会員制</a:t>
            </a:r>
          </a:p>
          <a:p>
            <a:pPr algn="ctr"/>
            <a:r>
              <a:rPr lang="ja-JP" altLang="en-US" sz="2000">
                <a:latin typeface="Times New Roman" pitchFamily="18" charset="0"/>
              </a:rPr>
              <a:t>宿泊・居住</a:t>
            </a:r>
          </a:p>
          <a:p>
            <a:pPr algn="ctr"/>
            <a:r>
              <a:rPr lang="ja-JP" altLang="en-US" sz="2000">
                <a:latin typeface="Times New Roman" pitchFamily="18" charset="0"/>
              </a:rPr>
              <a:t>施設</a:t>
            </a:r>
          </a:p>
        </p:txBody>
      </p:sp>
      <p:sp>
        <p:nvSpPr>
          <p:cNvPr id="30739" name="Oval 19"/>
          <p:cNvSpPr>
            <a:spLocks noChangeArrowheads="1"/>
          </p:cNvSpPr>
          <p:nvPr/>
        </p:nvSpPr>
        <p:spPr bwMode="auto">
          <a:xfrm>
            <a:off x="6615113" y="4435475"/>
            <a:ext cx="2133600" cy="1081088"/>
          </a:xfrm>
          <a:prstGeom prst="ellipse">
            <a:avLst/>
          </a:prstGeom>
          <a:noFill/>
          <a:ln w="12700">
            <a:solidFill>
              <a:schemeClr val="tx1"/>
            </a:solidFill>
            <a:round/>
            <a:headEnd/>
            <a:tailEnd/>
          </a:ln>
          <a:effectLst/>
        </p:spPr>
        <p:txBody>
          <a:bodyPr wrap="none" anchor="ctr"/>
          <a:lstStyle/>
          <a:p>
            <a:pPr algn="ctr"/>
            <a:r>
              <a:rPr lang="ja-JP" altLang="en-US" sz="2800">
                <a:latin typeface="Times New Roman" pitchFamily="18" charset="0"/>
              </a:rPr>
              <a:t>ホテル</a:t>
            </a:r>
          </a:p>
          <a:p>
            <a:pPr algn="ctr"/>
            <a:r>
              <a:rPr lang="ja-JP" altLang="en-US" sz="2800">
                <a:latin typeface="Times New Roman" pitchFamily="18" charset="0"/>
              </a:rPr>
              <a:t>旅館</a:t>
            </a:r>
          </a:p>
        </p:txBody>
      </p:sp>
      <p:sp>
        <p:nvSpPr>
          <p:cNvPr id="30740" name="Oval 20"/>
          <p:cNvSpPr>
            <a:spLocks noChangeArrowheads="1"/>
          </p:cNvSpPr>
          <p:nvPr/>
        </p:nvSpPr>
        <p:spPr bwMode="auto">
          <a:xfrm>
            <a:off x="2843213" y="693738"/>
            <a:ext cx="1054100" cy="863600"/>
          </a:xfrm>
          <a:prstGeom prst="ellipse">
            <a:avLst/>
          </a:prstGeom>
          <a:noFill/>
          <a:ln w="19050">
            <a:solidFill>
              <a:schemeClr val="tx1"/>
            </a:solidFill>
            <a:round/>
            <a:headEnd/>
            <a:tailEnd/>
          </a:ln>
          <a:effectLst/>
        </p:spPr>
        <p:txBody>
          <a:bodyPr wrap="none" anchor="ctr"/>
          <a:lstStyle/>
          <a:p>
            <a:pPr algn="ctr"/>
            <a:r>
              <a:rPr lang="ja-JP" altLang="en-US" sz="2000">
                <a:latin typeface="Times New Roman" pitchFamily="18" charset="0"/>
              </a:rPr>
              <a:t>地域</a:t>
            </a:r>
          </a:p>
          <a:p>
            <a:pPr algn="ctr"/>
            <a:r>
              <a:rPr lang="ja-JP" altLang="en-US" sz="2000">
                <a:latin typeface="Times New Roman" pitchFamily="18" charset="0"/>
              </a:rPr>
              <a:t>通貨</a:t>
            </a:r>
          </a:p>
        </p:txBody>
      </p:sp>
      <p:sp>
        <p:nvSpPr>
          <p:cNvPr id="30741" name="Oval 21"/>
          <p:cNvSpPr>
            <a:spLocks noChangeArrowheads="1"/>
          </p:cNvSpPr>
          <p:nvPr/>
        </p:nvSpPr>
        <p:spPr bwMode="auto">
          <a:xfrm>
            <a:off x="2700338" y="1628775"/>
            <a:ext cx="1584325" cy="1377950"/>
          </a:xfrm>
          <a:prstGeom prst="ellipse">
            <a:avLst/>
          </a:prstGeom>
          <a:noFill/>
          <a:ln w="12700">
            <a:solidFill>
              <a:schemeClr val="tx1"/>
            </a:solidFill>
            <a:round/>
            <a:headEnd/>
            <a:tailEnd/>
          </a:ln>
          <a:effectLst/>
        </p:spPr>
        <p:txBody>
          <a:bodyPr wrap="none" anchor="ctr"/>
          <a:lstStyle/>
          <a:p>
            <a:pPr algn="ctr"/>
            <a:r>
              <a:rPr lang="ja-JP" altLang="en-US" sz="2400">
                <a:latin typeface="Times New Roman" pitchFamily="18" charset="0"/>
              </a:rPr>
              <a:t>企画</a:t>
            </a:r>
          </a:p>
          <a:p>
            <a:pPr algn="ctr"/>
            <a:r>
              <a:rPr lang="ja-JP" altLang="en-US" sz="2400">
                <a:latin typeface="Times New Roman" pitchFamily="18" charset="0"/>
              </a:rPr>
              <a:t>旅行</a:t>
            </a:r>
          </a:p>
          <a:p>
            <a:pPr algn="ctr"/>
            <a:r>
              <a:rPr lang="en-US" altLang="ja-JP" sz="2400">
                <a:latin typeface="Times New Roman" pitchFamily="18" charset="0"/>
              </a:rPr>
              <a:t>(</a:t>
            </a:r>
            <a:r>
              <a:rPr lang="ja-JP" altLang="en-US" sz="2400">
                <a:latin typeface="Times New Roman" pitchFamily="18" charset="0"/>
              </a:rPr>
              <a:t>注文</a:t>
            </a:r>
            <a:r>
              <a:rPr lang="en-US" altLang="ja-JP" sz="2400">
                <a:latin typeface="Times New Roman" pitchFamily="18" charset="0"/>
              </a:rPr>
              <a:t>)</a:t>
            </a:r>
          </a:p>
        </p:txBody>
      </p:sp>
      <p:sp>
        <p:nvSpPr>
          <p:cNvPr id="30742" name="AutoShape 22"/>
          <p:cNvSpPr>
            <a:spLocks noChangeArrowheads="1"/>
          </p:cNvSpPr>
          <p:nvPr/>
        </p:nvSpPr>
        <p:spPr bwMode="auto">
          <a:xfrm>
            <a:off x="2627313" y="6021388"/>
            <a:ext cx="3959225" cy="779462"/>
          </a:xfrm>
          <a:prstGeom prst="upArrow">
            <a:avLst>
              <a:gd name="adj1" fmla="val 50000"/>
              <a:gd name="adj2" fmla="val 25000"/>
            </a:avLst>
          </a:prstGeom>
          <a:solidFill>
            <a:schemeClr val="bg1"/>
          </a:solidFill>
          <a:ln w="9525">
            <a:solidFill>
              <a:schemeClr val="tx1"/>
            </a:solidFill>
            <a:miter lim="800000"/>
            <a:headEnd/>
            <a:tailEnd/>
          </a:ln>
          <a:effectLst/>
        </p:spPr>
        <p:txBody>
          <a:bodyPr wrap="none" anchor="ctr"/>
          <a:lstStyle/>
          <a:p>
            <a:pPr algn="ctr"/>
            <a:r>
              <a:rPr lang="ja-JP" altLang="en-US" sz="2400" b="1"/>
              <a:t>インターネット</a:t>
            </a:r>
          </a:p>
          <a:p>
            <a:pPr algn="ctr"/>
            <a:r>
              <a:rPr lang="ja-JP" altLang="en-US" sz="2400" b="1"/>
              <a:t>「個」の確立</a:t>
            </a:r>
          </a:p>
        </p:txBody>
      </p:sp>
      <p:sp>
        <p:nvSpPr>
          <p:cNvPr id="30743" name="Oval 23"/>
          <p:cNvSpPr>
            <a:spLocks noChangeArrowheads="1"/>
          </p:cNvSpPr>
          <p:nvPr/>
        </p:nvSpPr>
        <p:spPr bwMode="auto">
          <a:xfrm>
            <a:off x="4787900" y="1557338"/>
            <a:ext cx="1585913" cy="1377950"/>
          </a:xfrm>
          <a:prstGeom prst="ellipse">
            <a:avLst/>
          </a:prstGeom>
          <a:noFill/>
          <a:ln w="12700">
            <a:solidFill>
              <a:schemeClr val="tx1"/>
            </a:solidFill>
            <a:round/>
            <a:headEnd/>
            <a:tailEnd/>
          </a:ln>
          <a:effectLst/>
        </p:spPr>
        <p:txBody>
          <a:bodyPr wrap="none" anchor="ctr"/>
          <a:lstStyle/>
          <a:p>
            <a:pPr algn="ctr"/>
            <a:r>
              <a:rPr lang="ja-JP" altLang="en-US" sz="2400">
                <a:latin typeface="Times New Roman" pitchFamily="18" charset="0"/>
              </a:rPr>
              <a:t>企画</a:t>
            </a:r>
          </a:p>
          <a:p>
            <a:pPr algn="ctr"/>
            <a:r>
              <a:rPr lang="ja-JP" altLang="en-US" sz="2400">
                <a:latin typeface="Times New Roman" pitchFamily="18" charset="0"/>
              </a:rPr>
              <a:t>旅行</a:t>
            </a:r>
          </a:p>
          <a:p>
            <a:pPr algn="ctr"/>
            <a:r>
              <a:rPr lang="ja-JP" altLang="en-US" sz="2400">
                <a:latin typeface="Times New Roman" pitchFamily="18" charset="0"/>
              </a:rPr>
              <a:t>（募集）</a:t>
            </a:r>
          </a:p>
        </p:txBody>
      </p:sp>
      <p:sp>
        <p:nvSpPr>
          <p:cNvPr id="30744" name="Oval 24"/>
          <p:cNvSpPr>
            <a:spLocks noChangeArrowheads="1"/>
          </p:cNvSpPr>
          <p:nvPr/>
        </p:nvSpPr>
        <p:spPr bwMode="auto">
          <a:xfrm>
            <a:off x="5364163" y="4173538"/>
            <a:ext cx="1009650" cy="984250"/>
          </a:xfrm>
          <a:prstGeom prst="ellipse">
            <a:avLst/>
          </a:prstGeom>
          <a:solidFill>
            <a:schemeClr val="bg1"/>
          </a:solidFill>
          <a:ln w="9525">
            <a:solidFill>
              <a:schemeClr val="tx1"/>
            </a:solidFill>
            <a:round/>
            <a:headEnd/>
            <a:tailEnd/>
          </a:ln>
          <a:effectLst/>
        </p:spPr>
        <p:txBody>
          <a:bodyPr wrap="none" anchor="ctr"/>
          <a:lstStyle/>
          <a:p>
            <a:pPr algn="ctr"/>
            <a:r>
              <a:rPr lang="en-US" altLang="ja-JP" sz="2400">
                <a:latin typeface="Times New Roman" pitchFamily="18" charset="0"/>
              </a:rPr>
              <a:t>CRM</a:t>
            </a:r>
          </a:p>
          <a:p>
            <a:pPr algn="ctr"/>
            <a:r>
              <a:rPr lang="ja-JP" altLang="en-US" sz="1600">
                <a:latin typeface="Times New Roman" pitchFamily="18" charset="0"/>
              </a:rPr>
              <a:t>囲い込み</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スライド番号プレースホルダ 5"/>
          <p:cNvSpPr>
            <a:spLocks noGrp="1"/>
          </p:cNvSpPr>
          <p:nvPr>
            <p:ph type="sldNum" sz="quarter" idx="12"/>
          </p:nvPr>
        </p:nvSpPr>
        <p:spPr/>
        <p:txBody>
          <a:bodyPr/>
          <a:lstStyle/>
          <a:p>
            <a:fld id="{E6DF242C-D7AA-41CE-B838-5391FF2FC0BC}" type="slidenum">
              <a:rPr lang="en-US" altLang="ja-JP"/>
              <a:pPr/>
              <a:t>30</a:t>
            </a:fld>
            <a:endParaRPr lang="en-US" altLang="ja-JP"/>
          </a:p>
        </p:txBody>
      </p:sp>
      <p:sp>
        <p:nvSpPr>
          <p:cNvPr id="174082" name="Text Box 2"/>
          <p:cNvSpPr txBox="1">
            <a:spLocks noChangeArrowheads="1"/>
          </p:cNvSpPr>
          <p:nvPr/>
        </p:nvSpPr>
        <p:spPr bwMode="auto">
          <a:xfrm>
            <a:off x="3584575" y="234950"/>
            <a:ext cx="3475038" cy="485775"/>
          </a:xfrm>
          <a:prstGeom prst="rect">
            <a:avLst/>
          </a:prstGeom>
          <a:noFill/>
          <a:ln w="28575">
            <a:solidFill>
              <a:schemeClr val="tx1"/>
            </a:solidFill>
            <a:miter lim="800000"/>
            <a:headEnd/>
            <a:tailEnd/>
          </a:ln>
          <a:effectLst/>
        </p:spPr>
        <p:txBody>
          <a:bodyPr wrap="none">
            <a:spAutoFit/>
          </a:bodyPr>
          <a:lstStyle/>
          <a:p>
            <a:r>
              <a:rPr lang="ja-JP" altLang="en-US"/>
              <a:t>海上運送法における乗合</a:t>
            </a:r>
          </a:p>
        </p:txBody>
      </p:sp>
      <p:sp>
        <p:nvSpPr>
          <p:cNvPr id="174083" name="Rectangle 3"/>
          <p:cNvSpPr>
            <a:spLocks noChangeArrowheads="1"/>
          </p:cNvSpPr>
          <p:nvPr/>
        </p:nvSpPr>
        <p:spPr bwMode="auto">
          <a:xfrm>
            <a:off x="1712913" y="3067050"/>
            <a:ext cx="1851025" cy="1441450"/>
          </a:xfrm>
          <a:prstGeom prst="rect">
            <a:avLst/>
          </a:prstGeom>
          <a:noFill/>
          <a:ln w="9525">
            <a:solidFill>
              <a:schemeClr val="tx1"/>
            </a:solidFill>
            <a:miter lim="800000"/>
            <a:headEnd/>
            <a:tailEnd/>
          </a:ln>
          <a:effectLst/>
        </p:spPr>
        <p:txBody>
          <a:bodyPr wrap="none" anchor="ctr"/>
          <a:lstStyle/>
          <a:p>
            <a:pPr algn="ctr"/>
            <a:r>
              <a:rPr lang="ja-JP" altLang="en-US"/>
              <a:t>定期運送</a:t>
            </a:r>
          </a:p>
          <a:p>
            <a:pPr algn="ctr"/>
            <a:r>
              <a:rPr lang="ja-JP" altLang="en-US" sz="1600"/>
              <a:t>（定期の地点の</a:t>
            </a:r>
          </a:p>
          <a:p>
            <a:pPr algn="ctr"/>
            <a:r>
              <a:rPr lang="ja-JP" altLang="en-US" sz="1600"/>
              <a:t>特定も法的概念）</a:t>
            </a:r>
          </a:p>
          <a:p>
            <a:pPr algn="ctr"/>
            <a:r>
              <a:rPr lang="ja-JP" altLang="en-US" sz="1600"/>
              <a:t>（運送時刻は</a:t>
            </a:r>
          </a:p>
          <a:p>
            <a:pPr algn="ctr"/>
            <a:r>
              <a:rPr lang="ja-JP" altLang="en-US" sz="1600"/>
              <a:t>契約条件ではない）</a:t>
            </a:r>
          </a:p>
        </p:txBody>
      </p:sp>
      <p:sp>
        <p:nvSpPr>
          <p:cNvPr id="174084" name="Rectangle 4"/>
          <p:cNvSpPr>
            <a:spLocks noChangeArrowheads="1"/>
          </p:cNvSpPr>
          <p:nvPr/>
        </p:nvSpPr>
        <p:spPr bwMode="auto">
          <a:xfrm>
            <a:off x="5600700" y="2492375"/>
            <a:ext cx="1851025" cy="1441450"/>
          </a:xfrm>
          <a:prstGeom prst="rect">
            <a:avLst/>
          </a:prstGeom>
          <a:noFill/>
          <a:ln w="9525">
            <a:solidFill>
              <a:schemeClr val="tx1"/>
            </a:solidFill>
            <a:miter lim="800000"/>
            <a:headEnd/>
            <a:tailEnd/>
          </a:ln>
          <a:effectLst/>
        </p:spPr>
        <p:txBody>
          <a:bodyPr wrap="none" anchor="ctr"/>
          <a:lstStyle/>
          <a:p>
            <a:pPr algn="ctr"/>
            <a:r>
              <a:rPr lang="ja-JP" altLang="en-US"/>
              <a:t>不定期運送</a:t>
            </a:r>
          </a:p>
        </p:txBody>
      </p:sp>
      <p:sp>
        <p:nvSpPr>
          <p:cNvPr id="174085" name="Oval 5"/>
          <p:cNvSpPr>
            <a:spLocks noChangeArrowheads="1"/>
          </p:cNvSpPr>
          <p:nvPr/>
        </p:nvSpPr>
        <p:spPr bwMode="auto">
          <a:xfrm>
            <a:off x="971550" y="1557338"/>
            <a:ext cx="576263" cy="576262"/>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086" name="Oval 6"/>
          <p:cNvSpPr>
            <a:spLocks noChangeArrowheads="1"/>
          </p:cNvSpPr>
          <p:nvPr/>
        </p:nvSpPr>
        <p:spPr bwMode="auto">
          <a:xfrm>
            <a:off x="1187450" y="2133600"/>
            <a:ext cx="576263" cy="576263"/>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087" name="Oval 7"/>
          <p:cNvSpPr>
            <a:spLocks noChangeArrowheads="1"/>
          </p:cNvSpPr>
          <p:nvPr/>
        </p:nvSpPr>
        <p:spPr bwMode="auto">
          <a:xfrm>
            <a:off x="539750" y="2060575"/>
            <a:ext cx="576263" cy="576263"/>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088" name="Oval 8"/>
          <p:cNvSpPr>
            <a:spLocks noChangeArrowheads="1"/>
          </p:cNvSpPr>
          <p:nvPr/>
        </p:nvSpPr>
        <p:spPr bwMode="auto">
          <a:xfrm>
            <a:off x="2916238" y="1773238"/>
            <a:ext cx="576262" cy="576262"/>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089" name="Oval 9"/>
          <p:cNvSpPr>
            <a:spLocks noChangeArrowheads="1"/>
          </p:cNvSpPr>
          <p:nvPr/>
        </p:nvSpPr>
        <p:spPr bwMode="auto">
          <a:xfrm>
            <a:off x="417513" y="1484313"/>
            <a:ext cx="1490662" cy="1441450"/>
          </a:xfrm>
          <a:prstGeom prst="ellipse">
            <a:avLst/>
          </a:prstGeom>
          <a:noFill/>
          <a:ln w="9525">
            <a:solidFill>
              <a:schemeClr val="tx1"/>
            </a:solidFill>
            <a:prstDash val="dash"/>
            <a:round/>
            <a:headEnd/>
            <a:tailEnd/>
          </a:ln>
          <a:effectLst/>
        </p:spPr>
        <p:txBody>
          <a:bodyPr wrap="none" anchor="ctr"/>
          <a:lstStyle/>
          <a:p>
            <a:endParaRPr lang="ja-JP" altLang="en-US"/>
          </a:p>
        </p:txBody>
      </p:sp>
      <p:sp>
        <p:nvSpPr>
          <p:cNvPr id="174090" name="Line 10"/>
          <p:cNvSpPr>
            <a:spLocks noChangeShapeType="1"/>
          </p:cNvSpPr>
          <p:nvPr/>
        </p:nvSpPr>
        <p:spPr bwMode="auto">
          <a:xfrm flipH="1">
            <a:off x="3059113" y="2349500"/>
            <a:ext cx="144462" cy="503238"/>
          </a:xfrm>
          <a:prstGeom prst="line">
            <a:avLst/>
          </a:prstGeom>
          <a:noFill/>
          <a:ln w="9525">
            <a:solidFill>
              <a:schemeClr val="tx1"/>
            </a:solidFill>
            <a:round/>
            <a:headEnd/>
            <a:tailEnd type="triangle" w="med" len="med"/>
          </a:ln>
          <a:effectLst/>
        </p:spPr>
        <p:txBody>
          <a:bodyPr/>
          <a:lstStyle/>
          <a:p>
            <a:endParaRPr lang="ja-JP" altLang="en-US"/>
          </a:p>
        </p:txBody>
      </p:sp>
      <p:sp>
        <p:nvSpPr>
          <p:cNvPr id="174091" name="Line 11"/>
          <p:cNvSpPr>
            <a:spLocks noChangeShapeType="1"/>
          </p:cNvSpPr>
          <p:nvPr/>
        </p:nvSpPr>
        <p:spPr bwMode="auto">
          <a:xfrm>
            <a:off x="900113" y="2636838"/>
            <a:ext cx="1008062" cy="287337"/>
          </a:xfrm>
          <a:prstGeom prst="line">
            <a:avLst/>
          </a:prstGeom>
          <a:noFill/>
          <a:ln w="9525">
            <a:solidFill>
              <a:schemeClr val="tx1"/>
            </a:solidFill>
            <a:round/>
            <a:headEnd/>
            <a:tailEnd type="triangle" w="med" len="med"/>
          </a:ln>
          <a:effectLst/>
        </p:spPr>
        <p:txBody>
          <a:bodyPr/>
          <a:lstStyle/>
          <a:p>
            <a:endParaRPr lang="ja-JP" altLang="en-US"/>
          </a:p>
        </p:txBody>
      </p:sp>
      <p:sp>
        <p:nvSpPr>
          <p:cNvPr id="174092" name="Line 12"/>
          <p:cNvSpPr>
            <a:spLocks noChangeShapeType="1"/>
          </p:cNvSpPr>
          <p:nvPr/>
        </p:nvSpPr>
        <p:spPr bwMode="auto">
          <a:xfrm>
            <a:off x="1692275" y="2565400"/>
            <a:ext cx="503238" cy="358775"/>
          </a:xfrm>
          <a:prstGeom prst="line">
            <a:avLst/>
          </a:prstGeom>
          <a:noFill/>
          <a:ln w="9525">
            <a:solidFill>
              <a:schemeClr val="tx1"/>
            </a:solidFill>
            <a:round/>
            <a:headEnd/>
            <a:tailEnd type="triangle" w="med" len="med"/>
          </a:ln>
          <a:effectLst/>
        </p:spPr>
        <p:txBody>
          <a:bodyPr/>
          <a:lstStyle/>
          <a:p>
            <a:endParaRPr lang="ja-JP" altLang="en-US"/>
          </a:p>
        </p:txBody>
      </p:sp>
      <p:sp>
        <p:nvSpPr>
          <p:cNvPr id="174093" name="Line 13"/>
          <p:cNvSpPr>
            <a:spLocks noChangeShapeType="1"/>
          </p:cNvSpPr>
          <p:nvPr/>
        </p:nvSpPr>
        <p:spPr bwMode="auto">
          <a:xfrm>
            <a:off x="1619250" y="1916113"/>
            <a:ext cx="1081088" cy="936625"/>
          </a:xfrm>
          <a:prstGeom prst="line">
            <a:avLst/>
          </a:prstGeom>
          <a:noFill/>
          <a:ln w="9525">
            <a:solidFill>
              <a:schemeClr val="tx1"/>
            </a:solidFill>
            <a:round/>
            <a:headEnd/>
            <a:tailEnd type="triangle" w="med" len="med"/>
          </a:ln>
          <a:effectLst/>
        </p:spPr>
        <p:txBody>
          <a:bodyPr/>
          <a:lstStyle/>
          <a:p>
            <a:endParaRPr lang="ja-JP" altLang="en-US"/>
          </a:p>
        </p:txBody>
      </p:sp>
      <p:sp>
        <p:nvSpPr>
          <p:cNvPr id="174094" name="Oval 14"/>
          <p:cNvSpPr>
            <a:spLocks noChangeArrowheads="1"/>
          </p:cNvSpPr>
          <p:nvPr/>
        </p:nvSpPr>
        <p:spPr bwMode="auto">
          <a:xfrm>
            <a:off x="2771775" y="1651000"/>
            <a:ext cx="792163" cy="841375"/>
          </a:xfrm>
          <a:prstGeom prst="ellipse">
            <a:avLst/>
          </a:prstGeom>
          <a:noFill/>
          <a:ln w="9525">
            <a:solidFill>
              <a:schemeClr val="tx1"/>
            </a:solidFill>
            <a:prstDash val="dash"/>
            <a:round/>
            <a:headEnd/>
            <a:tailEnd/>
          </a:ln>
          <a:effectLst/>
        </p:spPr>
        <p:txBody>
          <a:bodyPr wrap="none" anchor="ctr"/>
          <a:lstStyle/>
          <a:p>
            <a:endParaRPr lang="ja-JP" altLang="en-US"/>
          </a:p>
        </p:txBody>
      </p:sp>
      <p:sp>
        <p:nvSpPr>
          <p:cNvPr id="174095" name="Oval 15"/>
          <p:cNvSpPr>
            <a:spLocks noChangeArrowheads="1"/>
          </p:cNvSpPr>
          <p:nvPr/>
        </p:nvSpPr>
        <p:spPr bwMode="auto">
          <a:xfrm>
            <a:off x="468313" y="260350"/>
            <a:ext cx="914400" cy="647700"/>
          </a:xfrm>
          <a:prstGeom prst="ellipse">
            <a:avLst/>
          </a:prstGeom>
          <a:noFill/>
          <a:ln w="9525">
            <a:solidFill>
              <a:schemeClr val="tx1"/>
            </a:solidFill>
            <a:prstDash val="dash"/>
            <a:round/>
            <a:headEnd/>
            <a:tailEnd/>
          </a:ln>
          <a:effectLst/>
        </p:spPr>
        <p:txBody>
          <a:bodyPr wrap="none" anchor="ctr"/>
          <a:lstStyle/>
          <a:p>
            <a:pPr algn="ctr"/>
            <a:r>
              <a:rPr lang="ja-JP" altLang="en-US" sz="1400"/>
              <a:t>運送契約の</a:t>
            </a:r>
          </a:p>
          <a:p>
            <a:pPr algn="ctr"/>
            <a:r>
              <a:rPr lang="ja-JP" altLang="en-US" sz="1400"/>
              <a:t>単位</a:t>
            </a:r>
          </a:p>
        </p:txBody>
      </p:sp>
      <p:sp>
        <p:nvSpPr>
          <p:cNvPr id="174096" name="Line 16"/>
          <p:cNvSpPr>
            <a:spLocks noChangeShapeType="1"/>
          </p:cNvSpPr>
          <p:nvPr/>
        </p:nvSpPr>
        <p:spPr bwMode="auto">
          <a:xfrm>
            <a:off x="1908175" y="549275"/>
            <a:ext cx="719138" cy="0"/>
          </a:xfrm>
          <a:prstGeom prst="line">
            <a:avLst/>
          </a:prstGeom>
          <a:noFill/>
          <a:ln w="9525">
            <a:solidFill>
              <a:schemeClr val="tx1"/>
            </a:solidFill>
            <a:round/>
            <a:headEnd/>
            <a:tailEnd type="triangle" w="med" len="med"/>
          </a:ln>
          <a:effectLst/>
        </p:spPr>
        <p:txBody>
          <a:bodyPr/>
          <a:lstStyle/>
          <a:p>
            <a:endParaRPr lang="ja-JP" altLang="en-US"/>
          </a:p>
        </p:txBody>
      </p:sp>
      <p:sp>
        <p:nvSpPr>
          <p:cNvPr id="174097" name="Text Box 17"/>
          <p:cNvSpPr txBox="1">
            <a:spLocks noChangeArrowheads="1"/>
          </p:cNvSpPr>
          <p:nvPr/>
        </p:nvSpPr>
        <p:spPr bwMode="auto">
          <a:xfrm>
            <a:off x="1671638" y="549275"/>
            <a:ext cx="1250950" cy="304800"/>
          </a:xfrm>
          <a:prstGeom prst="rect">
            <a:avLst/>
          </a:prstGeom>
          <a:noFill/>
          <a:ln w="9525">
            <a:noFill/>
            <a:miter lim="800000"/>
            <a:headEnd/>
            <a:tailEnd/>
          </a:ln>
          <a:effectLst/>
        </p:spPr>
        <p:txBody>
          <a:bodyPr wrap="none">
            <a:spAutoFit/>
          </a:bodyPr>
          <a:lstStyle/>
          <a:p>
            <a:r>
              <a:rPr lang="ja-JP" altLang="en-US" sz="1400"/>
              <a:t>運賃支払の数</a:t>
            </a:r>
          </a:p>
        </p:txBody>
      </p:sp>
      <p:sp>
        <p:nvSpPr>
          <p:cNvPr id="174098" name="Oval 18"/>
          <p:cNvSpPr>
            <a:spLocks noChangeArrowheads="1"/>
          </p:cNvSpPr>
          <p:nvPr/>
        </p:nvSpPr>
        <p:spPr bwMode="auto">
          <a:xfrm>
            <a:off x="3852863" y="2278063"/>
            <a:ext cx="576262" cy="576262"/>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099" name="Oval 19"/>
          <p:cNvSpPr>
            <a:spLocks noChangeArrowheads="1"/>
          </p:cNvSpPr>
          <p:nvPr/>
        </p:nvSpPr>
        <p:spPr bwMode="auto">
          <a:xfrm>
            <a:off x="3708400" y="2155825"/>
            <a:ext cx="792163" cy="841375"/>
          </a:xfrm>
          <a:prstGeom prst="ellipse">
            <a:avLst/>
          </a:prstGeom>
          <a:noFill/>
          <a:ln w="9525">
            <a:solidFill>
              <a:schemeClr val="tx1"/>
            </a:solidFill>
            <a:prstDash val="dash"/>
            <a:round/>
            <a:headEnd/>
            <a:tailEnd/>
          </a:ln>
          <a:effectLst/>
        </p:spPr>
        <p:txBody>
          <a:bodyPr wrap="none" anchor="ctr"/>
          <a:lstStyle/>
          <a:p>
            <a:endParaRPr lang="ja-JP" altLang="en-US"/>
          </a:p>
        </p:txBody>
      </p:sp>
      <p:sp>
        <p:nvSpPr>
          <p:cNvPr id="174100" name="Line 20"/>
          <p:cNvSpPr>
            <a:spLocks noChangeShapeType="1"/>
          </p:cNvSpPr>
          <p:nvPr/>
        </p:nvSpPr>
        <p:spPr bwMode="auto">
          <a:xfrm flipH="1">
            <a:off x="3419475" y="2565400"/>
            <a:ext cx="215900" cy="287338"/>
          </a:xfrm>
          <a:prstGeom prst="line">
            <a:avLst/>
          </a:prstGeom>
          <a:noFill/>
          <a:ln w="9525">
            <a:solidFill>
              <a:schemeClr val="tx1"/>
            </a:solidFill>
            <a:round/>
            <a:headEnd/>
            <a:tailEnd type="triangle" w="med" len="med"/>
          </a:ln>
          <a:effectLst/>
        </p:spPr>
        <p:txBody>
          <a:bodyPr/>
          <a:lstStyle/>
          <a:p>
            <a:endParaRPr lang="ja-JP" altLang="en-US"/>
          </a:p>
        </p:txBody>
      </p:sp>
      <p:sp>
        <p:nvSpPr>
          <p:cNvPr id="174101" name="Text Box 21"/>
          <p:cNvSpPr txBox="1">
            <a:spLocks noChangeArrowheads="1"/>
          </p:cNvSpPr>
          <p:nvPr/>
        </p:nvSpPr>
        <p:spPr bwMode="auto">
          <a:xfrm>
            <a:off x="2124075" y="1052513"/>
            <a:ext cx="1479550" cy="533400"/>
          </a:xfrm>
          <a:prstGeom prst="rect">
            <a:avLst/>
          </a:prstGeom>
          <a:noFill/>
          <a:ln w="76200">
            <a:solidFill>
              <a:schemeClr val="tx1"/>
            </a:solidFill>
            <a:miter lim="800000"/>
            <a:headEnd/>
            <a:tailEnd/>
          </a:ln>
          <a:effectLst/>
        </p:spPr>
        <p:txBody>
          <a:bodyPr wrap="none">
            <a:spAutoFit/>
          </a:bodyPr>
          <a:lstStyle/>
          <a:p>
            <a:r>
              <a:rPr lang="ja-JP" altLang="en-US"/>
              <a:t>乗合前提</a:t>
            </a:r>
          </a:p>
        </p:txBody>
      </p:sp>
      <p:sp>
        <p:nvSpPr>
          <p:cNvPr id="174102" name="Oval 22"/>
          <p:cNvSpPr>
            <a:spLocks noChangeArrowheads="1"/>
          </p:cNvSpPr>
          <p:nvPr/>
        </p:nvSpPr>
        <p:spPr bwMode="auto">
          <a:xfrm>
            <a:off x="1001713" y="5330825"/>
            <a:ext cx="576262" cy="576263"/>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03" name="Oval 23"/>
          <p:cNvSpPr>
            <a:spLocks noChangeArrowheads="1"/>
          </p:cNvSpPr>
          <p:nvPr/>
        </p:nvSpPr>
        <p:spPr bwMode="auto">
          <a:xfrm>
            <a:off x="1217613" y="5907088"/>
            <a:ext cx="576262" cy="576262"/>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04" name="Oval 24"/>
          <p:cNvSpPr>
            <a:spLocks noChangeArrowheads="1"/>
          </p:cNvSpPr>
          <p:nvPr/>
        </p:nvSpPr>
        <p:spPr bwMode="auto">
          <a:xfrm>
            <a:off x="569913" y="5834063"/>
            <a:ext cx="576262" cy="576262"/>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05" name="Oval 25"/>
          <p:cNvSpPr>
            <a:spLocks noChangeArrowheads="1"/>
          </p:cNvSpPr>
          <p:nvPr/>
        </p:nvSpPr>
        <p:spPr bwMode="auto">
          <a:xfrm>
            <a:off x="457200" y="5257800"/>
            <a:ext cx="1490663" cy="1441450"/>
          </a:xfrm>
          <a:prstGeom prst="ellipse">
            <a:avLst/>
          </a:prstGeom>
          <a:noFill/>
          <a:ln w="9525">
            <a:solidFill>
              <a:schemeClr val="tx1"/>
            </a:solidFill>
            <a:prstDash val="dash"/>
            <a:round/>
            <a:headEnd/>
            <a:tailEnd/>
          </a:ln>
          <a:effectLst/>
        </p:spPr>
        <p:txBody>
          <a:bodyPr wrap="none" anchor="ctr"/>
          <a:lstStyle/>
          <a:p>
            <a:endParaRPr lang="ja-JP" altLang="en-US"/>
          </a:p>
        </p:txBody>
      </p:sp>
      <p:sp>
        <p:nvSpPr>
          <p:cNvPr id="174106" name="Oval 26"/>
          <p:cNvSpPr>
            <a:spLocks noChangeArrowheads="1"/>
          </p:cNvSpPr>
          <p:nvPr/>
        </p:nvSpPr>
        <p:spPr bwMode="auto">
          <a:xfrm>
            <a:off x="6372225" y="5084763"/>
            <a:ext cx="576263" cy="576262"/>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07" name="Oval 27"/>
          <p:cNvSpPr>
            <a:spLocks noChangeArrowheads="1"/>
          </p:cNvSpPr>
          <p:nvPr/>
        </p:nvSpPr>
        <p:spPr bwMode="auto">
          <a:xfrm>
            <a:off x="6565900" y="5661025"/>
            <a:ext cx="576263" cy="576263"/>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08" name="Oval 28"/>
          <p:cNvSpPr>
            <a:spLocks noChangeArrowheads="1"/>
          </p:cNvSpPr>
          <p:nvPr/>
        </p:nvSpPr>
        <p:spPr bwMode="auto">
          <a:xfrm>
            <a:off x="5918200" y="5588000"/>
            <a:ext cx="576263" cy="576263"/>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09" name="Oval 29"/>
          <p:cNvSpPr>
            <a:spLocks noChangeArrowheads="1"/>
          </p:cNvSpPr>
          <p:nvPr/>
        </p:nvSpPr>
        <p:spPr bwMode="auto">
          <a:xfrm>
            <a:off x="5364163" y="4437063"/>
            <a:ext cx="2592387" cy="1846262"/>
          </a:xfrm>
          <a:prstGeom prst="ellipse">
            <a:avLst/>
          </a:prstGeom>
          <a:noFill/>
          <a:ln w="9525">
            <a:solidFill>
              <a:schemeClr val="tx1"/>
            </a:solidFill>
            <a:round/>
            <a:headEnd/>
            <a:tailEnd/>
          </a:ln>
          <a:effectLst/>
        </p:spPr>
        <p:txBody>
          <a:bodyPr wrap="none" anchor="ctr"/>
          <a:lstStyle/>
          <a:p>
            <a:endParaRPr lang="ja-JP" altLang="en-US"/>
          </a:p>
        </p:txBody>
      </p:sp>
      <p:sp>
        <p:nvSpPr>
          <p:cNvPr id="174110" name="Text Box 30"/>
          <p:cNvSpPr txBox="1">
            <a:spLocks noChangeArrowheads="1"/>
          </p:cNvSpPr>
          <p:nvPr/>
        </p:nvSpPr>
        <p:spPr bwMode="auto">
          <a:xfrm>
            <a:off x="5795963" y="1125538"/>
            <a:ext cx="1590675" cy="715962"/>
          </a:xfrm>
          <a:prstGeom prst="rect">
            <a:avLst/>
          </a:prstGeom>
          <a:noFill/>
          <a:ln w="76200">
            <a:solidFill>
              <a:schemeClr val="tx1"/>
            </a:solidFill>
            <a:miter lim="800000"/>
            <a:headEnd/>
            <a:tailEnd/>
          </a:ln>
          <a:effectLst/>
        </p:spPr>
        <p:txBody>
          <a:bodyPr wrap="none">
            <a:spAutoFit/>
          </a:bodyPr>
          <a:lstStyle/>
          <a:p>
            <a:r>
              <a:rPr lang="ja-JP" altLang="en-US"/>
              <a:t>乗合禁止</a:t>
            </a:r>
          </a:p>
          <a:p>
            <a:r>
              <a:rPr lang="ja-JP" altLang="en-US" sz="1200"/>
              <a:t>（クルーズ等は除外）</a:t>
            </a:r>
          </a:p>
        </p:txBody>
      </p:sp>
      <p:sp>
        <p:nvSpPr>
          <p:cNvPr id="174111" name="Oval 31"/>
          <p:cNvSpPr>
            <a:spLocks noChangeArrowheads="1"/>
          </p:cNvSpPr>
          <p:nvPr/>
        </p:nvSpPr>
        <p:spPr bwMode="auto">
          <a:xfrm>
            <a:off x="6588125" y="4508500"/>
            <a:ext cx="576263" cy="576263"/>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12" name="Oval 32"/>
          <p:cNvSpPr>
            <a:spLocks noChangeArrowheads="1"/>
          </p:cNvSpPr>
          <p:nvPr/>
        </p:nvSpPr>
        <p:spPr bwMode="auto">
          <a:xfrm>
            <a:off x="7164388" y="5300663"/>
            <a:ext cx="576262" cy="576262"/>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13" name="Oval 33"/>
          <p:cNvSpPr>
            <a:spLocks noChangeArrowheads="1"/>
          </p:cNvSpPr>
          <p:nvPr/>
        </p:nvSpPr>
        <p:spPr bwMode="auto">
          <a:xfrm>
            <a:off x="7091363" y="4797425"/>
            <a:ext cx="576262" cy="576263"/>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14" name="Oval 34"/>
          <p:cNvSpPr>
            <a:spLocks noChangeArrowheads="1"/>
          </p:cNvSpPr>
          <p:nvPr/>
        </p:nvSpPr>
        <p:spPr bwMode="auto">
          <a:xfrm>
            <a:off x="5508625" y="5157788"/>
            <a:ext cx="576263" cy="576262"/>
          </a:xfrm>
          <a:prstGeom prst="ellipse">
            <a:avLst/>
          </a:prstGeom>
          <a:noFill/>
          <a:ln w="9525">
            <a:solidFill>
              <a:schemeClr val="tx1"/>
            </a:solidFill>
            <a:round/>
            <a:headEnd/>
            <a:tailEnd/>
          </a:ln>
          <a:effectLst/>
        </p:spPr>
        <p:txBody>
          <a:bodyPr wrap="none" anchor="ctr"/>
          <a:lstStyle/>
          <a:p>
            <a:pPr algn="ctr"/>
            <a:r>
              <a:rPr lang="ja-JP" altLang="en-US"/>
              <a:t>個人</a:t>
            </a:r>
          </a:p>
        </p:txBody>
      </p:sp>
      <p:sp>
        <p:nvSpPr>
          <p:cNvPr id="174115" name="Oval 35"/>
          <p:cNvSpPr>
            <a:spLocks noChangeArrowheads="1"/>
          </p:cNvSpPr>
          <p:nvPr/>
        </p:nvSpPr>
        <p:spPr bwMode="auto">
          <a:xfrm>
            <a:off x="5867400" y="4652963"/>
            <a:ext cx="576263" cy="576262"/>
          </a:xfrm>
          <a:prstGeom prst="ellipse">
            <a:avLst/>
          </a:prstGeom>
          <a:noFill/>
          <a:ln w="9525">
            <a:solidFill>
              <a:schemeClr val="tx1"/>
            </a:solidFill>
            <a:round/>
            <a:headEnd/>
            <a:tailEnd/>
          </a:ln>
          <a:effectLst/>
        </p:spPr>
        <p:txBody>
          <a:bodyPr wrap="none" anchor="ctr"/>
          <a:lstStyle/>
          <a:p>
            <a:pPr algn="ctr"/>
            <a:r>
              <a:rPr lang="ja-JP" altLang="en-US"/>
              <a:t>個人</a:t>
            </a:r>
          </a:p>
        </p:txBody>
      </p:sp>
      <p:cxnSp>
        <p:nvCxnSpPr>
          <p:cNvPr id="174116" name="AutoShape 36"/>
          <p:cNvCxnSpPr>
            <a:cxnSpLocks noChangeShapeType="1"/>
          </p:cNvCxnSpPr>
          <p:nvPr/>
        </p:nvCxnSpPr>
        <p:spPr bwMode="auto">
          <a:xfrm>
            <a:off x="6516688" y="4005263"/>
            <a:ext cx="0" cy="431800"/>
          </a:xfrm>
          <a:prstGeom prst="straightConnector1">
            <a:avLst/>
          </a:prstGeom>
          <a:noFill/>
          <a:ln w="9525">
            <a:solidFill>
              <a:schemeClr val="tx1"/>
            </a:solidFill>
            <a:round/>
            <a:headEnd type="triangle" w="med" len="med"/>
            <a:tailEnd type="triangle" w="med" len="med"/>
          </a:ln>
          <a:effectLst/>
        </p:spPr>
      </p:cxnSp>
      <p:sp>
        <p:nvSpPr>
          <p:cNvPr id="174117" name="Text Box 37"/>
          <p:cNvSpPr txBox="1">
            <a:spLocks noChangeArrowheads="1"/>
          </p:cNvSpPr>
          <p:nvPr/>
        </p:nvSpPr>
        <p:spPr bwMode="auto">
          <a:xfrm>
            <a:off x="5508625" y="4005263"/>
            <a:ext cx="1693863" cy="457200"/>
          </a:xfrm>
          <a:prstGeom prst="rect">
            <a:avLst/>
          </a:prstGeom>
          <a:noFill/>
          <a:ln w="9525">
            <a:noFill/>
            <a:miter lim="800000"/>
            <a:headEnd/>
            <a:tailEnd/>
          </a:ln>
          <a:effectLst/>
        </p:spPr>
        <p:txBody>
          <a:bodyPr wrap="none">
            <a:spAutoFit/>
          </a:bodyPr>
          <a:lstStyle/>
          <a:p>
            <a:r>
              <a:rPr lang="ja-JP" altLang="en-US"/>
              <a:t>契約は一つ</a:t>
            </a:r>
          </a:p>
        </p:txBody>
      </p:sp>
      <p:sp>
        <p:nvSpPr>
          <p:cNvPr id="174118" name="Text Box 38"/>
          <p:cNvSpPr txBox="1">
            <a:spLocks noChangeArrowheads="1"/>
          </p:cNvSpPr>
          <p:nvPr/>
        </p:nvSpPr>
        <p:spPr bwMode="auto">
          <a:xfrm>
            <a:off x="5888038" y="6308725"/>
            <a:ext cx="1708150" cy="457200"/>
          </a:xfrm>
          <a:prstGeom prst="rect">
            <a:avLst/>
          </a:prstGeom>
          <a:noFill/>
          <a:ln w="9525">
            <a:noFill/>
            <a:miter lim="800000"/>
            <a:headEnd/>
            <a:tailEnd/>
          </a:ln>
          <a:effectLst/>
        </p:spPr>
        <p:txBody>
          <a:bodyPr wrap="none">
            <a:spAutoFit/>
          </a:bodyPr>
          <a:lstStyle/>
          <a:p>
            <a:r>
              <a:rPr lang="ja-JP" altLang="en-US"/>
              <a:t>主催旅行者</a:t>
            </a:r>
          </a:p>
        </p:txBody>
      </p:sp>
      <p:sp>
        <p:nvSpPr>
          <p:cNvPr id="174119" name="Oval 39"/>
          <p:cNvSpPr>
            <a:spLocks noChangeArrowheads="1"/>
          </p:cNvSpPr>
          <p:nvPr/>
        </p:nvSpPr>
        <p:spPr bwMode="auto">
          <a:xfrm>
            <a:off x="7740650" y="3355975"/>
            <a:ext cx="1201738" cy="1152525"/>
          </a:xfrm>
          <a:prstGeom prst="ellipse">
            <a:avLst/>
          </a:prstGeom>
          <a:noFill/>
          <a:ln w="9525">
            <a:solidFill>
              <a:schemeClr val="tx1"/>
            </a:solidFill>
            <a:round/>
            <a:headEnd/>
            <a:tailEnd/>
          </a:ln>
          <a:effectLst/>
        </p:spPr>
        <p:txBody>
          <a:bodyPr wrap="none" anchor="ctr"/>
          <a:lstStyle/>
          <a:p>
            <a:pPr algn="ctr"/>
            <a:r>
              <a:rPr lang="ja-JP" altLang="en-US"/>
              <a:t>会社</a:t>
            </a:r>
          </a:p>
        </p:txBody>
      </p:sp>
      <p:sp>
        <p:nvSpPr>
          <p:cNvPr id="174120" name="Oval 40"/>
          <p:cNvSpPr>
            <a:spLocks noChangeArrowheads="1"/>
          </p:cNvSpPr>
          <p:nvPr/>
        </p:nvSpPr>
        <p:spPr bwMode="auto">
          <a:xfrm>
            <a:off x="7740650" y="1916113"/>
            <a:ext cx="1201738" cy="1152525"/>
          </a:xfrm>
          <a:prstGeom prst="ellipse">
            <a:avLst/>
          </a:prstGeom>
          <a:noFill/>
          <a:ln w="9525">
            <a:solidFill>
              <a:schemeClr val="tx1"/>
            </a:solidFill>
            <a:round/>
            <a:headEnd/>
            <a:tailEnd/>
          </a:ln>
          <a:effectLst/>
        </p:spPr>
        <p:txBody>
          <a:bodyPr wrap="none" anchor="ctr"/>
          <a:lstStyle/>
          <a:p>
            <a:pPr algn="ctr"/>
            <a:r>
              <a:rPr lang="ja-JP" altLang="en-US"/>
              <a:t>学校</a:t>
            </a:r>
          </a:p>
        </p:txBody>
      </p:sp>
      <p:cxnSp>
        <p:nvCxnSpPr>
          <p:cNvPr id="174121" name="AutoShape 41"/>
          <p:cNvCxnSpPr>
            <a:cxnSpLocks noChangeShapeType="1"/>
          </p:cNvCxnSpPr>
          <p:nvPr/>
        </p:nvCxnSpPr>
        <p:spPr bwMode="auto">
          <a:xfrm flipH="1">
            <a:off x="7451725" y="2636838"/>
            <a:ext cx="288925" cy="142875"/>
          </a:xfrm>
          <a:prstGeom prst="straightConnector1">
            <a:avLst/>
          </a:prstGeom>
          <a:noFill/>
          <a:ln w="9525">
            <a:solidFill>
              <a:schemeClr val="tx1"/>
            </a:solidFill>
            <a:round/>
            <a:headEnd type="triangle" w="med" len="med"/>
            <a:tailEnd type="triangle" w="med" len="med"/>
          </a:ln>
          <a:effectLst/>
        </p:spPr>
      </p:cxnSp>
      <p:cxnSp>
        <p:nvCxnSpPr>
          <p:cNvPr id="174122" name="AutoShape 42"/>
          <p:cNvCxnSpPr>
            <a:cxnSpLocks noChangeShapeType="1"/>
          </p:cNvCxnSpPr>
          <p:nvPr/>
        </p:nvCxnSpPr>
        <p:spPr bwMode="auto">
          <a:xfrm flipH="1" flipV="1">
            <a:off x="7524750" y="3716338"/>
            <a:ext cx="214313" cy="146050"/>
          </a:xfrm>
          <a:prstGeom prst="straightConnector1">
            <a:avLst/>
          </a:prstGeom>
          <a:noFill/>
          <a:ln w="9525">
            <a:solidFill>
              <a:schemeClr val="tx1"/>
            </a:solidFill>
            <a:round/>
            <a:headEnd type="triangle" w="med" len="med"/>
            <a:tailEnd type="triangle" w="med" len="med"/>
          </a:ln>
          <a:effectLst/>
        </p:spPr>
      </p:cxnSp>
      <p:sp>
        <p:nvSpPr>
          <p:cNvPr id="174123" name="Text Box 43"/>
          <p:cNvSpPr txBox="1">
            <a:spLocks noChangeArrowheads="1"/>
          </p:cNvSpPr>
          <p:nvPr/>
        </p:nvSpPr>
        <p:spPr bwMode="auto">
          <a:xfrm>
            <a:off x="0" y="1371600"/>
            <a:ext cx="549275" cy="1006475"/>
          </a:xfrm>
          <a:prstGeom prst="rect">
            <a:avLst/>
          </a:prstGeom>
          <a:noFill/>
          <a:ln w="9525">
            <a:noFill/>
            <a:miter lim="800000"/>
            <a:headEnd/>
            <a:tailEnd/>
          </a:ln>
          <a:effectLst/>
        </p:spPr>
        <p:txBody>
          <a:bodyPr vert="eaVert" wrap="none">
            <a:spAutoFit/>
          </a:bodyPr>
          <a:lstStyle/>
          <a:p>
            <a:r>
              <a:rPr lang="ja-JP" altLang="en-US"/>
              <a:t>学校等</a:t>
            </a:r>
          </a:p>
        </p:txBody>
      </p:sp>
      <p:sp>
        <p:nvSpPr>
          <p:cNvPr id="174124" name="Text Box 44"/>
          <p:cNvSpPr txBox="1">
            <a:spLocks noChangeArrowheads="1"/>
          </p:cNvSpPr>
          <p:nvPr/>
        </p:nvSpPr>
        <p:spPr bwMode="auto">
          <a:xfrm rot="2123210">
            <a:off x="806450" y="5029200"/>
            <a:ext cx="2012950" cy="457200"/>
          </a:xfrm>
          <a:prstGeom prst="rect">
            <a:avLst/>
          </a:prstGeom>
          <a:noFill/>
          <a:ln w="9525">
            <a:noFill/>
            <a:miter lim="800000"/>
            <a:headEnd/>
            <a:tailEnd/>
          </a:ln>
          <a:effectLst/>
        </p:spPr>
        <p:txBody>
          <a:bodyPr wrap="none">
            <a:spAutoFit/>
          </a:bodyPr>
          <a:lstStyle/>
          <a:p>
            <a:r>
              <a:rPr lang="ja-JP" altLang="en-US"/>
              <a:t>主催旅行業者</a:t>
            </a:r>
          </a:p>
        </p:txBody>
      </p:sp>
      <p:sp>
        <p:nvSpPr>
          <p:cNvPr id="174125" name="Text Box 45"/>
          <p:cNvSpPr txBox="1">
            <a:spLocks noChangeArrowheads="1"/>
          </p:cNvSpPr>
          <p:nvPr/>
        </p:nvSpPr>
        <p:spPr bwMode="auto">
          <a:xfrm>
            <a:off x="1752600" y="4495800"/>
            <a:ext cx="3889375" cy="581025"/>
          </a:xfrm>
          <a:prstGeom prst="rect">
            <a:avLst/>
          </a:prstGeom>
          <a:noFill/>
          <a:ln w="9525">
            <a:noFill/>
            <a:miter lim="800000"/>
            <a:headEnd/>
            <a:tailEnd/>
          </a:ln>
          <a:effectLst/>
        </p:spPr>
        <p:txBody>
          <a:bodyPr wrap="none">
            <a:spAutoFit/>
          </a:bodyPr>
          <a:lstStyle/>
          <a:p>
            <a:r>
              <a:rPr lang="ja-JP" altLang="en-US" sz="1600"/>
              <a:t>実事業法規制の適用・不適用にかかわらず</a:t>
            </a:r>
          </a:p>
          <a:p>
            <a:r>
              <a:rPr lang="ja-JP" altLang="en-US" sz="1600"/>
              <a:t>禁止規定がない以上、可能と考えられる</a:t>
            </a:r>
          </a:p>
        </p:txBody>
      </p:sp>
      <p:cxnSp>
        <p:nvCxnSpPr>
          <p:cNvPr id="174126" name="AutoShape 46"/>
          <p:cNvCxnSpPr>
            <a:cxnSpLocks noChangeShapeType="1"/>
            <a:stCxn id="174124" idx="3"/>
          </p:cNvCxnSpPr>
          <p:nvPr/>
        </p:nvCxnSpPr>
        <p:spPr bwMode="auto">
          <a:xfrm flipV="1">
            <a:off x="2632075" y="5181600"/>
            <a:ext cx="263525" cy="658813"/>
          </a:xfrm>
          <a:prstGeom prst="curvedConnector2">
            <a:avLst/>
          </a:prstGeom>
          <a:noFill/>
          <a:ln w="9525">
            <a:solidFill>
              <a:schemeClr val="tx1"/>
            </a:solidFill>
            <a:round/>
            <a:headEnd/>
            <a:tailEnd type="triangle" w="med" len="med"/>
          </a:ln>
          <a:effectLst/>
        </p:spPr>
      </p:cxnSp>
      <p:cxnSp>
        <p:nvCxnSpPr>
          <p:cNvPr id="174127" name="AutoShape 47"/>
          <p:cNvCxnSpPr>
            <a:cxnSpLocks noChangeShapeType="1"/>
            <a:stCxn id="174118" idx="1"/>
            <a:endCxn id="174125" idx="2"/>
          </p:cNvCxnSpPr>
          <p:nvPr/>
        </p:nvCxnSpPr>
        <p:spPr bwMode="auto">
          <a:xfrm rot="10800000">
            <a:off x="3697288" y="5076825"/>
            <a:ext cx="2190750" cy="1460500"/>
          </a:xfrm>
          <a:prstGeom prst="curvedConnector2">
            <a:avLst/>
          </a:prstGeom>
          <a:noFill/>
          <a:ln w="9525">
            <a:solidFill>
              <a:schemeClr val="tx1"/>
            </a:solidFill>
            <a:round/>
            <a:headEnd/>
            <a:tailEnd type="triangle" w="med" len="med"/>
          </a:ln>
          <a:effectLst/>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 3"/>
          <p:cNvSpPr>
            <a:spLocks noGrp="1"/>
          </p:cNvSpPr>
          <p:nvPr>
            <p:ph type="sldNum" sz="quarter" idx="12"/>
          </p:nvPr>
        </p:nvSpPr>
        <p:spPr/>
        <p:txBody>
          <a:bodyPr/>
          <a:lstStyle/>
          <a:p>
            <a:fld id="{4578958A-B765-4D2B-A9C2-49D0132943C5}" type="slidenum">
              <a:rPr lang="en-US" altLang="ja-JP"/>
              <a:pPr/>
              <a:t>31</a:t>
            </a:fld>
            <a:endParaRPr lang="en-US" altLang="ja-JP"/>
          </a:p>
        </p:txBody>
      </p:sp>
      <p:sp>
        <p:nvSpPr>
          <p:cNvPr id="175106" name="Oval 2050"/>
          <p:cNvSpPr>
            <a:spLocks noChangeArrowheads="1"/>
          </p:cNvSpPr>
          <p:nvPr/>
        </p:nvSpPr>
        <p:spPr bwMode="auto">
          <a:xfrm>
            <a:off x="1371600" y="14478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175107" name="Oval 2051"/>
          <p:cNvSpPr>
            <a:spLocks noChangeArrowheads="1"/>
          </p:cNvSpPr>
          <p:nvPr/>
        </p:nvSpPr>
        <p:spPr bwMode="auto">
          <a:xfrm>
            <a:off x="2057400" y="14478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175108" name="Oval 2052"/>
          <p:cNvSpPr>
            <a:spLocks noChangeArrowheads="1"/>
          </p:cNvSpPr>
          <p:nvPr/>
        </p:nvSpPr>
        <p:spPr bwMode="auto">
          <a:xfrm>
            <a:off x="2743200" y="14478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175109" name="Oval 2053"/>
          <p:cNvSpPr>
            <a:spLocks noChangeArrowheads="1"/>
          </p:cNvSpPr>
          <p:nvPr/>
        </p:nvSpPr>
        <p:spPr bwMode="auto">
          <a:xfrm>
            <a:off x="5486400" y="13716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175110" name="Oval 2054"/>
          <p:cNvSpPr>
            <a:spLocks noChangeArrowheads="1"/>
          </p:cNvSpPr>
          <p:nvPr/>
        </p:nvSpPr>
        <p:spPr bwMode="auto">
          <a:xfrm>
            <a:off x="6172200" y="13716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175111" name="Oval 2055"/>
          <p:cNvSpPr>
            <a:spLocks noChangeArrowheads="1"/>
          </p:cNvSpPr>
          <p:nvPr/>
        </p:nvSpPr>
        <p:spPr bwMode="auto">
          <a:xfrm>
            <a:off x="6858000" y="1371600"/>
            <a:ext cx="685800" cy="1371600"/>
          </a:xfrm>
          <a:prstGeom prst="ellipse">
            <a:avLst/>
          </a:prstGeom>
          <a:noFill/>
          <a:ln w="9525">
            <a:solidFill>
              <a:schemeClr val="tx1"/>
            </a:solidFill>
            <a:round/>
            <a:headEnd/>
            <a:tailEnd/>
          </a:ln>
          <a:effectLst/>
        </p:spPr>
        <p:txBody>
          <a:bodyPr vert="eaVert" wrap="none" anchor="ctr"/>
          <a:lstStyle/>
          <a:p>
            <a:pPr algn="ctr"/>
            <a:r>
              <a:rPr lang="ja-JP" altLang="en-US"/>
              <a:t>実利用者</a:t>
            </a:r>
          </a:p>
        </p:txBody>
      </p:sp>
      <p:sp>
        <p:nvSpPr>
          <p:cNvPr id="175112" name="Oval 2056"/>
          <p:cNvSpPr>
            <a:spLocks noChangeArrowheads="1"/>
          </p:cNvSpPr>
          <p:nvPr/>
        </p:nvSpPr>
        <p:spPr bwMode="auto">
          <a:xfrm>
            <a:off x="1143000" y="3200400"/>
            <a:ext cx="2362200" cy="1371600"/>
          </a:xfrm>
          <a:prstGeom prst="ellipse">
            <a:avLst/>
          </a:prstGeom>
          <a:noFill/>
          <a:ln w="9525">
            <a:solidFill>
              <a:schemeClr val="tx1"/>
            </a:solidFill>
            <a:round/>
            <a:headEnd/>
            <a:tailEnd/>
          </a:ln>
          <a:effectLst/>
        </p:spPr>
        <p:txBody>
          <a:bodyPr wrap="none" anchor="ctr"/>
          <a:lstStyle/>
          <a:p>
            <a:pPr algn="ctr"/>
            <a:r>
              <a:rPr lang="ja-JP" altLang="en-US"/>
              <a:t>自動車運送</a:t>
            </a:r>
          </a:p>
          <a:p>
            <a:pPr algn="ctr"/>
            <a:r>
              <a:rPr lang="ja-JP" altLang="en-US"/>
              <a:t>取扱事業者</a:t>
            </a:r>
          </a:p>
          <a:p>
            <a:pPr algn="ctr"/>
            <a:r>
              <a:rPr lang="en-US" altLang="ja-JP"/>
              <a:t>(</a:t>
            </a:r>
            <a:r>
              <a:rPr lang="ja-JP" altLang="en-US"/>
              <a:t>利用運送）</a:t>
            </a:r>
          </a:p>
        </p:txBody>
      </p:sp>
      <p:sp>
        <p:nvSpPr>
          <p:cNvPr id="175113" name="Oval 2057"/>
          <p:cNvSpPr>
            <a:spLocks noChangeArrowheads="1"/>
          </p:cNvSpPr>
          <p:nvPr/>
        </p:nvSpPr>
        <p:spPr bwMode="auto">
          <a:xfrm>
            <a:off x="5486400" y="3200400"/>
            <a:ext cx="2362200" cy="1371600"/>
          </a:xfrm>
          <a:prstGeom prst="ellipse">
            <a:avLst/>
          </a:prstGeom>
          <a:noFill/>
          <a:ln w="9525">
            <a:solidFill>
              <a:schemeClr val="tx1"/>
            </a:solidFill>
            <a:round/>
            <a:headEnd/>
            <a:tailEnd/>
          </a:ln>
          <a:effectLst/>
        </p:spPr>
        <p:txBody>
          <a:bodyPr wrap="none" anchor="ctr"/>
          <a:lstStyle/>
          <a:p>
            <a:pPr algn="ctr"/>
            <a:r>
              <a:rPr lang="ja-JP" altLang="en-US"/>
              <a:t>旅行あっ旋業者</a:t>
            </a:r>
          </a:p>
          <a:p>
            <a:pPr algn="ctr"/>
            <a:r>
              <a:rPr lang="en-US" altLang="ja-JP"/>
              <a:t>(</a:t>
            </a:r>
            <a:r>
              <a:rPr lang="ja-JP" altLang="en-US"/>
              <a:t>主催旅行）</a:t>
            </a:r>
          </a:p>
        </p:txBody>
      </p:sp>
      <p:sp>
        <p:nvSpPr>
          <p:cNvPr id="175114" name="Oval 2058"/>
          <p:cNvSpPr>
            <a:spLocks noChangeArrowheads="1"/>
          </p:cNvSpPr>
          <p:nvPr/>
        </p:nvSpPr>
        <p:spPr bwMode="auto">
          <a:xfrm>
            <a:off x="685800" y="5181600"/>
            <a:ext cx="3505200" cy="990600"/>
          </a:xfrm>
          <a:prstGeom prst="ellipse">
            <a:avLst/>
          </a:prstGeom>
          <a:noFill/>
          <a:ln w="9525">
            <a:solidFill>
              <a:schemeClr val="tx1"/>
            </a:solidFill>
            <a:round/>
            <a:headEnd/>
            <a:tailEnd/>
          </a:ln>
          <a:effectLst/>
        </p:spPr>
        <p:txBody>
          <a:bodyPr wrap="none" anchor="ctr"/>
          <a:lstStyle/>
          <a:p>
            <a:pPr algn="ctr"/>
            <a:r>
              <a:rPr lang="ja-JP" altLang="en-US"/>
              <a:t>一般区域貨物自動車</a:t>
            </a:r>
          </a:p>
          <a:p>
            <a:pPr algn="ctr"/>
            <a:r>
              <a:rPr lang="ja-JP" altLang="en-US"/>
              <a:t>運送事業者（混載禁止）</a:t>
            </a:r>
          </a:p>
        </p:txBody>
      </p:sp>
      <p:sp>
        <p:nvSpPr>
          <p:cNvPr id="175115" name="Oval 2059"/>
          <p:cNvSpPr>
            <a:spLocks noChangeArrowheads="1"/>
          </p:cNvSpPr>
          <p:nvPr/>
        </p:nvSpPr>
        <p:spPr bwMode="auto">
          <a:xfrm>
            <a:off x="4953000" y="5181600"/>
            <a:ext cx="3505200" cy="914400"/>
          </a:xfrm>
          <a:prstGeom prst="ellipse">
            <a:avLst/>
          </a:prstGeom>
          <a:noFill/>
          <a:ln w="9525">
            <a:solidFill>
              <a:schemeClr val="tx1"/>
            </a:solidFill>
            <a:round/>
            <a:headEnd/>
            <a:tailEnd/>
          </a:ln>
          <a:effectLst/>
        </p:spPr>
        <p:txBody>
          <a:bodyPr wrap="none" anchor="ctr"/>
          <a:lstStyle/>
          <a:p>
            <a:pPr algn="ctr"/>
            <a:r>
              <a:rPr lang="ja-JP" altLang="en-US"/>
              <a:t>一般乗用旅客自動車</a:t>
            </a:r>
          </a:p>
          <a:p>
            <a:pPr algn="ctr"/>
            <a:r>
              <a:rPr lang="ja-JP" altLang="en-US"/>
              <a:t>運送事業者（乗合禁止）</a:t>
            </a:r>
          </a:p>
        </p:txBody>
      </p:sp>
      <p:sp>
        <p:nvSpPr>
          <p:cNvPr id="175116" name="AutoShape 2060"/>
          <p:cNvSpPr>
            <a:spLocks noChangeArrowheads="1"/>
          </p:cNvSpPr>
          <p:nvPr/>
        </p:nvSpPr>
        <p:spPr bwMode="auto">
          <a:xfrm>
            <a:off x="5410200" y="2590800"/>
            <a:ext cx="733425" cy="2819400"/>
          </a:xfrm>
          <a:prstGeom prst="curvedRightArrow">
            <a:avLst>
              <a:gd name="adj1" fmla="val 76883"/>
              <a:gd name="adj2" fmla="val 153766"/>
              <a:gd name="adj3" fmla="val 33333"/>
            </a:avLst>
          </a:prstGeom>
          <a:noFill/>
          <a:ln w="9525">
            <a:solidFill>
              <a:schemeClr val="tx1"/>
            </a:solidFill>
            <a:prstDash val="dash"/>
            <a:miter lim="800000"/>
            <a:headEnd/>
            <a:tailEnd/>
          </a:ln>
          <a:effectLst/>
        </p:spPr>
        <p:txBody>
          <a:bodyPr wrap="none" anchor="ctr"/>
          <a:lstStyle/>
          <a:p>
            <a:endParaRPr lang="ja-JP" altLang="en-US"/>
          </a:p>
        </p:txBody>
      </p:sp>
      <p:sp>
        <p:nvSpPr>
          <p:cNvPr id="175117" name="Text Box 2061"/>
          <p:cNvSpPr txBox="1">
            <a:spLocks noChangeArrowheads="1"/>
          </p:cNvSpPr>
          <p:nvPr/>
        </p:nvSpPr>
        <p:spPr bwMode="auto">
          <a:xfrm>
            <a:off x="107504" y="325438"/>
            <a:ext cx="8860118" cy="707886"/>
          </a:xfrm>
          <a:prstGeom prst="rect">
            <a:avLst/>
          </a:prstGeom>
          <a:noFill/>
          <a:ln w="57150">
            <a:solidFill>
              <a:schemeClr val="tx1"/>
            </a:solidFill>
            <a:miter lim="800000"/>
            <a:headEnd/>
            <a:tailEnd/>
          </a:ln>
          <a:effectLst/>
        </p:spPr>
        <p:txBody>
          <a:bodyPr wrap="none">
            <a:spAutoFit/>
          </a:bodyPr>
          <a:lstStyle/>
          <a:p>
            <a:r>
              <a:rPr lang="ja-JP" altLang="en-US" dirty="0" smtClean="0"/>
              <a:t> </a:t>
            </a:r>
            <a:r>
              <a:rPr lang="ja-JP" altLang="en-US" dirty="0" smtClean="0"/>
              <a:t>   </a:t>
            </a:r>
            <a:r>
              <a:rPr lang="ja-JP" altLang="en-US" sz="4000" dirty="0" smtClean="0"/>
              <a:t>旧道路</a:t>
            </a:r>
            <a:r>
              <a:rPr lang="ja-JP" altLang="en-US" sz="4000" dirty="0"/>
              <a:t>運送法時代の積合・乗合の取扱</a:t>
            </a:r>
          </a:p>
        </p:txBody>
      </p:sp>
      <p:sp>
        <p:nvSpPr>
          <p:cNvPr id="175118" name="AutoShape 2062"/>
          <p:cNvSpPr>
            <a:spLocks noChangeArrowheads="1"/>
          </p:cNvSpPr>
          <p:nvPr/>
        </p:nvSpPr>
        <p:spPr bwMode="auto">
          <a:xfrm flipH="1">
            <a:off x="2819400" y="2667000"/>
            <a:ext cx="838200" cy="2895600"/>
          </a:xfrm>
          <a:prstGeom prst="curvedRightArrow">
            <a:avLst>
              <a:gd name="adj1" fmla="val 69091"/>
              <a:gd name="adj2" fmla="val 138182"/>
              <a:gd name="adj3" fmla="val 33333"/>
            </a:avLst>
          </a:prstGeom>
          <a:noFill/>
          <a:ln w="9525">
            <a:solidFill>
              <a:schemeClr val="tx1"/>
            </a:solidFill>
            <a:prstDash val="dash"/>
            <a:miter lim="800000"/>
            <a:headEnd/>
            <a:tailEnd/>
          </a:ln>
          <a:effectLst/>
        </p:spPr>
        <p:txBody>
          <a:bodyPr wrap="none" anchor="ctr"/>
          <a:lstStyle/>
          <a:p>
            <a:endParaRPr lang="ja-JP" altLang="en-US"/>
          </a:p>
        </p:txBody>
      </p:sp>
      <p:sp>
        <p:nvSpPr>
          <p:cNvPr id="175119" name="Text Box 2063"/>
          <p:cNvSpPr txBox="1">
            <a:spLocks noChangeArrowheads="1"/>
          </p:cNvSpPr>
          <p:nvPr/>
        </p:nvSpPr>
        <p:spPr bwMode="auto">
          <a:xfrm>
            <a:off x="152400" y="4638675"/>
            <a:ext cx="4075113" cy="466725"/>
          </a:xfrm>
          <a:prstGeom prst="rect">
            <a:avLst/>
          </a:prstGeom>
          <a:noFill/>
          <a:ln w="9525">
            <a:solidFill>
              <a:schemeClr val="tx1"/>
            </a:solidFill>
            <a:prstDash val="dash"/>
            <a:miter lim="800000"/>
            <a:headEnd/>
            <a:tailEnd/>
          </a:ln>
          <a:effectLst/>
        </p:spPr>
        <p:txBody>
          <a:bodyPr wrap="none">
            <a:spAutoFit/>
          </a:bodyPr>
          <a:lstStyle/>
          <a:p>
            <a:r>
              <a:rPr lang="ja-JP" altLang="en-US"/>
              <a:t>道運法</a:t>
            </a:r>
            <a:r>
              <a:rPr lang="en-US" altLang="ja-JP"/>
              <a:t>89</a:t>
            </a:r>
            <a:r>
              <a:rPr lang="ja-JP" altLang="en-US"/>
              <a:t>条</a:t>
            </a:r>
            <a:r>
              <a:rPr lang="en-US" altLang="ja-JP"/>
              <a:t>(</a:t>
            </a:r>
            <a:r>
              <a:rPr lang="ja-JP" altLang="en-US"/>
              <a:t>創設規定）で禁止</a:t>
            </a:r>
          </a:p>
        </p:txBody>
      </p:sp>
      <p:sp>
        <p:nvSpPr>
          <p:cNvPr id="175120" name="Text Box 2064"/>
          <p:cNvSpPr txBox="1">
            <a:spLocks noChangeArrowheads="1"/>
          </p:cNvSpPr>
          <p:nvPr/>
        </p:nvSpPr>
        <p:spPr bwMode="auto">
          <a:xfrm>
            <a:off x="5715000" y="4649788"/>
            <a:ext cx="3308350" cy="366712"/>
          </a:xfrm>
          <a:prstGeom prst="rect">
            <a:avLst/>
          </a:prstGeom>
          <a:noFill/>
          <a:ln w="9525">
            <a:noFill/>
            <a:miter lim="800000"/>
            <a:headEnd/>
            <a:tailEnd/>
          </a:ln>
          <a:effectLst/>
        </p:spPr>
        <p:txBody>
          <a:bodyPr wrap="none">
            <a:spAutoFit/>
          </a:bodyPr>
          <a:lstStyle/>
          <a:p>
            <a:r>
              <a:rPr lang="ja-JP" altLang="en-US" sz="1800"/>
              <a:t>＊原則自由、図＊は解釈上禁止</a:t>
            </a:r>
            <a:endParaRPr lang="ja-JP" altLang="en-US"/>
          </a:p>
        </p:txBody>
      </p:sp>
      <p:sp>
        <p:nvSpPr>
          <p:cNvPr id="175121" name="Text Box 2065"/>
          <p:cNvSpPr txBox="1">
            <a:spLocks noChangeArrowheads="1"/>
          </p:cNvSpPr>
          <p:nvPr/>
        </p:nvSpPr>
        <p:spPr bwMode="auto">
          <a:xfrm>
            <a:off x="609600" y="6270625"/>
            <a:ext cx="3848100" cy="366713"/>
          </a:xfrm>
          <a:prstGeom prst="rect">
            <a:avLst/>
          </a:prstGeom>
          <a:noFill/>
          <a:ln w="9525">
            <a:noFill/>
            <a:miter lim="800000"/>
            <a:headEnd/>
            <a:tailEnd/>
          </a:ln>
          <a:effectLst/>
        </p:spPr>
        <p:txBody>
          <a:bodyPr wrap="none">
            <a:spAutoFit/>
          </a:bodyPr>
          <a:lstStyle/>
          <a:p>
            <a:r>
              <a:rPr lang="ja-JP" altLang="en-US" sz="1800"/>
              <a:t>＊　現在では混載は禁止されていない</a:t>
            </a:r>
            <a:endParaRPr lang="ja-JP"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 3"/>
          <p:cNvSpPr>
            <a:spLocks noGrp="1"/>
          </p:cNvSpPr>
          <p:nvPr>
            <p:ph type="sldNum" sz="quarter" idx="12"/>
          </p:nvPr>
        </p:nvSpPr>
        <p:spPr/>
        <p:txBody>
          <a:bodyPr/>
          <a:lstStyle/>
          <a:p>
            <a:fld id="{4CBE6A00-5176-453B-83CE-8E4D8C622B43}" type="slidenum">
              <a:rPr lang="en-US" altLang="ja-JP"/>
              <a:pPr/>
              <a:t>32</a:t>
            </a:fld>
            <a:endParaRPr lang="en-US" altLang="ja-JP"/>
          </a:p>
        </p:txBody>
      </p:sp>
      <p:sp>
        <p:nvSpPr>
          <p:cNvPr id="187394" name="Oval 2"/>
          <p:cNvSpPr>
            <a:spLocks noChangeArrowheads="1"/>
          </p:cNvSpPr>
          <p:nvPr/>
        </p:nvSpPr>
        <p:spPr bwMode="auto">
          <a:xfrm>
            <a:off x="228600" y="1447800"/>
            <a:ext cx="990600" cy="4267200"/>
          </a:xfrm>
          <a:prstGeom prst="ellipse">
            <a:avLst/>
          </a:prstGeom>
          <a:noFill/>
          <a:ln w="9525">
            <a:solidFill>
              <a:schemeClr val="tx1"/>
            </a:solidFill>
            <a:round/>
            <a:headEnd/>
            <a:tailEnd/>
          </a:ln>
          <a:effectLst/>
        </p:spPr>
        <p:txBody>
          <a:bodyPr vert="eaVert" wrap="none" anchor="ctr"/>
          <a:lstStyle/>
          <a:p>
            <a:pPr algn="ctr"/>
            <a:r>
              <a:rPr lang="ja-JP" altLang="en-US"/>
              <a:t>単一航空機　混乗の自由化</a:t>
            </a:r>
          </a:p>
        </p:txBody>
      </p:sp>
      <p:sp>
        <p:nvSpPr>
          <p:cNvPr id="187395" name="Oval 3"/>
          <p:cNvSpPr>
            <a:spLocks noChangeArrowheads="1"/>
          </p:cNvSpPr>
          <p:nvPr/>
        </p:nvSpPr>
        <p:spPr bwMode="auto">
          <a:xfrm>
            <a:off x="1752600" y="2057400"/>
            <a:ext cx="1295400" cy="457200"/>
          </a:xfrm>
          <a:prstGeom prst="ellipse">
            <a:avLst/>
          </a:prstGeom>
          <a:noFill/>
          <a:ln w="9525">
            <a:solidFill>
              <a:schemeClr val="tx1"/>
            </a:solidFill>
            <a:round/>
            <a:headEnd/>
            <a:tailEnd/>
          </a:ln>
          <a:effectLst/>
        </p:spPr>
        <p:txBody>
          <a:bodyPr wrap="none" anchor="ctr"/>
          <a:lstStyle/>
          <a:p>
            <a:pPr algn="ctr"/>
            <a:r>
              <a:rPr lang="en-US" altLang="ja-JP"/>
              <a:t>own-use</a:t>
            </a:r>
          </a:p>
        </p:txBody>
      </p:sp>
      <p:sp>
        <p:nvSpPr>
          <p:cNvPr id="187396" name="Oval 4"/>
          <p:cNvSpPr>
            <a:spLocks noChangeArrowheads="1"/>
          </p:cNvSpPr>
          <p:nvPr/>
        </p:nvSpPr>
        <p:spPr bwMode="auto">
          <a:xfrm>
            <a:off x="1447800" y="3124200"/>
            <a:ext cx="1981200" cy="609600"/>
          </a:xfrm>
          <a:prstGeom prst="ellipse">
            <a:avLst/>
          </a:prstGeom>
          <a:noFill/>
          <a:ln w="9525">
            <a:solidFill>
              <a:schemeClr val="tx1"/>
            </a:solidFill>
            <a:round/>
            <a:headEnd/>
            <a:tailEnd/>
          </a:ln>
          <a:effectLst/>
        </p:spPr>
        <p:txBody>
          <a:bodyPr wrap="none" anchor="ctr"/>
          <a:lstStyle/>
          <a:p>
            <a:pPr algn="ctr"/>
            <a:r>
              <a:rPr lang="en-US" altLang="ja-JP"/>
              <a:t>affinity-group</a:t>
            </a:r>
          </a:p>
        </p:txBody>
      </p:sp>
      <p:sp>
        <p:nvSpPr>
          <p:cNvPr id="187397" name="Oval 5"/>
          <p:cNvSpPr>
            <a:spLocks noChangeArrowheads="1"/>
          </p:cNvSpPr>
          <p:nvPr/>
        </p:nvSpPr>
        <p:spPr bwMode="auto">
          <a:xfrm>
            <a:off x="1752600" y="4419600"/>
            <a:ext cx="1295400" cy="457200"/>
          </a:xfrm>
          <a:prstGeom prst="ellipse">
            <a:avLst/>
          </a:prstGeom>
          <a:noFill/>
          <a:ln w="9525">
            <a:solidFill>
              <a:schemeClr val="tx1"/>
            </a:solidFill>
            <a:round/>
            <a:headEnd/>
            <a:tailEnd/>
          </a:ln>
          <a:effectLst/>
        </p:spPr>
        <p:txBody>
          <a:bodyPr wrap="none" anchor="ctr"/>
          <a:lstStyle/>
          <a:p>
            <a:pPr algn="ctr"/>
            <a:r>
              <a:rPr lang="ja-JP" altLang="en-US"/>
              <a:t>ＩＴＣ</a:t>
            </a:r>
          </a:p>
        </p:txBody>
      </p:sp>
      <p:sp>
        <p:nvSpPr>
          <p:cNvPr id="187398" name="Text Box 6"/>
          <p:cNvSpPr txBox="1">
            <a:spLocks noChangeArrowheads="1"/>
          </p:cNvSpPr>
          <p:nvPr/>
        </p:nvSpPr>
        <p:spPr bwMode="auto">
          <a:xfrm>
            <a:off x="3505200" y="1955800"/>
            <a:ext cx="4514850" cy="711200"/>
          </a:xfrm>
          <a:prstGeom prst="rect">
            <a:avLst/>
          </a:prstGeom>
          <a:noFill/>
          <a:ln w="9525">
            <a:solidFill>
              <a:schemeClr val="tx1"/>
            </a:solidFill>
            <a:prstDash val="sysDot"/>
            <a:miter lim="800000"/>
            <a:headEnd/>
            <a:tailEnd/>
          </a:ln>
          <a:effectLst/>
        </p:spPr>
        <p:txBody>
          <a:bodyPr wrap="none">
            <a:spAutoFit/>
          </a:bodyPr>
          <a:lstStyle/>
          <a:p>
            <a:r>
              <a:rPr lang="ja-JP" altLang="en-US" sz="2000"/>
              <a:t>団体などによる一機貸切、例えば借主が</a:t>
            </a:r>
          </a:p>
          <a:p>
            <a:r>
              <a:rPr lang="ja-JP" altLang="en-US" sz="2000"/>
              <a:t>自社の顧客のために借り切って利用</a:t>
            </a:r>
          </a:p>
        </p:txBody>
      </p:sp>
      <p:sp>
        <p:nvSpPr>
          <p:cNvPr id="187399" name="Text Box 7"/>
          <p:cNvSpPr txBox="1">
            <a:spLocks noChangeArrowheads="1"/>
          </p:cNvSpPr>
          <p:nvPr/>
        </p:nvSpPr>
        <p:spPr bwMode="auto">
          <a:xfrm>
            <a:off x="3476625" y="3048000"/>
            <a:ext cx="5362575" cy="711200"/>
          </a:xfrm>
          <a:prstGeom prst="rect">
            <a:avLst/>
          </a:prstGeom>
          <a:noFill/>
          <a:ln w="9525">
            <a:solidFill>
              <a:schemeClr val="tx1"/>
            </a:solidFill>
            <a:prstDash val="sysDot"/>
            <a:miter lim="800000"/>
            <a:headEnd/>
            <a:tailEnd/>
          </a:ln>
          <a:effectLst/>
        </p:spPr>
        <p:txBody>
          <a:bodyPr wrap="none">
            <a:spAutoFit/>
          </a:bodyPr>
          <a:lstStyle/>
          <a:p>
            <a:r>
              <a:rPr lang="ja-JP" altLang="en-US" sz="2000"/>
              <a:t>類縁団体による一機貸切、例えば社員旅行、</a:t>
            </a:r>
          </a:p>
          <a:p>
            <a:r>
              <a:rPr lang="ja-JP" altLang="en-US" sz="2000"/>
              <a:t>修学旅行等類縁のある人の集まりのための利用</a:t>
            </a:r>
          </a:p>
        </p:txBody>
      </p:sp>
      <p:sp>
        <p:nvSpPr>
          <p:cNvPr id="187400" name="Text Box 8"/>
          <p:cNvSpPr txBox="1">
            <a:spLocks noChangeArrowheads="1"/>
          </p:cNvSpPr>
          <p:nvPr/>
        </p:nvSpPr>
        <p:spPr bwMode="auto">
          <a:xfrm>
            <a:off x="3505200" y="4267200"/>
            <a:ext cx="4826000" cy="711200"/>
          </a:xfrm>
          <a:prstGeom prst="rect">
            <a:avLst/>
          </a:prstGeom>
          <a:noFill/>
          <a:ln w="9525">
            <a:solidFill>
              <a:schemeClr val="tx1"/>
            </a:solidFill>
            <a:prstDash val="sysDot"/>
            <a:miter lim="800000"/>
            <a:headEnd/>
            <a:tailEnd/>
          </a:ln>
          <a:effectLst/>
        </p:spPr>
        <p:txBody>
          <a:bodyPr wrap="none">
            <a:spAutoFit/>
          </a:bodyPr>
          <a:lstStyle/>
          <a:p>
            <a:r>
              <a:rPr lang="ja-JP" altLang="en-US" sz="2000"/>
              <a:t>包括旅行チャーター＝旅行業者が主催する</a:t>
            </a:r>
          </a:p>
          <a:p>
            <a:r>
              <a:rPr lang="ja-JP" altLang="en-US" sz="2000"/>
              <a:t>いわゆるバックツアー等</a:t>
            </a:r>
          </a:p>
        </p:txBody>
      </p:sp>
      <p:sp>
        <p:nvSpPr>
          <p:cNvPr id="187401" name="Text Box 9"/>
          <p:cNvSpPr txBox="1">
            <a:spLocks noChangeArrowheads="1"/>
          </p:cNvSpPr>
          <p:nvPr/>
        </p:nvSpPr>
        <p:spPr bwMode="auto">
          <a:xfrm>
            <a:off x="1371600" y="173038"/>
            <a:ext cx="6678613" cy="1225550"/>
          </a:xfrm>
          <a:prstGeom prst="rect">
            <a:avLst/>
          </a:prstGeom>
          <a:noFill/>
          <a:ln w="38100">
            <a:solidFill>
              <a:schemeClr val="tx1"/>
            </a:solidFill>
            <a:miter lim="800000"/>
            <a:headEnd/>
            <a:tailEnd/>
          </a:ln>
          <a:effectLst/>
        </p:spPr>
        <p:txBody>
          <a:bodyPr wrap="none">
            <a:spAutoFit/>
          </a:bodyPr>
          <a:lstStyle/>
          <a:p>
            <a:r>
              <a:rPr lang="ja-JP" altLang="en-US"/>
              <a:t>図</a:t>
            </a:r>
            <a:r>
              <a:rPr lang="en-US" altLang="ja-JP"/>
              <a:t>10</a:t>
            </a:r>
            <a:r>
              <a:rPr lang="ja-JP" altLang="en-US"/>
              <a:t>　　　旅客部門の国際航空チャーターに関する</a:t>
            </a:r>
          </a:p>
          <a:p>
            <a:r>
              <a:rPr lang="ja-JP" altLang="en-US"/>
              <a:t>　　　　 単一用機者要件</a:t>
            </a:r>
            <a:r>
              <a:rPr lang="en-US" altLang="ja-JP"/>
              <a:t>(</a:t>
            </a:r>
            <a:r>
              <a:rPr lang="ja-JP" altLang="en-US"/>
              <a:t>航空局長通達）の撤廃</a:t>
            </a:r>
          </a:p>
          <a:p>
            <a:r>
              <a:rPr lang="ja-JP" altLang="en-US"/>
              <a:t>　　　　　　　　　　　　　　　　　　　　　　　　</a:t>
            </a:r>
            <a:r>
              <a:rPr lang="en-US" altLang="ja-JP"/>
              <a:t>[2003.8.1]</a:t>
            </a:r>
          </a:p>
        </p:txBody>
      </p:sp>
      <p:sp>
        <p:nvSpPr>
          <p:cNvPr id="187402" name="AutoShape 10"/>
          <p:cNvSpPr>
            <a:spLocks noChangeArrowheads="1"/>
          </p:cNvSpPr>
          <p:nvPr/>
        </p:nvSpPr>
        <p:spPr bwMode="auto">
          <a:xfrm flipH="1">
            <a:off x="76200" y="5638800"/>
            <a:ext cx="1447800" cy="9906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noFill/>
          <a:ln w="57150">
            <a:solidFill>
              <a:schemeClr val="tx1"/>
            </a:solidFill>
            <a:prstDash val="sysDot"/>
            <a:miter lim="800000"/>
            <a:headEnd/>
            <a:tailEnd/>
          </a:ln>
          <a:effectLst/>
        </p:spPr>
        <p:txBody>
          <a:bodyPr wrap="none" anchor="ctr"/>
          <a:lstStyle/>
          <a:p>
            <a:r>
              <a:rPr lang="ja-JP" altLang="en-US" sz="1800"/>
              <a:t>国際</a:t>
            </a:r>
          </a:p>
          <a:p>
            <a:r>
              <a:rPr lang="ja-JP" altLang="en-US" sz="1800"/>
              <a:t>航空貨物</a:t>
            </a:r>
          </a:p>
          <a:p>
            <a:endParaRPr lang="en-US" altLang="ja-JP"/>
          </a:p>
        </p:txBody>
      </p:sp>
      <p:sp>
        <p:nvSpPr>
          <p:cNvPr id="187403" name="Text Box 11"/>
          <p:cNvSpPr txBox="1">
            <a:spLocks noChangeArrowheads="1"/>
          </p:cNvSpPr>
          <p:nvPr/>
        </p:nvSpPr>
        <p:spPr bwMode="auto">
          <a:xfrm>
            <a:off x="1524000" y="5334000"/>
            <a:ext cx="7483475" cy="1317625"/>
          </a:xfrm>
          <a:prstGeom prst="rect">
            <a:avLst/>
          </a:prstGeom>
          <a:noFill/>
          <a:ln w="9525">
            <a:solidFill>
              <a:schemeClr val="tx1"/>
            </a:solidFill>
            <a:prstDash val="sysDot"/>
            <a:miter lim="800000"/>
            <a:headEnd/>
            <a:tailEnd/>
          </a:ln>
          <a:effectLst/>
        </p:spPr>
        <p:txBody>
          <a:bodyPr wrap="none">
            <a:spAutoFit/>
          </a:bodyPr>
          <a:lstStyle/>
          <a:p>
            <a:r>
              <a:rPr lang="en-US" altLang="en-US" sz="1400">
                <a:solidFill>
                  <a:srgbClr val="333333"/>
                </a:solidFill>
                <a:latin typeface="Century" pitchFamily="18" charset="0"/>
                <a:ea typeface="ＭＳ 明朝" pitchFamily="17" charset="-128"/>
              </a:rPr>
              <a:t>フレーターをチャーターできるのは、特定の荷主１社が１機をチャーターする「オウン</a:t>
            </a:r>
          </a:p>
          <a:p>
            <a:r>
              <a:rPr lang="en-US" altLang="en-US" sz="1400">
                <a:solidFill>
                  <a:srgbClr val="333333"/>
                </a:solidFill>
                <a:latin typeface="Century" pitchFamily="18" charset="0"/>
                <a:ea typeface="ＭＳ 明朝" pitchFamily="17" charset="-128"/>
              </a:rPr>
              <a:t>ユースチャーター」と、日米間で政府間取り決めにより年間２２５便の枠内で例外的に</a:t>
            </a:r>
          </a:p>
          <a:p>
            <a:r>
              <a:rPr lang="en-US" altLang="en-US" sz="1400">
                <a:solidFill>
                  <a:srgbClr val="333333"/>
                </a:solidFill>
                <a:latin typeface="Century" pitchFamily="18" charset="0"/>
                <a:ea typeface="ＭＳ 明朝" pitchFamily="17" charset="-128"/>
              </a:rPr>
              <a:t>認められている「フォワーダーチャーター」（航空貨物利用運送事業者によるチャーター）</a:t>
            </a:r>
          </a:p>
          <a:p>
            <a:r>
              <a:rPr lang="en-US" altLang="en-US" sz="1400">
                <a:solidFill>
                  <a:srgbClr val="333333"/>
                </a:solidFill>
                <a:latin typeface="Century" pitchFamily="18" charset="0"/>
                <a:ea typeface="ＭＳ 明朝" pitchFamily="17" charset="-128"/>
              </a:rPr>
              <a:t>があるが、その制ﾀを取り払い、複数のフォワーダーが共同でフレーターをチャーターする</a:t>
            </a:r>
          </a:p>
          <a:p>
            <a:r>
              <a:rPr lang="en-US" altLang="en-US" sz="1400">
                <a:solidFill>
                  <a:srgbClr val="333333"/>
                </a:solidFill>
                <a:latin typeface="Century" pitchFamily="18" charset="0"/>
                <a:ea typeface="ＭＳ 明朝" pitchFamily="17" charset="-128"/>
              </a:rPr>
              <a:t>「スプリットチャーター</a:t>
            </a:r>
            <a:r>
              <a:rPr lang="en-US" altLang="en-US">
                <a:solidFill>
                  <a:srgbClr val="333333"/>
                </a:solidFill>
                <a:latin typeface="Century" pitchFamily="18" charset="0"/>
                <a:ea typeface="ＭＳ 明朝" pitchFamily="17" charset="-128"/>
              </a:rPr>
              <a:t>」</a:t>
            </a:r>
            <a:r>
              <a:rPr lang="en-US" altLang="en-US" sz="1400">
                <a:solidFill>
                  <a:srgbClr val="333333"/>
                </a:solidFill>
                <a:latin typeface="Century" pitchFamily="18" charset="0"/>
                <a:ea typeface="ＭＳ 明朝" pitchFamily="17" charset="-128"/>
              </a:rPr>
              <a:t>を含めフォワーダーチャーターの全面開放を要望</a:t>
            </a:r>
            <a:endParaRPr lang="ja-JP" altLang="en-US" sz="1400">
              <a:solidFill>
                <a:srgbClr val="333333"/>
              </a:solidFill>
              <a:latin typeface="Century" pitchFamily="18" charset="0"/>
              <a:ea typeface="ＭＳ 明朝" pitchFamily="17"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3"/>
          <p:cNvSpPr>
            <a:spLocks noGrp="1"/>
          </p:cNvSpPr>
          <p:nvPr>
            <p:ph type="sldNum" sz="quarter" idx="12"/>
          </p:nvPr>
        </p:nvSpPr>
        <p:spPr/>
        <p:txBody>
          <a:bodyPr/>
          <a:lstStyle/>
          <a:p>
            <a:fld id="{0F21D200-03B3-45AD-82BD-A45059FC5B4F}" type="slidenum">
              <a:rPr lang="en-US" altLang="ja-JP"/>
              <a:pPr/>
              <a:t>33</a:t>
            </a:fld>
            <a:endParaRPr lang="en-US" altLang="ja-JP"/>
          </a:p>
        </p:txBody>
      </p:sp>
      <p:sp>
        <p:nvSpPr>
          <p:cNvPr id="333826" name="Text Box 2"/>
          <p:cNvSpPr txBox="1">
            <a:spLocks noChangeArrowheads="1"/>
          </p:cNvSpPr>
          <p:nvPr/>
        </p:nvSpPr>
        <p:spPr bwMode="auto">
          <a:xfrm>
            <a:off x="1043608" y="2687638"/>
            <a:ext cx="6947736" cy="923330"/>
          </a:xfrm>
          <a:prstGeom prst="rect">
            <a:avLst/>
          </a:prstGeom>
          <a:solidFill>
            <a:srgbClr val="FFFF00"/>
          </a:solidFill>
          <a:ln w="57150">
            <a:solidFill>
              <a:schemeClr val="tx1"/>
            </a:solidFill>
            <a:miter lim="800000"/>
            <a:headEnd/>
            <a:tailEnd/>
          </a:ln>
          <a:effectLst/>
        </p:spPr>
        <p:txBody>
          <a:bodyPr wrap="none">
            <a:spAutoFit/>
          </a:bodyPr>
          <a:lstStyle/>
          <a:p>
            <a:r>
              <a:rPr lang="ja-JP" altLang="en-US" sz="5400" dirty="0"/>
              <a:t>実運送人と契約運送人</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スライド番号プレースホルダ 3"/>
          <p:cNvSpPr>
            <a:spLocks noGrp="1"/>
          </p:cNvSpPr>
          <p:nvPr>
            <p:ph type="sldNum" sz="quarter" idx="12"/>
          </p:nvPr>
        </p:nvSpPr>
        <p:spPr/>
        <p:txBody>
          <a:bodyPr/>
          <a:lstStyle/>
          <a:p>
            <a:fld id="{BC929C01-9BBB-43A1-927D-1C17B5087130}" type="slidenum">
              <a:rPr lang="en-US" altLang="ja-JP"/>
              <a:pPr/>
              <a:t>34</a:t>
            </a:fld>
            <a:endParaRPr lang="en-US" altLang="ja-JP"/>
          </a:p>
        </p:txBody>
      </p:sp>
      <p:sp>
        <p:nvSpPr>
          <p:cNvPr id="265218" name="Text Box 2"/>
          <p:cNvSpPr txBox="1">
            <a:spLocks noChangeArrowheads="1"/>
          </p:cNvSpPr>
          <p:nvPr/>
        </p:nvSpPr>
        <p:spPr bwMode="auto">
          <a:xfrm>
            <a:off x="2286000" y="152400"/>
            <a:ext cx="5268913" cy="533400"/>
          </a:xfrm>
          <a:prstGeom prst="rect">
            <a:avLst/>
          </a:prstGeom>
          <a:noFill/>
          <a:ln w="76200" cmpd="tri">
            <a:solidFill>
              <a:schemeClr val="tx1"/>
            </a:solidFill>
            <a:miter lim="800000"/>
            <a:headEnd/>
            <a:tailEnd/>
          </a:ln>
          <a:effectLst/>
        </p:spPr>
        <p:txBody>
          <a:bodyPr wrap="none">
            <a:spAutoFit/>
          </a:bodyPr>
          <a:lstStyle/>
          <a:p>
            <a:r>
              <a:rPr lang="ja-JP" altLang="en-US"/>
              <a:t>　実運送人と利用運送人（契約運送人）</a:t>
            </a:r>
          </a:p>
        </p:txBody>
      </p:sp>
      <p:sp>
        <p:nvSpPr>
          <p:cNvPr id="265219" name="Text Box 3"/>
          <p:cNvSpPr txBox="1">
            <a:spLocks noChangeArrowheads="1"/>
          </p:cNvSpPr>
          <p:nvPr/>
        </p:nvSpPr>
        <p:spPr bwMode="auto">
          <a:xfrm>
            <a:off x="609600" y="914400"/>
            <a:ext cx="1908175" cy="741363"/>
          </a:xfrm>
          <a:prstGeom prst="rect">
            <a:avLst/>
          </a:prstGeom>
          <a:noFill/>
          <a:ln w="9525">
            <a:solidFill>
              <a:schemeClr val="tx1"/>
            </a:solidFill>
            <a:miter lim="800000"/>
            <a:headEnd/>
            <a:tailEnd/>
          </a:ln>
          <a:effectLst/>
        </p:spPr>
        <p:txBody>
          <a:bodyPr wrap="none">
            <a:spAutoFit/>
          </a:bodyPr>
          <a:lstStyle/>
          <a:p>
            <a:pPr algn="ctr"/>
            <a:r>
              <a:rPr lang="ja-JP" altLang="en-US"/>
              <a:t>契約運送人</a:t>
            </a:r>
          </a:p>
          <a:p>
            <a:pPr algn="ctr"/>
            <a:r>
              <a:rPr lang="ja-JP" altLang="en-US" sz="1800"/>
              <a:t>（</a:t>
            </a:r>
            <a:r>
              <a:rPr lang="en-US" altLang="ja-JP" sz="1800"/>
              <a:t>contract</a:t>
            </a:r>
            <a:r>
              <a:rPr lang="ja-JP" altLang="en-US" sz="1800"/>
              <a:t>　</a:t>
            </a:r>
            <a:r>
              <a:rPr lang="en-US" altLang="ja-JP" sz="1800"/>
              <a:t>carrier</a:t>
            </a:r>
            <a:r>
              <a:rPr lang="ja-JP" altLang="en-US" sz="1800"/>
              <a:t>）</a:t>
            </a:r>
            <a:endParaRPr lang="ja-JP" altLang="en-US"/>
          </a:p>
        </p:txBody>
      </p:sp>
      <p:sp>
        <p:nvSpPr>
          <p:cNvPr id="265220" name="Text Box 4"/>
          <p:cNvSpPr txBox="1">
            <a:spLocks noChangeArrowheads="1"/>
          </p:cNvSpPr>
          <p:nvPr/>
        </p:nvSpPr>
        <p:spPr bwMode="auto">
          <a:xfrm>
            <a:off x="2819400" y="1066800"/>
            <a:ext cx="6296025" cy="457200"/>
          </a:xfrm>
          <a:prstGeom prst="rect">
            <a:avLst/>
          </a:prstGeom>
          <a:noFill/>
          <a:ln w="9525">
            <a:noFill/>
            <a:miter lim="800000"/>
            <a:headEnd/>
            <a:tailEnd/>
          </a:ln>
          <a:effectLst/>
        </p:spPr>
        <p:txBody>
          <a:bodyPr wrap="none">
            <a:spAutoFit/>
          </a:bodyPr>
          <a:lstStyle/>
          <a:p>
            <a:r>
              <a:rPr lang="ja-JP" altLang="en-US"/>
              <a:t>私法体系の中心概念　信用力、賠償能力を見る</a:t>
            </a:r>
          </a:p>
        </p:txBody>
      </p:sp>
      <p:sp>
        <p:nvSpPr>
          <p:cNvPr id="265221" name="Text Box 5"/>
          <p:cNvSpPr txBox="1">
            <a:spLocks noChangeArrowheads="1"/>
          </p:cNvSpPr>
          <p:nvPr/>
        </p:nvSpPr>
        <p:spPr bwMode="auto">
          <a:xfrm>
            <a:off x="457200" y="1828800"/>
            <a:ext cx="2136775" cy="741363"/>
          </a:xfrm>
          <a:prstGeom prst="rect">
            <a:avLst/>
          </a:prstGeom>
          <a:noFill/>
          <a:ln w="9525">
            <a:solidFill>
              <a:schemeClr val="tx1"/>
            </a:solidFill>
            <a:miter lim="800000"/>
            <a:headEnd/>
            <a:tailEnd/>
          </a:ln>
          <a:effectLst/>
        </p:spPr>
        <p:txBody>
          <a:bodyPr wrap="none">
            <a:spAutoFit/>
          </a:bodyPr>
          <a:lstStyle/>
          <a:p>
            <a:pPr algn="ctr"/>
            <a:r>
              <a:rPr lang="ja-JP" altLang="en-US"/>
              <a:t>実運送人</a:t>
            </a:r>
          </a:p>
          <a:p>
            <a:pPr algn="ctr"/>
            <a:r>
              <a:rPr lang="ja-JP" altLang="en-US" sz="1800"/>
              <a:t>（</a:t>
            </a:r>
            <a:r>
              <a:rPr lang="en-US" altLang="ja-JP" sz="1800"/>
              <a:t>equipment</a:t>
            </a:r>
            <a:r>
              <a:rPr lang="ja-JP" altLang="en-US" sz="1800"/>
              <a:t>　</a:t>
            </a:r>
            <a:r>
              <a:rPr lang="en-US" altLang="ja-JP" sz="1800"/>
              <a:t>carrier</a:t>
            </a:r>
            <a:r>
              <a:rPr lang="ja-JP" altLang="en-US" sz="1800"/>
              <a:t>）</a:t>
            </a:r>
            <a:endParaRPr lang="ja-JP" altLang="en-US"/>
          </a:p>
        </p:txBody>
      </p:sp>
      <p:sp>
        <p:nvSpPr>
          <p:cNvPr id="265222" name="Text Box 6"/>
          <p:cNvSpPr txBox="1">
            <a:spLocks noChangeArrowheads="1"/>
          </p:cNvSpPr>
          <p:nvPr/>
        </p:nvSpPr>
        <p:spPr bwMode="auto">
          <a:xfrm>
            <a:off x="127000" y="3048000"/>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行政規制</a:t>
            </a:r>
          </a:p>
        </p:txBody>
      </p:sp>
      <p:sp>
        <p:nvSpPr>
          <p:cNvPr id="265223" name="Text Box 7"/>
          <p:cNvSpPr txBox="1">
            <a:spLocks noChangeArrowheads="1"/>
          </p:cNvSpPr>
          <p:nvPr/>
        </p:nvSpPr>
        <p:spPr bwMode="auto">
          <a:xfrm>
            <a:off x="838200" y="2819400"/>
            <a:ext cx="1524000" cy="466725"/>
          </a:xfrm>
          <a:prstGeom prst="rect">
            <a:avLst/>
          </a:prstGeom>
          <a:noFill/>
          <a:ln w="9525">
            <a:solidFill>
              <a:schemeClr val="tx1"/>
            </a:solidFill>
            <a:prstDash val="dash"/>
            <a:miter lim="800000"/>
            <a:headEnd/>
            <a:tailEnd/>
          </a:ln>
          <a:effectLst/>
        </p:spPr>
        <p:txBody>
          <a:bodyPr>
            <a:spAutoFit/>
          </a:bodyPr>
          <a:lstStyle/>
          <a:p>
            <a:r>
              <a:rPr lang="ja-JP" altLang="en-US"/>
              <a:t>数量規制</a:t>
            </a:r>
          </a:p>
        </p:txBody>
      </p:sp>
      <p:sp>
        <p:nvSpPr>
          <p:cNvPr id="265224" name="Text Box 8"/>
          <p:cNvSpPr txBox="1">
            <a:spLocks noChangeArrowheads="1"/>
          </p:cNvSpPr>
          <p:nvPr/>
        </p:nvSpPr>
        <p:spPr bwMode="auto">
          <a:xfrm rot="-20384323">
            <a:off x="6140450" y="3733800"/>
            <a:ext cx="2317750" cy="457200"/>
          </a:xfrm>
          <a:prstGeom prst="rect">
            <a:avLst/>
          </a:prstGeom>
          <a:noFill/>
          <a:ln w="9525">
            <a:noFill/>
            <a:miter lim="800000"/>
            <a:headEnd/>
            <a:tailEnd/>
          </a:ln>
          <a:effectLst/>
        </p:spPr>
        <p:txBody>
          <a:bodyPr wrap="none">
            <a:spAutoFit/>
          </a:bodyPr>
          <a:lstStyle/>
          <a:p>
            <a:r>
              <a:rPr lang="ja-JP" altLang="en-US"/>
              <a:t>運送人間の世界</a:t>
            </a:r>
          </a:p>
        </p:txBody>
      </p:sp>
      <p:sp>
        <p:nvSpPr>
          <p:cNvPr id="265225" name="Text Box 9"/>
          <p:cNvSpPr txBox="1">
            <a:spLocks noChangeArrowheads="1"/>
          </p:cNvSpPr>
          <p:nvPr/>
        </p:nvSpPr>
        <p:spPr bwMode="auto">
          <a:xfrm>
            <a:off x="2751138" y="2743200"/>
            <a:ext cx="4945062" cy="457200"/>
          </a:xfrm>
          <a:prstGeom prst="rect">
            <a:avLst/>
          </a:prstGeom>
          <a:noFill/>
          <a:ln w="9525">
            <a:noFill/>
            <a:miter lim="800000"/>
            <a:headEnd/>
            <a:tailEnd/>
          </a:ln>
          <a:effectLst/>
        </p:spPr>
        <p:txBody>
          <a:bodyPr wrap="none">
            <a:spAutoFit/>
          </a:bodyPr>
          <a:lstStyle/>
          <a:p>
            <a:r>
              <a:rPr lang="ja-JP" altLang="en-US"/>
              <a:t>契約運送人と実運送人が一致を前提</a:t>
            </a:r>
          </a:p>
        </p:txBody>
      </p:sp>
      <p:sp>
        <p:nvSpPr>
          <p:cNvPr id="265226" name="Text Box 10"/>
          <p:cNvSpPr txBox="1">
            <a:spLocks noChangeArrowheads="1"/>
          </p:cNvSpPr>
          <p:nvPr/>
        </p:nvSpPr>
        <p:spPr bwMode="auto">
          <a:xfrm>
            <a:off x="1524000" y="3352800"/>
            <a:ext cx="5064125" cy="1187450"/>
          </a:xfrm>
          <a:prstGeom prst="rect">
            <a:avLst/>
          </a:prstGeom>
          <a:noFill/>
          <a:ln w="9525">
            <a:noFill/>
            <a:miter lim="800000"/>
            <a:headEnd/>
            <a:tailEnd/>
          </a:ln>
          <a:effectLst/>
        </p:spPr>
        <p:txBody>
          <a:bodyPr wrap="none">
            <a:spAutoFit/>
          </a:bodyPr>
          <a:lstStyle/>
          <a:p>
            <a:r>
              <a:rPr lang="ja-JP" altLang="en-US"/>
              <a:t>現実には波動性があり</a:t>
            </a:r>
          </a:p>
          <a:p>
            <a:r>
              <a:rPr lang="ja-JP" altLang="en-US"/>
              <a:t>　・下請（運送契約アリ）</a:t>
            </a:r>
          </a:p>
          <a:p>
            <a:r>
              <a:rPr lang="ja-JP" altLang="en-US"/>
              <a:t>　・用車・船・機（運送契約ナシ）が発生</a:t>
            </a:r>
          </a:p>
        </p:txBody>
      </p:sp>
      <p:sp>
        <p:nvSpPr>
          <p:cNvPr id="265227" name="Text Box 11"/>
          <p:cNvSpPr txBox="1">
            <a:spLocks noChangeArrowheads="1"/>
          </p:cNvSpPr>
          <p:nvPr/>
        </p:nvSpPr>
        <p:spPr bwMode="auto">
          <a:xfrm>
            <a:off x="1025525" y="4724400"/>
            <a:ext cx="2632075" cy="466725"/>
          </a:xfrm>
          <a:prstGeom prst="rect">
            <a:avLst/>
          </a:prstGeom>
          <a:noFill/>
          <a:ln w="9525">
            <a:solidFill>
              <a:schemeClr val="tx1"/>
            </a:solidFill>
            <a:prstDash val="dash"/>
            <a:miter lim="800000"/>
            <a:headEnd/>
            <a:tailEnd/>
          </a:ln>
          <a:effectLst/>
        </p:spPr>
        <p:txBody>
          <a:bodyPr wrap="none">
            <a:spAutoFit/>
          </a:bodyPr>
          <a:lstStyle/>
          <a:p>
            <a:r>
              <a:rPr lang="ja-JP" altLang="en-US"/>
              <a:t>数量規制の虚構化</a:t>
            </a:r>
          </a:p>
        </p:txBody>
      </p:sp>
      <p:sp>
        <p:nvSpPr>
          <p:cNvPr id="265228" name="Text Box 12"/>
          <p:cNvSpPr txBox="1">
            <a:spLocks noChangeArrowheads="1"/>
          </p:cNvSpPr>
          <p:nvPr/>
        </p:nvSpPr>
        <p:spPr bwMode="auto">
          <a:xfrm>
            <a:off x="4419600" y="4648200"/>
            <a:ext cx="1403350" cy="457200"/>
          </a:xfrm>
          <a:prstGeom prst="rect">
            <a:avLst/>
          </a:prstGeom>
          <a:noFill/>
          <a:ln w="9525">
            <a:noFill/>
            <a:miter lim="800000"/>
            <a:headEnd/>
            <a:tailEnd/>
          </a:ln>
          <a:effectLst/>
        </p:spPr>
        <p:txBody>
          <a:bodyPr wrap="none">
            <a:spAutoFit/>
          </a:bodyPr>
          <a:lstStyle/>
          <a:p>
            <a:r>
              <a:rPr lang="ja-JP" altLang="en-US"/>
              <a:t>規制緩和</a:t>
            </a:r>
          </a:p>
        </p:txBody>
      </p:sp>
      <p:sp>
        <p:nvSpPr>
          <p:cNvPr id="265229" name="Text Box 13"/>
          <p:cNvSpPr txBox="1">
            <a:spLocks noChangeArrowheads="1"/>
          </p:cNvSpPr>
          <p:nvPr/>
        </p:nvSpPr>
        <p:spPr bwMode="auto">
          <a:xfrm>
            <a:off x="2819400" y="1981200"/>
            <a:ext cx="6092825" cy="457200"/>
          </a:xfrm>
          <a:prstGeom prst="rect">
            <a:avLst/>
          </a:prstGeom>
          <a:noFill/>
          <a:ln w="9525">
            <a:noFill/>
            <a:miter lim="800000"/>
            <a:headEnd/>
            <a:tailEnd/>
          </a:ln>
          <a:effectLst/>
        </p:spPr>
        <p:txBody>
          <a:bodyPr wrap="none">
            <a:spAutoFit/>
          </a:bodyPr>
          <a:lstStyle/>
          <a:p>
            <a:r>
              <a:rPr lang="ja-JP" altLang="en-US"/>
              <a:t>事業法体系の中心概念　事業遂行能力を見る</a:t>
            </a:r>
          </a:p>
        </p:txBody>
      </p:sp>
      <p:sp>
        <p:nvSpPr>
          <p:cNvPr id="265230" name="Line 14"/>
          <p:cNvSpPr>
            <a:spLocks noChangeShapeType="1"/>
          </p:cNvSpPr>
          <p:nvPr/>
        </p:nvSpPr>
        <p:spPr bwMode="auto">
          <a:xfrm>
            <a:off x="1524000" y="3429000"/>
            <a:ext cx="0" cy="1447800"/>
          </a:xfrm>
          <a:prstGeom prst="line">
            <a:avLst/>
          </a:prstGeom>
          <a:noFill/>
          <a:ln w="76200">
            <a:solidFill>
              <a:schemeClr val="tx1"/>
            </a:solidFill>
            <a:round/>
            <a:headEnd/>
            <a:tailEnd type="triangle" w="med" len="med"/>
          </a:ln>
          <a:effectLst/>
        </p:spPr>
        <p:txBody>
          <a:bodyPr wrap="none" anchor="ctr"/>
          <a:lstStyle/>
          <a:p>
            <a:endParaRPr lang="ja-JP" altLang="en-US"/>
          </a:p>
        </p:txBody>
      </p:sp>
      <p:sp>
        <p:nvSpPr>
          <p:cNvPr id="265231" name="AutoShape 15"/>
          <p:cNvSpPr>
            <a:spLocks noChangeArrowheads="1"/>
          </p:cNvSpPr>
          <p:nvPr/>
        </p:nvSpPr>
        <p:spPr bwMode="auto">
          <a:xfrm>
            <a:off x="4038600" y="4648200"/>
            <a:ext cx="304800" cy="485775"/>
          </a:xfrm>
          <a:prstGeom prst="rightArrow">
            <a:avLst>
              <a:gd name="adj1" fmla="val 50000"/>
              <a:gd name="adj2" fmla="val 25000"/>
            </a:avLst>
          </a:prstGeom>
          <a:noFill/>
          <a:ln w="9525">
            <a:solidFill>
              <a:schemeClr val="tx1"/>
            </a:solidFill>
            <a:miter lim="800000"/>
            <a:headEnd/>
            <a:tailEnd/>
          </a:ln>
          <a:effectLst/>
        </p:spPr>
        <p:txBody>
          <a:bodyPr wrap="none" anchor="ctr"/>
          <a:lstStyle/>
          <a:p>
            <a:endParaRPr lang="ja-JP" altLang="en-US"/>
          </a:p>
        </p:txBody>
      </p:sp>
      <p:sp>
        <p:nvSpPr>
          <p:cNvPr id="265232" name="AutoShape 16"/>
          <p:cNvSpPr>
            <a:spLocks noChangeArrowheads="1"/>
          </p:cNvSpPr>
          <p:nvPr/>
        </p:nvSpPr>
        <p:spPr bwMode="auto">
          <a:xfrm>
            <a:off x="5943600" y="4648200"/>
            <a:ext cx="304800" cy="485775"/>
          </a:xfrm>
          <a:prstGeom prst="rightArrow">
            <a:avLst>
              <a:gd name="adj1" fmla="val 50000"/>
              <a:gd name="adj2" fmla="val 25000"/>
            </a:avLst>
          </a:prstGeom>
          <a:noFill/>
          <a:ln w="9525">
            <a:solidFill>
              <a:schemeClr val="tx1"/>
            </a:solidFill>
            <a:miter lim="800000"/>
            <a:headEnd/>
            <a:tailEnd/>
          </a:ln>
          <a:effectLst/>
        </p:spPr>
        <p:txBody>
          <a:bodyPr wrap="none" anchor="ctr"/>
          <a:lstStyle/>
          <a:p>
            <a:endParaRPr lang="ja-JP" altLang="en-US"/>
          </a:p>
        </p:txBody>
      </p:sp>
      <p:sp>
        <p:nvSpPr>
          <p:cNvPr id="265233" name="Text Box 17"/>
          <p:cNvSpPr txBox="1">
            <a:spLocks noChangeArrowheads="1"/>
          </p:cNvSpPr>
          <p:nvPr/>
        </p:nvSpPr>
        <p:spPr bwMode="auto">
          <a:xfrm>
            <a:off x="6664325" y="4648200"/>
            <a:ext cx="1412875" cy="466725"/>
          </a:xfrm>
          <a:prstGeom prst="rect">
            <a:avLst/>
          </a:prstGeom>
          <a:noFill/>
          <a:ln w="9525">
            <a:solidFill>
              <a:schemeClr val="tx1"/>
            </a:solidFill>
            <a:prstDash val="dash"/>
            <a:miter lim="800000"/>
            <a:headEnd/>
            <a:tailEnd/>
          </a:ln>
          <a:effectLst/>
        </p:spPr>
        <p:txBody>
          <a:bodyPr wrap="none">
            <a:spAutoFit/>
          </a:bodyPr>
          <a:lstStyle/>
          <a:p>
            <a:r>
              <a:rPr lang="ja-JP" altLang="en-US"/>
              <a:t>安全規制</a:t>
            </a:r>
          </a:p>
        </p:txBody>
      </p:sp>
      <p:sp>
        <p:nvSpPr>
          <p:cNvPr id="265234" name="Text Box 18"/>
          <p:cNvSpPr txBox="1">
            <a:spLocks noChangeArrowheads="1"/>
          </p:cNvSpPr>
          <p:nvPr/>
        </p:nvSpPr>
        <p:spPr bwMode="auto">
          <a:xfrm>
            <a:off x="6902450" y="5181600"/>
            <a:ext cx="2012950" cy="457200"/>
          </a:xfrm>
          <a:prstGeom prst="rect">
            <a:avLst/>
          </a:prstGeom>
          <a:noFill/>
          <a:ln w="9525">
            <a:noFill/>
            <a:miter lim="800000"/>
            <a:headEnd/>
            <a:tailEnd/>
          </a:ln>
          <a:effectLst/>
        </p:spPr>
        <p:txBody>
          <a:bodyPr wrap="none">
            <a:spAutoFit/>
          </a:bodyPr>
          <a:lstStyle/>
          <a:p>
            <a:r>
              <a:rPr lang="ja-JP" altLang="en-US"/>
              <a:t>実運送の世界</a:t>
            </a:r>
          </a:p>
        </p:txBody>
      </p:sp>
      <p:sp>
        <p:nvSpPr>
          <p:cNvPr id="265235" name="Text Box 19"/>
          <p:cNvSpPr txBox="1">
            <a:spLocks noChangeArrowheads="1"/>
          </p:cNvSpPr>
          <p:nvPr/>
        </p:nvSpPr>
        <p:spPr bwMode="auto">
          <a:xfrm>
            <a:off x="6216650" y="5562600"/>
            <a:ext cx="2622550" cy="457200"/>
          </a:xfrm>
          <a:prstGeom prst="rect">
            <a:avLst/>
          </a:prstGeom>
          <a:noFill/>
          <a:ln w="9525">
            <a:noFill/>
            <a:miter lim="800000"/>
            <a:headEnd/>
            <a:tailEnd/>
          </a:ln>
          <a:effectLst/>
        </p:spPr>
        <p:txBody>
          <a:bodyPr wrap="none">
            <a:spAutoFit/>
          </a:bodyPr>
          <a:lstStyle/>
          <a:p>
            <a:r>
              <a:rPr lang="ja-JP" altLang="en-US"/>
              <a:t>営自区分の希薄化</a:t>
            </a:r>
          </a:p>
        </p:txBody>
      </p:sp>
      <p:sp>
        <p:nvSpPr>
          <p:cNvPr id="265236" name="Text Box 20"/>
          <p:cNvSpPr txBox="1">
            <a:spLocks noChangeArrowheads="1"/>
          </p:cNvSpPr>
          <p:nvPr/>
        </p:nvSpPr>
        <p:spPr bwMode="auto">
          <a:xfrm rot="-1140231">
            <a:off x="914400" y="3505200"/>
            <a:ext cx="428625" cy="1381125"/>
          </a:xfrm>
          <a:prstGeom prst="rect">
            <a:avLst/>
          </a:prstGeom>
          <a:noFill/>
          <a:ln w="9525">
            <a:noFill/>
            <a:miter lim="800000"/>
            <a:headEnd/>
            <a:tailEnd/>
          </a:ln>
          <a:effectLst/>
        </p:spPr>
        <p:txBody>
          <a:bodyPr vert="eaVert" wrap="none">
            <a:spAutoFit/>
          </a:bodyPr>
          <a:lstStyle/>
          <a:p>
            <a:r>
              <a:rPr lang="ja-JP" altLang="en-US" sz="1600"/>
              <a:t>ギャップの拡大</a:t>
            </a:r>
            <a:endParaRPr lang="ja-JP" altLang="en-US"/>
          </a:p>
        </p:txBody>
      </p:sp>
      <p:sp>
        <p:nvSpPr>
          <p:cNvPr id="265237" name="Text Box 21"/>
          <p:cNvSpPr txBox="1">
            <a:spLocks noChangeArrowheads="1"/>
          </p:cNvSpPr>
          <p:nvPr/>
        </p:nvSpPr>
        <p:spPr bwMode="auto">
          <a:xfrm>
            <a:off x="147638" y="5553075"/>
            <a:ext cx="4156075" cy="466725"/>
          </a:xfrm>
          <a:prstGeom prst="rect">
            <a:avLst/>
          </a:prstGeom>
          <a:noFill/>
          <a:ln w="9525">
            <a:solidFill>
              <a:schemeClr val="tx1"/>
            </a:solidFill>
            <a:miter lim="800000"/>
            <a:headEnd/>
            <a:tailEnd/>
          </a:ln>
          <a:effectLst/>
        </p:spPr>
        <p:txBody>
          <a:bodyPr wrap="none">
            <a:spAutoFit/>
          </a:bodyPr>
          <a:lstStyle/>
          <a:p>
            <a:pPr algn="ctr"/>
            <a:r>
              <a:rPr lang="ja-JP" altLang="en-US">
                <a:ea typeface="ＭＳ 明朝" pitchFamily="17" charset="-128"/>
              </a:rPr>
              <a:t>実運送を行わない契約運送人</a:t>
            </a:r>
          </a:p>
        </p:txBody>
      </p:sp>
      <p:sp>
        <p:nvSpPr>
          <p:cNvPr id="265238" name="Text Box 22"/>
          <p:cNvSpPr txBox="1">
            <a:spLocks noChangeArrowheads="1"/>
          </p:cNvSpPr>
          <p:nvPr/>
        </p:nvSpPr>
        <p:spPr bwMode="auto">
          <a:xfrm>
            <a:off x="425450" y="6262688"/>
            <a:ext cx="7042150" cy="366712"/>
          </a:xfrm>
          <a:prstGeom prst="rect">
            <a:avLst/>
          </a:prstGeom>
          <a:noFill/>
          <a:ln w="9525">
            <a:noFill/>
            <a:miter lim="800000"/>
            <a:headEnd/>
            <a:tailEnd/>
          </a:ln>
          <a:effectLst/>
        </p:spPr>
        <p:txBody>
          <a:bodyPr wrap="none">
            <a:spAutoFit/>
          </a:bodyPr>
          <a:lstStyle/>
          <a:p>
            <a:r>
              <a:rPr lang="ja-JP" altLang="en-US" sz="1800">
                <a:ea typeface="ＭＳ 明朝" pitchFamily="17" charset="-128"/>
              </a:rPr>
              <a:t>貨物運送では運送取扱業として規定、旅客運送では旅行業法で想定</a:t>
            </a:r>
            <a:endParaRPr lang="ja-JP" altLang="en-US">
              <a:ea typeface="ＭＳ 明朝" pitchFamily="17" charset="-128"/>
            </a:endParaRPr>
          </a:p>
        </p:txBody>
      </p:sp>
      <p:sp>
        <p:nvSpPr>
          <p:cNvPr id="265239" name="Rectangle 23"/>
          <p:cNvSpPr>
            <a:spLocks noChangeArrowheads="1"/>
          </p:cNvSpPr>
          <p:nvPr/>
        </p:nvSpPr>
        <p:spPr bwMode="auto">
          <a:xfrm>
            <a:off x="257175" y="381000"/>
            <a:ext cx="1800225" cy="720725"/>
          </a:xfrm>
          <a:prstGeom prst="rect">
            <a:avLst/>
          </a:prstGeom>
          <a:noFill/>
          <a:ln w="9525">
            <a:noFill/>
            <a:miter lim="800000"/>
            <a:headEnd/>
            <a:tailEnd/>
          </a:ln>
          <a:effectLst/>
        </p:spPr>
        <p:txBody>
          <a:bodyPr wrap="none" anchor="ctr"/>
          <a:lstStyle/>
          <a:p>
            <a:pPr algn="ctr"/>
            <a:r>
              <a:rPr lang="ja-JP" altLang="en-US" sz="1800">
                <a:latin typeface="Arial" charset="0"/>
              </a:rPr>
              <a:t>（航空：グアダラハラ条約）</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スライド番号プレースホルダ 3"/>
          <p:cNvSpPr>
            <a:spLocks noGrp="1"/>
          </p:cNvSpPr>
          <p:nvPr>
            <p:ph type="sldNum" sz="quarter" idx="12"/>
          </p:nvPr>
        </p:nvSpPr>
        <p:spPr/>
        <p:txBody>
          <a:bodyPr/>
          <a:lstStyle/>
          <a:p>
            <a:fld id="{BA30F0A8-AB7F-4592-9FF9-A422324F5956}" type="slidenum">
              <a:rPr lang="en-US" altLang="ja-JP"/>
              <a:pPr/>
              <a:t>35</a:t>
            </a:fld>
            <a:endParaRPr lang="en-US" altLang="ja-JP"/>
          </a:p>
        </p:txBody>
      </p:sp>
      <p:sp>
        <p:nvSpPr>
          <p:cNvPr id="266242" name="Oval 2"/>
          <p:cNvSpPr>
            <a:spLocks noChangeArrowheads="1"/>
          </p:cNvSpPr>
          <p:nvPr/>
        </p:nvSpPr>
        <p:spPr bwMode="auto">
          <a:xfrm>
            <a:off x="457200" y="2514600"/>
            <a:ext cx="838200" cy="1676400"/>
          </a:xfrm>
          <a:prstGeom prst="ellipse">
            <a:avLst/>
          </a:prstGeom>
          <a:noFill/>
          <a:ln w="9525">
            <a:solidFill>
              <a:schemeClr val="tx1"/>
            </a:solidFill>
            <a:round/>
            <a:headEnd/>
            <a:tailEnd/>
          </a:ln>
          <a:effectLst/>
        </p:spPr>
        <p:txBody>
          <a:bodyPr vert="eaVert" wrap="none" anchor="ctr"/>
          <a:lstStyle/>
          <a:p>
            <a:pPr algn="ctr"/>
            <a:r>
              <a:rPr lang="ja-JP" altLang="en-US"/>
              <a:t>実運送人</a:t>
            </a:r>
          </a:p>
        </p:txBody>
      </p:sp>
      <p:sp>
        <p:nvSpPr>
          <p:cNvPr id="266243" name="Oval 3"/>
          <p:cNvSpPr>
            <a:spLocks noChangeArrowheads="1"/>
          </p:cNvSpPr>
          <p:nvPr/>
        </p:nvSpPr>
        <p:spPr bwMode="auto">
          <a:xfrm>
            <a:off x="2590800" y="1066800"/>
            <a:ext cx="1676400" cy="914400"/>
          </a:xfrm>
          <a:prstGeom prst="ellipse">
            <a:avLst/>
          </a:prstGeom>
          <a:noFill/>
          <a:ln w="9525">
            <a:solidFill>
              <a:schemeClr val="tx1"/>
            </a:solidFill>
            <a:round/>
            <a:headEnd/>
            <a:tailEnd/>
          </a:ln>
          <a:effectLst/>
        </p:spPr>
        <p:txBody>
          <a:bodyPr wrap="none" anchor="ctr"/>
          <a:lstStyle/>
          <a:p>
            <a:pPr algn="ctr"/>
            <a:r>
              <a:rPr lang="ja-JP" altLang="en-US"/>
              <a:t>荷主</a:t>
            </a:r>
          </a:p>
        </p:txBody>
      </p:sp>
      <p:sp>
        <p:nvSpPr>
          <p:cNvPr id="266244" name="Oval 4"/>
          <p:cNvSpPr>
            <a:spLocks noChangeArrowheads="1"/>
          </p:cNvSpPr>
          <p:nvPr/>
        </p:nvSpPr>
        <p:spPr bwMode="auto">
          <a:xfrm>
            <a:off x="2514600" y="2819400"/>
            <a:ext cx="1828800" cy="1066800"/>
          </a:xfrm>
          <a:prstGeom prst="ellipse">
            <a:avLst/>
          </a:prstGeom>
          <a:noFill/>
          <a:ln w="9525">
            <a:solidFill>
              <a:schemeClr val="tx1"/>
            </a:solidFill>
            <a:round/>
            <a:headEnd/>
            <a:tailEnd/>
          </a:ln>
          <a:effectLst/>
        </p:spPr>
        <p:txBody>
          <a:bodyPr wrap="none" anchor="ctr"/>
          <a:lstStyle/>
          <a:p>
            <a:pPr algn="ctr"/>
            <a:r>
              <a:rPr lang="ja-JP" altLang="en-US"/>
              <a:t>荷主</a:t>
            </a:r>
          </a:p>
          <a:p>
            <a:pPr algn="ctr"/>
            <a:r>
              <a:rPr lang="en-US" altLang="ja-JP" sz="1800"/>
              <a:t>(</a:t>
            </a:r>
            <a:r>
              <a:rPr lang="ja-JP" altLang="en-US" sz="1800"/>
              <a:t>利用運送人）</a:t>
            </a:r>
            <a:endParaRPr lang="ja-JP" altLang="en-US"/>
          </a:p>
        </p:txBody>
      </p:sp>
      <p:sp>
        <p:nvSpPr>
          <p:cNvPr id="266245" name="Oval 5"/>
          <p:cNvSpPr>
            <a:spLocks noChangeArrowheads="1"/>
          </p:cNvSpPr>
          <p:nvPr/>
        </p:nvSpPr>
        <p:spPr bwMode="auto">
          <a:xfrm>
            <a:off x="5486400" y="2895600"/>
            <a:ext cx="914400" cy="914400"/>
          </a:xfrm>
          <a:prstGeom prst="ellipse">
            <a:avLst/>
          </a:prstGeom>
          <a:noFill/>
          <a:ln w="9525">
            <a:solidFill>
              <a:schemeClr val="tx1"/>
            </a:solidFill>
            <a:round/>
            <a:headEnd/>
            <a:tailEnd/>
          </a:ln>
          <a:effectLst/>
        </p:spPr>
        <p:txBody>
          <a:bodyPr wrap="none" anchor="ctr"/>
          <a:lstStyle/>
          <a:p>
            <a:pPr algn="ctr"/>
            <a:r>
              <a:rPr lang="ja-JP" altLang="en-US"/>
              <a:t>荷主</a:t>
            </a:r>
          </a:p>
        </p:txBody>
      </p:sp>
      <p:sp>
        <p:nvSpPr>
          <p:cNvPr id="266246" name="Oval 6"/>
          <p:cNvSpPr>
            <a:spLocks noChangeArrowheads="1"/>
          </p:cNvSpPr>
          <p:nvPr/>
        </p:nvSpPr>
        <p:spPr bwMode="auto">
          <a:xfrm>
            <a:off x="7848600" y="4724400"/>
            <a:ext cx="914400" cy="914400"/>
          </a:xfrm>
          <a:prstGeom prst="ellipse">
            <a:avLst/>
          </a:prstGeom>
          <a:noFill/>
          <a:ln w="9525">
            <a:solidFill>
              <a:schemeClr val="tx1"/>
            </a:solidFill>
            <a:round/>
            <a:headEnd/>
            <a:tailEnd/>
          </a:ln>
          <a:effectLst/>
        </p:spPr>
        <p:txBody>
          <a:bodyPr wrap="none" anchor="ctr"/>
          <a:lstStyle/>
          <a:p>
            <a:pPr algn="ctr"/>
            <a:r>
              <a:rPr lang="ja-JP" altLang="en-US"/>
              <a:t>荷主</a:t>
            </a:r>
          </a:p>
        </p:txBody>
      </p:sp>
      <p:cxnSp>
        <p:nvCxnSpPr>
          <p:cNvPr id="266247" name="AutoShape 7"/>
          <p:cNvCxnSpPr>
            <a:cxnSpLocks noChangeShapeType="1"/>
            <a:stCxn id="266242" idx="7"/>
            <a:endCxn id="266243" idx="2"/>
          </p:cNvCxnSpPr>
          <p:nvPr/>
        </p:nvCxnSpPr>
        <p:spPr bwMode="auto">
          <a:xfrm rot="16200000">
            <a:off x="1263650" y="1433513"/>
            <a:ext cx="1236663" cy="1417637"/>
          </a:xfrm>
          <a:prstGeom prst="bentConnector2">
            <a:avLst/>
          </a:prstGeom>
          <a:noFill/>
          <a:ln w="9525">
            <a:solidFill>
              <a:schemeClr val="tx1"/>
            </a:solidFill>
            <a:miter lim="800000"/>
            <a:headEnd type="triangle" w="med" len="med"/>
            <a:tailEnd type="triangle" w="med" len="med"/>
          </a:ln>
          <a:effectLst/>
        </p:spPr>
      </p:cxnSp>
      <p:cxnSp>
        <p:nvCxnSpPr>
          <p:cNvPr id="266248" name="AutoShape 8"/>
          <p:cNvCxnSpPr>
            <a:cxnSpLocks noChangeShapeType="1"/>
            <a:stCxn id="266242" idx="6"/>
            <a:endCxn id="266244" idx="2"/>
          </p:cNvCxnSpPr>
          <p:nvPr/>
        </p:nvCxnSpPr>
        <p:spPr bwMode="auto">
          <a:xfrm>
            <a:off x="1295400" y="3352800"/>
            <a:ext cx="1219200" cy="0"/>
          </a:xfrm>
          <a:prstGeom prst="straightConnector1">
            <a:avLst/>
          </a:prstGeom>
          <a:noFill/>
          <a:ln w="9525">
            <a:solidFill>
              <a:schemeClr val="tx1"/>
            </a:solidFill>
            <a:round/>
            <a:headEnd type="triangle" w="med" len="med"/>
            <a:tailEnd type="triangle" w="med" len="med"/>
          </a:ln>
          <a:effectLst/>
        </p:spPr>
      </p:cxnSp>
      <p:sp>
        <p:nvSpPr>
          <p:cNvPr id="266249" name="Oval 9"/>
          <p:cNvSpPr>
            <a:spLocks noChangeArrowheads="1"/>
          </p:cNvSpPr>
          <p:nvPr/>
        </p:nvSpPr>
        <p:spPr bwMode="auto">
          <a:xfrm>
            <a:off x="2514600" y="4648200"/>
            <a:ext cx="1828800" cy="1066800"/>
          </a:xfrm>
          <a:prstGeom prst="ellipse">
            <a:avLst/>
          </a:prstGeom>
          <a:noFill/>
          <a:ln w="9525">
            <a:solidFill>
              <a:schemeClr val="tx1"/>
            </a:solidFill>
            <a:round/>
            <a:headEnd/>
            <a:tailEnd/>
          </a:ln>
          <a:effectLst/>
        </p:spPr>
        <p:txBody>
          <a:bodyPr wrap="none" anchor="ctr"/>
          <a:lstStyle/>
          <a:p>
            <a:pPr algn="ctr"/>
            <a:r>
              <a:rPr lang="ja-JP" altLang="en-US"/>
              <a:t>荷主</a:t>
            </a:r>
          </a:p>
          <a:p>
            <a:pPr algn="ctr"/>
            <a:r>
              <a:rPr lang="en-US" altLang="ja-JP" sz="1800"/>
              <a:t>(</a:t>
            </a:r>
            <a:r>
              <a:rPr lang="ja-JP" altLang="en-US" sz="1800"/>
              <a:t>利用運送人）</a:t>
            </a:r>
            <a:endParaRPr lang="ja-JP" altLang="en-US"/>
          </a:p>
        </p:txBody>
      </p:sp>
      <p:cxnSp>
        <p:nvCxnSpPr>
          <p:cNvPr id="266250" name="AutoShape 10"/>
          <p:cNvCxnSpPr>
            <a:cxnSpLocks noChangeShapeType="1"/>
            <a:stCxn id="266249" idx="2"/>
            <a:endCxn id="266242" idx="5"/>
          </p:cNvCxnSpPr>
          <p:nvPr/>
        </p:nvCxnSpPr>
        <p:spPr bwMode="auto">
          <a:xfrm rot="10800000">
            <a:off x="1173163" y="3944938"/>
            <a:ext cx="1341437" cy="1236662"/>
          </a:xfrm>
          <a:prstGeom prst="bentConnector2">
            <a:avLst/>
          </a:prstGeom>
          <a:noFill/>
          <a:ln w="9525">
            <a:solidFill>
              <a:schemeClr val="tx1"/>
            </a:solidFill>
            <a:miter lim="800000"/>
            <a:headEnd type="triangle" w="med" len="med"/>
            <a:tailEnd type="triangle" w="med" len="med"/>
          </a:ln>
          <a:effectLst/>
        </p:spPr>
      </p:cxnSp>
      <p:sp>
        <p:nvSpPr>
          <p:cNvPr id="266251" name="Oval 11"/>
          <p:cNvSpPr>
            <a:spLocks noChangeArrowheads="1"/>
          </p:cNvSpPr>
          <p:nvPr/>
        </p:nvSpPr>
        <p:spPr bwMode="auto">
          <a:xfrm>
            <a:off x="5105400" y="4648200"/>
            <a:ext cx="1828800" cy="1066800"/>
          </a:xfrm>
          <a:prstGeom prst="ellipse">
            <a:avLst/>
          </a:prstGeom>
          <a:noFill/>
          <a:ln w="9525">
            <a:solidFill>
              <a:schemeClr val="tx1"/>
            </a:solidFill>
            <a:round/>
            <a:headEnd/>
            <a:tailEnd/>
          </a:ln>
          <a:effectLst/>
        </p:spPr>
        <p:txBody>
          <a:bodyPr wrap="none" anchor="ctr"/>
          <a:lstStyle/>
          <a:p>
            <a:pPr algn="ctr"/>
            <a:r>
              <a:rPr lang="ja-JP" altLang="en-US"/>
              <a:t>荷主</a:t>
            </a:r>
          </a:p>
          <a:p>
            <a:pPr algn="ctr"/>
            <a:r>
              <a:rPr lang="en-US" altLang="ja-JP" sz="1800"/>
              <a:t>(</a:t>
            </a:r>
            <a:r>
              <a:rPr lang="ja-JP" altLang="en-US" sz="1800"/>
              <a:t>利用運送人）</a:t>
            </a:r>
            <a:endParaRPr lang="ja-JP" altLang="en-US"/>
          </a:p>
        </p:txBody>
      </p:sp>
      <p:cxnSp>
        <p:nvCxnSpPr>
          <p:cNvPr id="266252" name="AutoShape 12"/>
          <p:cNvCxnSpPr>
            <a:cxnSpLocks noChangeShapeType="1"/>
            <a:stCxn id="266244" idx="6"/>
            <a:endCxn id="266245" idx="2"/>
          </p:cNvCxnSpPr>
          <p:nvPr/>
        </p:nvCxnSpPr>
        <p:spPr bwMode="auto">
          <a:xfrm>
            <a:off x="4343400" y="3352800"/>
            <a:ext cx="1143000" cy="0"/>
          </a:xfrm>
          <a:prstGeom prst="straightConnector1">
            <a:avLst/>
          </a:prstGeom>
          <a:noFill/>
          <a:ln w="9525">
            <a:solidFill>
              <a:schemeClr val="tx1"/>
            </a:solidFill>
            <a:round/>
            <a:headEnd type="triangle" w="med" len="med"/>
            <a:tailEnd type="triangle" w="med" len="med"/>
          </a:ln>
          <a:effectLst/>
        </p:spPr>
      </p:cxnSp>
      <p:cxnSp>
        <p:nvCxnSpPr>
          <p:cNvPr id="266253" name="AutoShape 13"/>
          <p:cNvCxnSpPr>
            <a:cxnSpLocks noChangeShapeType="1"/>
            <a:stCxn id="266249" idx="6"/>
            <a:endCxn id="266251" idx="2"/>
          </p:cNvCxnSpPr>
          <p:nvPr/>
        </p:nvCxnSpPr>
        <p:spPr bwMode="auto">
          <a:xfrm>
            <a:off x="4343400" y="5181600"/>
            <a:ext cx="762000" cy="0"/>
          </a:xfrm>
          <a:prstGeom prst="straightConnector1">
            <a:avLst/>
          </a:prstGeom>
          <a:noFill/>
          <a:ln w="9525">
            <a:solidFill>
              <a:schemeClr val="tx1"/>
            </a:solidFill>
            <a:round/>
            <a:headEnd type="triangle" w="med" len="med"/>
            <a:tailEnd type="triangle" w="med" len="med"/>
          </a:ln>
          <a:effectLst/>
        </p:spPr>
      </p:cxnSp>
      <p:cxnSp>
        <p:nvCxnSpPr>
          <p:cNvPr id="266254" name="AutoShape 14"/>
          <p:cNvCxnSpPr>
            <a:cxnSpLocks noChangeShapeType="1"/>
            <a:stCxn id="266251" idx="6"/>
            <a:endCxn id="266246" idx="2"/>
          </p:cNvCxnSpPr>
          <p:nvPr/>
        </p:nvCxnSpPr>
        <p:spPr bwMode="auto">
          <a:xfrm>
            <a:off x="6934200" y="5181600"/>
            <a:ext cx="914400" cy="0"/>
          </a:xfrm>
          <a:prstGeom prst="straightConnector1">
            <a:avLst/>
          </a:prstGeom>
          <a:noFill/>
          <a:ln w="9525">
            <a:solidFill>
              <a:schemeClr val="tx1"/>
            </a:solidFill>
            <a:round/>
            <a:headEnd type="triangle" w="med" len="med"/>
            <a:tailEnd type="triangle" w="med" len="med"/>
          </a:ln>
          <a:effectLst/>
        </p:spPr>
      </p:cxnSp>
      <p:sp>
        <p:nvSpPr>
          <p:cNvPr id="266255" name="Rectangle 15"/>
          <p:cNvSpPr>
            <a:spLocks noChangeArrowheads="1"/>
          </p:cNvSpPr>
          <p:nvPr/>
        </p:nvSpPr>
        <p:spPr bwMode="auto">
          <a:xfrm>
            <a:off x="304800" y="914400"/>
            <a:ext cx="3124200" cy="49530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266256" name="Text Box 16"/>
          <p:cNvSpPr txBox="1">
            <a:spLocks noChangeArrowheads="1"/>
          </p:cNvSpPr>
          <p:nvPr/>
        </p:nvSpPr>
        <p:spPr bwMode="auto">
          <a:xfrm>
            <a:off x="63500" y="533400"/>
            <a:ext cx="3746500" cy="457200"/>
          </a:xfrm>
          <a:prstGeom prst="rect">
            <a:avLst/>
          </a:prstGeom>
          <a:noFill/>
          <a:ln w="9525">
            <a:noFill/>
            <a:miter lim="800000"/>
            <a:headEnd/>
            <a:tailEnd/>
          </a:ln>
          <a:effectLst/>
        </p:spPr>
        <p:txBody>
          <a:bodyPr wrap="none">
            <a:spAutoFit/>
          </a:bodyPr>
          <a:lstStyle/>
          <a:p>
            <a:r>
              <a:rPr lang="ja-JP" altLang="en-US"/>
              <a:t>実運送事業規制法適用あり</a:t>
            </a:r>
          </a:p>
        </p:txBody>
      </p:sp>
      <p:sp>
        <p:nvSpPr>
          <p:cNvPr id="266257" name="Rectangle 17"/>
          <p:cNvSpPr>
            <a:spLocks noChangeArrowheads="1"/>
          </p:cNvSpPr>
          <p:nvPr/>
        </p:nvSpPr>
        <p:spPr bwMode="auto">
          <a:xfrm>
            <a:off x="3581400" y="2362200"/>
            <a:ext cx="2667000" cy="1676400"/>
          </a:xfrm>
          <a:prstGeom prst="rect">
            <a:avLst/>
          </a:prstGeom>
          <a:noFill/>
          <a:ln w="9525">
            <a:solidFill>
              <a:schemeClr val="tx1"/>
            </a:solidFill>
            <a:prstDash val="dashDot"/>
            <a:miter lim="800000"/>
            <a:headEnd/>
            <a:tailEnd/>
          </a:ln>
          <a:effectLst/>
        </p:spPr>
        <p:txBody>
          <a:bodyPr wrap="none" anchor="ctr"/>
          <a:lstStyle/>
          <a:p>
            <a:endParaRPr lang="ja-JP" altLang="en-US"/>
          </a:p>
        </p:txBody>
      </p:sp>
      <p:sp>
        <p:nvSpPr>
          <p:cNvPr id="266258" name="Rectangle 18"/>
          <p:cNvSpPr>
            <a:spLocks noChangeArrowheads="1"/>
          </p:cNvSpPr>
          <p:nvPr/>
        </p:nvSpPr>
        <p:spPr bwMode="auto">
          <a:xfrm>
            <a:off x="3581400" y="4191000"/>
            <a:ext cx="2590800" cy="1676400"/>
          </a:xfrm>
          <a:prstGeom prst="rect">
            <a:avLst/>
          </a:prstGeom>
          <a:noFill/>
          <a:ln w="9525">
            <a:solidFill>
              <a:schemeClr val="tx1"/>
            </a:solidFill>
            <a:prstDash val="dashDot"/>
            <a:miter lim="800000"/>
            <a:headEnd/>
            <a:tailEnd/>
          </a:ln>
          <a:effectLst/>
        </p:spPr>
        <p:txBody>
          <a:bodyPr wrap="none" anchor="ctr"/>
          <a:lstStyle/>
          <a:p>
            <a:endParaRPr lang="ja-JP" altLang="en-US"/>
          </a:p>
        </p:txBody>
      </p:sp>
      <p:sp>
        <p:nvSpPr>
          <p:cNvPr id="266259" name="Text Box 19"/>
          <p:cNvSpPr txBox="1">
            <a:spLocks noChangeArrowheads="1"/>
          </p:cNvSpPr>
          <p:nvPr/>
        </p:nvSpPr>
        <p:spPr bwMode="auto">
          <a:xfrm>
            <a:off x="4646613" y="2655888"/>
            <a:ext cx="458787" cy="3059112"/>
          </a:xfrm>
          <a:prstGeom prst="rect">
            <a:avLst/>
          </a:prstGeom>
          <a:noFill/>
          <a:ln w="9525">
            <a:noFill/>
            <a:miter lim="800000"/>
            <a:headEnd/>
            <a:tailEnd/>
          </a:ln>
          <a:effectLst/>
        </p:spPr>
        <p:txBody>
          <a:bodyPr vert="eaVert" wrap="none">
            <a:spAutoFit/>
          </a:bodyPr>
          <a:lstStyle/>
          <a:p>
            <a:pPr algn="r"/>
            <a:r>
              <a:rPr lang="ja-JP" altLang="en-US" sz="1800"/>
              <a:t>利用運送事業規制法適用あり</a:t>
            </a:r>
            <a:endParaRPr lang="ja-JP" altLang="en-US"/>
          </a:p>
        </p:txBody>
      </p:sp>
      <p:sp>
        <p:nvSpPr>
          <p:cNvPr id="266260" name="Text Box 20"/>
          <p:cNvSpPr txBox="1">
            <a:spLocks noChangeArrowheads="1"/>
          </p:cNvSpPr>
          <p:nvPr/>
        </p:nvSpPr>
        <p:spPr bwMode="auto">
          <a:xfrm>
            <a:off x="-76200" y="5867400"/>
            <a:ext cx="4664075" cy="641350"/>
          </a:xfrm>
          <a:prstGeom prst="rect">
            <a:avLst/>
          </a:prstGeom>
          <a:noFill/>
          <a:ln w="9525">
            <a:noFill/>
            <a:miter lim="800000"/>
            <a:headEnd/>
            <a:tailEnd/>
          </a:ln>
          <a:effectLst/>
        </p:spPr>
        <p:txBody>
          <a:bodyPr wrap="none">
            <a:spAutoFit/>
          </a:bodyPr>
          <a:lstStyle/>
          <a:p>
            <a:r>
              <a:rPr lang="ja-JP" altLang="en-US" sz="1800"/>
              <a:t>利用運送人には適用がないとするにしても、</a:t>
            </a:r>
          </a:p>
          <a:p>
            <a:r>
              <a:rPr lang="ja-JP" altLang="en-US" sz="1800"/>
              <a:t>荷物を持ち込んだ者の真荷主性の判別が困難</a:t>
            </a:r>
          </a:p>
        </p:txBody>
      </p:sp>
      <p:sp>
        <p:nvSpPr>
          <p:cNvPr id="266261" name="Text Box 21"/>
          <p:cNvSpPr txBox="1">
            <a:spLocks noChangeArrowheads="1"/>
          </p:cNvSpPr>
          <p:nvPr/>
        </p:nvSpPr>
        <p:spPr bwMode="auto">
          <a:xfrm>
            <a:off x="2286000" y="55563"/>
            <a:ext cx="5699125" cy="485775"/>
          </a:xfrm>
          <a:prstGeom prst="rect">
            <a:avLst/>
          </a:prstGeom>
          <a:noFill/>
          <a:ln w="28575">
            <a:solidFill>
              <a:schemeClr val="tx1"/>
            </a:solidFill>
            <a:miter lim="800000"/>
            <a:headEnd/>
            <a:tailEnd/>
          </a:ln>
          <a:effectLst/>
        </p:spPr>
        <p:txBody>
          <a:bodyPr wrap="none">
            <a:spAutoFit/>
          </a:bodyPr>
          <a:lstStyle/>
          <a:p>
            <a:r>
              <a:rPr lang="ja-JP" altLang="en-US"/>
              <a:t>実運送規制の利用運送人（貨物）への適用</a:t>
            </a:r>
          </a:p>
        </p:txBody>
      </p:sp>
      <p:sp>
        <p:nvSpPr>
          <p:cNvPr id="266262" name="Text Box 22"/>
          <p:cNvSpPr txBox="1">
            <a:spLocks noChangeArrowheads="1"/>
          </p:cNvSpPr>
          <p:nvPr/>
        </p:nvSpPr>
        <p:spPr bwMode="auto">
          <a:xfrm>
            <a:off x="7391400" y="3354388"/>
            <a:ext cx="458788" cy="2817812"/>
          </a:xfrm>
          <a:prstGeom prst="rect">
            <a:avLst/>
          </a:prstGeom>
          <a:noFill/>
          <a:ln w="9525">
            <a:noFill/>
            <a:miter lim="800000"/>
            <a:headEnd/>
            <a:tailEnd/>
          </a:ln>
          <a:effectLst/>
        </p:spPr>
        <p:txBody>
          <a:bodyPr vert="eaVert" wrap="none">
            <a:spAutoFit/>
          </a:bodyPr>
          <a:lstStyle/>
          <a:p>
            <a:pPr algn="r"/>
            <a:r>
              <a:rPr lang="ja-JP" altLang="en-US" sz="1800"/>
              <a:t>利用運送事業規制適用なし</a:t>
            </a:r>
            <a:endParaRPr lang="ja-JP"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スライド番号プレースホルダ 3"/>
          <p:cNvSpPr>
            <a:spLocks noGrp="1"/>
          </p:cNvSpPr>
          <p:nvPr>
            <p:ph type="sldNum" sz="quarter" idx="12"/>
          </p:nvPr>
        </p:nvSpPr>
        <p:spPr/>
        <p:txBody>
          <a:bodyPr/>
          <a:lstStyle/>
          <a:p>
            <a:fld id="{E8F570BD-544D-48D0-A4D3-6224B155E450}" type="slidenum">
              <a:rPr lang="en-US" altLang="ja-JP"/>
              <a:pPr/>
              <a:t>36</a:t>
            </a:fld>
            <a:endParaRPr lang="en-US" altLang="ja-JP"/>
          </a:p>
        </p:txBody>
      </p:sp>
      <p:sp>
        <p:nvSpPr>
          <p:cNvPr id="332802" name="Text Box 2"/>
          <p:cNvSpPr txBox="1">
            <a:spLocks noChangeArrowheads="1"/>
          </p:cNvSpPr>
          <p:nvPr/>
        </p:nvSpPr>
        <p:spPr bwMode="auto">
          <a:xfrm>
            <a:off x="1660525" y="782638"/>
            <a:ext cx="5711825" cy="466725"/>
          </a:xfrm>
          <a:prstGeom prst="rect">
            <a:avLst/>
          </a:prstGeom>
          <a:noFill/>
          <a:ln w="9525">
            <a:solidFill>
              <a:schemeClr val="accent2"/>
            </a:solidFill>
            <a:miter lim="800000"/>
            <a:headEnd/>
            <a:tailEnd/>
          </a:ln>
          <a:effectLst/>
        </p:spPr>
        <p:txBody>
          <a:bodyPr wrap="none">
            <a:spAutoFit/>
          </a:bodyPr>
          <a:lstStyle/>
          <a:p>
            <a:r>
              <a:rPr lang="ja-JP" altLang="en-US"/>
              <a:t>委任の下部構造に属する代理、媒介、取次</a:t>
            </a:r>
          </a:p>
        </p:txBody>
      </p:sp>
      <p:sp>
        <p:nvSpPr>
          <p:cNvPr id="332803" name="Oval 3"/>
          <p:cNvSpPr>
            <a:spLocks noChangeArrowheads="1"/>
          </p:cNvSpPr>
          <p:nvPr/>
        </p:nvSpPr>
        <p:spPr bwMode="auto">
          <a:xfrm>
            <a:off x="1143000" y="1676400"/>
            <a:ext cx="1447800" cy="914400"/>
          </a:xfrm>
          <a:prstGeom prst="ellipse">
            <a:avLst/>
          </a:prstGeom>
          <a:noFill/>
          <a:ln w="9525">
            <a:solidFill>
              <a:schemeClr val="tx1"/>
            </a:solidFill>
            <a:round/>
            <a:headEnd/>
            <a:tailEnd/>
          </a:ln>
          <a:effectLst/>
        </p:spPr>
        <p:txBody>
          <a:bodyPr wrap="none" anchor="ctr"/>
          <a:lstStyle/>
          <a:p>
            <a:pPr algn="ctr"/>
            <a:r>
              <a:rPr lang="ja-JP" altLang="en-US"/>
              <a:t>航空会社</a:t>
            </a:r>
          </a:p>
          <a:p>
            <a:pPr algn="ctr"/>
            <a:r>
              <a:rPr lang="en-US" altLang="ja-JP"/>
              <a:t>(</a:t>
            </a:r>
            <a:r>
              <a:rPr lang="ja-JP" altLang="en-US"/>
              <a:t>国際）</a:t>
            </a:r>
          </a:p>
        </p:txBody>
      </p:sp>
      <p:sp>
        <p:nvSpPr>
          <p:cNvPr id="332804" name="Oval 4"/>
          <p:cNvSpPr>
            <a:spLocks noChangeArrowheads="1"/>
          </p:cNvSpPr>
          <p:nvPr/>
        </p:nvSpPr>
        <p:spPr bwMode="auto">
          <a:xfrm>
            <a:off x="1295400" y="3200400"/>
            <a:ext cx="990600" cy="838200"/>
          </a:xfrm>
          <a:prstGeom prst="ellipse">
            <a:avLst/>
          </a:prstGeom>
          <a:noFill/>
          <a:ln w="9525">
            <a:solidFill>
              <a:schemeClr val="tx1"/>
            </a:solidFill>
            <a:round/>
            <a:headEnd/>
            <a:tailEnd/>
          </a:ln>
          <a:effectLst/>
        </p:spPr>
        <p:txBody>
          <a:bodyPr wrap="none" anchor="ctr"/>
          <a:lstStyle/>
          <a:p>
            <a:pPr algn="ctr"/>
            <a:r>
              <a:rPr lang="ja-JP" altLang="en-US"/>
              <a:t>国鉄</a:t>
            </a:r>
          </a:p>
        </p:txBody>
      </p:sp>
      <p:sp>
        <p:nvSpPr>
          <p:cNvPr id="332805" name="Oval 5"/>
          <p:cNvSpPr>
            <a:spLocks noChangeArrowheads="1"/>
          </p:cNvSpPr>
          <p:nvPr/>
        </p:nvSpPr>
        <p:spPr bwMode="auto">
          <a:xfrm>
            <a:off x="1143000" y="4953000"/>
            <a:ext cx="1295400" cy="990600"/>
          </a:xfrm>
          <a:prstGeom prst="ellipse">
            <a:avLst/>
          </a:prstGeom>
          <a:noFill/>
          <a:ln w="9525">
            <a:solidFill>
              <a:schemeClr val="tx1"/>
            </a:solidFill>
            <a:round/>
            <a:headEnd/>
            <a:tailEnd/>
          </a:ln>
          <a:effectLst/>
        </p:spPr>
        <p:txBody>
          <a:bodyPr wrap="none" anchor="ctr"/>
          <a:lstStyle/>
          <a:p>
            <a:pPr algn="ctr"/>
            <a:r>
              <a:rPr lang="ja-JP" altLang="en-US"/>
              <a:t>貸切バス</a:t>
            </a:r>
          </a:p>
        </p:txBody>
      </p:sp>
      <p:sp>
        <p:nvSpPr>
          <p:cNvPr id="332806" name="Text Box 6"/>
          <p:cNvSpPr txBox="1">
            <a:spLocks noChangeArrowheads="1"/>
          </p:cNvSpPr>
          <p:nvPr/>
        </p:nvSpPr>
        <p:spPr bwMode="auto">
          <a:xfrm>
            <a:off x="1022350" y="4038600"/>
            <a:ext cx="1873250" cy="915988"/>
          </a:xfrm>
          <a:prstGeom prst="rect">
            <a:avLst/>
          </a:prstGeom>
          <a:noFill/>
          <a:ln w="9525">
            <a:noFill/>
            <a:miter lim="800000"/>
            <a:headEnd/>
            <a:tailEnd/>
          </a:ln>
          <a:effectLst/>
        </p:spPr>
        <p:txBody>
          <a:bodyPr wrap="none">
            <a:spAutoFit/>
          </a:bodyPr>
          <a:lstStyle/>
          <a:p>
            <a:r>
              <a:rPr lang="ja-JP" altLang="en-US" sz="1800"/>
              <a:t>一部大手には、</a:t>
            </a:r>
          </a:p>
          <a:p>
            <a:r>
              <a:rPr lang="ja-JP" altLang="en-US" sz="1800"/>
              <a:t>自己ノ名による</a:t>
            </a:r>
          </a:p>
          <a:p>
            <a:r>
              <a:rPr lang="ja-JP" altLang="en-US" sz="1800"/>
              <a:t>取引を許していた</a:t>
            </a:r>
            <a:endParaRPr lang="ja-JP" altLang="en-US"/>
          </a:p>
        </p:txBody>
      </p:sp>
      <p:sp>
        <p:nvSpPr>
          <p:cNvPr id="332807" name="Text Box 7"/>
          <p:cNvSpPr txBox="1">
            <a:spLocks noChangeArrowheads="1"/>
          </p:cNvSpPr>
          <p:nvPr/>
        </p:nvSpPr>
        <p:spPr bwMode="auto">
          <a:xfrm>
            <a:off x="457200" y="2514600"/>
            <a:ext cx="2992438" cy="641350"/>
          </a:xfrm>
          <a:prstGeom prst="rect">
            <a:avLst/>
          </a:prstGeom>
          <a:noFill/>
          <a:ln w="9525">
            <a:noFill/>
            <a:miter lim="800000"/>
            <a:headEnd/>
            <a:tailEnd/>
          </a:ln>
          <a:effectLst/>
        </p:spPr>
        <p:txBody>
          <a:bodyPr wrap="none">
            <a:spAutoFit/>
          </a:bodyPr>
          <a:lstStyle/>
          <a:p>
            <a:r>
              <a:rPr lang="ja-JP" altLang="en-US" sz="1800"/>
              <a:t>個々の利用者に航空券を</a:t>
            </a:r>
          </a:p>
          <a:p>
            <a:r>
              <a:rPr lang="ja-JP" altLang="en-US" sz="1800"/>
              <a:t>発券し、運送契約を締結（＊）</a:t>
            </a:r>
          </a:p>
        </p:txBody>
      </p:sp>
      <p:sp>
        <p:nvSpPr>
          <p:cNvPr id="332808" name="Oval 8"/>
          <p:cNvSpPr>
            <a:spLocks noChangeArrowheads="1"/>
          </p:cNvSpPr>
          <p:nvPr/>
        </p:nvSpPr>
        <p:spPr bwMode="auto">
          <a:xfrm>
            <a:off x="4876800" y="3429000"/>
            <a:ext cx="1905000" cy="914400"/>
          </a:xfrm>
          <a:prstGeom prst="ellipse">
            <a:avLst/>
          </a:prstGeom>
          <a:noFill/>
          <a:ln w="9525">
            <a:solidFill>
              <a:schemeClr val="tx1"/>
            </a:solidFill>
            <a:round/>
            <a:headEnd/>
            <a:tailEnd/>
          </a:ln>
          <a:effectLst/>
        </p:spPr>
        <p:txBody>
          <a:bodyPr wrap="none" anchor="ctr"/>
          <a:lstStyle/>
          <a:p>
            <a:pPr algn="ctr"/>
            <a:r>
              <a:rPr lang="ja-JP" altLang="en-US"/>
              <a:t>主催旅行者</a:t>
            </a:r>
          </a:p>
        </p:txBody>
      </p:sp>
      <p:sp>
        <p:nvSpPr>
          <p:cNvPr id="332809" name="Oval 9"/>
          <p:cNvSpPr>
            <a:spLocks noChangeArrowheads="1"/>
          </p:cNvSpPr>
          <p:nvPr/>
        </p:nvSpPr>
        <p:spPr bwMode="auto">
          <a:xfrm>
            <a:off x="8001000" y="3429000"/>
            <a:ext cx="914400" cy="914400"/>
          </a:xfrm>
          <a:prstGeom prst="ellipse">
            <a:avLst/>
          </a:prstGeom>
          <a:noFill/>
          <a:ln w="9525">
            <a:solidFill>
              <a:schemeClr val="tx1"/>
            </a:solidFill>
            <a:round/>
            <a:headEnd/>
            <a:tailEnd/>
          </a:ln>
          <a:effectLst/>
        </p:spPr>
        <p:txBody>
          <a:bodyPr wrap="none" anchor="ctr"/>
          <a:lstStyle/>
          <a:p>
            <a:pPr algn="ctr"/>
            <a:r>
              <a:rPr lang="ja-JP" altLang="en-US"/>
              <a:t>利用者</a:t>
            </a:r>
          </a:p>
        </p:txBody>
      </p:sp>
      <p:sp>
        <p:nvSpPr>
          <p:cNvPr id="332810" name="Line 10"/>
          <p:cNvSpPr>
            <a:spLocks noChangeShapeType="1"/>
          </p:cNvSpPr>
          <p:nvPr/>
        </p:nvSpPr>
        <p:spPr bwMode="auto">
          <a:xfrm flipH="1">
            <a:off x="6781800" y="3886200"/>
            <a:ext cx="1219200" cy="0"/>
          </a:xfrm>
          <a:prstGeom prst="line">
            <a:avLst/>
          </a:prstGeom>
          <a:noFill/>
          <a:ln w="38100">
            <a:solidFill>
              <a:schemeClr val="tx1"/>
            </a:solidFill>
            <a:round/>
            <a:headEnd type="triangle" w="med" len="med"/>
            <a:tailEnd type="triangle" w="med" len="med"/>
          </a:ln>
          <a:effectLst/>
        </p:spPr>
        <p:txBody>
          <a:bodyPr wrap="none" anchor="ctr"/>
          <a:lstStyle/>
          <a:p>
            <a:endParaRPr lang="ja-JP" altLang="en-US"/>
          </a:p>
        </p:txBody>
      </p:sp>
      <p:sp>
        <p:nvSpPr>
          <p:cNvPr id="332811" name="AutoShape 11"/>
          <p:cNvSpPr>
            <a:spLocks noChangeArrowheads="1"/>
          </p:cNvSpPr>
          <p:nvPr/>
        </p:nvSpPr>
        <p:spPr bwMode="auto">
          <a:xfrm>
            <a:off x="2667000" y="3429000"/>
            <a:ext cx="1828800" cy="990600"/>
          </a:xfrm>
          <a:prstGeom prst="rightArrow">
            <a:avLst>
              <a:gd name="adj1" fmla="val 50000"/>
              <a:gd name="adj2" fmla="val 46154"/>
            </a:avLst>
          </a:prstGeom>
          <a:noFill/>
          <a:ln w="9525">
            <a:solidFill>
              <a:schemeClr val="tx1"/>
            </a:solidFill>
            <a:miter lim="800000"/>
            <a:headEnd/>
            <a:tailEnd/>
          </a:ln>
          <a:effectLst/>
        </p:spPr>
        <p:txBody>
          <a:bodyPr wrap="none" anchor="ctr"/>
          <a:lstStyle/>
          <a:p>
            <a:pPr algn="ctr"/>
            <a:r>
              <a:rPr lang="ja-JP" altLang="en-US"/>
              <a:t>媒介</a:t>
            </a:r>
          </a:p>
        </p:txBody>
      </p:sp>
      <p:sp>
        <p:nvSpPr>
          <p:cNvPr id="332812" name="AutoShape 12"/>
          <p:cNvSpPr>
            <a:spLocks noChangeArrowheads="1"/>
          </p:cNvSpPr>
          <p:nvPr/>
        </p:nvSpPr>
        <p:spPr bwMode="auto">
          <a:xfrm rot="1414217">
            <a:off x="2740025" y="2143125"/>
            <a:ext cx="2419350" cy="990600"/>
          </a:xfrm>
          <a:prstGeom prst="rightArrow">
            <a:avLst>
              <a:gd name="adj1" fmla="val 50000"/>
              <a:gd name="adj2" fmla="val 61058"/>
            </a:avLst>
          </a:prstGeom>
          <a:noFill/>
          <a:ln w="9525">
            <a:solidFill>
              <a:schemeClr val="tx1"/>
            </a:solidFill>
            <a:miter lim="800000"/>
            <a:headEnd/>
            <a:tailEnd/>
          </a:ln>
          <a:effectLst/>
        </p:spPr>
        <p:txBody>
          <a:bodyPr wrap="none" anchor="ctr"/>
          <a:lstStyle/>
          <a:p>
            <a:pPr algn="ctr"/>
            <a:r>
              <a:rPr lang="ja-JP" altLang="en-US"/>
              <a:t>代理</a:t>
            </a:r>
          </a:p>
        </p:txBody>
      </p:sp>
      <p:sp>
        <p:nvSpPr>
          <p:cNvPr id="332813" name="AutoShape 13"/>
          <p:cNvSpPr>
            <a:spLocks noChangeArrowheads="1"/>
          </p:cNvSpPr>
          <p:nvPr/>
        </p:nvSpPr>
        <p:spPr bwMode="auto">
          <a:xfrm rot="-1260998">
            <a:off x="2514600" y="4343400"/>
            <a:ext cx="2362200" cy="1143000"/>
          </a:xfrm>
          <a:prstGeom prst="rightArrow">
            <a:avLst>
              <a:gd name="adj1" fmla="val 50000"/>
              <a:gd name="adj2" fmla="val 51667"/>
            </a:avLst>
          </a:prstGeom>
          <a:noFill/>
          <a:ln w="9525">
            <a:solidFill>
              <a:schemeClr val="tx1"/>
            </a:solidFill>
            <a:miter lim="800000"/>
            <a:headEnd/>
            <a:tailEnd/>
          </a:ln>
          <a:effectLst/>
        </p:spPr>
        <p:txBody>
          <a:bodyPr wrap="none" anchor="ctr"/>
          <a:lstStyle/>
          <a:p>
            <a:pPr algn="ctr"/>
            <a:r>
              <a:rPr lang="ja-JP" altLang="en-US"/>
              <a:t>取次</a:t>
            </a:r>
            <a:r>
              <a:rPr lang="en-US" altLang="ja-JP"/>
              <a:t>(</a:t>
            </a:r>
            <a:r>
              <a:rPr lang="ja-JP" altLang="en-US"/>
              <a:t>約款</a:t>
            </a:r>
            <a:r>
              <a:rPr lang="en-US" altLang="ja-JP"/>
              <a:t>2</a:t>
            </a:r>
            <a:r>
              <a:rPr lang="ja-JP" altLang="en-US"/>
              <a:t>条）</a:t>
            </a:r>
          </a:p>
        </p:txBody>
      </p:sp>
      <p:sp>
        <p:nvSpPr>
          <p:cNvPr id="332814" name="Text Box 14"/>
          <p:cNvSpPr txBox="1">
            <a:spLocks noChangeArrowheads="1"/>
          </p:cNvSpPr>
          <p:nvPr/>
        </p:nvSpPr>
        <p:spPr bwMode="auto">
          <a:xfrm>
            <a:off x="7010400" y="3124200"/>
            <a:ext cx="914400" cy="3008313"/>
          </a:xfrm>
          <a:prstGeom prst="rect">
            <a:avLst/>
          </a:prstGeom>
          <a:noFill/>
          <a:ln w="9525">
            <a:noFill/>
            <a:miter lim="800000"/>
            <a:headEnd/>
            <a:tailEnd/>
          </a:ln>
          <a:effectLst/>
        </p:spPr>
        <p:txBody>
          <a:bodyPr vert="eaVert" wrap="none">
            <a:spAutoFit/>
          </a:bodyPr>
          <a:lstStyle/>
          <a:p>
            <a:r>
              <a:rPr lang="ja-JP" altLang="en-US"/>
              <a:t>判例　準委任契約</a:t>
            </a:r>
          </a:p>
          <a:p>
            <a:r>
              <a:rPr lang="ja-JP" altLang="en-US"/>
              <a:t>　　　　類似の無名契約</a:t>
            </a:r>
          </a:p>
        </p:txBody>
      </p:sp>
      <p:sp>
        <p:nvSpPr>
          <p:cNvPr id="332815" name="Oval 15"/>
          <p:cNvSpPr>
            <a:spLocks noChangeArrowheads="1"/>
          </p:cNvSpPr>
          <p:nvPr/>
        </p:nvSpPr>
        <p:spPr bwMode="auto">
          <a:xfrm>
            <a:off x="2438400" y="5867400"/>
            <a:ext cx="1752600" cy="990600"/>
          </a:xfrm>
          <a:prstGeom prst="ellipse">
            <a:avLst/>
          </a:prstGeom>
          <a:noFill/>
          <a:ln w="9525">
            <a:solidFill>
              <a:schemeClr val="tx1"/>
            </a:solidFill>
            <a:round/>
            <a:headEnd/>
            <a:tailEnd/>
          </a:ln>
          <a:effectLst/>
        </p:spPr>
        <p:txBody>
          <a:bodyPr wrap="none" anchor="ctr"/>
          <a:lstStyle/>
          <a:p>
            <a:pPr algn="ctr"/>
            <a:r>
              <a:rPr lang="ja-JP" altLang="en-US"/>
              <a:t>国内旅客船</a:t>
            </a:r>
          </a:p>
        </p:txBody>
      </p:sp>
      <p:sp>
        <p:nvSpPr>
          <p:cNvPr id="332816" name="Oval 16"/>
          <p:cNvSpPr>
            <a:spLocks noChangeArrowheads="1"/>
          </p:cNvSpPr>
          <p:nvPr/>
        </p:nvSpPr>
        <p:spPr bwMode="auto">
          <a:xfrm>
            <a:off x="4267200" y="5867400"/>
            <a:ext cx="1752600" cy="990600"/>
          </a:xfrm>
          <a:prstGeom prst="ellipse">
            <a:avLst/>
          </a:prstGeom>
          <a:noFill/>
          <a:ln w="9525">
            <a:solidFill>
              <a:schemeClr val="tx1"/>
            </a:solidFill>
            <a:round/>
            <a:headEnd/>
            <a:tailEnd/>
          </a:ln>
          <a:effectLst/>
        </p:spPr>
        <p:txBody>
          <a:bodyPr wrap="none" anchor="ctr"/>
          <a:lstStyle/>
          <a:p>
            <a:pPr algn="ctr"/>
            <a:r>
              <a:rPr lang="ja-JP" altLang="en-US"/>
              <a:t>外航旅客船</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スライド番号プレースホルダ 5"/>
          <p:cNvSpPr>
            <a:spLocks noGrp="1"/>
          </p:cNvSpPr>
          <p:nvPr>
            <p:ph type="sldNum" sz="quarter" idx="12"/>
          </p:nvPr>
        </p:nvSpPr>
        <p:spPr/>
        <p:txBody>
          <a:bodyPr/>
          <a:lstStyle/>
          <a:p>
            <a:fld id="{5E70DA69-6597-44EB-B23D-9A090D05B621}" type="slidenum">
              <a:rPr lang="en-US" altLang="ja-JP"/>
              <a:pPr/>
              <a:t>37</a:t>
            </a:fld>
            <a:endParaRPr lang="en-US" altLang="ja-JP"/>
          </a:p>
        </p:txBody>
      </p:sp>
      <p:sp>
        <p:nvSpPr>
          <p:cNvPr id="329730" name="Oval 2"/>
          <p:cNvSpPr>
            <a:spLocks noChangeArrowheads="1"/>
          </p:cNvSpPr>
          <p:nvPr/>
        </p:nvSpPr>
        <p:spPr bwMode="auto">
          <a:xfrm>
            <a:off x="2770188" y="260350"/>
            <a:ext cx="1081087" cy="647700"/>
          </a:xfrm>
          <a:prstGeom prst="ellipse">
            <a:avLst/>
          </a:prstGeom>
          <a:noFill/>
          <a:ln w="57150">
            <a:solidFill>
              <a:schemeClr val="tx1"/>
            </a:solidFill>
            <a:round/>
            <a:headEnd/>
            <a:tailEnd/>
          </a:ln>
          <a:effectLst/>
        </p:spPr>
        <p:txBody>
          <a:bodyPr wrap="none" anchor="ctr"/>
          <a:lstStyle/>
          <a:p>
            <a:pPr algn="ctr"/>
            <a:r>
              <a:rPr lang="ja-JP" altLang="en-US"/>
              <a:t>利用</a:t>
            </a:r>
          </a:p>
        </p:txBody>
      </p:sp>
      <p:sp>
        <p:nvSpPr>
          <p:cNvPr id="329731" name="Oval 3"/>
          <p:cNvSpPr>
            <a:spLocks noChangeArrowheads="1"/>
          </p:cNvSpPr>
          <p:nvPr/>
        </p:nvSpPr>
        <p:spPr bwMode="auto">
          <a:xfrm>
            <a:off x="1331913" y="260350"/>
            <a:ext cx="1081087" cy="647700"/>
          </a:xfrm>
          <a:prstGeom prst="ellipse">
            <a:avLst/>
          </a:prstGeom>
          <a:noFill/>
          <a:ln w="57150">
            <a:solidFill>
              <a:schemeClr val="tx1"/>
            </a:solidFill>
            <a:round/>
            <a:headEnd/>
            <a:tailEnd/>
          </a:ln>
          <a:effectLst/>
        </p:spPr>
        <p:txBody>
          <a:bodyPr wrap="none" anchor="ctr"/>
          <a:lstStyle/>
          <a:p>
            <a:pPr algn="ctr"/>
            <a:r>
              <a:rPr lang="ja-JP" altLang="en-US"/>
              <a:t>取次</a:t>
            </a:r>
          </a:p>
        </p:txBody>
      </p:sp>
      <p:sp>
        <p:nvSpPr>
          <p:cNvPr id="329732" name="Oval 4"/>
          <p:cNvSpPr>
            <a:spLocks noChangeArrowheads="1"/>
          </p:cNvSpPr>
          <p:nvPr/>
        </p:nvSpPr>
        <p:spPr bwMode="auto">
          <a:xfrm>
            <a:off x="6515100" y="5805488"/>
            <a:ext cx="1081088" cy="647700"/>
          </a:xfrm>
          <a:prstGeom prst="ellipse">
            <a:avLst/>
          </a:prstGeom>
          <a:noFill/>
          <a:ln w="57150">
            <a:solidFill>
              <a:schemeClr val="tx1"/>
            </a:solidFill>
            <a:round/>
            <a:headEnd/>
            <a:tailEnd/>
          </a:ln>
          <a:effectLst/>
        </p:spPr>
        <p:txBody>
          <a:bodyPr wrap="none" anchor="ctr"/>
          <a:lstStyle/>
          <a:p>
            <a:pPr algn="ctr"/>
            <a:r>
              <a:rPr lang="ja-JP" altLang="en-US"/>
              <a:t>媒介</a:t>
            </a:r>
          </a:p>
        </p:txBody>
      </p:sp>
      <p:sp>
        <p:nvSpPr>
          <p:cNvPr id="329733" name="Oval 5"/>
          <p:cNvSpPr>
            <a:spLocks noChangeArrowheads="1"/>
          </p:cNvSpPr>
          <p:nvPr/>
        </p:nvSpPr>
        <p:spPr bwMode="auto">
          <a:xfrm>
            <a:off x="5219700" y="5805488"/>
            <a:ext cx="1081088" cy="647700"/>
          </a:xfrm>
          <a:prstGeom prst="ellipse">
            <a:avLst/>
          </a:prstGeom>
          <a:noFill/>
          <a:ln w="57150">
            <a:solidFill>
              <a:schemeClr val="tx1"/>
            </a:solidFill>
            <a:round/>
            <a:headEnd/>
            <a:tailEnd/>
          </a:ln>
          <a:effectLst/>
        </p:spPr>
        <p:txBody>
          <a:bodyPr wrap="none" anchor="ctr"/>
          <a:lstStyle/>
          <a:p>
            <a:pPr algn="ctr"/>
            <a:r>
              <a:rPr lang="ja-JP" altLang="en-US"/>
              <a:t>代理</a:t>
            </a:r>
          </a:p>
        </p:txBody>
      </p:sp>
      <p:sp>
        <p:nvSpPr>
          <p:cNvPr id="329734" name="Oval 6"/>
          <p:cNvSpPr>
            <a:spLocks noChangeArrowheads="1"/>
          </p:cNvSpPr>
          <p:nvPr/>
        </p:nvSpPr>
        <p:spPr bwMode="auto">
          <a:xfrm>
            <a:off x="179388" y="1844675"/>
            <a:ext cx="1366837" cy="647700"/>
          </a:xfrm>
          <a:prstGeom prst="ellipse">
            <a:avLst/>
          </a:prstGeom>
          <a:noFill/>
          <a:ln w="9525">
            <a:solidFill>
              <a:schemeClr val="tx1"/>
            </a:solidFill>
            <a:round/>
            <a:headEnd/>
            <a:tailEnd/>
          </a:ln>
          <a:effectLst/>
        </p:spPr>
        <p:txBody>
          <a:bodyPr wrap="none" anchor="ctr"/>
          <a:lstStyle/>
          <a:p>
            <a:pPr algn="ctr"/>
            <a:r>
              <a:rPr lang="ja-JP" altLang="en-US"/>
              <a:t>旅行者</a:t>
            </a:r>
          </a:p>
        </p:txBody>
      </p:sp>
      <p:sp>
        <p:nvSpPr>
          <p:cNvPr id="329735" name="Oval 7"/>
          <p:cNvSpPr>
            <a:spLocks noChangeArrowheads="1"/>
          </p:cNvSpPr>
          <p:nvPr/>
        </p:nvSpPr>
        <p:spPr bwMode="auto">
          <a:xfrm>
            <a:off x="1835150" y="1844675"/>
            <a:ext cx="1366838" cy="647700"/>
          </a:xfrm>
          <a:prstGeom prst="ellipse">
            <a:avLst/>
          </a:prstGeom>
          <a:noFill/>
          <a:ln w="9525">
            <a:solidFill>
              <a:schemeClr val="tx1"/>
            </a:solidFill>
            <a:round/>
            <a:headEnd/>
            <a:tailEnd/>
          </a:ln>
          <a:effectLst/>
        </p:spPr>
        <p:txBody>
          <a:bodyPr wrap="none" anchor="ctr"/>
          <a:lstStyle/>
          <a:p>
            <a:pPr algn="ctr"/>
            <a:r>
              <a:rPr lang="ja-JP" altLang="en-US"/>
              <a:t>旅行業者</a:t>
            </a:r>
          </a:p>
        </p:txBody>
      </p:sp>
      <p:sp>
        <p:nvSpPr>
          <p:cNvPr id="329736" name="Oval 8"/>
          <p:cNvSpPr>
            <a:spLocks noChangeArrowheads="1"/>
          </p:cNvSpPr>
          <p:nvPr/>
        </p:nvSpPr>
        <p:spPr bwMode="auto">
          <a:xfrm>
            <a:off x="3419475" y="1844675"/>
            <a:ext cx="1366838" cy="647700"/>
          </a:xfrm>
          <a:prstGeom prst="ellipse">
            <a:avLst/>
          </a:prstGeom>
          <a:noFill/>
          <a:ln w="9525">
            <a:solidFill>
              <a:schemeClr val="tx1"/>
            </a:solidFill>
            <a:round/>
            <a:headEnd/>
            <a:tailEnd/>
          </a:ln>
          <a:effectLst/>
        </p:spPr>
        <p:txBody>
          <a:bodyPr wrap="none" anchor="ctr"/>
          <a:lstStyle/>
          <a:p>
            <a:pPr algn="ctr"/>
            <a:r>
              <a:rPr lang="ja-JP" altLang="en-US"/>
              <a:t>運送人</a:t>
            </a:r>
          </a:p>
        </p:txBody>
      </p:sp>
      <p:sp>
        <p:nvSpPr>
          <p:cNvPr id="329737" name="Oval 9"/>
          <p:cNvSpPr>
            <a:spLocks noChangeArrowheads="1"/>
          </p:cNvSpPr>
          <p:nvPr/>
        </p:nvSpPr>
        <p:spPr bwMode="auto">
          <a:xfrm>
            <a:off x="4140200" y="4652963"/>
            <a:ext cx="1366838" cy="647700"/>
          </a:xfrm>
          <a:prstGeom prst="ellipse">
            <a:avLst/>
          </a:prstGeom>
          <a:noFill/>
          <a:ln w="9525">
            <a:solidFill>
              <a:schemeClr val="tx1"/>
            </a:solidFill>
            <a:round/>
            <a:headEnd/>
            <a:tailEnd/>
          </a:ln>
          <a:effectLst/>
        </p:spPr>
        <p:txBody>
          <a:bodyPr wrap="none" anchor="ctr"/>
          <a:lstStyle/>
          <a:p>
            <a:pPr algn="ctr"/>
            <a:r>
              <a:rPr lang="ja-JP" altLang="en-US"/>
              <a:t>旅行者</a:t>
            </a:r>
          </a:p>
        </p:txBody>
      </p:sp>
      <p:sp>
        <p:nvSpPr>
          <p:cNvPr id="329738" name="Oval 10"/>
          <p:cNvSpPr>
            <a:spLocks noChangeArrowheads="1"/>
          </p:cNvSpPr>
          <p:nvPr/>
        </p:nvSpPr>
        <p:spPr bwMode="auto">
          <a:xfrm>
            <a:off x="5795963" y="4652963"/>
            <a:ext cx="1366837" cy="647700"/>
          </a:xfrm>
          <a:prstGeom prst="ellipse">
            <a:avLst/>
          </a:prstGeom>
          <a:noFill/>
          <a:ln w="9525">
            <a:solidFill>
              <a:schemeClr val="tx1"/>
            </a:solidFill>
            <a:round/>
            <a:headEnd/>
            <a:tailEnd/>
          </a:ln>
          <a:effectLst/>
        </p:spPr>
        <p:txBody>
          <a:bodyPr wrap="none" anchor="ctr"/>
          <a:lstStyle/>
          <a:p>
            <a:pPr algn="ctr"/>
            <a:r>
              <a:rPr lang="ja-JP" altLang="en-US"/>
              <a:t>旅行業者</a:t>
            </a:r>
          </a:p>
        </p:txBody>
      </p:sp>
      <p:sp>
        <p:nvSpPr>
          <p:cNvPr id="329739" name="Oval 11"/>
          <p:cNvSpPr>
            <a:spLocks noChangeArrowheads="1"/>
          </p:cNvSpPr>
          <p:nvPr/>
        </p:nvSpPr>
        <p:spPr bwMode="auto">
          <a:xfrm>
            <a:off x="7453313" y="4652963"/>
            <a:ext cx="1366837" cy="647700"/>
          </a:xfrm>
          <a:prstGeom prst="ellipse">
            <a:avLst/>
          </a:prstGeom>
          <a:noFill/>
          <a:ln w="9525">
            <a:solidFill>
              <a:schemeClr val="tx1"/>
            </a:solidFill>
            <a:round/>
            <a:headEnd/>
            <a:tailEnd/>
          </a:ln>
          <a:effectLst/>
        </p:spPr>
        <p:txBody>
          <a:bodyPr wrap="none" anchor="ctr"/>
          <a:lstStyle/>
          <a:p>
            <a:pPr algn="ctr"/>
            <a:r>
              <a:rPr lang="ja-JP" altLang="en-US"/>
              <a:t>運送人</a:t>
            </a:r>
          </a:p>
        </p:txBody>
      </p:sp>
      <p:sp>
        <p:nvSpPr>
          <p:cNvPr id="329740" name="AutoShape 12"/>
          <p:cNvSpPr>
            <a:spLocks noChangeArrowheads="1"/>
          </p:cNvSpPr>
          <p:nvPr/>
        </p:nvSpPr>
        <p:spPr bwMode="auto">
          <a:xfrm>
            <a:off x="1476375" y="2205038"/>
            <a:ext cx="360363" cy="287337"/>
          </a:xfrm>
          <a:prstGeom prst="rightArrow">
            <a:avLst>
              <a:gd name="adj1" fmla="val 50000"/>
              <a:gd name="adj2" fmla="val 31354"/>
            </a:avLst>
          </a:prstGeom>
          <a:noFill/>
          <a:ln w="28575">
            <a:solidFill>
              <a:schemeClr val="tx1"/>
            </a:solidFill>
            <a:miter lim="800000"/>
            <a:headEnd/>
            <a:tailEnd/>
          </a:ln>
          <a:effectLst/>
        </p:spPr>
        <p:txBody>
          <a:bodyPr wrap="none" anchor="ctr"/>
          <a:lstStyle/>
          <a:p>
            <a:endParaRPr lang="ja-JP" altLang="en-US"/>
          </a:p>
        </p:txBody>
      </p:sp>
      <p:sp>
        <p:nvSpPr>
          <p:cNvPr id="329741" name="Text Box 13"/>
          <p:cNvSpPr txBox="1">
            <a:spLocks noChangeArrowheads="1"/>
          </p:cNvSpPr>
          <p:nvPr/>
        </p:nvSpPr>
        <p:spPr bwMode="auto">
          <a:xfrm>
            <a:off x="1258888" y="2540000"/>
            <a:ext cx="793750" cy="457200"/>
          </a:xfrm>
          <a:prstGeom prst="rect">
            <a:avLst/>
          </a:prstGeom>
          <a:noFill/>
          <a:ln w="9525">
            <a:noFill/>
            <a:miter lim="800000"/>
            <a:headEnd/>
            <a:tailEnd/>
          </a:ln>
          <a:effectLst/>
        </p:spPr>
        <p:txBody>
          <a:bodyPr wrap="none">
            <a:spAutoFit/>
          </a:bodyPr>
          <a:lstStyle/>
          <a:p>
            <a:r>
              <a:rPr lang="ja-JP" altLang="en-US"/>
              <a:t>委託</a:t>
            </a:r>
          </a:p>
        </p:txBody>
      </p:sp>
      <p:cxnSp>
        <p:nvCxnSpPr>
          <p:cNvPr id="329742" name="AutoShape 14"/>
          <p:cNvCxnSpPr>
            <a:cxnSpLocks noChangeShapeType="1"/>
            <a:stCxn id="329734" idx="0"/>
            <a:endCxn id="329736" idx="0"/>
          </p:cNvCxnSpPr>
          <p:nvPr/>
        </p:nvCxnSpPr>
        <p:spPr bwMode="auto">
          <a:xfrm rot="5400000" flipV="1">
            <a:off x="2482850" y="225425"/>
            <a:ext cx="1588" cy="3240088"/>
          </a:xfrm>
          <a:prstGeom prst="curvedConnector3">
            <a:avLst>
              <a:gd name="adj1" fmla="val -31700000"/>
            </a:avLst>
          </a:prstGeom>
          <a:noFill/>
          <a:ln w="57150">
            <a:solidFill>
              <a:schemeClr val="tx1"/>
            </a:solidFill>
            <a:prstDash val="dash"/>
            <a:round/>
            <a:headEnd/>
            <a:tailEnd/>
          </a:ln>
          <a:effectLst/>
        </p:spPr>
      </p:cxnSp>
      <p:sp>
        <p:nvSpPr>
          <p:cNvPr id="329743" name="Text Box 15"/>
          <p:cNvSpPr txBox="1">
            <a:spLocks noChangeArrowheads="1"/>
          </p:cNvSpPr>
          <p:nvPr/>
        </p:nvSpPr>
        <p:spPr bwMode="auto">
          <a:xfrm>
            <a:off x="1958975" y="908050"/>
            <a:ext cx="1662113" cy="457200"/>
          </a:xfrm>
          <a:prstGeom prst="rect">
            <a:avLst/>
          </a:prstGeom>
          <a:noFill/>
          <a:ln w="9525">
            <a:noFill/>
            <a:miter lim="800000"/>
            <a:headEnd/>
            <a:tailEnd/>
          </a:ln>
          <a:effectLst/>
        </p:spPr>
        <p:txBody>
          <a:bodyPr wrap="none">
            <a:spAutoFit/>
          </a:bodyPr>
          <a:lstStyle/>
          <a:p>
            <a:r>
              <a:rPr lang="ja-JP" altLang="en-US"/>
              <a:t>契約はない</a:t>
            </a:r>
          </a:p>
        </p:txBody>
      </p:sp>
      <p:sp>
        <p:nvSpPr>
          <p:cNvPr id="329744" name="Rectangle 16"/>
          <p:cNvSpPr>
            <a:spLocks noChangeArrowheads="1"/>
          </p:cNvSpPr>
          <p:nvPr/>
        </p:nvSpPr>
        <p:spPr bwMode="auto">
          <a:xfrm>
            <a:off x="1692275" y="2997200"/>
            <a:ext cx="1728788" cy="287338"/>
          </a:xfrm>
          <a:prstGeom prst="rect">
            <a:avLst/>
          </a:prstGeom>
          <a:noFill/>
          <a:ln w="9525">
            <a:solidFill>
              <a:schemeClr val="tx1"/>
            </a:solidFill>
            <a:prstDash val="dash"/>
            <a:miter lim="800000"/>
            <a:headEnd/>
            <a:tailEnd/>
          </a:ln>
          <a:effectLst/>
        </p:spPr>
        <p:txBody>
          <a:bodyPr wrap="none" anchor="ctr"/>
          <a:lstStyle/>
          <a:p>
            <a:pPr algn="ctr"/>
            <a:r>
              <a:rPr lang="ja-JP" altLang="en-US" sz="1600"/>
              <a:t>故意・過失なし</a:t>
            </a:r>
          </a:p>
        </p:txBody>
      </p:sp>
      <p:sp>
        <p:nvSpPr>
          <p:cNvPr id="329745" name="Line 17"/>
          <p:cNvSpPr>
            <a:spLocks noChangeShapeType="1"/>
          </p:cNvSpPr>
          <p:nvPr/>
        </p:nvSpPr>
        <p:spPr bwMode="auto">
          <a:xfrm>
            <a:off x="2555875" y="2492375"/>
            <a:ext cx="0" cy="649288"/>
          </a:xfrm>
          <a:prstGeom prst="line">
            <a:avLst/>
          </a:prstGeom>
          <a:noFill/>
          <a:ln w="9525">
            <a:solidFill>
              <a:schemeClr val="tx1"/>
            </a:solidFill>
            <a:round/>
            <a:headEnd/>
            <a:tailEnd type="triangle" w="med" len="med"/>
          </a:ln>
          <a:effectLst/>
        </p:spPr>
        <p:txBody>
          <a:bodyPr/>
          <a:lstStyle/>
          <a:p>
            <a:endParaRPr lang="ja-JP" altLang="en-US"/>
          </a:p>
        </p:txBody>
      </p:sp>
      <p:cxnSp>
        <p:nvCxnSpPr>
          <p:cNvPr id="329746" name="AutoShape 18"/>
          <p:cNvCxnSpPr>
            <a:cxnSpLocks noChangeShapeType="1"/>
          </p:cNvCxnSpPr>
          <p:nvPr/>
        </p:nvCxnSpPr>
        <p:spPr bwMode="auto">
          <a:xfrm rot="16200000" flipH="1">
            <a:off x="2519363" y="873125"/>
            <a:ext cx="1588" cy="3240087"/>
          </a:xfrm>
          <a:prstGeom prst="curvedConnector3">
            <a:avLst>
              <a:gd name="adj1" fmla="val 96100000"/>
            </a:avLst>
          </a:prstGeom>
          <a:noFill/>
          <a:ln w="9525">
            <a:solidFill>
              <a:schemeClr val="tx1"/>
            </a:solidFill>
            <a:round/>
            <a:headEnd/>
            <a:tailEnd type="triangle" w="med" len="med"/>
          </a:ln>
          <a:effectLst/>
        </p:spPr>
      </p:cxnSp>
      <p:sp>
        <p:nvSpPr>
          <p:cNvPr id="329747" name="Text Box 19"/>
          <p:cNvSpPr txBox="1">
            <a:spLocks noChangeArrowheads="1"/>
          </p:cNvSpPr>
          <p:nvPr/>
        </p:nvSpPr>
        <p:spPr bwMode="auto">
          <a:xfrm>
            <a:off x="1393825" y="3500438"/>
            <a:ext cx="2244725" cy="460375"/>
          </a:xfrm>
          <a:prstGeom prst="rect">
            <a:avLst/>
          </a:prstGeom>
          <a:noFill/>
          <a:ln w="3175">
            <a:solidFill>
              <a:schemeClr val="tx1"/>
            </a:solidFill>
            <a:miter lim="800000"/>
            <a:headEnd/>
            <a:tailEnd/>
          </a:ln>
          <a:effectLst/>
        </p:spPr>
        <p:txBody>
          <a:bodyPr wrap="none">
            <a:spAutoFit/>
          </a:bodyPr>
          <a:lstStyle/>
          <a:p>
            <a:r>
              <a:rPr lang="ja-JP" altLang="en-US"/>
              <a:t>責任は問えない</a:t>
            </a:r>
          </a:p>
        </p:txBody>
      </p:sp>
      <p:cxnSp>
        <p:nvCxnSpPr>
          <p:cNvPr id="329748" name="AutoShape 20"/>
          <p:cNvCxnSpPr>
            <a:cxnSpLocks noChangeShapeType="1"/>
            <a:stCxn id="329737" idx="0"/>
            <a:endCxn id="329739" idx="0"/>
          </p:cNvCxnSpPr>
          <p:nvPr/>
        </p:nvCxnSpPr>
        <p:spPr bwMode="auto">
          <a:xfrm rot="5400000" flipV="1">
            <a:off x="6480175" y="2997201"/>
            <a:ext cx="1587" cy="3313112"/>
          </a:xfrm>
          <a:prstGeom prst="curvedConnector3">
            <a:avLst>
              <a:gd name="adj1" fmla="val -39000000"/>
            </a:avLst>
          </a:prstGeom>
          <a:noFill/>
          <a:ln w="57150">
            <a:solidFill>
              <a:schemeClr val="tx1"/>
            </a:solidFill>
            <a:round/>
            <a:headEnd type="triangle" w="med" len="med"/>
            <a:tailEnd type="triangle" w="med" len="med"/>
          </a:ln>
          <a:effectLst/>
        </p:spPr>
      </p:cxnSp>
      <p:sp>
        <p:nvSpPr>
          <p:cNvPr id="329749" name="Text Box 21"/>
          <p:cNvSpPr txBox="1">
            <a:spLocks noChangeArrowheads="1"/>
          </p:cNvSpPr>
          <p:nvPr/>
        </p:nvSpPr>
        <p:spPr bwMode="auto">
          <a:xfrm>
            <a:off x="5848350" y="3979863"/>
            <a:ext cx="1308100" cy="457200"/>
          </a:xfrm>
          <a:prstGeom prst="rect">
            <a:avLst/>
          </a:prstGeom>
          <a:noFill/>
          <a:ln w="9525">
            <a:noFill/>
            <a:miter lim="800000"/>
            <a:headEnd/>
            <a:tailEnd/>
          </a:ln>
          <a:effectLst/>
        </p:spPr>
        <p:txBody>
          <a:bodyPr wrap="none">
            <a:spAutoFit/>
          </a:bodyPr>
          <a:lstStyle/>
          <a:p>
            <a:r>
              <a:rPr lang="ja-JP" altLang="en-US"/>
              <a:t>契約あり</a:t>
            </a:r>
          </a:p>
        </p:txBody>
      </p:sp>
      <p:sp>
        <p:nvSpPr>
          <p:cNvPr id="329750" name="Text Box 22"/>
          <p:cNvSpPr txBox="1">
            <a:spLocks noChangeArrowheads="1"/>
          </p:cNvSpPr>
          <p:nvPr/>
        </p:nvSpPr>
        <p:spPr bwMode="auto">
          <a:xfrm>
            <a:off x="4621213" y="2597150"/>
            <a:ext cx="4271962" cy="831850"/>
          </a:xfrm>
          <a:prstGeom prst="rect">
            <a:avLst/>
          </a:prstGeom>
          <a:noFill/>
          <a:ln w="9525">
            <a:solidFill>
              <a:schemeClr val="tx1"/>
            </a:solidFill>
            <a:miter lim="800000"/>
            <a:headEnd/>
            <a:tailEnd/>
          </a:ln>
          <a:effectLst/>
        </p:spPr>
        <p:txBody>
          <a:bodyPr wrap="none">
            <a:spAutoFit/>
          </a:bodyPr>
          <a:lstStyle/>
          <a:p>
            <a:r>
              <a:rPr lang="ja-JP" altLang="en-US"/>
              <a:t>旅行業者の一機関と位置付け、</a:t>
            </a:r>
          </a:p>
          <a:p>
            <a:r>
              <a:rPr lang="ja-JP" altLang="en-US"/>
              <a:t>責任を問えるように解すべき</a:t>
            </a:r>
          </a:p>
        </p:txBody>
      </p:sp>
      <p:sp>
        <p:nvSpPr>
          <p:cNvPr id="329751" name="AutoShape 23"/>
          <p:cNvSpPr>
            <a:spLocks noChangeArrowheads="1"/>
          </p:cNvSpPr>
          <p:nvPr/>
        </p:nvSpPr>
        <p:spPr bwMode="auto">
          <a:xfrm rot="-2145066">
            <a:off x="3743325" y="3424238"/>
            <a:ext cx="760413" cy="431800"/>
          </a:xfrm>
          <a:prstGeom prst="rightArrow">
            <a:avLst>
              <a:gd name="adj1" fmla="val 50000"/>
              <a:gd name="adj2" fmla="val 44026"/>
            </a:avLst>
          </a:prstGeom>
          <a:noFill/>
          <a:ln w="9525">
            <a:solidFill>
              <a:schemeClr val="tx1"/>
            </a:solidFill>
            <a:miter lim="800000"/>
            <a:headEnd/>
            <a:tailEnd/>
          </a:ln>
          <a:effectLst/>
        </p:spPr>
        <p:txBody>
          <a:bodyPr wrap="none" anchor="ctr"/>
          <a:lstStyle/>
          <a:p>
            <a:endParaRPr lang="ja-JP"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3"/>
          <p:cNvSpPr>
            <a:spLocks noGrp="1"/>
          </p:cNvSpPr>
          <p:nvPr>
            <p:ph type="sldNum" sz="quarter" idx="12"/>
          </p:nvPr>
        </p:nvSpPr>
        <p:spPr/>
        <p:txBody>
          <a:bodyPr/>
          <a:lstStyle/>
          <a:p>
            <a:fld id="{2345647E-8EC8-41D3-A40F-4D824A35027D}" type="slidenum">
              <a:rPr lang="en-US" altLang="ja-JP"/>
              <a:pPr/>
              <a:t>38</a:t>
            </a:fld>
            <a:endParaRPr lang="en-US" altLang="ja-JP"/>
          </a:p>
        </p:txBody>
      </p:sp>
      <p:sp>
        <p:nvSpPr>
          <p:cNvPr id="268290" name="Text Box 1026"/>
          <p:cNvSpPr txBox="1">
            <a:spLocks noChangeArrowheads="1"/>
          </p:cNvSpPr>
          <p:nvPr/>
        </p:nvSpPr>
        <p:spPr bwMode="auto">
          <a:xfrm>
            <a:off x="533400" y="1295400"/>
            <a:ext cx="742950" cy="3810000"/>
          </a:xfrm>
          <a:prstGeom prst="rect">
            <a:avLst/>
          </a:prstGeom>
          <a:noFill/>
          <a:ln w="9525">
            <a:solidFill>
              <a:schemeClr val="tx1"/>
            </a:solidFill>
            <a:miter lim="800000"/>
            <a:headEnd/>
            <a:tailEnd/>
          </a:ln>
          <a:effectLst/>
        </p:spPr>
        <p:txBody>
          <a:bodyPr vert="eaVert">
            <a:spAutoFit/>
          </a:bodyPr>
          <a:lstStyle/>
          <a:p>
            <a:pPr algn="dist"/>
            <a:r>
              <a:rPr lang="ja-JP" altLang="en-US" sz="3600"/>
              <a:t>運送人</a:t>
            </a:r>
            <a:endParaRPr lang="ja-JP" altLang="en-US"/>
          </a:p>
        </p:txBody>
      </p:sp>
      <p:sp>
        <p:nvSpPr>
          <p:cNvPr id="268291" name="Text Box 1027"/>
          <p:cNvSpPr txBox="1">
            <a:spLocks noChangeArrowheads="1"/>
          </p:cNvSpPr>
          <p:nvPr/>
        </p:nvSpPr>
        <p:spPr bwMode="auto">
          <a:xfrm>
            <a:off x="1676400" y="1371600"/>
            <a:ext cx="742950" cy="3733800"/>
          </a:xfrm>
          <a:prstGeom prst="rect">
            <a:avLst/>
          </a:prstGeom>
          <a:noFill/>
          <a:ln w="9525">
            <a:solidFill>
              <a:schemeClr val="tx1"/>
            </a:solidFill>
            <a:miter lim="800000"/>
            <a:headEnd/>
            <a:tailEnd/>
          </a:ln>
          <a:effectLst/>
        </p:spPr>
        <p:txBody>
          <a:bodyPr vert="eaVert">
            <a:spAutoFit/>
          </a:bodyPr>
          <a:lstStyle/>
          <a:p>
            <a:pPr algn="dist"/>
            <a:r>
              <a:rPr lang="ja-JP" altLang="en-US" sz="3600"/>
              <a:t>主催旅行者</a:t>
            </a:r>
            <a:endParaRPr lang="ja-JP" altLang="en-US"/>
          </a:p>
        </p:txBody>
      </p:sp>
      <p:sp>
        <p:nvSpPr>
          <p:cNvPr id="268292" name="Text Box 1028"/>
          <p:cNvSpPr txBox="1">
            <a:spLocks noChangeArrowheads="1"/>
          </p:cNvSpPr>
          <p:nvPr/>
        </p:nvSpPr>
        <p:spPr bwMode="auto">
          <a:xfrm>
            <a:off x="8172450" y="1447800"/>
            <a:ext cx="742950" cy="3886200"/>
          </a:xfrm>
          <a:prstGeom prst="rect">
            <a:avLst/>
          </a:prstGeom>
          <a:noFill/>
          <a:ln w="9525">
            <a:solidFill>
              <a:schemeClr val="tx1"/>
            </a:solidFill>
            <a:miter lim="800000"/>
            <a:headEnd/>
            <a:tailEnd/>
          </a:ln>
          <a:effectLst/>
        </p:spPr>
        <p:txBody>
          <a:bodyPr vert="eaVert">
            <a:spAutoFit/>
          </a:bodyPr>
          <a:lstStyle/>
          <a:p>
            <a:pPr algn="ctr"/>
            <a:r>
              <a:rPr lang="ja-JP" altLang="en-US" sz="3600"/>
              <a:t>旅　客</a:t>
            </a:r>
            <a:endParaRPr lang="ja-JP" altLang="en-US"/>
          </a:p>
        </p:txBody>
      </p:sp>
      <p:sp>
        <p:nvSpPr>
          <p:cNvPr id="268293" name="Oval 1029"/>
          <p:cNvSpPr>
            <a:spLocks noChangeArrowheads="1"/>
          </p:cNvSpPr>
          <p:nvPr/>
        </p:nvSpPr>
        <p:spPr bwMode="auto">
          <a:xfrm>
            <a:off x="2667000" y="2492375"/>
            <a:ext cx="5181600" cy="533400"/>
          </a:xfrm>
          <a:prstGeom prst="ellipse">
            <a:avLst/>
          </a:prstGeom>
          <a:noFill/>
          <a:ln w="9525">
            <a:solidFill>
              <a:schemeClr val="tx1"/>
            </a:solidFill>
            <a:round/>
            <a:headEnd/>
            <a:tailEnd/>
          </a:ln>
          <a:effectLst/>
        </p:spPr>
        <p:txBody>
          <a:bodyPr wrap="none" anchor="ctr"/>
          <a:lstStyle/>
          <a:p>
            <a:pPr algn="ctr"/>
            <a:r>
              <a:rPr lang="ja-JP" altLang="en-US"/>
              <a:t>準委任契約類似の無名契約</a:t>
            </a:r>
            <a:r>
              <a:rPr lang="en-US" altLang="ja-JP"/>
              <a:t>(</a:t>
            </a:r>
            <a:r>
              <a:rPr lang="ja-JP" altLang="en-US"/>
              <a:t>判例）</a:t>
            </a:r>
          </a:p>
        </p:txBody>
      </p:sp>
      <p:sp>
        <p:nvSpPr>
          <p:cNvPr id="268294" name="Oval 1030"/>
          <p:cNvSpPr>
            <a:spLocks noChangeArrowheads="1"/>
          </p:cNvSpPr>
          <p:nvPr/>
        </p:nvSpPr>
        <p:spPr bwMode="auto">
          <a:xfrm>
            <a:off x="2843213" y="3116263"/>
            <a:ext cx="4953000" cy="457200"/>
          </a:xfrm>
          <a:prstGeom prst="ellipse">
            <a:avLst/>
          </a:prstGeom>
          <a:noFill/>
          <a:ln w="9525">
            <a:solidFill>
              <a:schemeClr val="tx1"/>
            </a:solidFill>
            <a:round/>
            <a:headEnd/>
            <a:tailEnd/>
          </a:ln>
          <a:effectLst/>
        </p:spPr>
        <p:txBody>
          <a:bodyPr wrap="none" anchor="ctr"/>
          <a:lstStyle/>
          <a:p>
            <a:pPr algn="ctr"/>
            <a:r>
              <a:rPr lang="ja-JP" altLang="en-US"/>
              <a:t>取次</a:t>
            </a:r>
            <a:r>
              <a:rPr lang="ja-JP" altLang="en-US" sz="2000"/>
              <a:t>（商法</a:t>
            </a:r>
            <a:r>
              <a:rPr lang="en-US" altLang="ja-JP" sz="2000"/>
              <a:t>558</a:t>
            </a:r>
            <a:r>
              <a:rPr lang="ja-JP" altLang="en-US" sz="2000"/>
              <a:t>条：準問屋）</a:t>
            </a:r>
          </a:p>
        </p:txBody>
      </p:sp>
      <p:sp>
        <p:nvSpPr>
          <p:cNvPr id="268295" name="Oval 1031"/>
          <p:cNvSpPr>
            <a:spLocks noChangeArrowheads="1"/>
          </p:cNvSpPr>
          <p:nvPr/>
        </p:nvSpPr>
        <p:spPr bwMode="auto">
          <a:xfrm>
            <a:off x="381000" y="6096000"/>
            <a:ext cx="3505200" cy="609600"/>
          </a:xfrm>
          <a:prstGeom prst="ellipse">
            <a:avLst/>
          </a:prstGeom>
          <a:noFill/>
          <a:ln w="9525">
            <a:solidFill>
              <a:schemeClr val="tx1"/>
            </a:solidFill>
            <a:round/>
            <a:headEnd/>
            <a:tailEnd/>
          </a:ln>
          <a:effectLst/>
        </p:spPr>
        <p:txBody>
          <a:bodyPr wrap="none" anchor="ctr"/>
          <a:lstStyle/>
          <a:p>
            <a:pPr algn="ctr"/>
            <a:r>
              <a:rPr lang="ja-JP" altLang="en-US" sz="1800"/>
              <a:t>他人の行為による契約責任論</a:t>
            </a:r>
          </a:p>
        </p:txBody>
      </p:sp>
      <p:sp>
        <p:nvSpPr>
          <p:cNvPr id="268296" name="Oval 1032"/>
          <p:cNvSpPr>
            <a:spLocks noChangeArrowheads="1"/>
          </p:cNvSpPr>
          <p:nvPr/>
        </p:nvSpPr>
        <p:spPr bwMode="auto">
          <a:xfrm>
            <a:off x="2743200" y="4572000"/>
            <a:ext cx="5181600" cy="533400"/>
          </a:xfrm>
          <a:prstGeom prst="ellipse">
            <a:avLst/>
          </a:prstGeom>
          <a:noFill/>
          <a:ln w="9525">
            <a:solidFill>
              <a:schemeClr val="tx1"/>
            </a:solidFill>
            <a:round/>
            <a:headEnd/>
            <a:tailEnd/>
          </a:ln>
          <a:effectLst/>
        </p:spPr>
        <p:txBody>
          <a:bodyPr wrap="none" anchor="ctr"/>
          <a:lstStyle/>
          <a:p>
            <a:pPr algn="ctr"/>
            <a:r>
              <a:rPr lang="ja-JP" altLang="en-US"/>
              <a:t>請負ないし</a:t>
            </a:r>
            <a:r>
              <a:rPr lang="ja-JP" altLang="en-US">
                <a:solidFill>
                  <a:srgbClr val="FF0000"/>
                </a:solidFill>
              </a:rPr>
              <a:t>請負類似</a:t>
            </a:r>
            <a:r>
              <a:rPr lang="ja-JP" altLang="en-US"/>
              <a:t>の契約</a:t>
            </a:r>
            <a:r>
              <a:rPr lang="en-US" altLang="ja-JP"/>
              <a:t>(</a:t>
            </a:r>
            <a:r>
              <a:rPr lang="ja-JP" altLang="en-US"/>
              <a:t>独）</a:t>
            </a:r>
          </a:p>
        </p:txBody>
      </p:sp>
      <p:sp>
        <p:nvSpPr>
          <p:cNvPr id="268297" name="Oval 1033"/>
          <p:cNvSpPr>
            <a:spLocks noChangeArrowheads="1"/>
          </p:cNvSpPr>
          <p:nvPr/>
        </p:nvSpPr>
        <p:spPr bwMode="auto">
          <a:xfrm>
            <a:off x="2698750" y="3616325"/>
            <a:ext cx="5257800" cy="533400"/>
          </a:xfrm>
          <a:prstGeom prst="ellipse">
            <a:avLst/>
          </a:prstGeom>
          <a:noFill/>
          <a:ln w="9525">
            <a:solidFill>
              <a:schemeClr val="tx1"/>
            </a:solidFill>
            <a:round/>
            <a:headEnd/>
            <a:tailEnd/>
          </a:ln>
          <a:effectLst/>
        </p:spPr>
        <p:txBody>
          <a:bodyPr wrap="none" anchor="ctr"/>
          <a:lstStyle/>
          <a:p>
            <a:pPr algn="ctr"/>
            <a:r>
              <a:rPr lang="ja-JP" altLang="en-US"/>
              <a:t>売買</a:t>
            </a:r>
          </a:p>
        </p:txBody>
      </p:sp>
      <p:sp>
        <p:nvSpPr>
          <p:cNvPr id="268298" name="Oval 1034"/>
          <p:cNvSpPr>
            <a:spLocks noChangeArrowheads="1"/>
          </p:cNvSpPr>
          <p:nvPr/>
        </p:nvSpPr>
        <p:spPr bwMode="auto">
          <a:xfrm>
            <a:off x="1905000" y="228600"/>
            <a:ext cx="5410200" cy="914400"/>
          </a:xfrm>
          <a:prstGeom prst="ellipse">
            <a:avLst/>
          </a:prstGeom>
          <a:noFill/>
          <a:ln w="9525">
            <a:solidFill>
              <a:schemeClr val="tx1"/>
            </a:solidFill>
            <a:round/>
            <a:headEnd/>
            <a:tailEnd/>
          </a:ln>
          <a:effectLst/>
        </p:spPr>
        <p:txBody>
          <a:bodyPr wrap="none" anchor="ctr"/>
          <a:lstStyle/>
          <a:p>
            <a:pPr algn="ctr"/>
            <a:r>
              <a:rPr lang="ja-JP" altLang="en-US"/>
              <a:t>主催旅行契約の性格</a:t>
            </a:r>
          </a:p>
          <a:p>
            <a:pPr algn="ctr"/>
            <a:r>
              <a:rPr lang="ja-JP" altLang="en-US"/>
              <a:t>（個々のケースで決まるもの）</a:t>
            </a:r>
          </a:p>
        </p:txBody>
      </p:sp>
      <p:sp>
        <p:nvSpPr>
          <p:cNvPr id="268299" name="Oval 1035"/>
          <p:cNvSpPr>
            <a:spLocks noChangeArrowheads="1"/>
          </p:cNvSpPr>
          <p:nvPr/>
        </p:nvSpPr>
        <p:spPr bwMode="auto">
          <a:xfrm>
            <a:off x="2743200" y="1811338"/>
            <a:ext cx="4953000" cy="609600"/>
          </a:xfrm>
          <a:prstGeom prst="ellipse">
            <a:avLst/>
          </a:prstGeom>
          <a:noFill/>
          <a:ln w="9525">
            <a:solidFill>
              <a:schemeClr val="tx1"/>
            </a:solidFill>
            <a:round/>
            <a:headEnd/>
            <a:tailEnd/>
          </a:ln>
          <a:effectLst/>
        </p:spPr>
        <p:txBody>
          <a:bodyPr wrap="none" anchor="ctr"/>
          <a:lstStyle/>
          <a:p>
            <a:pPr algn="ctr"/>
            <a:r>
              <a:rPr lang="ja-JP" altLang="en-US"/>
              <a:t>　委任・媒介</a:t>
            </a:r>
            <a:r>
              <a:rPr lang="ja-JP" altLang="en-US" sz="1400"/>
              <a:t>（商法</a:t>
            </a:r>
            <a:r>
              <a:rPr lang="en-US" altLang="ja-JP" sz="1400"/>
              <a:t>502</a:t>
            </a:r>
            <a:r>
              <a:rPr lang="ja-JP" altLang="en-US" sz="1400"/>
              <a:t>条</a:t>
            </a:r>
            <a:r>
              <a:rPr lang="en-US" altLang="ja-JP" sz="1400"/>
              <a:t>11</a:t>
            </a:r>
            <a:r>
              <a:rPr lang="ja-JP" altLang="en-US" sz="1400"/>
              <a:t>号、</a:t>
            </a:r>
            <a:r>
              <a:rPr lang="en-US" altLang="ja-JP" sz="1400"/>
              <a:t>542</a:t>
            </a:r>
            <a:r>
              <a:rPr lang="ja-JP" altLang="en-US" sz="1400"/>
              <a:t>条商事仲立）</a:t>
            </a:r>
          </a:p>
          <a:p>
            <a:pPr algn="ctr"/>
            <a:r>
              <a:rPr lang="en-US" altLang="ja-JP" sz="1600"/>
              <a:t>(</a:t>
            </a:r>
            <a:r>
              <a:rPr lang="ja-JP" altLang="en-US" sz="1600"/>
              <a:t>スイス：仲立人条項の使用）</a:t>
            </a:r>
          </a:p>
        </p:txBody>
      </p:sp>
      <p:sp>
        <p:nvSpPr>
          <p:cNvPr id="268300" name="Oval 1036"/>
          <p:cNvSpPr>
            <a:spLocks noChangeArrowheads="1"/>
          </p:cNvSpPr>
          <p:nvPr/>
        </p:nvSpPr>
        <p:spPr bwMode="auto">
          <a:xfrm>
            <a:off x="5791200" y="5410200"/>
            <a:ext cx="2057400" cy="533400"/>
          </a:xfrm>
          <a:prstGeom prst="ellipse">
            <a:avLst/>
          </a:prstGeom>
          <a:noFill/>
          <a:ln w="9525" cap="rnd">
            <a:solidFill>
              <a:schemeClr val="tx1"/>
            </a:solidFill>
            <a:prstDash val="sysDot"/>
            <a:round/>
            <a:headEnd/>
            <a:tailEnd/>
          </a:ln>
          <a:effectLst/>
        </p:spPr>
        <p:txBody>
          <a:bodyPr wrap="none" anchor="ctr"/>
          <a:lstStyle/>
          <a:p>
            <a:pPr algn="ctr"/>
            <a:r>
              <a:rPr lang="ja-JP" altLang="en-US" sz="2000"/>
              <a:t>継続的債権関係</a:t>
            </a:r>
          </a:p>
        </p:txBody>
      </p:sp>
      <p:sp>
        <p:nvSpPr>
          <p:cNvPr id="268301" name="Line 1037"/>
          <p:cNvSpPr>
            <a:spLocks noChangeShapeType="1"/>
          </p:cNvSpPr>
          <p:nvPr/>
        </p:nvSpPr>
        <p:spPr bwMode="auto">
          <a:xfrm flipH="1" flipV="1">
            <a:off x="5715000" y="4953000"/>
            <a:ext cx="304800" cy="533400"/>
          </a:xfrm>
          <a:prstGeom prst="line">
            <a:avLst/>
          </a:prstGeom>
          <a:noFill/>
          <a:ln w="9525">
            <a:solidFill>
              <a:schemeClr val="tx1"/>
            </a:solidFill>
            <a:round/>
            <a:headEnd/>
            <a:tailEnd type="triangle" w="med" len="med"/>
          </a:ln>
          <a:effectLst/>
        </p:spPr>
        <p:txBody>
          <a:bodyPr/>
          <a:lstStyle/>
          <a:p>
            <a:endParaRPr lang="ja-JP" altLang="en-US"/>
          </a:p>
        </p:txBody>
      </p:sp>
      <p:sp>
        <p:nvSpPr>
          <p:cNvPr id="268302" name="Oval 1038"/>
          <p:cNvSpPr>
            <a:spLocks noChangeArrowheads="1"/>
          </p:cNvSpPr>
          <p:nvPr/>
        </p:nvSpPr>
        <p:spPr bwMode="auto">
          <a:xfrm>
            <a:off x="304800" y="5410200"/>
            <a:ext cx="3581400" cy="609600"/>
          </a:xfrm>
          <a:prstGeom prst="ellipse">
            <a:avLst/>
          </a:prstGeom>
          <a:noFill/>
          <a:ln w="9525">
            <a:solidFill>
              <a:schemeClr val="tx1"/>
            </a:solidFill>
            <a:round/>
            <a:headEnd/>
            <a:tailEnd/>
          </a:ln>
          <a:effectLst/>
        </p:spPr>
        <p:txBody>
          <a:bodyPr wrap="none" anchor="ctr"/>
          <a:lstStyle/>
          <a:p>
            <a:pPr algn="ctr"/>
            <a:r>
              <a:rPr lang="ja-JP" altLang="en-US"/>
              <a:t>不履行の場合の求償権</a:t>
            </a:r>
          </a:p>
        </p:txBody>
      </p:sp>
      <p:sp>
        <p:nvSpPr>
          <p:cNvPr id="268303" name="Text Box 1039"/>
          <p:cNvSpPr txBox="1">
            <a:spLocks noChangeArrowheads="1"/>
          </p:cNvSpPr>
          <p:nvPr/>
        </p:nvSpPr>
        <p:spPr bwMode="auto">
          <a:xfrm>
            <a:off x="2438400" y="4064000"/>
            <a:ext cx="5805488" cy="517525"/>
          </a:xfrm>
          <a:prstGeom prst="rect">
            <a:avLst/>
          </a:prstGeom>
          <a:noFill/>
          <a:ln w="9525">
            <a:noFill/>
            <a:miter lim="800000"/>
            <a:headEnd/>
            <a:tailEnd/>
          </a:ln>
          <a:effectLst/>
        </p:spPr>
        <p:txBody>
          <a:bodyPr>
            <a:spAutoFit/>
          </a:bodyPr>
          <a:lstStyle/>
          <a:p>
            <a:r>
              <a:rPr lang="ja-JP" altLang="en-US" sz="1400"/>
              <a:t>（旅行内容と万一の場合のサービス提供機関の責任を明示しないのであれば売買契約的に構成すべきであり、旅行者に対する第一次的責任が発生）</a:t>
            </a:r>
          </a:p>
        </p:txBody>
      </p:sp>
      <p:sp>
        <p:nvSpPr>
          <p:cNvPr id="268304" name="Oval 1040"/>
          <p:cNvSpPr>
            <a:spLocks noChangeArrowheads="1"/>
          </p:cNvSpPr>
          <p:nvPr/>
        </p:nvSpPr>
        <p:spPr bwMode="auto">
          <a:xfrm>
            <a:off x="7523163" y="692150"/>
            <a:ext cx="1620837" cy="360363"/>
          </a:xfrm>
          <a:prstGeom prst="ellipse">
            <a:avLst/>
          </a:prstGeom>
          <a:noFill/>
          <a:ln w="9525">
            <a:solidFill>
              <a:schemeClr val="tx1"/>
            </a:solidFill>
            <a:round/>
            <a:headEnd/>
            <a:tailEnd/>
          </a:ln>
          <a:effectLst/>
        </p:spPr>
        <p:txBody>
          <a:bodyPr wrap="none" anchor="ctr"/>
          <a:lstStyle/>
          <a:p>
            <a:pPr algn="ctr"/>
            <a:r>
              <a:rPr lang="ja-JP" altLang="en-US" sz="1200"/>
              <a:t>現行規程は問題あり</a:t>
            </a:r>
          </a:p>
        </p:txBody>
      </p:sp>
      <p:sp>
        <p:nvSpPr>
          <p:cNvPr id="268305" name="AutoShape 1041"/>
          <p:cNvSpPr>
            <a:spLocks noChangeArrowheads="1"/>
          </p:cNvSpPr>
          <p:nvPr/>
        </p:nvSpPr>
        <p:spPr bwMode="auto">
          <a:xfrm>
            <a:off x="7021513" y="692150"/>
            <a:ext cx="503237" cy="360363"/>
          </a:xfrm>
          <a:prstGeom prst="leftRightArrow">
            <a:avLst>
              <a:gd name="adj1" fmla="val 50000"/>
              <a:gd name="adj2" fmla="val 27929"/>
            </a:avLst>
          </a:prstGeom>
          <a:noFill/>
          <a:ln w="9525">
            <a:solidFill>
              <a:schemeClr val="tx1"/>
            </a:solidFill>
            <a:prstDash val="dash"/>
            <a:miter lim="800000"/>
            <a:headEnd/>
            <a:tailEnd/>
          </a:ln>
          <a:effectLst/>
        </p:spPr>
        <p:txBody>
          <a:bodyPr wrap="none" anchor="ctr"/>
          <a:lstStyle/>
          <a:p>
            <a:endParaRPr lang="ja-JP" altLang="en-US"/>
          </a:p>
        </p:txBody>
      </p:sp>
      <p:sp>
        <p:nvSpPr>
          <p:cNvPr id="268306" name="Oval 1042"/>
          <p:cNvSpPr>
            <a:spLocks noChangeArrowheads="1"/>
          </p:cNvSpPr>
          <p:nvPr/>
        </p:nvSpPr>
        <p:spPr bwMode="auto">
          <a:xfrm>
            <a:off x="2714625" y="1316038"/>
            <a:ext cx="4953000" cy="457200"/>
          </a:xfrm>
          <a:prstGeom prst="ellipse">
            <a:avLst/>
          </a:prstGeom>
          <a:noFill/>
          <a:ln w="9525">
            <a:solidFill>
              <a:schemeClr val="tx1"/>
            </a:solidFill>
            <a:round/>
            <a:headEnd/>
            <a:tailEnd/>
          </a:ln>
          <a:effectLst/>
        </p:spPr>
        <p:txBody>
          <a:bodyPr wrap="none" anchor="ctr"/>
          <a:lstStyle/>
          <a:p>
            <a:pPr algn="ctr"/>
            <a:r>
              <a:rPr lang="ja-JP" altLang="en-US"/>
              <a:t>包括して代理</a:t>
            </a:r>
            <a:r>
              <a:rPr lang="ja-JP" altLang="en-US" sz="2000"/>
              <a:t>（民法９９条）</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 3"/>
          <p:cNvSpPr>
            <a:spLocks noGrp="1"/>
          </p:cNvSpPr>
          <p:nvPr>
            <p:ph type="sldNum" sz="quarter" idx="12"/>
          </p:nvPr>
        </p:nvSpPr>
        <p:spPr/>
        <p:txBody>
          <a:bodyPr/>
          <a:lstStyle/>
          <a:p>
            <a:fld id="{C197A542-0B0F-45EA-803E-41172218133F}" type="slidenum">
              <a:rPr lang="en-US" altLang="ja-JP"/>
              <a:pPr/>
              <a:t>39</a:t>
            </a:fld>
            <a:endParaRPr lang="en-US" altLang="ja-JP"/>
          </a:p>
        </p:txBody>
      </p:sp>
      <p:sp>
        <p:nvSpPr>
          <p:cNvPr id="269314" name="Rectangle 2050"/>
          <p:cNvSpPr>
            <a:spLocks noChangeArrowheads="1"/>
          </p:cNvSpPr>
          <p:nvPr/>
        </p:nvSpPr>
        <p:spPr bwMode="auto">
          <a:xfrm>
            <a:off x="900113" y="404813"/>
            <a:ext cx="1439862" cy="431800"/>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a:t>判例</a:t>
            </a:r>
          </a:p>
        </p:txBody>
      </p:sp>
      <p:sp>
        <p:nvSpPr>
          <p:cNvPr id="269315" name="Text Box 2051"/>
          <p:cNvSpPr txBox="1">
            <a:spLocks noChangeArrowheads="1"/>
          </p:cNvSpPr>
          <p:nvPr/>
        </p:nvSpPr>
        <p:spPr bwMode="auto">
          <a:xfrm>
            <a:off x="3327400" y="333375"/>
            <a:ext cx="3841750" cy="457200"/>
          </a:xfrm>
          <a:prstGeom prst="rect">
            <a:avLst/>
          </a:prstGeom>
          <a:noFill/>
          <a:ln w="9525">
            <a:noFill/>
            <a:miter lim="800000"/>
            <a:headEnd/>
            <a:tailEnd/>
          </a:ln>
          <a:effectLst/>
        </p:spPr>
        <p:txBody>
          <a:bodyPr wrap="none">
            <a:spAutoFit/>
          </a:bodyPr>
          <a:lstStyle/>
          <a:p>
            <a:r>
              <a:rPr lang="ja-JP" altLang="en-US"/>
              <a:t>準委任契約類似の無名契約</a:t>
            </a:r>
          </a:p>
        </p:txBody>
      </p:sp>
      <p:sp>
        <p:nvSpPr>
          <p:cNvPr id="269316" name="Text Box 2052"/>
          <p:cNvSpPr txBox="1">
            <a:spLocks noChangeArrowheads="1"/>
          </p:cNvSpPr>
          <p:nvPr/>
        </p:nvSpPr>
        <p:spPr bwMode="auto">
          <a:xfrm>
            <a:off x="1116013" y="1433513"/>
            <a:ext cx="7315200" cy="457200"/>
          </a:xfrm>
          <a:prstGeom prst="rect">
            <a:avLst/>
          </a:prstGeom>
          <a:noFill/>
          <a:ln w="9525">
            <a:noFill/>
            <a:miter lim="800000"/>
            <a:headEnd/>
            <a:tailEnd/>
          </a:ln>
          <a:effectLst/>
        </p:spPr>
        <p:txBody>
          <a:bodyPr wrap="none">
            <a:spAutoFit/>
          </a:bodyPr>
          <a:lstStyle/>
          <a:p>
            <a:r>
              <a:rPr lang="ja-JP" altLang="en-US"/>
              <a:t>東京地裁昭和</a:t>
            </a:r>
            <a:r>
              <a:rPr lang="en-US" altLang="ja-JP"/>
              <a:t>63</a:t>
            </a:r>
            <a:r>
              <a:rPr lang="ja-JP" altLang="en-US"/>
              <a:t>年</a:t>
            </a:r>
            <a:r>
              <a:rPr lang="en-US" altLang="ja-JP"/>
              <a:t>12</a:t>
            </a:r>
            <a:r>
              <a:rPr lang="ja-JP" altLang="en-US"/>
              <a:t>月</a:t>
            </a:r>
            <a:r>
              <a:rPr lang="en-US" altLang="ja-JP"/>
              <a:t>27</a:t>
            </a:r>
            <a:r>
              <a:rPr lang="ja-JP" altLang="en-US"/>
              <a:t>日（パキスタンバス転落事故）</a:t>
            </a:r>
          </a:p>
        </p:txBody>
      </p:sp>
      <p:sp>
        <p:nvSpPr>
          <p:cNvPr id="269317" name="Text Box 2053"/>
          <p:cNvSpPr txBox="1">
            <a:spLocks noChangeArrowheads="1"/>
          </p:cNvSpPr>
          <p:nvPr/>
        </p:nvSpPr>
        <p:spPr bwMode="auto">
          <a:xfrm>
            <a:off x="1116013" y="1916113"/>
            <a:ext cx="6402387" cy="457200"/>
          </a:xfrm>
          <a:prstGeom prst="rect">
            <a:avLst/>
          </a:prstGeom>
          <a:noFill/>
          <a:ln w="9525">
            <a:noFill/>
            <a:miter lim="800000"/>
            <a:headEnd/>
            <a:tailEnd/>
          </a:ln>
          <a:effectLst/>
        </p:spPr>
        <p:txBody>
          <a:bodyPr wrap="none">
            <a:spAutoFit/>
          </a:bodyPr>
          <a:lstStyle/>
          <a:p>
            <a:r>
              <a:rPr lang="ja-JP" altLang="en-US"/>
              <a:t>東京地裁平成元年</a:t>
            </a:r>
            <a:r>
              <a:rPr lang="en-US" altLang="ja-JP"/>
              <a:t>6</a:t>
            </a:r>
            <a:r>
              <a:rPr lang="ja-JP" altLang="en-US"/>
              <a:t>月</a:t>
            </a:r>
            <a:r>
              <a:rPr lang="en-US" altLang="ja-JP"/>
              <a:t>20</a:t>
            </a:r>
            <a:r>
              <a:rPr lang="ja-JP" altLang="en-US"/>
              <a:t>日（台湾バス転落事故）</a:t>
            </a:r>
          </a:p>
        </p:txBody>
      </p:sp>
      <p:sp>
        <p:nvSpPr>
          <p:cNvPr id="269318" name="Text Box 2054"/>
          <p:cNvSpPr txBox="1">
            <a:spLocks noChangeArrowheads="1"/>
          </p:cNvSpPr>
          <p:nvPr/>
        </p:nvSpPr>
        <p:spPr bwMode="auto">
          <a:xfrm>
            <a:off x="1098550" y="2466975"/>
            <a:ext cx="7434263" cy="457200"/>
          </a:xfrm>
          <a:prstGeom prst="rect">
            <a:avLst/>
          </a:prstGeom>
          <a:noFill/>
          <a:ln w="9525">
            <a:noFill/>
            <a:miter lim="800000"/>
            <a:headEnd/>
            <a:tailEnd/>
          </a:ln>
          <a:effectLst/>
        </p:spPr>
        <p:txBody>
          <a:bodyPr wrap="none">
            <a:spAutoFit/>
          </a:bodyPr>
          <a:lstStyle/>
          <a:p>
            <a:r>
              <a:rPr lang="ja-JP" altLang="en-US"/>
              <a:t>京都地裁平成</a:t>
            </a:r>
            <a:r>
              <a:rPr lang="en-US" altLang="ja-JP"/>
              <a:t>11</a:t>
            </a:r>
            <a:r>
              <a:rPr lang="ja-JP" altLang="en-US"/>
              <a:t>年</a:t>
            </a:r>
            <a:r>
              <a:rPr lang="en-US" altLang="ja-JP"/>
              <a:t>6</a:t>
            </a:r>
            <a:r>
              <a:rPr lang="ja-JP" altLang="en-US"/>
              <a:t>月</a:t>
            </a:r>
            <a:r>
              <a:rPr lang="en-US" altLang="ja-JP"/>
              <a:t>10</a:t>
            </a:r>
            <a:r>
              <a:rPr lang="ja-JP" altLang="en-US"/>
              <a:t>日（ワールドカップチケット事件）</a:t>
            </a:r>
          </a:p>
        </p:txBody>
      </p:sp>
      <p:sp>
        <p:nvSpPr>
          <p:cNvPr id="269319" name="Oval 2055"/>
          <p:cNvSpPr>
            <a:spLocks noChangeArrowheads="1"/>
          </p:cNvSpPr>
          <p:nvPr/>
        </p:nvSpPr>
        <p:spPr bwMode="auto">
          <a:xfrm>
            <a:off x="3490913" y="4652963"/>
            <a:ext cx="2376487" cy="647700"/>
          </a:xfrm>
          <a:prstGeom prst="ellipse">
            <a:avLst/>
          </a:prstGeom>
          <a:noFill/>
          <a:ln w="9525">
            <a:solidFill>
              <a:schemeClr val="tx1"/>
            </a:solidFill>
            <a:round/>
            <a:headEnd/>
            <a:tailEnd/>
          </a:ln>
          <a:effectLst/>
        </p:spPr>
        <p:txBody>
          <a:bodyPr wrap="none" anchor="ctr"/>
          <a:lstStyle/>
          <a:p>
            <a:pPr algn="ctr"/>
            <a:r>
              <a:rPr lang="ja-JP" altLang="en-US"/>
              <a:t>主催旅行業者</a:t>
            </a:r>
          </a:p>
        </p:txBody>
      </p:sp>
      <p:sp>
        <p:nvSpPr>
          <p:cNvPr id="269320" name="Oval 2056"/>
          <p:cNvSpPr>
            <a:spLocks noChangeArrowheads="1"/>
          </p:cNvSpPr>
          <p:nvPr/>
        </p:nvSpPr>
        <p:spPr bwMode="auto">
          <a:xfrm>
            <a:off x="6732588" y="4724400"/>
            <a:ext cx="1511300" cy="503238"/>
          </a:xfrm>
          <a:prstGeom prst="ellipse">
            <a:avLst/>
          </a:prstGeom>
          <a:noFill/>
          <a:ln w="9525">
            <a:solidFill>
              <a:schemeClr val="tx1"/>
            </a:solidFill>
            <a:round/>
            <a:headEnd/>
            <a:tailEnd/>
          </a:ln>
          <a:effectLst/>
        </p:spPr>
        <p:txBody>
          <a:bodyPr wrap="none" anchor="ctr"/>
          <a:lstStyle/>
          <a:p>
            <a:pPr algn="ctr"/>
            <a:r>
              <a:rPr lang="ja-JP" altLang="en-US"/>
              <a:t>旅行者</a:t>
            </a:r>
          </a:p>
        </p:txBody>
      </p:sp>
      <p:sp>
        <p:nvSpPr>
          <p:cNvPr id="269321" name="Oval 2057"/>
          <p:cNvSpPr>
            <a:spLocks noChangeArrowheads="1"/>
          </p:cNvSpPr>
          <p:nvPr/>
        </p:nvSpPr>
        <p:spPr bwMode="auto">
          <a:xfrm>
            <a:off x="755650" y="4652963"/>
            <a:ext cx="2016125" cy="790575"/>
          </a:xfrm>
          <a:prstGeom prst="ellipse">
            <a:avLst/>
          </a:prstGeom>
          <a:noFill/>
          <a:ln w="9525">
            <a:solidFill>
              <a:schemeClr val="tx1"/>
            </a:solidFill>
            <a:round/>
            <a:headEnd/>
            <a:tailEnd/>
          </a:ln>
          <a:effectLst/>
        </p:spPr>
        <p:txBody>
          <a:bodyPr wrap="none" anchor="ctr"/>
          <a:lstStyle/>
          <a:p>
            <a:pPr algn="ctr"/>
            <a:r>
              <a:rPr lang="ja-JP" altLang="en-US"/>
              <a:t>事故運送人</a:t>
            </a:r>
          </a:p>
          <a:p>
            <a:pPr algn="ctr"/>
            <a:r>
              <a:rPr lang="ja-JP" altLang="en-US"/>
              <a:t>（フィリピン）</a:t>
            </a:r>
          </a:p>
        </p:txBody>
      </p:sp>
      <p:sp>
        <p:nvSpPr>
          <p:cNvPr id="269322" name="Oval 2058"/>
          <p:cNvSpPr>
            <a:spLocks noChangeArrowheads="1"/>
          </p:cNvSpPr>
          <p:nvPr/>
        </p:nvSpPr>
        <p:spPr bwMode="auto">
          <a:xfrm>
            <a:off x="2989263" y="3716338"/>
            <a:ext cx="3167062" cy="503237"/>
          </a:xfrm>
          <a:prstGeom prst="ellipse">
            <a:avLst/>
          </a:prstGeom>
          <a:noFill/>
          <a:ln w="57150">
            <a:solidFill>
              <a:schemeClr val="tx1"/>
            </a:solidFill>
            <a:round/>
            <a:headEnd/>
            <a:tailEnd/>
          </a:ln>
          <a:effectLst/>
        </p:spPr>
        <p:txBody>
          <a:bodyPr wrap="none" anchor="ctr"/>
          <a:lstStyle/>
          <a:p>
            <a:pPr algn="ctr"/>
            <a:r>
              <a:rPr lang="ja-JP" altLang="en-US" sz="1800"/>
              <a:t>準委任契約類似の無名契約</a:t>
            </a:r>
          </a:p>
        </p:txBody>
      </p:sp>
      <p:sp>
        <p:nvSpPr>
          <p:cNvPr id="269323" name="Oval 2059"/>
          <p:cNvSpPr>
            <a:spLocks noChangeArrowheads="1"/>
          </p:cNvSpPr>
          <p:nvPr/>
        </p:nvSpPr>
        <p:spPr bwMode="auto">
          <a:xfrm>
            <a:off x="5003800" y="5805488"/>
            <a:ext cx="1655763" cy="647700"/>
          </a:xfrm>
          <a:prstGeom prst="ellipse">
            <a:avLst/>
          </a:prstGeom>
          <a:noFill/>
          <a:ln w="57150">
            <a:solidFill>
              <a:schemeClr val="tx1"/>
            </a:solidFill>
            <a:prstDash val="sysDot"/>
            <a:round/>
            <a:headEnd/>
            <a:tailEnd/>
          </a:ln>
          <a:effectLst/>
        </p:spPr>
        <p:txBody>
          <a:bodyPr wrap="none" anchor="ctr"/>
          <a:lstStyle/>
          <a:p>
            <a:pPr algn="ctr"/>
            <a:r>
              <a:rPr lang="ja-JP" altLang="en-US"/>
              <a:t>請負契約</a:t>
            </a:r>
          </a:p>
        </p:txBody>
      </p:sp>
      <p:sp>
        <p:nvSpPr>
          <p:cNvPr id="269324" name="Line 2060"/>
          <p:cNvSpPr>
            <a:spLocks noChangeShapeType="1"/>
          </p:cNvSpPr>
          <p:nvPr/>
        </p:nvSpPr>
        <p:spPr bwMode="auto">
          <a:xfrm flipH="1">
            <a:off x="6227763" y="5157788"/>
            <a:ext cx="792162" cy="647700"/>
          </a:xfrm>
          <a:prstGeom prst="line">
            <a:avLst/>
          </a:prstGeom>
          <a:noFill/>
          <a:ln w="57150">
            <a:solidFill>
              <a:schemeClr val="tx1"/>
            </a:solidFill>
            <a:prstDash val="sysDot"/>
            <a:round/>
            <a:headEnd/>
            <a:tailEnd type="triangle" w="med" len="med"/>
          </a:ln>
          <a:effectLst/>
        </p:spPr>
        <p:txBody>
          <a:bodyPr/>
          <a:lstStyle/>
          <a:p>
            <a:endParaRPr lang="ja-JP" altLang="en-US"/>
          </a:p>
        </p:txBody>
      </p:sp>
      <p:sp>
        <p:nvSpPr>
          <p:cNvPr id="269325" name="Text Box 2061"/>
          <p:cNvSpPr txBox="1">
            <a:spLocks noChangeArrowheads="1"/>
          </p:cNvSpPr>
          <p:nvPr/>
        </p:nvSpPr>
        <p:spPr bwMode="auto">
          <a:xfrm>
            <a:off x="6084888" y="5229225"/>
            <a:ext cx="1487487" cy="519113"/>
          </a:xfrm>
          <a:prstGeom prst="rect">
            <a:avLst/>
          </a:prstGeom>
          <a:noFill/>
          <a:ln w="9525">
            <a:noFill/>
            <a:miter lim="800000"/>
            <a:headEnd/>
            <a:tailEnd/>
          </a:ln>
          <a:effectLst/>
        </p:spPr>
        <p:txBody>
          <a:bodyPr wrap="none">
            <a:spAutoFit/>
          </a:bodyPr>
          <a:lstStyle/>
          <a:p>
            <a:r>
              <a:rPr lang="en-US" altLang="ja-JP" sz="2800"/>
              <a:t>×</a:t>
            </a:r>
            <a:r>
              <a:rPr lang="ja-JP" altLang="en-US" sz="2800"/>
              <a:t>　主張</a:t>
            </a:r>
            <a:endParaRPr lang="ja-JP" altLang="en-US" sz="4000"/>
          </a:p>
        </p:txBody>
      </p:sp>
      <p:sp>
        <p:nvSpPr>
          <p:cNvPr id="269326" name="Text Box 2062"/>
          <p:cNvSpPr txBox="1">
            <a:spLocks noChangeArrowheads="1"/>
          </p:cNvSpPr>
          <p:nvPr/>
        </p:nvSpPr>
        <p:spPr bwMode="auto">
          <a:xfrm>
            <a:off x="5362575" y="5373688"/>
            <a:ext cx="793750" cy="823912"/>
          </a:xfrm>
          <a:prstGeom prst="rect">
            <a:avLst/>
          </a:prstGeom>
          <a:noFill/>
          <a:ln w="3175">
            <a:noFill/>
            <a:miter lim="800000"/>
            <a:headEnd/>
            <a:tailEnd/>
          </a:ln>
          <a:effectLst/>
        </p:spPr>
        <p:txBody>
          <a:bodyPr wrap="none">
            <a:spAutoFit/>
          </a:bodyPr>
          <a:lstStyle/>
          <a:p>
            <a:r>
              <a:rPr lang="en-US" altLang="ja-JP" sz="4800"/>
              <a:t>×</a:t>
            </a:r>
          </a:p>
        </p:txBody>
      </p:sp>
      <p:sp>
        <p:nvSpPr>
          <p:cNvPr id="269327" name="Line 2063"/>
          <p:cNvSpPr>
            <a:spLocks noChangeShapeType="1"/>
          </p:cNvSpPr>
          <p:nvPr/>
        </p:nvSpPr>
        <p:spPr bwMode="auto">
          <a:xfrm flipH="1" flipV="1">
            <a:off x="3708400" y="4221163"/>
            <a:ext cx="71438" cy="576262"/>
          </a:xfrm>
          <a:prstGeom prst="line">
            <a:avLst/>
          </a:prstGeom>
          <a:noFill/>
          <a:ln w="57150">
            <a:solidFill>
              <a:schemeClr val="tx1"/>
            </a:solidFill>
            <a:round/>
            <a:headEnd/>
            <a:tailEnd type="triangle" w="med" len="med"/>
          </a:ln>
          <a:effectLst/>
        </p:spPr>
        <p:txBody>
          <a:bodyPr/>
          <a:lstStyle/>
          <a:p>
            <a:endParaRPr lang="ja-JP" altLang="en-US"/>
          </a:p>
        </p:txBody>
      </p:sp>
      <p:sp>
        <p:nvSpPr>
          <p:cNvPr id="269328" name="Text Box 2064"/>
          <p:cNvSpPr txBox="1">
            <a:spLocks noChangeArrowheads="1"/>
          </p:cNvSpPr>
          <p:nvPr/>
        </p:nvSpPr>
        <p:spPr bwMode="auto">
          <a:xfrm>
            <a:off x="3706813" y="4221163"/>
            <a:ext cx="793750" cy="457200"/>
          </a:xfrm>
          <a:prstGeom prst="rect">
            <a:avLst/>
          </a:prstGeom>
          <a:noFill/>
          <a:ln w="9525">
            <a:noFill/>
            <a:miter lim="800000"/>
            <a:headEnd/>
            <a:tailEnd/>
          </a:ln>
          <a:effectLst/>
        </p:spPr>
        <p:txBody>
          <a:bodyPr wrap="none">
            <a:spAutoFit/>
          </a:bodyPr>
          <a:lstStyle/>
          <a:p>
            <a:r>
              <a:rPr lang="ja-JP" altLang="en-US"/>
              <a:t>主張</a:t>
            </a:r>
          </a:p>
        </p:txBody>
      </p:sp>
      <p:cxnSp>
        <p:nvCxnSpPr>
          <p:cNvPr id="269329" name="AutoShape 2065"/>
          <p:cNvCxnSpPr>
            <a:cxnSpLocks noChangeShapeType="1"/>
            <a:stCxn id="269321" idx="0"/>
            <a:endCxn id="269320" idx="0"/>
          </p:cNvCxnSpPr>
          <p:nvPr/>
        </p:nvCxnSpPr>
        <p:spPr bwMode="auto">
          <a:xfrm rot="5400000" flipV="1">
            <a:off x="4590257" y="1826419"/>
            <a:ext cx="71437" cy="5724525"/>
          </a:xfrm>
          <a:prstGeom prst="curvedConnector3">
            <a:avLst>
              <a:gd name="adj1" fmla="val -1388894"/>
            </a:avLst>
          </a:prstGeom>
          <a:noFill/>
          <a:ln w="38100">
            <a:solidFill>
              <a:schemeClr val="tx1"/>
            </a:solidFill>
            <a:round/>
            <a:headEnd type="triangle" w="med" len="med"/>
            <a:tailEnd type="triangle" w="med" len="med"/>
          </a:ln>
          <a:effectLst/>
        </p:spPr>
      </p:cxnSp>
      <p:sp>
        <p:nvSpPr>
          <p:cNvPr id="269330" name="Text Box 2066"/>
          <p:cNvSpPr txBox="1">
            <a:spLocks noChangeArrowheads="1"/>
          </p:cNvSpPr>
          <p:nvPr/>
        </p:nvSpPr>
        <p:spPr bwMode="auto">
          <a:xfrm>
            <a:off x="2843213" y="3259138"/>
            <a:ext cx="3689350" cy="457200"/>
          </a:xfrm>
          <a:prstGeom prst="rect">
            <a:avLst/>
          </a:prstGeom>
          <a:noFill/>
          <a:ln w="9525">
            <a:noFill/>
            <a:miter lim="800000"/>
            <a:headEnd/>
            <a:tailEnd/>
          </a:ln>
          <a:effectLst/>
        </p:spPr>
        <p:txBody>
          <a:bodyPr wrap="none">
            <a:spAutoFit/>
          </a:bodyPr>
          <a:lstStyle/>
          <a:p>
            <a:r>
              <a:rPr lang="ja-JP" altLang="en-US"/>
              <a:t>静岡地裁昭和</a:t>
            </a:r>
            <a:r>
              <a:rPr lang="en-US" altLang="ja-JP"/>
              <a:t>55</a:t>
            </a:r>
            <a:r>
              <a:rPr lang="ja-JP" altLang="en-US"/>
              <a:t>年</a:t>
            </a:r>
            <a:r>
              <a:rPr lang="en-US" altLang="ja-JP"/>
              <a:t>5</a:t>
            </a:r>
            <a:r>
              <a:rPr lang="ja-JP" altLang="en-US"/>
              <a:t>月</a:t>
            </a:r>
            <a:r>
              <a:rPr lang="en-US" altLang="ja-JP"/>
              <a:t>21</a:t>
            </a:r>
            <a:r>
              <a:rPr lang="ja-JP" altLang="en-US"/>
              <a:t>日</a:t>
            </a:r>
          </a:p>
        </p:txBody>
      </p:sp>
      <p:sp>
        <p:nvSpPr>
          <p:cNvPr id="269331" name="Oval 2067"/>
          <p:cNvSpPr>
            <a:spLocks noChangeArrowheads="1"/>
          </p:cNvSpPr>
          <p:nvPr/>
        </p:nvSpPr>
        <p:spPr bwMode="auto">
          <a:xfrm>
            <a:off x="755650" y="3644900"/>
            <a:ext cx="1655763" cy="576263"/>
          </a:xfrm>
          <a:prstGeom prst="ellipse">
            <a:avLst/>
          </a:prstGeom>
          <a:noFill/>
          <a:ln w="9525">
            <a:solidFill>
              <a:schemeClr val="tx1"/>
            </a:solidFill>
            <a:round/>
            <a:headEnd/>
            <a:tailEnd/>
          </a:ln>
          <a:effectLst/>
        </p:spPr>
        <p:txBody>
          <a:bodyPr wrap="none" anchor="ctr"/>
          <a:lstStyle/>
          <a:p>
            <a:pPr algn="ctr"/>
            <a:r>
              <a:rPr lang="ja-JP" altLang="en-US"/>
              <a:t>渉外訴訟！</a:t>
            </a:r>
          </a:p>
        </p:txBody>
      </p:sp>
      <p:sp>
        <p:nvSpPr>
          <p:cNvPr id="269332" name="Text Box 2068"/>
          <p:cNvSpPr txBox="1">
            <a:spLocks noChangeArrowheads="1"/>
          </p:cNvSpPr>
          <p:nvPr/>
        </p:nvSpPr>
        <p:spPr bwMode="auto">
          <a:xfrm>
            <a:off x="1162050" y="1052513"/>
            <a:ext cx="6651625" cy="336550"/>
          </a:xfrm>
          <a:prstGeom prst="rect">
            <a:avLst/>
          </a:prstGeom>
          <a:noFill/>
          <a:ln w="9525">
            <a:noFill/>
            <a:miter lim="800000"/>
            <a:headEnd/>
            <a:tailEnd/>
          </a:ln>
          <a:effectLst/>
        </p:spPr>
        <p:txBody>
          <a:bodyPr wrap="none">
            <a:spAutoFit/>
          </a:bodyPr>
          <a:lstStyle/>
          <a:p>
            <a:r>
              <a:rPr lang="ja-JP" altLang="en-US" sz="1600"/>
              <a:t>東京高裁昭和</a:t>
            </a:r>
            <a:r>
              <a:rPr lang="en-US" altLang="ja-JP" sz="1600"/>
              <a:t>55</a:t>
            </a:r>
            <a:r>
              <a:rPr lang="ja-JP" altLang="en-US" sz="1600"/>
              <a:t>年</a:t>
            </a:r>
            <a:r>
              <a:rPr lang="en-US" altLang="ja-JP" sz="1600"/>
              <a:t>3</a:t>
            </a:r>
            <a:r>
              <a:rPr lang="ja-JP" altLang="en-US" sz="1600"/>
              <a:t>月</a:t>
            </a:r>
            <a:r>
              <a:rPr lang="en-US" altLang="ja-JP" sz="1600"/>
              <a:t>27</a:t>
            </a:r>
            <a:r>
              <a:rPr lang="ja-JP" altLang="en-US" sz="1600"/>
              <a:t>日　　「日程の一部変更」は旅行業者の債務不履行</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ln>
            <a:solidFill>
              <a:schemeClr val="tx1"/>
            </a:solidFill>
          </a:ln>
        </p:spPr>
        <p:txBody>
          <a:bodyPr/>
          <a:lstStyle/>
          <a:p>
            <a:r>
              <a:rPr lang="ja-JP" altLang="en-US"/>
              <a:t>旅行あっ旋業法時代の貸切バス </a:t>
            </a:r>
          </a:p>
        </p:txBody>
      </p:sp>
      <p:sp>
        <p:nvSpPr>
          <p:cNvPr id="37893" name="Rectangle 5"/>
          <p:cNvSpPr>
            <a:spLocks noChangeArrowheads="1"/>
          </p:cNvSpPr>
          <p:nvPr/>
        </p:nvSpPr>
        <p:spPr bwMode="auto">
          <a:xfrm>
            <a:off x="0" y="1814513"/>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7892" name="Object 4"/>
          <p:cNvGraphicFramePr>
            <a:graphicFrameLocks noChangeAspect="1"/>
          </p:cNvGraphicFramePr>
          <p:nvPr/>
        </p:nvGraphicFramePr>
        <p:xfrm>
          <a:off x="133350" y="1417638"/>
          <a:ext cx="8686800" cy="5391150"/>
        </p:xfrm>
        <a:graphic>
          <a:graphicData uri="http://schemas.openxmlformats.org/presentationml/2006/ole">
            <p:oleObj spid="_x0000_s1026" name="スライド" r:id="rId4" imgW="4541550" imgH="3404440" progId="PowerPoint.Slide.8">
              <p:embed/>
            </p:oleObj>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スライド番号プレースホルダ 3"/>
          <p:cNvSpPr>
            <a:spLocks noGrp="1"/>
          </p:cNvSpPr>
          <p:nvPr>
            <p:ph type="sldNum" sz="quarter" idx="12"/>
          </p:nvPr>
        </p:nvSpPr>
        <p:spPr/>
        <p:txBody>
          <a:bodyPr/>
          <a:lstStyle/>
          <a:p>
            <a:fld id="{5F713960-10E4-442D-9548-3DEFB2870507}" type="slidenum">
              <a:rPr lang="en-US" altLang="ja-JP"/>
              <a:pPr/>
              <a:t>40</a:t>
            </a:fld>
            <a:endParaRPr lang="en-US" altLang="ja-JP"/>
          </a:p>
        </p:txBody>
      </p:sp>
      <p:sp>
        <p:nvSpPr>
          <p:cNvPr id="231426" name="Rectangle 1026"/>
          <p:cNvSpPr>
            <a:spLocks noChangeArrowheads="1"/>
          </p:cNvSpPr>
          <p:nvPr/>
        </p:nvSpPr>
        <p:spPr bwMode="auto">
          <a:xfrm>
            <a:off x="2209800" y="762000"/>
            <a:ext cx="4267200" cy="762000"/>
          </a:xfrm>
          <a:prstGeom prst="rect">
            <a:avLst/>
          </a:prstGeom>
          <a:noFill/>
          <a:ln w="9525">
            <a:solidFill>
              <a:schemeClr val="tx1"/>
            </a:solidFill>
            <a:miter lim="800000"/>
            <a:headEnd/>
            <a:tailEnd/>
          </a:ln>
          <a:effectLst/>
        </p:spPr>
        <p:txBody>
          <a:bodyPr wrap="none" anchor="ctr"/>
          <a:lstStyle/>
          <a:p>
            <a:pPr algn="ctr"/>
            <a:r>
              <a:rPr lang="ja-JP" altLang="en-US"/>
              <a:t>主催旅行と実運送の規制緩和</a:t>
            </a:r>
          </a:p>
        </p:txBody>
      </p:sp>
      <p:sp>
        <p:nvSpPr>
          <p:cNvPr id="231427" name="Rectangle 1027"/>
          <p:cNvSpPr>
            <a:spLocks noChangeArrowheads="1"/>
          </p:cNvSpPr>
          <p:nvPr/>
        </p:nvSpPr>
        <p:spPr bwMode="auto">
          <a:xfrm>
            <a:off x="1981200" y="1676400"/>
            <a:ext cx="1676400" cy="990600"/>
          </a:xfrm>
          <a:prstGeom prst="rect">
            <a:avLst/>
          </a:prstGeom>
          <a:noFill/>
          <a:ln w="9525">
            <a:solidFill>
              <a:schemeClr val="tx1"/>
            </a:solidFill>
            <a:miter lim="800000"/>
            <a:headEnd/>
            <a:tailEnd/>
          </a:ln>
          <a:effectLst/>
        </p:spPr>
        <p:txBody>
          <a:bodyPr wrap="none" anchor="ctr"/>
          <a:lstStyle/>
          <a:p>
            <a:pPr algn="ctr"/>
            <a:r>
              <a:rPr lang="ja-JP" altLang="en-US"/>
              <a:t>利用運送</a:t>
            </a:r>
          </a:p>
        </p:txBody>
      </p:sp>
      <p:sp>
        <p:nvSpPr>
          <p:cNvPr id="231428" name="Rectangle 1028"/>
          <p:cNvSpPr>
            <a:spLocks noChangeArrowheads="1"/>
          </p:cNvSpPr>
          <p:nvPr/>
        </p:nvSpPr>
        <p:spPr bwMode="auto">
          <a:xfrm>
            <a:off x="4800600" y="1676400"/>
            <a:ext cx="1828800" cy="990600"/>
          </a:xfrm>
          <a:prstGeom prst="rect">
            <a:avLst/>
          </a:prstGeom>
          <a:noFill/>
          <a:ln w="9525">
            <a:solidFill>
              <a:schemeClr val="tx1"/>
            </a:solidFill>
            <a:miter lim="800000"/>
            <a:headEnd/>
            <a:tailEnd/>
          </a:ln>
          <a:effectLst/>
        </p:spPr>
        <p:txBody>
          <a:bodyPr wrap="none" anchor="ctr"/>
          <a:lstStyle/>
          <a:p>
            <a:pPr algn="ctr"/>
            <a:r>
              <a:rPr lang="ja-JP" altLang="en-US"/>
              <a:t>非利用運送</a:t>
            </a:r>
          </a:p>
        </p:txBody>
      </p:sp>
      <p:sp>
        <p:nvSpPr>
          <p:cNvPr id="231429" name="Oval 1029"/>
          <p:cNvSpPr>
            <a:spLocks noChangeArrowheads="1"/>
          </p:cNvSpPr>
          <p:nvPr/>
        </p:nvSpPr>
        <p:spPr bwMode="auto">
          <a:xfrm>
            <a:off x="457200" y="1676400"/>
            <a:ext cx="1371600" cy="914400"/>
          </a:xfrm>
          <a:prstGeom prst="ellipse">
            <a:avLst/>
          </a:prstGeom>
          <a:noFill/>
          <a:ln w="9525">
            <a:solidFill>
              <a:schemeClr val="tx1"/>
            </a:solidFill>
            <a:prstDash val="sysDot"/>
            <a:round/>
            <a:headEnd/>
            <a:tailEnd/>
          </a:ln>
          <a:effectLst/>
        </p:spPr>
        <p:txBody>
          <a:bodyPr wrap="none" anchor="ctr"/>
          <a:lstStyle/>
          <a:p>
            <a:pPr algn="ctr"/>
            <a:r>
              <a:rPr lang="ja-JP" altLang="en-US"/>
              <a:t>実態は</a:t>
            </a:r>
          </a:p>
          <a:p>
            <a:pPr algn="ctr"/>
            <a:r>
              <a:rPr lang="ja-JP" altLang="en-US"/>
              <a:t>無い</a:t>
            </a:r>
          </a:p>
        </p:txBody>
      </p:sp>
      <p:sp>
        <p:nvSpPr>
          <p:cNvPr id="231430" name="Oval 1030"/>
          <p:cNvSpPr>
            <a:spLocks noChangeArrowheads="1"/>
          </p:cNvSpPr>
          <p:nvPr/>
        </p:nvSpPr>
        <p:spPr bwMode="auto">
          <a:xfrm>
            <a:off x="6705600" y="1752600"/>
            <a:ext cx="1295400" cy="838200"/>
          </a:xfrm>
          <a:prstGeom prst="ellipse">
            <a:avLst/>
          </a:prstGeom>
          <a:noFill/>
          <a:ln w="9525">
            <a:solidFill>
              <a:schemeClr val="tx1"/>
            </a:solidFill>
            <a:prstDash val="sysDot"/>
            <a:round/>
            <a:headEnd/>
            <a:tailEnd/>
          </a:ln>
          <a:effectLst/>
        </p:spPr>
        <p:txBody>
          <a:bodyPr wrap="none" anchor="ctr"/>
          <a:lstStyle/>
          <a:p>
            <a:pPr algn="ctr"/>
            <a:r>
              <a:rPr lang="ja-JP" altLang="en-US"/>
              <a:t>実態</a:t>
            </a:r>
          </a:p>
        </p:txBody>
      </p:sp>
      <p:sp>
        <p:nvSpPr>
          <p:cNvPr id="231431" name="Oval 1031"/>
          <p:cNvSpPr>
            <a:spLocks noChangeArrowheads="1"/>
          </p:cNvSpPr>
          <p:nvPr/>
        </p:nvSpPr>
        <p:spPr bwMode="auto">
          <a:xfrm>
            <a:off x="838200" y="2971800"/>
            <a:ext cx="1066800" cy="685800"/>
          </a:xfrm>
          <a:prstGeom prst="ellipse">
            <a:avLst/>
          </a:prstGeom>
          <a:noFill/>
          <a:ln w="9525">
            <a:solidFill>
              <a:schemeClr val="tx1"/>
            </a:solidFill>
            <a:round/>
            <a:headEnd/>
            <a:tailEnd/>
          </a:ln>
          <a:effectLst/>
        </p:spPr>
        <p:txBody>
          <a:bodyPr wrap="none" anchor="ctr"/>
          <a:lstStyle/>
          <a:p>
            <a:pPr algn="ctr"/>
            <a:r>
              <a:rPr lang="ja-JP" altLang="en-US" sz="1800"/>
              <a:t>実運送人</a:t>
            </a:r>
            <a:endParaRPr lang="ja-JP" altLang="en-US"/>
          </a:p>
        </p:txBody>
      </p:sp>
      <p:sp>
        <p:nvSpPr>
          <p:cNvPr id="231432" name="Oval 1032"/>
          <p:cNvSpPr>
            <a:spLocks noChangeArrowheads="1"/>
          </p:cNvSpPr>
          <p:nvPr/>
        </p:nvSpPr>
        <p:spPr bwMode="auto">
          <a:xfrm>
            <a:off x="838200" y="5715000"/>
            <a:ext cx="1066800" cy="685800"/>
          </a:xfrm>
          <a:prstGeom prst="ellipse">
            <a:avLst/>
          </a:prstGeom>
          <a:noFill/>
          <a:ln w="9525">
            <a:solidFill>
              <a:schemeClr val="tx1"/>
            </a:solidFill>
            <a:round/>
            <a:headEnd/>
            <a:tailEnd/>
          </a:ln>
          <a:effectLst/>
        </p:spPr>
        <p:txBody>
          <a:bodyPr wrap="none" anchor="ctr"/>
          <a:lstStyle/>
          <a:p>
            <a:pPr algn="ctr"/>
            <a:r>
              <a:rPr lang="ja-JP" altLang="en-US" sz="1800"/>
              <a:t>実利用者</a:t>
            </a:r>
            <a:endParaRPr lang="ja-JP" altLang="en-US"/>
          </a:p>
        </p:txBody>
      </p:sp>
      <p:sp>
        <p:nvSpPr>
          <p:cNvPr id="231433" name="Oval 1033"/>
          <p:cNvSpPr>
            <a:spLocks noChangeArrowheads="1"/>
          </p:cNvSpPr>
          <p:nvPr/>
        </p:nvSpPr>
        <p:spPr bwMode="auto">
          <a:xfrm>
            <a:off x="1828800" y="4343400"/>
            <a:ext cx="1676400" cy="685800"/>
          </a:xfrm>
          <a:prstGeom prst="ellipse">
            <a:avLst/>
          </a:prstGeom>
          <a:noFill/>
          <a:ln w="9525">
            <a:solidFill>
              <a:schemeClr val="tx1"/>
            </a:solidFill>
            <a:round/>
            <a:headEnd/>
            <a:tailEnd/>
          </a:ln>
          <a:effectLst/>
        </p:spPr>
        <p:txBody>
          <a:bodyPr wrap="none" anchor="ctr"/>
          <a:lstStyle/>
          <a:p>
            <a:pPr algn="ctr"/>
            <a:r>
              <a:rPr lang="ja-JP" altLang="en-US" sz="1800"/>
              <a:t>主催旅行業者</a:t>
            </a:r>
          </a:p>
          <a:p>
            <a:pPr algn="ctr"/>
            <a:r>
              <a:rPr lang="en-US" altLang="ja-JP" sz="1800"/>
              <a:t>(</a:t>
            </a:r>
            <a:r>
              <a:rPr lang="ja-JP" altLang="en-US" sz="1800"/>
              <a:t>利用運送）</a:t>
            </a:r>
            <a:endParaRPr lang="ja-JP" altLang="en-US"/>
          </a:p>
        </p:txBody>
      </p:sp>
      <p:sp>
        <p:nvSpPr>
          <p:cNvPr id="231434" name="Oval 1034"/>
          <p:cNvSpPr>
            <a:spLocks noChangeArrowheads="1"/>
          </p:cNvSpPr>
          <p:nvPr/>
        </p:nvSpPr>
        <p:spPr bwMode="auto">
          <a:xfrm>
            <a:off x="6477000" y="2895600"/>
            <a:ext cx="1066800" cy="685800"/>
          </a:xfrm>
          <a:prstGeom prst="ellipse">
            <a:avLst/>
          </a:prstGeom>
          <a:noFill/>
          <a:ln w="9525">
            <a:solidFill>
              <a:schemeClr val="tx1"/>
            </a:solidFill>
            <a:round/>
            <a:headEnd/>
            <a:tailEnd/>
          </a:ln>
          <a:effectLst/>
        </p:spPr>
        <p:txBody>
          <a:bodyPr wrap="none" anchor="ctr"/>
          <a:lstStyle/>
          <a:p>
            <a:pPr algn="ctr"/>
            <a:r>
              <a:rPr lang="ja-JP" altLang="en-US" sz="1800"/>
              <a:t>実運送人</a:t>
            </a:r>
            <a:endParaRPr lang="ja-JP" altLang="en-US"/>
          </a:p>
        </p:txBody>
      </p:sp>
      <p:sp>
        <p:nvSpPr>
          <p:cNvPr id="231435" name="Oval 1035"/>
          <p:cNvSpPr>
            <a:spLocks noChangeArrowheads="1"/>
          </p:cNvSpPr>
          <p:nvPr/>
        </p:nvSpPr>
        <p:spPr bwMode="auto">
          <a:xfrm>
            <a:off x="6477000" y="5638800"/>
            <a:ext cx="1066800" cy="685800"/>
          </a:xfrm>
          <a:prstGeom prst="ellipse">
            <a:avLst/>
          </a:prstGeom>
          <a:noFill/>
          <a:ln w="9525">
            <a:solidFill>
              <a:schemeClr val="tx1"/>
            </a:solidFill>
            <a:round/>
            <a:headEnd/>
            <a:tailEnd/>
          </a:ln>
          <a:effectLst/>
        </p:spPr>
        <p:txBody>
          <a:bodyPr wrap="none" anchor="ctr"/>
          <a:lstStyle/>
          <a:p>
            <a:pPr algn="ctr"/>
            <a:r>
              <a:rPr lang="ja-JP" altLang="en-US" sz="1800"/>
              <a:t>実利用者</a:t>
            </a:r>
            <a:endParaRPr lang="ja-JP" altLang="en-US"/>
          </a:p>
        </p:txBody>
      </p:sp>
      <p:sp>
        <p:nvSpPr>
          <p:cNvPr id="231436" name="Oval 1036"/>
          <p:cNvSpPr>
            <a:spLocks noChangeArrowheads="1"/>
          </p:cNvSpPr>
          <p:nvPr/>
        </p:nvSpPr>
        <p:spPr bwMode="auto">
          <a:xfrm>
            <a:off x="4876800" y="4267200"/>
            <a:ext cx="1676400" cy="685800"/>
          </a:xfrm>
          <a:prstGeom prst="ellipse">
            <a:avLst/>
          </a:prstGeom>
          <a:noFill/>
          <a:ln w="9525">
            <a:solidFill>
              <a:schemeClr val="tx1"/>
            </a:solidFill>
            <a:round/>
            <a:headEnd/>
            <a:tailEnd/>
          </a:ln>
          <a:effectLst/>
        </p:spPr>
        <p:txBody>
          <a:bodyPr wrap="none" anchor="ctr"/>
          <a:lstStyle/>
          <a:p>
            <a:pPr algn="ctr"/>
            <a:r>
              <a:rPr lang="ja-JP" altLang="en-US" sz="1800"/>
              <a:t>主催旅行業者</a:t>
            </a:r>
          </a:p>
          <a:p>
            <a:pPr algn="ctr"/>
            <a:r>
              <a:rPr lang="en-US" altLang="ja-JP" sz="1800"/>
              <a:t>(</a:t>
            </a:r>
            <a:r>
              <a:rPr lang="ja-JP" altLang="en-US" sz="1800"/>
              <a:t>非利用運送）</a:t>
            </a:r>
            <a:endParaRPr lang="ja-JP" altLang="en-US"/>
          </a:p>
        </p:txBody>
      </p:sp>
      <p:cxnSp>
        <p:nvCxnSpPr>
          <p:cNvPr id="231437" name="AutoShape 1037"/>
          <p:cNvCxnSpPr>
            <a:cxnSpLocks noChangeShapeType="1"/>
            <a:stCxn id="231431" idx="4"/>
            <a:endCxn id="231433" idx="0"/>
          </p:cNvCxnSpPr>
          <p:nvPr/>
        </p:nvCxnSpPr>
        <p:spPr bwMode="auto">
          <a:xfrm>
            <a:off x="1371600" y="3657600"/>
            <a:ext cx="1295400" cy="685800"/>
          </a:xfrm>
          <a:prstGeom prst="straightConnector1">
            <a:avLst/>
          </a:prstGeom>
          <a:noFill/>
          <a:ln w="9525">
            <a:solidFill>
              <a:schemeClr val="tx1"/>
            </a:solidFill>
            <a:round/>
            <a:headEnd type="triangle" w="med" len="med"/>
            <a:tailEnd type="triangle" w="med" len="med"/>
          </a:ln>
          <a:effectLst/>
        </p:spPr>
      </p:cxnSp>
      <p:cxnSp>
        <p:nvCxnSpPr>
          <p:cNvPr id="231438" name="AutoShape 1038"/>
          <p:cNvCxnSpPr>
            <a:cxnSpLocks noChangeShapeType="1"/>
            <a:stCxn id="231433" idx="4"/>
            <a:endCxn id="231432" idx="0"/>
          </p:cNvCxnSpPr>
          <p:nvPr/>
        </p:nvCxnSpPr>
        <p:spPr bwMode="auto">
          <a:xfrm flipH="1">
            <a:off x="1371600" y="5029200"/>
            <a:ext cx="1295400" cy="685800"/>
          </a:xfrm>
          <a:prstGeom prst="straightConnector1">
            <a:avLst/>
          </a:prstGeom>
          <a:noFill/>
          <a:ln w="9525">
            <a:solidFill>
              <a:schemeClr val="tx1"/>
            </a:solidFill>
            <a:round/>
            <a:headEnd type="triangle" w="med" len="med"/>
            <a:tailEnd type="triangle" w="med" len="med"/>
          </a:ln>
          <a:effectLst/>
        </p:spPr>
      </p:cxnSp>
      <p:sp>
        <p:nvSpPr>
          <p:cNvPr id="231439" name="Text Box 1039"/>
          <p:cNvSpPr txBox="1">
            <a:spLocks noChangeArrowheads="1"/>
          </p:cNvSpPr>
          <p:nvPr/>
        </p:nvSpPr>
        <p:spPr bwMode="auto">
          <a:xfrm>
            <a:off x="1568450" y="5106988"/>
            <a:ext cx="1098550" cy="366712"/>
          </a:xfrm>
          <a:prstGeom prst="rect">
            <a:avLst/>
          </a:prstGeom>
          <a:noFill/>
          <a:ln w="9525">
            <a:noFill/>
            <a:miter lim="800000"/>
            <a:headEnd/>
            <a:tailEnd/>
          </a:ln>
          <a:effectLst/>
        </p:spPr>
        <p:txBody>
          <a:bodyPr wrap="none">
            <a:spAutoFit/>
          </a:bodyPr>
          <a:lstStyle/>
          <a:p>
            <a:r>
              <a:rPr lang="ja-JP" altLang="en-US" sz="1800"/>
              <a:t>運送契約</a:t>
            </a:r>
            <a:endParaRPr lang="ja-JP" altLang="en-US"/>
          </a:p>
        </p:txBody>
      </p:sp>
      <p:sp>
        <p:nvSpPr>
          <p:cNvPr id="231440" name="Text Box 1040"/>
          <p:cNvSpPr txBox="1">
            <a:spLocks noChangeArrowheads="1"/>
          </p:cNvSpPr>
          <p:nvPr/>
        </p:nvSpPr>
        <p:spPr bwMode="auto">
          <a:xfrm>
            <a:off x="1600200" y="3903663"/>
            <a:ext cx="2203450" cy="366712"/>
          </a:xfrm>
          <a:prstGeom prst="rect">
            <a:avLst/>
          </a:prstGeom>
          <a:noFill/>
          <a:ln w="9525">
            <a:noFill/>
            <a:miter lim="800000"/>
            <a:headEnd/>
            <a:tailEnd/>
          </a:ln>
          <a:effectLst/>
        </p:spPr>
        <p:txBody>
          <a:bodyPr wrap="none">
            <a:spAutoFit/>
          </a:bodyPr>
          <a:lstStyle/>
          <a:p>
            <a:r>
              <a:rPr lang="ja-JP" altLang="en-US" sz="1800"/>
              <a:t>運送契約</a:t>
            </a:r>
            <a:r>
              <a:rPr lang="en-US" altLang="ja-JP" sz="1800"/>
              <a:t>(</a:t>
            </a:r>
            <a:r>
              <a:rPr lang="ja-JP" altLang="en-US" sz="1800"/>
              <a:t>利用契約）</a:t>
            </a:r>
            <a:endParaRPr lang="ja-JP" altLang="en-US"/>
          </a:p>
        </p:txBody>
      </p:sp>
      <p:cxnSp>
        <p:nvCxnSpPr>
          <p:cNvPr id="231441" name="AutoShape 1041"/>
          <p:cNvCxnSpPr>
            <a:cxnSpLocks noChangeShapeType="1"/>
            <a:stCxn id="231435" idx="0"/>
            <a:endCxn id="231436" idx="4"/>
          </p:cNvCxnSpPr>
          <p:nvPr/>
        </p:nvCxnSpPr>
        <p:spPr bwMode="auto">
          <a:xfrm flipH="1" flipV="1">
            <a:off x="5715000" y="4953000"/>
            <a:ext cx="1295400" cy="685800"/>
          </a:xfrm>
          <a:prstGeom prst="straightConnector1">
            <a:avLst/>
          </a:prstGeom>
          <a:noFill/>
          <a:ln w="9525">
            <a:solidFill>
              <a:schemeClr val="tx1"/>
            </a:solidFill>
            <a:round/>
            <a:headEnd type="triangle" w="med" len="med"/>
            <a:tailEnd type="triangle" w="med" len="med"/>
          </a:ln>
          <a:effectLst/>
        </p:spPr>
      </p:cxnSp>
      <p:sp>
        <p:nvSpPr>
          <p:cNvPr id="231442" name="Text Box 1042"/>
          <p:cNvSpPr txBox="1">
            <a:spLocks noChangeArrowheads="1"/>
          </p:cNvSpPr>
          <p:nvPr/>
        </p:nvSpPr>
        <p:spPr bwMode="auto">
          <a:xfrm>
            <a:off x="4800600" y="5029200"/>
            <a:ext cx="1555750" cy="366713"/>
          </a:xfrm>
          <a:prstGeom prst="rect">
            <a:avLst/>
          </a:prstGeom>
          <a:noFill/>
          <a:ln w="9525">
            <a:noFill/>
            <a:miter lim="800000"/>
            <a:headEnd/>
            <a:tailEnd/>
          </a:ln>
          <a:effectLst/>
        </p:spPr>
        <p:txBody>
          <a:bodyPr wrap="none">
            <a:spAutoFit/>
          </a:bodyPr>
          <a:lstStyle/>
          <a:p>
            <a:r>
              <a:rPr lang="ja-JP" altLang="en-US" sz="1800"/>
              <a:t>主催旅行契約</a:t>
            </a:r>
            <a:endParaRPr lang="ja-JP" altLang="en-US"/>
          </a:p>
        </p:txBody>
      </p:sp>
      <p:cxnSp>
        <p:nvCxnSpPr>
          <p:cNvPr id="231443" name="AutoShape 1043"/>
          <p:cNvCxnSpPr>
            <a:cxnSpLocks noChangeShapeType="1"/>
            <a:stCxn id="231431" idx="3"/>
            <a:endCxn id="231432" idx="1"/>
          </p:cNvCxnSpPr>
          <p:nvPr/>
        </p:nvCxnSpPr>
        <p:spPr bwMode="auto">
          <a:xfrm>
            <a:off x="993775" y="3557588"/>
            <a:ext cx="0" cy="2257425"/>
          </a:xfrm>
          <a:prstGeom prst="straightConnector1">
            <a:avLst/>
          </a:prstGeom>
          <a:noFill/>
          <a:ln w="9525">
            <a:solidFill>
              <a:schemeClr val="tx1"/>
            </a:solidFill>
            <a:prstDash val="sysDot"/>
            <a:round/>
            <a:headEnd type="triangle" w="med" len="med"/>
            <a:tailEnd type="triangle" w="med" len="med"/>
          </a:ln>
          <a:effectLst/>
        </p:spPr>
      </p:cxnSp>
      <p:sp>
        <p:nvSpPr>
          <p:cNvPr id="231444" name="Text Box 1044"/>
          <p:cNvSpPr txBox="1">
            <a:spLocks noChangeArrowheads="1"/>
          </p:cNvSpPr>
          <p:nvPr/>
        </p:nvSpPr>
        <p:spPr bwMode="auto">
          <a:xfrm>
            <a:off x="258763" y="4040188"/>
            <a:ext cx="733425" cy="1446212"/>
          </a:xfrm>
          <a:prstGeom prst="rect">
            <a:avLst/>
          </a:prstGeom>
          <a:noFill/>
          <a:ln w="9525">
            <a:noFill/>
            <a:miter lim="800000"/>
            <a:headEnd/>
            <a:tailEnd/>
          </a:ln>
          <a:effectLst/>
        </p:spPr>
        <p:txBody>
          <a:bodyPr vert="eaVert" wrap="none">
            <a:spAutoFit/>
          </a:bodyPr>
          <a:lstStyle/>
          <a:p>
            <a:r>
              <a:rPr lang="ja-JP" altLang="en-US" sz="1800"/>
              <a:t>貨物運送では</a:t>
            </a:r>
          </a:p>
          <a:p>
            <a:r>
              <a:rPr lang="ja-JP" altLang="en-US" sz="1800"/>
              <a:t>契約関係無し</a:t>
            </a:r>
          </a:p>
        </p:txBody>
      </p:sp>
      <p:cxnSp>
        <p:nvCxnSpPr>
          <p:cNvPr id="231445" name="AutoShape 1045"/>
          <p:cNvCxnSpPr>
            <a:cxnSpLocks noChangeShapeType="1"/>
            <a:stCxn id="231434" idx="4"/>
            <a:endCxn id="231436" idx="0"/>
          </p:cNvCxnSpPr>
          <p:nvPr/>
        </p:nvCxnSpPr>
        <p:spPr bwMode="auto">
          <a:xfrm flipH="1">
            <a:off x="5715000" y="3581400"/>
            <a:ext cx="1295400" cy="685800"/>
          </a:xfrm>
          <a:prstGeom prst="straightConnector1">
            <a:avLst/>
          </a:prstGeom>
          <a:noFill/>
          <a:ln w="9525">
            <a:solidFill>
              <a:schemeClr val="tx1"/>
            </a:solidFill>
            <a:round/>
            <a:headEnd type="triangle" w="med" len="med"/>
            <a:tailEnd type="triangle" w="med" len="med"/>
          </a:ln>
          <a:effectLst/>
        </p:spPr>
      </p:cxnSp>
      <p:cxnSp>
        <p:nvCxnSpPr>
          <p:cNvPr id="231446" name="AutoShape 1046"/>
          <p:cNvCxnSpPr>
            <a:cxnSpLocks noChangeShapeType="1"/>
            <a:stCxn id="231435" idx="7"/>
            <a:endCxn id="231434" idx="5"/>
          </p:cNvCxnSpPr>
          <p:nvPr/>
        </p:nvCxnSpPr>
        <p:spPr bwMode="auto">
          <a:xfrm flipV="1">
            <a:off x="7388225" y="3481388"/>
            <a:ext cx="0" cy="2257425"/>
          </a:xfrm>
          <a:prstGeom prst="straightConnector1">
            <a:avLst/>
          </a:prstGeom>
          <a:noFill/>
          <a:ln w="9525">
            <a:solidFill>
              <a:schemeClr val="tx1"/>
            </a:solidFill>
            <a:prstDash val="sysDot"/>
            <a:round/>
            <a:headEnd type="triangle" w="med" len="med"/>
            <a:tailEnd type="triangle" w="med" len="med"/>
          </a:ln>
          <a:effectLst/>
        </p:spPr>
      </p:cxnSp>
      <p:sp>
        <p:nvSpPr>
          <p:cNvPr id="231447" name="Text Box 1047"/>
          <p:cNvSpPr txBox="1">
            <a:spLocks noChangeArrowheads="1"/>
          </p:cNvSpPr>
          <p:nvPr/>
        </p:nvSpPr>
        <p:spPr bwMode="auto">
          <a:xfrm>
            <a:off x="2743200" y="6010275"/>
            <a:ext cx="2632075" cy="466725"/>
          </a:xfrm>
          <a:prstGeom prst="rect">
            <a:avLst/>
          </a:prstGeom>
          <a:noFill/>
          <a:ln w="9525">
            <a:solidFill>
              <a:schemeClr val="tx1"/>
            </a:solidFill>
            <a:prstDash val="sysDot"/>
            <a:miter lim="800000"/>
            <a:headEnd/>
            <a:tailEnd/>
          </a:ln>
          <a:effectLst/>
        </p:spPr>
        <p:txBody>
          <a:bodyPr wrap="none">
            <a:spAutoFit/>
          </a:bodyPr>
          <a:lstStyle/>
          <a:p>
            <a:r>
              <a:rPr lang="ja-JP" altLang="en-US"/>
              <a:t>実運送規制非適用</a:t>
            </a:r>
          </a:p>
        </p:txBody>
      </p:sp>
      <p:sp>
        <p:nvSpPr>
          <p:cNvPr id="231448" name="AutoShape 1048"/>
          <p:cNvSpPr>
            <a:spLocks noChangeArrowheads="1"/>
          </p:cNvSpPr>
          <p:nvPr/>
        </p:nvSpPr>
        <p:spPr bwMode="auto">
          <a:xfrm rot="-3245355">
            <a:off x="2538412" y="5357813"/>
            <a:ext cx="485775" cy="685800"/>
          </a:xfrm>
          <a:prstGeom prst="upArrow">
            <a:avLst>
              <a:gd name="adj1" fmla="val 50000"/>
              <a:gd name="adj2" fmla="val 35294"/>
            </a:avLst>
          </a:prstGeom>
          <a:noFill/>
          <a:ln w="9525">
            <a:solidFill>
              <a:schemeClr val="tx1"/>
            </a:solidFill>
            <a:prstDash val="sysDot"/>
            <a:miter lim="800000"/>
            <a:headEnd/>
            <a:tailEnd/>
          </a:ln>
          <a:effectLst/>
        </p:spPr>
        <p:txBody>
          <a:bodyPr vert="eaVert" wrap="none" anchor="ctr"/>
          <a:lstStyle/>
          <a:p>
            <a:endParaRPr lang="ja-JP" altLang="en-US"/>
          </a:p>
        </p:txBody>
      </p:sp>
      <p:sp>
        <p:nvSpPr>
          <p:cNvPr id="231449" name="AutoShape 1049"/>
          <p:cNvSpPr>
            <a:spLocks noChangeArrowheads="1"/>
          </p:cNvSpPr>
          <p:nvPr/>
        </p:nvSpPr>
        <p:spPr bwMode="auto">
          <a:xfrm rot="3411219">
            <a:off x="5272881" y="5442744"/>
            <a:ext cx="485775" cy="668338"/>
          </a:xfrm>
          <a:prstGeom prst="upArrow">
            <a:avLst>
              <a:gd name="adj1" fmla="val 50000"/>
              <a:gd name="adj2" fmla="val 34395"/>
            </a:avLst>
          </a:prstGeom>
          <a:noFill/>
          <a:ln w="9525">
            <a:solidFill>
              <a:schemeClr val="tx1"/>
            </a:solidFill>
            <a:prstDash val="sysDot"/>
            <a:miter lim="800000"/>
            <a:headEnd/>
            <a:tailEnd/>
          </a:ln>
          <a:effectLst/>
        </p:spPr>
        <p:txBody>
          <a:bodyPr vert="eaVert" wrap="none" anchor="ctr"/>
          <a:lstStyle/>
          <a:p>
            <a:endParaRPr lang="ja-JP" altLang="en-US"/>
          </a:p>
        </p:txBody>
      </p:sp>
      <p:sp>
        <p:nvSpPr>
          <p:cNvPr id="231450" name="AutoShape 1050"/>
          <p:cNvSpPr>
            <a:spLocks noChangeArrowheads="1"/>
          </p:cNvSpPr>
          <p:nvPr/>
        </p:nvSpPr>
        <p:spPr bwMode="auto">
          <a:xfrm rot="-3245355">
            <a:off x="1552575" y="4357688"/>
            <a:ext cx="249238" cy="2354262"/>
          </a:xfrm>
          <a:prstGeom prst="upArrow">
            <a:avLst>
              <a:gd name="adj1" fmla="val 50000"/>
              <a:gd name="adj2" fmla="val 236146"/>
            </a:avLst>
          </a:prstGeom>
          <a:noFill/>
          <a:ln w="9525">
            <a:solidFill>
              <a:schemeClr val="tx1"/>
            </a:solidFill>
            <a:prstDash val="sysDot"/>
            <a:miter lim="800000"/>
            <a:headEnd/>
            <a:tailEnd/>
          </a:ln>
          <a:effectLst/>
        </p:spPr>
        <p:txBody>
          <a:bodyPr vert="eaVert" wrap="none" anchor="ctr"/>
          <a:lstStyle/>
          <a:p>
            <a:endParaRPr lang="ja-JP" altLang="en-US"/>
          </a:p>
        </p:txBody>
      </p:sp>
      <p:sp>
        <p:nvSpPr>
          <p:cNvPr id="231451" name="AutoShape 1051"/>
          <p:cNvSpPr>
            <a:spLocks noChangeArrowheads="1"/>
          </p:cNvSpPr>
          <p:nvPr/>
        </p:nvSpPr>
        <p:spPr bwMode="auto">
          <a:xfrm rot="3385969">
            <a:off x="6318250" y="4433888"/>
            <a:ext cx="249238" cy="2354262"/>
          </a:xfrm>
          <a:prstGeom prst="upArrow">
            <a:avLst>
              <a:gd name="adj1" fmla="val 50000"/>
              <a:gd name="adj2" fmla="val 236146"/>
            </a:avLst>
          </a:prstGeom>
          <a:noFill/>
          <a:ln w="9525">
            <a:solidFill>
              <a:schemeClr val="tx1"/>
            </a:solidFill>
            <a:prstDash val="sysDot"/>
            <a:miter lim="800000"/>
            <a:headEnd/>
            <a:tailEnd/>
          </a:ln>
          <a:effectLst/>
        </p:spPr>
        <p:txBody>
          <a:bodyPr vert="eaVert" wrap="none" anchor="ctr"/>
          <a:lstStyle/>
          <a:p>
            <a:endParaRPr lang="ja-JP" altLang="en-US"/>
          </a:p>
        </p:txBody>
      </p:sp>
      <p:sp>
        <p:nvSpPr>
          <p:cNvPr id="231452" name="Text Box 1052"/>
          <p:cNvSpPr txBox="1">
            <a:spLocks noChangeArrowheads="1"/>
          </p:cNvSpPr>
          <p:nvPr/>
        </p:nvSpPr>
        <p:spPr bwMode="auto">
          <a:xfrm>
            <a:off x="2743200" y="2819400"/>
            <a:ext cx="2936875" cy="466725"/>
          </a:xfrm>
          <a:prstGeom prst="rect">
            <a:avLst/>
          </a:prstGeom>
          <a:noFill/>
          <a:ln w="9525">
            <a:solidFill>
              <a:schemeClr val="tx1"/>
            </a:solidFill>
            <a:prstDash val="sysDot"/>
            <a:miter lim="800000"/>
            <a:headEnd/>
            <a:tailEnd/>
          </a:ln>
          <a:effectLst/>
        </p:spPr>
        <p:txBody>
          <a:bodyPr wrap="none">
            <a:spAutoFit/>
          </a:bodyPr>
          <a:lstStyle/>
          <a:p>
            <a:r>
              <a:rPr lang="ja-JP" altLang="en-US"/>
              <a:t>実運送規制適用問題</a:t>
            </a:r>
          </a:p>
        </p:txBody>
      </p:sp>
      <p:sp>
        <p:nvSpPr>
          <p:cNvPr id="231453" name="AutoShape 1053"/>
          <p:cNvSpPr>
            <a:spLocks noChangeArrowheads="1"/>
          </p:cNvSpPr>
          <p:nvPr/>
        </p:nvSpPr>
        <p:spPr bwMode="auto">
          <a:xfrm rot="-7793612">
            <a:off x="2386012" y="3252788"/>
            <a:ext cx="485775" cy="685800"/>
          </a:xfrm>
          <a:prstGeom prst="upArrow">
            <a:avLst>
              <a:gd name="adj1" fmla="val 50000"/>
              <a:gd name="adj2" fmla="val 35294"/>
            </a:avLst>
          </a:prstGeom>
          <a:noFill/>
          <a:ln w="9525">
            <a:solidFill>
              <a:schemeClr val="tx1"/>
            </a:solidFill>
            <a:prstDash val="sysDot"/>
            <a:miter lim="800000"/>
            <a:headEnd/>
            <a:tailEnd/>
          </a:ln>
          <a:effectLst/>
        </p:spPr>
        <p:txBody>
          <a:bodyPr rot="10800000" wrap="none" anchor="ctr"/>
          <a:lstStyle/>
          <a:p>
            <a:pPr algn="ctr"/>
            <a:endParaRPr lang="ja-JP" altLang="ja-JP"/>
          </a:p>
        </p:txBody>
      </p:sp>
      <p:sp>
        <p:nvSpPr>
          <p:cNvPr id="231454" name="AutoShape 1054"/>
          <p:cNvSpPr>
            <a:spLocks noChangeArrowheads="1"/>
          </p:cNvSpPr>
          <p:nvPr/>
        </p:nvSpPr>
        <p:spPr bwMode="auto">
          <a:xfrm rot="-14412070">
            <a:off x="5434012" y="3024188"/>
            <a:ext cx="485775" cy="685800"/>
          </a:xfrm>
          <a:prstGeom prst="upArrow">
            <a:avLst>
              <a:gd name="adj1" fmla="val 50000"/>
              <a:gd name="adj2" fmla="val 35294"/>
            </a:avLst>
          </a:prstGeom>
          <a:noFill/>
          <a:ln w="9525">
            <a:solidFill>
              <a:schemeClr val="tx1"/>
            </a:solidFill>
            <a:prstDash val="sysDot"/>
            <a:miter lim="800000"/>
            <a:headEnd/>
            <a:tailEnd/>
          </a:ln>
          <a:effectLst/>
        </p:spPr>
        <p:txBody>
          <a:bodyPr wrap="none" anchor="ctr"/>
          <a:lstStyle/>
          <a:p>
            <a:pPr algn="ctr"/>
            <a:endParaRPr lang="ja-JP" altLang="ja-JP"/>
          </a:p>
        </p:txBody>
      </p:sp>
      <p:sp>
        <p:nvSpPr>
          <p:cNvPr id="231455" name="Text Box 1055"/>
          <p:cNvSpPr txBox="1">
            <a:spLocks noChangeArrowheads="1"/>
          </p:cNvSpPr>
          <p:nvPr/>
        </p:nvSpPr>
        <p:spPr bwMode="auto">
          <a:xfrm>
            <a:off x="7907338" y="3505200"/>
            <a:ext cx="1008062" cy="2355850"/>
          </a:xfrm>
          <a:prstGeom prst="rect">
            <a:avLst/>
          </a:prstGeom>
          <a:noFill/>
          <a:ln w="9525">
            <a:noFill/>
            <a:miter lim="800000"/>
            <a:headEnd/>
            <a:tailEnd/>
          </a:ln>
          <a:effectLst/>
        </p:spPr>
        <p:txBody>
          <a:bodyPr vert="eaVert" wrap="none">
            <a:spAutoFit/>
          </a:bodyPr>
          <a:lstStyle/>
          <a:p>
            <a:r>
              <a:rPr lang="ja-JP" altLang="en-US" sz="1800"/>
              <a:t>旅行業法実施要領では</a:t>
            </a:r>
          </a:p>
          <a:p>
            <a:r>
              <a:rPr lang="ja-JP" altLang="en-US" sz="1800"/>
              <a:t>運送契約の存在を否定</a:t>
            </a:r>
          </a:p>
          <a:p>
            <a:r>
              <a:rPr lang="ja-JP" altLang="en-US" sz="1800"/>
              <a:t>していない</a:t>
            </a:r>
          </a:p>
        </p:txBody>
      </p:sp>
      <p:sp>
        <p:nvSpPr>
          <p:cNvPr id="231456" name="Text Box 1056"/>
          <p:cNvSpPr txBox="1">
            <a:spLocks noChangeArrowheads="1"/>
          </p:cNvSpPr>
          <p:nvPr/>
        </p:nvSpPr>
        <p:spPr bwMode="auto">
          <a:xfrm>
            <a:off x="5607050" y="3603625"/>
            <a:ext cx="1555750" cy="641350"/>
          </a:xfrm>
          <a:prstGeom prst="rect">
            <a:avLst/>
          </a:prstGeom>
          <a:noFill/>
          <a:ln w="9525">
            <a:noFill/>
            <a:miter lim="800000"/>
            <a:headEnd/>
            <a:tailEnd/>
          </a:ln>
          <a:effectLst/>
        </p:spPr>
        <p:txBody>
          <a:bodyPr wrap="none">
            <a:spAutoFit/>
          </a:bodyPr>
          <a:lstStyle/>
          <a:p>
            <a:r>
              <a:rPr lang="ja-JP" altLang="en-US" sz="1800"/>
              <a:t>運送契約か？</a:t>
            </a:r>
          </a:p>
          <a:p>
            <a:r>
              <a:rPr lang="ja-JP" altLang="en-US" sz="1800"/>
              <a:t>運賃か？</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スライド番号プレースホルダ 5"/>
          <p:cNvSpPr>
            <a:spLocks noGrp="1"/>
          </p:cNvSpPr>
          <p:nvPr>
            <p:ph type="sldNum" sz="quarter" idx="12"/>
          </p:nvPr>
        </p:nvSpPr>
        <p:spPr/>
        <p:txBody>
          <a:bodyPr/>
          <a:lstStyle/>
          <a:p>
            <a:fld id="{620FE03D-A4C7-45E7-B0B6-A46A69C8DFEC}" type="slidenum">
              <a:rPr lang="en-US" altLang="ja-JP"/>
              <a:pPr/>
              <a:t>41</a:t>
            </a:fld>
            <a:endParaRPr lang="en-US" altLang="ja-JP"/>
          </a:p>
        </p:txBody>
      </p:sp>
      <p:sp>
        <p:nvSpPr>
          <p:cNvPr id="270338" name="Text Box 1026"/>
          <p:cNvSpPr txBox="1">
            <a:spLocks noChangeArrowheads="1"/>
          </p:cNvSpPr>
          <p:nvPr/>
        </p:nvSpPr>
        <p:spPr bwMode="auto">
          <a:xfrm>
            <a:off x="3184525" y="482600"/>
            <a:ext cx="5653088" cy="644525"/>
          </a:xfrm>
          <a:prstGeom prst="rect">
            <a:avLst/>
          </a:prstGeom>
          <a:noFill/>
          <a:ln w="3175">
            <a:solidFill>
              <a:schemeClr val="tx1"/>
            </a:solidFill>
            <a:prstDash val="dash"/>
            <a:miter lim="800000"/>
            <a:headEnd/>
            <a:tailEnd/>
          </a:ln>
          <a:effectLst/>
        </p:spPr>
        <p:txBody>
          <a:bodyPr wrap="none">
            <a:spAutoFit/>
          </a:bodyPr>
          <a:lstStyle/>
          <a:p>
            <a:r>
              <a:rPr lang="ja-JP" altLang="en-US" sz="1800">
                <a:latin typeface="Arial" charset="0"/>
              </a:rPr>
              <a:t>国際・国内航空運送約款：航空券を旅行者と航空会社の</a:t>
            </a:r>
          </a:p>
          <a:p>
            <a:r>
              <a:rPr lang="ja-JP" altLang="en-US" sz="1800">
                <a:latin typeface="Arial" charset="0"/>
              </a:rPr>
              <a:t>航空運送約款成立を証明する証拠証券として位置付ける</a:t>
            </a:r>
          </a:p>
        </p:txBody>
      </p:sp>
      <p:sp>
        <p:nvSpPr>
          <p:cNvPr id="270339" name="Text Box 1027"/>
          <p:cNvSpPr txBox="1">
            <a:spLocks noChangeArrowheads="1"/>
          </p:cNvSpPr>
          <p:nvPr/>
        </p:nvSpPr>
        <p:spPr bwMode="auto">
          <a:xfrm>
            <a:off x="1547813" y="1684338"/>
            <a:ext cx="1793875" cy="376237"/>
          </a:xfrm>
          <a:prstGeom prst="rect">
            <a:avLst/>
          </a:prstGeom>
          <a:noFill/>
          <a:ln w="9525">
            <a:solidFill>
              <a:schemeClr val="tx1"/>
            </a:solidFill>
            <a:miter lim="800000"/>
            <a:headEnd/>
            <a:tailEnd/>
          </a:ln>
          <a:effectLst/>
        </p:spPr>
        <p:txBody>
          <a:bodyPr wrap="none">
            <a:spAutoFit/>
          </a:bodyPr>
          <a:lstStyle/>
          <a:p>
            <a:r>
              <a:rPr lang="ja-JP" altLang="en-US" sz="1800">
                <a:latin typeface="Arial" charset="0"/>
              </a:rPr>
              <a:t>国際線航空会社</a:t>
            </a:r>
          </a:p>
        </p:txBody>
      </p:sp>
      <p:sp>
        <p:nvSpPr>
          <p:cNvPr id="270340" name="Text Box 1028"/>
          <p:cNvSpPr txBox="1">
            <a:spLocks noChangeArrowheads="1"/>
          </p:cNvSpPr>
          <p:nvPr/>
        </p:nvSpPr>
        <p:spPr bwMode="auto">
          <a:xfrm>
            <a:off x="5416550" y="1706563"/>
            <a:ext cx="1793875" cy="376237"/>
          </a:xfrm>
          <a:prstGeom prst="rect">
            <a:avLst/>
          </a:prstGeom>
          <a:noFill/>
          <a:ln w="9525">
            <a:solidFill>
              <a:schemeClr val="tx1"/>
            </a:solidFill>
            <a:miter lim="800000"/>
            <a:headEnd/>
            <a:tailEnd/>
          </a:ln>
          <a:effectLst/>
        </p:spPr>
        <p:txBody>
          <a:bodyPr wrap="none">
            <a:spAutoFit/>
          </a:bodyPr>
          <a:lstStyle/>
          <a:p>
            <a:r>
              <a:rPr lang="ja-JP" altLang="en-US" sz="1800">
                <a:latin typeface="Arial" charset="0"/>
              </a:rPr>
              <a:t>国内線航空会社</a:t>
            </a:r>
          </a:p>
        </p:txBody>
      </p:sp>
      <p:sp>
        <p:nvSpPr>
          <p:cNvPr id="270341" name="Text Box 1029"/>
          <p:cNvSpPr txBox="1">
            <a:spLocks noChangeArrowheads="1"/>
          </p:cNvSpPr>
          <p:nvPr/>
        </p:nvSpPr>
        <p:spPr bwMode="auto">
          <a:xfrm>
            <a:off x="4175125" y="3527425"/>
            <a:ext cx="468313" cy="1485900"/>
          </a:xfrm>
          <a:prstGeom prst="rect">
            <a:avLst/>
          </a:prstGeom>
          <a:noFill/>
          <a:ln w="9525">
            <a:solidFill>
              <a:schemeClr val="tx1"/>
            </a:solidFill>
            <a:miter lim="800000"/>
            <a:headEnd/>
            <a:tailEnd/>
          </a:ln>
          <a:effectLst/>
        </p:spPr>
        <p:txBody>
          <a:bodyPr vert="eaVert">
            <a:spAutoFit/>
          </a:bodyPr>
          <a:lstStyle/>
          <a:p>
            <a:r>
              <a:rPr lang="ja-JP" altLang="en-US" sz="1800">
                <a:latin typeface="Arial" charset="0"/>
              </a:rPr>
              <a:t>主催旅行業者</a:t>
            </a:r>
          </a:p>
        </p:txBody>
      </p:sp>
      <p:sp>
        <p:nvSpPr>
          <p:cNvPr id="270342" name="Line 1030"/>
          <p:cNvSpPr>
            <a:spLocks noChangeShapeType="1"/>
          </p:cNvSpPr>
          <p:nvPr/>
        </p:nvSpPr>
        <p:spPr bwMode="auto">
          <a:xfrm>
            <a:off x="2771775" y="2133600"/>
            <a:ext cx="1366838" cy="1798638"/>
          </a:xfrm>
          <a:prstGeom prst="line">
            <a:avLst/>
          </a:prstGeom>
          <a:noFill/>
          <a:ln w="9525">
            <a:solidFill>
              <a:schemeClr val="tx1"/>
            </a:solidFill>
            <a:round/>
            <a:headEnd/>
            <a:tailEnd type="triangle" w="med" len="med"/>
          </a:ln>
          <a:effectLst/>
        </p:spPr>
        <p:txBody>
          <a:bodyPr/>
          <a:lstStyle/>
          <a:p>
            <a:endParaRPr lang="ja-JP" altLang="en-US"/>
          </a:p>
        </p:txBody>
      </p:sp>
      <p:sp>
        <p:nvSpPr>
          <p:cNvPr id="270343" name="Oval 1031"/>
          <p:cNvSpPr>
            <a:spLocks noChangeArrowheads="1"/>
          </p:cNvSpPr>
          <p:nvPr/>
        </p:nvSpPr>
        <p:spPr bwMode="auto">
          <a:xfrm>
            <a:off x="2700338" y="2206625"/>
            <a:ext cx="914400" cy="935038"/>
          </a:xfrm>
          <a:prstGeom prst="ellipse">
            <a:avLst/>
          </a:prstGeom>
          <a:solidFill>
            <a:schemeClr val="accent1"/>
          </a:solidFill>
          <a:ln w="9525">
            <a:solidFill>
              <a:schemeClr val="tx1"/>
            </a:solidFill>
            <a:round/>
            <a:headEnd/>
            <a:tailEnd/>
          </a:ln>
          <a:effectLst/>
        </p:spPr>
        <p:txBody>
          <a:bodyPr wrap="none" anchor="ctr"/>
          <a:lstStyle/>
          <a:p>
            <a:pPr algn="ctr"/>
            <a:r>
              <a:rPr lang="ja-JP" altLang="en-US" sz="1800">
                <a:latin typeface="Arial" charset="0"/>
              </a:rPr>
              <a:t>代理権</a:t>
            </a:r>
          </a:p>
        </p:txBody>
      </p:sp>
      <p:sp>
        <p:nvSpPr>
          <p:cNvPr id="270344" name="Line 1032"/>
          <p:cNvSpPr>
            <a:spLocks noChangeShapeType="1"/>
          </p:cNvSpPr>
          <p:nvPr/>
        </p:nvSpPr>
        <p:spPr bwMode="auto">
          <a:xfrm flipH="1">
            <a:off x="4643438" y="2133600"/>
            <a:ext cx="1295400" cy="1727200"/>
          </a:xfrm>
          <a:prstGeom prst="line">
            <a:avLst/>
          </a:prstGeom>
          <a:noFill/>
          <a:ln w="9525">
            <a:solidFill>
              <a:schemeClr val="tx1"/>
            </a:solidFill>
            <a:round/>
            <a:headEnd/>
            <a:tailEnd type="triangle" w="med" len="med"/>
          </a:ln>
          <a:effectLst/>
        </p:spPr>
        <p:txBody>
          <a:bodyPr/>
          <a:lstStyle/>
          <a:p>
            <a:endParaRPr lang="ja-JP" altLang="en-US"/>
          </a:p>
        </p:txBody>
      </p:sp>
      <p:sp>
        <p:nvSpPr>
          <p:cNvPr id="270345" name="Oval 1033"/>
          <p:cNvSpPr>
            <a:spLocks noChangeArrowheads="1"/>
          </p:cNvSpPr>
          <p:nvPr/>
        </p:nvSpPr>
        <p:spPr bwMode="auto">
          <a:xfrm>
            <a:off x="4787900" y="2133600"/>
            <a:ext cx="914400" cy="935038"/>
          </a:xfrm>
          <a:prstGeom prst="ellipse">
            <a:avLst/>
          </a:prstGeom>
          <a:solidFill>
            <a:schemeClr val="accent1"/>
          </a:solidFill>
          <a:ln w="9525">
            <a:solidFill>
              <a:schemeClr val="tx1"/>
            </a:solidFill>
            <a:round/>
            <a:headEnd/>
            <a:tailEnd/>
          </a:ln>
          <a:effectLst/>
        </p:spPr>
        <p:txBody>
          <a:bodyPr wrap="none" anchor="ctr"/>
          <a:lstStyle/>
          <a:p>
            <a:pPr algn="ctr"/>
            <a:r>
              <a:rPr lang="ja-JP" altLang="en-US" sz="1800">
                <a:latin typeface="Arial" charset="0"/>
              </a:rPr>
              <a:t>代理権</a:t>
            </a:r>
          </a:p>
        </p:txBody>
      </p:sp>
      <p:sp>
        <p:nvSpPr>
          <p:cNvPr id="270346" name="Rectangle 1034"/>
          <p:cNvSpPr>
            <a:spLocks noChangeArrowheads="1"/>
          </p:cNvSpPr>
          <p:nvPr/>
        </p:nvSpPr>
        <p:spPr bwMode="auto">
          <a:xfrm>
            <a:off x="1187450" y="4797425"/>
            <a:ext cx="914400" cy="914400"/>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sz="1800">
                <a:latin typeface="Arial" charset="0"/>
              </a:rPr>
              <a:t>旅客</a:t>
            </a:r>
          </a:p>
        </p:txBody>
      </p:sp>
      <p:sp>
        <p:nvSpPr>
          <p:cNvPr id="270347" name="Line 1035"/>
          <p:cNvSpPr>
            <a:spLocks noChangeShapeType="1"/>
          </p:cNvSpPr>
          <p:nvPr/>
        </p:nvSpPr>
        <p:spPr bwMode="auto">
          <a:xfrm flipH="1">
            <a:off x="1908175" y="2205038"/>
            <a:ext cx="360363" cy="2519362"/>
          </a:xfrm>
          <a:prstGeom prst="line">
            <a:avLst/>
          </a:prstGeom>
          <a:noFill/>
          <a:ln w="9525">
            <a:solidFill>
              <a:schemeClr val="tx1"/>
            </a:solidFill>
            <a:round/>
            <a:headEnd/>
            <a:tailEnd type="triangle" w="med" len="med"/>
          </a:ln>
          <a:effectLst/>
        </p:spPr>
        <p:txBody>
          <a:bodyPr/>
          <a:lstStyle/>
          <a:p>
            <a:endParaRPr lang="ja-JP" altLang="en-US"/>
          </a:p>
        </p:txBody>
      </p:sp>
      <p:sp>
        <p:nvSpPr>
          <p:cNvPr id="270348" name="Text Box 1036"/>
          <p:cNvSpPr txBox="1">
            <a:spLocks noChangeArrowheads="1"/>
          </p:cNvSpPr>
          <p:nvPr/>
        </p:nvSpPr>
        <p:spPr bwMode="auto">
          <a:xfrm>
            <a:off x="2124075" y="2565400"/>
            <a:ext cx="461963" cy="1668463"/>
          </a:xfrm>
          <a:prstGeom prst="rect">
            <a:avLst/>
          </a:prstGeom>
          <a:noFill/>
          <a:ln w="3175">
            <a:solidFill>
              <a:schemeClr val="tx1"/>
            </a:solidFill>
            <a:prstDash val="dash"/>
            <a:miter lim="800000"/>
            <a:headEnd/>
            <a:tailEnd/>
          </a:ln>
          <a:effectLst/>
        </p:spPr>
        <p:txBody>
          <a:bodyPr vert="eaVert" wrap="none">
            <a:spAutoFit/>
          </a:bodyPr>
          <a:lstStyle/>
          <a:p>
            <a:r>
              <a:rPr lang="ja-JP" altLang="en-US" sz="1800">
                <a:latin typeface="Arial" charset="0"/>
              </a:rPr>
              <a:t>一人一人に発券</a:t>
            </a:r>
          </a:p>
        </p:txBody>
      </p:sp>
      <p:sp>
        <p:nvSpPr>
          <p:cNvPr id="270349" name="Text Box 1037"/>
          <p:cNvSpPr txBox="1">
            <a:spLocks noChangeArrowheads="1"/>
          </p:cNvSpPr>
          <p:nvPr/>
        </p:nvSpPr>
        <p:spPr bwMode="auto">
          <a:xfrm>
            <a:off x="1187450" y="2735263"/>
            <a:ext cx="496888" cy="1719262"/>
          </a:xfrm>
          <a:prstGeom prst="rect">
            <a:avLst/>
          </a:prstGeom>
          <a:noFill/>
          <a:ln w="38100">
            <a:solidFill>
              <a:srgbClr val="FF3300"/>
            </a:solidFill>
            <a:miter lim="800000"/>
            <a:headEnd/>
            <a:tailEnd/>
          </a:ln>
          <a:effectLst/>
        </p:spPr>
        <p:txBody>
          <a:bodyPr vert="eaVert" wrap="none">
            <a:spAutoFit/>
          </a:bodyPr>
          <a:lstStyle/>
          <a:p>
            <a:r>
              <a:rPr lang="ja-JP" altLang="en-US" sz="1800">
                <a:latin typeface="Arial" charset="0"/>
              </a:rPr>
              <a:t>運送契約がある</a:t>
            </a:r>
          </a:p>
        </p:txBody>
      </p:sp>
      <p:sp>
        <p:nvSpPr>
          <p:cNvPr id="270350" name="AutoShape 1038"/>
          <p:cNvSpPr>
            <a:spLocks noChangeArrowheads="1"/>
          </p:cNvSpPr>
          <p:nvPr/>
        </p:nvSpPr>
        <p:spPr bwMode="auto">
          <a:xfrm>
            <a:off x="1835150" y="3141663"/>
            <a:ext cx="215900" cy="433387"/>
          </a:xfrm>
          <a:prstGeom prst="leftArrow">
            <a:avLst>
              <a:gd name="adj1" fmla="val 50000"/>
              <a:gd name="adj2" fmla="val 25000"/>
            </a:avLst>
          </a:prstGeom>
          <a:noFill/>
          <a:ln w="9525">
            <a:solidFill>
              <a:schemeClr val="tx1"/>
            </a:solidFill>
            <a:miter lim="800000"/>
            <a:headEnd/>
            <a:tailEnd/>
          </a:ln>
          <a:effectLst/>
        </p:spPr>
        <p:txBody>
          <a:bodyPr wrap="none" anchor="ctr"/>
          <a:lstStyle/>
          <a:p>
            <a:endParaRPr lang="ja-JP" altLang="en-US"/>
          </a:p>
        </p:txBody>
      </p:sp>
      <p:sp>
        <p:nvSpPr>
          <p:cNvPr id="270351" name="Oval 1039"/>
          <p:cNvSpPr>
            <a:spLocks noChangeArrowheads="1"/>
          </p:cNvSpPr>
          <p:nvPr/>
        </p:nvSpPr>
        <p:spPr bwMode="auto">
          <a:xfrm>
            <a:off x="2124075" y="5878513"/>
            <a:ext cx="2066925" cy="719137"/>
          </a:xfrm>
          <a:prstGeom prst="ellipse">
            <a:avLst/>
          </a:prstGeom>
          <a:solidFill>
            <a:schemeClr val="accent1"/>
          </a:solidFill>
          <a:ln w="9525">
            <a:solidFill>
              <a:schemeClr val="tx1"/>
            </a:solidFill>
            <a:round/>
            <a:headEnd/>
            <a:tailEnd/>
          </a:ln>
          <a:effectLst/>
        </p:spPr>
        <p:txBody>
          <a:bodyPr wrap="none" anchor="ctr"/>
          <a:lstStyle/>
          <a:p>
            <a:pPr algn="ctr"/>
            <a:r>
              <a:rPr lang="ja-JP" altLang="en-US" sz="1800">
                <a:latin typeface="Arial" charset="0"/>
              </a:rPr>
              <a:t>チッケトレス化は？</a:t>
            </a:r>
          </a:p>
        </p:txBody>
      </p:sp>
      <p:cxnSp>
        <p:nvCxnSpPr>
          <p:cNvPr id="270352" name="AutoShape 1040"/>
          <p:cNvCxnSpPr>
            <a:cxnSpLocks noChangeShapeType="1"/>
            <a:stCxn id="270348" idx="3"/>
          </p:cNvCxnSpPr>
          <p:nvPr/>
        </p:nvCxnSpPr>
        <p:spPr bwMode="auto">
          <a:xfrm>
            <a:off x="2586038" y="3400425"/>
            <a:ext cx="546100" cy="2405063"/>
          </a:xfrm>
          <a:prstGeom prst="curvedConnector2">
            <a:avLst/>
          </a:prstGeom>
          <a:noFill/>
          <a:ln w="9525">
            <a:solidFill>
              <a:schemeClr val="tx1"/>
            </a:solidFill>
            <a:prstDash val="dashDot"/>
            <a:round/>
            <a:headEnd/>
            <a:tailEnd type="triangle" w="med" len="med"/>
          </a:ln>
          <a:effectLst/>
        </p:spPr>
      </p:cxnSp>
      <p:sp>
        <p:nvSpPr>
          <p:cNvPr id="270353" name="Line 1041"/>
          <p:cNvSpPr>
            <a:spLocks noChangeShapeType="1"/>
          </p:cNvSpPr>
          <p:nvPr/>
        </p:nvSpPr>
        <p:spPr bwMode="auto">
          <a:xfrm flipV="1">
            <a:off x="4643438" y="2205038"/>
            <a:ext cx="2376487" cy="2016125"/>
          </a:xfrm>
          <a:prstGeom prst="line">
            <a:avLst/>
          </a:prstGeom>
          <a:noFill/>
          <a:ln w="9525">
            <a:solidFill>
              <a:schemeClr val="tx1"/>
            </a:solidFill>
            <a:round/>
            <a:headEnd/>
            <a:tailEnd type="triangle" w="med" len="med"/>
          </a:ln>
          <a:effectLst/>
        </p:spPr>
        <p:txBody>
          <a:bodyPr/>
          <a:lstStyle/>
          <a:p>
            <a:endParaRPr lang="ja-JP" altLang="en-US"/>
          </a:p>
        </p:txBody>
      </p:sp>
      <p:sp>
        <p:nvSpPr>
          <p:cNvPr id="270354" name="Oval 1042"/>
          <p:cNvSpPr>
            <a:spLocks noChangeArrowheads="1"/>
          </p:cNvSpPr>
          <p:nvPr/>
        </p:nvSpPr>
        <p:spPr bwMode="auto">
          <a:xfrm>
            <a:off x="5384800" y="3141663"/>
            <a:ext cx="2066925" cy="719137"/>
          </a:xfrm>
          <a:prstGeom prst="ellipse">
            <a:avLst/>
          </a:prstGeom>
          <a:noFill/>
          <a:ln w="9525">
            <a:solidFill>
              <a:schemeClr val="tx1"/>
            </a:solidFill>
            <a:round/>
            <a:headEnd/>
            <a:tailEnd/>
          </a:ln>
          <a:effectLst/>
        </p:spPr>
        <p:txBody>
          <a:bodyPr wrap="none" anchor="ctr"/>
          <a:lstStyle/>
          <a:p>
            <a:pPr algn="ctr"/>
            <a:r>
              <a:rPr lang="ja-JP" altLang="en-US" sz="1800">
                <a:latin typeface="Arial" charset="0"/>
              </a:rPr>
              <a:t>座席の確保</a:t>
            </a:r>
          </a:p>
          <a:p>
            <a:pPr algn="ctr"/>
            <a:r>
              <a:rPr lang="ja-JP" altLang="en-US" sz="1800">
                <a:latin typeface="Arial" charset="0"/>
              </a:rPr>
              <a:t>（自己の名前）</a:t>
            </a:r>
          </a:p>
        </p:txBody>
      </p:sp>
      <p:sp>
        <p:nvSpPr>
          <p:cNvPr id="270355" name="Rectangle 1043"/>
          <p:cNvSpPr>
            <a:spLocks noChangeArrowheads="1"/>
          </p:cNvSpPr>
          <p:nvPr/>
        </p:nvSpPr>
        <p:spPr bwMode="auto">
          <a:xfrm>
            <a:off x="6970713" y="4797425"/>
            <a:ext cx="914400" cy="914400"/>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sz="1800">
                <a:latin typeface="Arial" charset="0"/>
              </a:rPr>
              <a:t>旅客</a:t>
            </a:r>
          </a:p>
        </p:txBody>
      </p:sp>
      <p:sp>
        <p:nvSpPr>
          <p:cNvPr id="270356" name="Oval 1044"/>
          <p:cNvSpPr>
            <a:spLocks noChangeArrowheads="1"/>
          </p:cNvSpPr>
          <p:nvPr/>
        </p:nvSpPr>
        <p:spPr bwMode="auto">
          <a:xfrm>
            <a:off x="6970713" y="2349500"/>
            <a:ext cx="914400" cy="935038"/>
          </a:xfrm>
          <a:prstGeom prst="ellipse">
            <a:avLst/>
          </a:prstGeom>
          <a:solidFill>
            <a:schemeClr val="accent1"/>
          </a:solidFill>
          <a:ln w="9525">
            <a:solidFill>
              <a:schemeClr val="tx1"/>
            </a:solidFill>
            <a:round/>
            <a:headEnd/>
            <a:tailEnd/>
          </a:ln>
          <a:effectLst/>
        </p:spPr>
        <p:txBody>
          <a:bodyPr wrap="none" anchor="ctr"/>
          <a:lstStyle/>
          <a:p>
            <a:pPr algn="ctr"/>
            <a:r>
              <a:rPr lang="ja-JP" altLang="en-US" sz="1800">
                <a:latin typeface="Arial" charset="0"/>
              </a:rPr>
              <a:t>取次</a:t>
            </a:r>
          </a:p>
        </p:txBody>
      </p:sp>
      <p:sp>
        <p:nvSpPr>
          <p:cNvPr id="270357" name="Text Box 1045"/>
          <p:cNvSpPr txBox="1">
            <a:spLocks noChangeArrowheads="1"/>
          </p:cNvSpPr>
          <p:nvPr/>
        </p:nvSpPr>
        <p:spPr bwMode="auto">
          <a:xfrm>
            <a:off x="5775325" y="4154488"/>
            <a:ext cx="422275" cy="376237"/>
          </a:xfrm>
          <a:prstGeom prst="rect">
            <a:avLst/>
          </a:prstGeom>
          <a:noFill/>
          <a:ln w="9525">
            <a:solidFill>
              <a:srgbClr val="FF3300"/>
            </a:solidFill>
            <a:miter lim="800000"/>
            <a:headEnd/>
            <a:tailEnd/>
          </a:ln>
          <a:effectLst/>
        </p:spPr>
        <p:txBody>
          <a:bodyPr wrap="none">
            <a:spAutoFit/>
          </a:bodyPr>
          <a:lstStyle/>
          <a:p>
            <a:r>
              <a:rPr lang="ja-JP" altLang="en-US" sz="1800">
                <a:solidFill>
                  <a:srgbClr val="FF3300"/>
                </a:solidFill>
                <a:latin typeface="Arial" charset="0"/>
              </a:rPr>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スライド番号プレースホルダ 3"/>
          <p:cNvSpPr>
            <a:spLocks noGrp="1"/>
          </p:cNvSpPr>
          <p:nvPr>
            <p:ph type="sldNum" sz="quarter" idx="12"/>
          </p:nvPr>
        </p:nvSpPr>
        <p:spPr/>
        <p:txBody>
          <a:bodyPr/>
          <a:lstStyle/>
          <a:p>
            <a:fld id="{E6908A2E-4048-4CCF-A7D6-F3B9625ABCA1}" type="slidenum">
              <a:rPr lang="en-US" altLang="ja-JP"/>
              <a:pPr/>
              <a:t>42</a:t>
            </a:fld>
            <a:endParaRPr lang="en-US" altLang="ja-JP"/>
          </a:p>
        </p:txBody>
      </p:sp>
      <p:sp>
        <p:nvSpPr>
          <p:cNvPr id="161794" name="Oval 2"/>
          <p:cNvSpPr>
            <a:spLocks noChangeArrowheads="1"/>
          </p:cNvSpPr>
          <p:nvPr/>
        </p:nvSpPr>
        <p:spPr bwMode="auto">
          <a:xfrm>
            <a:off x="2667000" y="1066800"/>
            <a:ext cx="1676400" cy="914400"/>
          </a:xfrm>
          <a:prstGeom prst="ellipse">
            <a:avLst/>
          </a:prstGeom>
          <a:noFill/>
          <a:ln w="9525">
            <a:solidFill>
              <a:schemeClr val="tx1"/>
            </a:solidFill>
            <a:prstDash val="dash"/>
            <a:round/>
            <a:headEnd/>
            <a:tailEnd/>
          </a:ln>
          <a:effectLst/>
        </p:spPr>
        <p:txBody>
          <a:bodyPr wrap="none" anchor="ctr"/>
          <a:lstStyle/>
          <a:p>
            <a:pPr algn="ctr"/>
            <a:r>
              <a:rPr lang="ja-JP" altLang="en-US">
                <a:ea typeface="ＭＳ 明朝" pitchFamily="17" charset="-128"/>
              </a:rPr>
              <a:t>実利用者</a:t>
            </a:r>
          </a:p>
        </p:txBody>
      </p:sp>
      <p:sp>
        <p:nvSpPr>
          <p:cNvPr id="161795" name="Oval 3"/>
          <p:cNvSpPr>
            <a:spLocks noChangeArrowheads="1"/>
          </p:cNvSpPr>
          <p:nvPr/>
        </p:nvSpPr>
        <p:spPr bwMode="auto">
          <a:xfrm>
            <a:off x="2590800" y="3886200"/>
            <a:ext cx="1676400" cy="914400"/>
          </a:xfrm>
          <a:prstGeom prst="ellipse">
            <a:avLst/>
          </a:prstGeom>
          <a:noFill/>
          <a:ln w="9525">
            <a:solidFill>
              <a:schemeClr val="tx1"/>
            </a:solidFill>
            <a:prstDash val="dash"/>
            <a:round/>
            <a:headEnd/>
            <a:tailEnd/>
          </a:ln>
          <a:effectLst/>
        </p:spPr>
        <p:txBody>
          <a:bodyPr wrap="none" anchor="ctr"/>
          <a:lstStyle/>
          <a:p>
            <a:pPr algn="ctr"/>
            <a:r>
              <a:rPr lang="ja-JP" altLang="en-US">
                <a:ea typeface="ＭＳ 明朝" pitchFamily="17" charset="-128"/>
              </a:rPr>
              <a:t>実運送人</a:t>
            </a:r>
          </a:p>
        </p:txBody>
      </p:sp>
      <p:sp>
        <p:nvSpPr>
          <p:cNvPr id="161796" name="Oval 4"/>
          <p:cNvSpPr>
            <a:spLocks noChangeArrowheads="1"/>
          </p:cNvSpPr>
          <p:nvPr/>
        </p:nvSpPr>
        <p:spPr bwMode="auto">
          <a:xfrm>
            <a:off x="1981200" y="914400"/>
            <a:ext cx="2971800" cy="3962400"/>
          </a:xfrm>
          <a:prstGeom prst="ellipse">
            <a:avLst/>
          </a:prstGeom>
          <a:noFill/>
          <a:ln w="9525">
            <a:solidFill>
              <a:schemeClr val="tx1"/>
            </a:solidFill>
            <a:prstDash val="dash"/>
            <a:round/>
            <a:headEnd/>
            <a:tailEnd/>
          </a:ln>
          <a:effectLst/>
        </p:spPr>
        <p:txBody>
          <a:bodyPr wrap="none" anchor="ctr"/>
          <a:lstStyle/>
          <a:p>
            <a:endParaRPr lang="ja-JP" altLang="en-US"/>
          </a:p>
        </p:txBody>
      </p:sp>
      <p:sp>
        <p:nvSpPr>
          <p:cNvPr id="161797" name="AutoShape 5"/>
          <p:cNvSpPr>
            <a:spLocks noChangeArrowheads="1"/>
          </p:cNvSpPr>
          <p:nvPr/>
        </p:nvSpPr>
        <p:spPr bwMode="auto">
          <a:xfrm>
            <a:off x="2819400" y="1981200"/>
            <a:ext cx="1143000" cy="1676400"/>
          </a:xfrm>
          <a:prstGeom prst="upDownArrow">
            <a:avLst>
              <a:gd name="adj1" fmla="val 50000"/>
              <a:gd name="adj2" fmla="val 29333"/>
            </a:avLst>
          </a:prstGeom>
          <a:noFill/>
          <a:ln w="9525">
            <a:solidFill>
              <a:schemeClr val="tx1"/>
            </a:solidFill>
            <a:miter lim="800000"/>
            <a:headEnd/>
            <a:tailEnd/>
          </a:ln>
          <a:effectLst/>
        </p:spPr>
        <p:txBody>
          <a:bodyPr vert="eaVert" wrap="none" anchor="ctr"/>
          <a:lstStyle/>
          <a:p>
            <a:pPr algn="ctr"/>
            <a:r>
              <a:rPr lang="ja-JP" altLang="en-US">
                <a:ea typeface="ＭＳ 明朝" pitchFamily="17" charset="-128"/>
              </a:rPr>
              <a:t>運送契約</a:t>
            </a:r>
          </a:p>
        </p:txBody>
      </p:sp>
      <p:sp>
        <p:nvSpPr>
          <p:cNvPr id="161798" name="Text Box 6"/>
          <p:cNvSpPr txBox="1">
            <a:spLocks noChangeArrowheads="1"/>
          </p:cNvSpPr>
          <p:nvPr/>
        </p:nvSpPr>
        <p:spPr bwMode="auto">
          <a:xfrm>
            <a:off x="2362200" y="4864100"/>
            <a:ext cx="2346325" cy="850900"/>
          </a:xfrm>
          <a:prstGeom prst="rect">
            <a:avLst/>
          </a:prstGeom>
          <a:noFill/>
          <a:ln w="28575">
            <a:solidFill>
              <a:schemeClr val="tx1"/>
            </a:solidFill>
            <a:miter lim="800000"/>
            <a:headEnd/>
            <a:tailEnd/>
          </a:ln>
          <a:effectLst/>
        </p:spPr>
        <p:txBody>
          <a:bodyPr wrap="none">
            <a:spAutoFit/>
          </a:bodyPr>
          <a:lstStyle/>
          <a:p>
            <a:pPr algn="ctr"/>
            <a:r>
              <a:rPr lang="ja-JP" altLang="en-US">
                <a:ea typeface="ＭＳ 明朝" pitchFamily="17" charset="-128"/>
              </a:rPr>
              <a:t>実運送規制法</a:t>
            </a:r>
          </a:p>
          <a:p>
            <a:pPr algn="ctr"/>
            <a:r>
              <a:rPr lang="ja-JP" altLang="en-US">
                <a:ea typeface="ＭＳ 明朝" pitchFamily="17" charset="-128"/>
              </a:rPr>
              <a:t>（日本、外国）</a:t>
            </a:r>
          </a:p>
        </p:txBody>
      </p:sp>
      <p:sp>
        <p:nvSpPr>
          <p:cNvPr id="161799" name="Oval 7"/>
          <p:cNvSpPr>
            <a:spLocks noChangeArrowheads="1"/>
          </p:cNvSpPr>
          <p:nvPr/>
        </p:nvSpPr>
        <p:spPr bwMode="auto">
          <a:xfrm>
            <a:off x="3429000" y="1905000"/>
            <a:ext cx="2438400" cy="1600200"/>
          </a:xfrm>
          <a:prstGeom prst="ellipse">
            <a:avLst/>
          </a:prstGeom>
          <a:solidFill>
            <a:schemeClr val="hlink"/>
          </a:solidFill>
          <a:ln w="9525">
            <a:solidFill>
              <a:schemeClr val="tx1"/>
            </a:solidFill>
            <a:round/>
            <a:headEnd/>
            <a:tailEnd/>
          </a:ln>
          <a:effectLst/>
        </p:spPr>
        <p:txBody>
          <a:bodyPr wrap="none" anchor="ctr"/>
          <a:lstStyle/>
          <a:p>
            <a:pPr algn="ctr"/>
            <a:endParaRPr lang="ja-JP" altLang="ja-JP">
              <a:ea typeface="ＭＳ 明朝" pitchFamily="17" charset="-128"/>
            </a:endParaRPr>
          </a:p>
        </p:txBody>
      </p:sp>
      <p:sp>
        <p:nvSpPr>
          <p:cNvPr id="161800" name="Oval 8"/>
          <p:cNvSpPr>
            <a:spLocks noChangeArrowheads="1"/>
          </p:cNvSpPr>
          <p:nvPr/>
        </p:nvSpPr>
        <p:spPr bwMode="auto">
          <a:xfrm>
            <a:off x="3733800" y="2438400"/>
            <a:ext cx="2057400" cy="990600"/>
          </a:xfrm>
          <a:prstGeom prst="ellipse">
            <a:avLst/>
          </a:prstGeom>
          <a:solidFill>
            <a:srgbClr val="FFFFFF"/>
          </a:solidFill>
          <a:ln w="9525">
            <a:solidFill>
              <a:schemeClr val="tx1"/>
            </a:solidFill>
            <a:round/>
            <a:headEnd/>
            <a:tailEnd/>
          </a:ln>
          <a:effectLst/>
        </p:spPr>
        <p:txBody>
          <a:bodyPr wrap="none" anchor="ctr"/>
          <a:lstStyle/>
          <a:p>
            <a:pPr algn="ctr"/>
            <a:r>
              <a:rPr lang="ja-JP" altLang="en-US">
                <a:ea typeface="ＭＳ 明朝" pitchFamily="17" charset="-128"/>
              </a:rPr>
              <a:t>主催旅行業者</a:t>
            </a:r>
          </a:p>
          <a:p>
            <a:pPr algn="ctr"/>
            <a:r>
              <a:rPr lang="en-US" altLang="ja-JP">
                <a:ea typeface="ＭＳ 明朝" pitchFamily="17" charset="-128"/>
              </a:rPr>
              <a:t>〔</a:t>
            </a:r>
            <a:r>
              <a:rPr lang="ja-JP" altLang="en-US">
                <a:ea typeface="ＭＳ 明朝" pitchFamily="17" charset="-128"/>
              </a:rPr>
              <a:t>日本）</a:t>
            </a:r>
          </a:p>
        </p:txBody>
      </p:sp>
      <p:sp>
        <p:nvSpPr>
          <p:cNvPr id="161801" name="Text Box 9"/>
          <p:cNvSpPr txBox="1">
            <a:spLocks noChangeArrowheads="1"/>
          </p:cNvSpPr>
          <p:nvPr/>
        </p:nvSpPr>
        <p:spPr bwMode="auto">
          <a:xfrm>
            <a:off x="4572000" y="1295400"/>
            <a:ext cx="3841750" cy="457200"/>
          </a:xfrm>
          <a:prstGeom prst="rect">
            <a:avLst/>
          </a:prstGeom>
          <a:noFill/>
          <a:ln w="9525">
            <a:noFill/>
            <a:miter lim="800000"/>
            <a:headEnd/>
            <a:tailEnd/>
          </a:ln>
          <a:effectLst/>
        </p:spPr>
        <p:txBody>
          <a:bodyPr wrap="none">
            <a:spAutoFit/>
          </a:bodyPr>
          <a:lstStyle/>
          <a:p>
            <a:pPr algn="ctr"/>
            <a:r>
              <a:rPr lang="ja-JP" altLang="en-US">
                <a:solidFill>
                  <a:srgbClr val="FF0000"/>
                </a:solidFill>
                <a:ea typeface="ＭＳ 明朝" pitchFamily="17" charset="-128"/>
              </a:rPr>
              <a:t>規制運賃・運送条件非適用</a:t>
            </a:r>
          </a:p>
        </p:txBody>
      </p:sp>
      <p:sp>
        <p:nvSpPr>
          <p:cNvPr id="161802" name="Line 10"/>
          <p:cNvSpPr>
            <a:spLocks noChangeShapeType="1"/>
          </p:cNvSpPr>
          <p:nvPr/>
        </p:nvSpPr>
        <p:spPr bwMode="auto">
          <a:xfrm>
            <a:off x="2819400" y="2133600"/>
            <a:ext cx="0" cy="1828800"/>
          </a:xfrm>
          <a:prstGeom prst="line">
            <a:avLst/>
          </a:prstGeom>
          <a:noFill/>
          <a:ln w="57150">
            <a:solidFill>
              <a:schemeClr val="tx1"/>
            </a:solidFill>
            <a:round/>
            <a:headEnd type="triangle" w="med" len="med"/>
            <a:tailEnd type="triangle" w="med" len="med"/>
          </a:ln>
          <a:effectLst/>
        </p:spPr>
        <p:txBody>
          <a:bodyPr/>
          <a:lstStyle/>
          <a:p>
            <a:endParaRPr lang="ja-JP" altLang="en-US"/>
          </a:p>
        </p:txBody>
      </p:sp>
      <p:sp>
        <p:nvSpPr>
          <p:cNvPr id="161803" name="Text Box 11"/>
          <p:cNvSpPr txBox="1">
            <a:spLocks noChangeArrowheads="1"/>
          </p:cNvSpPr>
          <p:nvPr/>
        </p:nvSpPr>
        <p:spPr bwMode="auto">
          <a:xfrm>
            <a:off x="2209800" y="1812925"/>
            <a:ext cx="549275" cy="2835275"/>
          </a:xfrm>
          <a:prstGeom prst="rect">
            <a:avLst/>
          </a:prstGeom>
          <a:noFill/>
          <a:ln w="9525">
            <a:noFill/>
            <a:miter lim="800000"/>
            <a:headEnd/>
            <a:tailEnd/>
          </a:ln>
          <a:effectLst/>
        </p:spPr>
        <p:txBody>
          <a:bodyPr vert="eaVert" wrap="none">
            <a:spAutoFit/>
          </a:bodyPr>
          <a:lstStyle/>
          <a:p>
            <a:pPr algn="ctr"/>
            <a:r>
              <a:rPr lang="ja-JP" altLang="en-US">
                <a:solidFill>
                  <a:srgbClr val="FF0000"/>
                </a:solidFill>
                <a:ea typeface="ＭＳ 明朝" pitchFamily="17" charset="-128"/>
              </a:rPr>
              <a:t>規制運賃・運送条件</a:t>
            </a:r>
          </a:p>
        </p:txBody>
      </p:sp>
      <p:sp>
        <p:nvSpPr>
          <p:cNvPr id="161804" name="AutoShape 12"/>
          <p:cNvSpPr>
            <a:spLocks noChangeArrowheads="1"/>
          </p:cNvSpPr>
          <p:nvPr/>
        </p:nvSpPr>
        <p:spPr bwMode="auto">
          <a:xfrm>
            <a:off x="1219200" y="3276600"/>
            <a:ext cx="914400" cy="2057400"/>
          </a:xfrm>
          <a:prstGeom prst="wedgeEllipseCallout">
            <a:avLst>
              <a:gd name="adj1" fmla="val 47917"/>
              <a:gd name="adj2" fmla="val -55171"/>
            </a:avLst>
          </a:prstGeom>
          <a:solidFill>
            <a:srgbClr val="FFFFFF"/>
          </a:solidFill>
          <a:ln w="9525">
            <a:solidFill>
              <a:schemeClr val="tx1"/>
            </a:solidFill>
            <a:miter lim="800000"/>
            <a:headEnd/>
            <a:tailEnd/>
          </a:ln>
          <a:effectLst/>
        </p:spPr>
        <p:txBody>
          <a:bodyPr/>
          <a:lstStyle/>
          <a:p>
            <a:pPr algn="ctr"/>
            <a:r>
              <a:rPr lang="ja-JP" altLang="en-US">
                <a:ea typeface="ＭＳ 明朝" pitchFamily="17" charset="-128"/>
              </a:rPr>
              <a:t>運送約款</a:t>
            </a:r>
          </a:p>
        </p:txBody>
      </p:sp>
      <p:sp>
        <p:nvSpPr>
          <p:cNvPr id="161805" name="Text Box 13"/>
          <p:cNvSpPr txBox="1">
            <a:spLocks noChangeArrowheads="1"/>
          </p:cNvSpPr>
          <p:nvPr/>
        </p:nvSpPr>
        <p:spPr bwMode="auto">
          <a:xfrm>
            <a:off x="6096000" y="2590800"/>
            <a:ext cx="555625" cy="708025"/>
          </a:xfrm>
          <a:prstGeom prst="rect">
            <a:avLst/>
          </a:prstGeom>
          <a:solidFill>
            <a:schemeClr val="hlink"/>
          </a:solidFill>
          <a:ln w="6350">
            <a:solidFill>
              <a:schemeClr val="tx1"/>
            </a:solidFill>
            <a:miter lim="800000"/>
            <a:headEnd/>
            <a:tailEnd/>
          </a:ln>
          <a:effectLst/>
        </p:spPr>
        <p:txBody>
          <a:bodyPr vert="eaVert" wrap="none">
            <a:spAutoFit/>
          </a:bodyPr>
          <a:lstStyle/>
          <a:p>
            <a:pPr algn="ctr"/>
            <a:r>
              <a:rPr lang="ja-JP" altLang="en-US">
                <a:ea typeface="ＭＳ 明朝" pitchFamily="17" charset="-128"/>
              </a:rPr>
              <a:t>手配</a:t>
            </a:r>
          </a:p>
        </p:txBody>
      </p:sp>
      <p:sp>
        <p:nvSpPr>
          <p:cNvPr id="161806" name="Text Box 14"/>
          <p:cNvSpPr txBox="1">
            <a:spLocks noChangeArrowheads="1"/>
          </p:cNvSpPr>
          <p:nvPr/>
        </p:nvSpPr>
        <p:spPr bwMode="auto">
          <a:xfrm>
            <a:off x="6835775" y="2590800"/>
            <a:ext cx="555625" cy="1317625"/>
          </a:xfrm>
          <a:prstGeom prst="rect">
            <a:avLst/>
          </a:prstGeom>
          <a:solidFill>
            <a:schemeClr val="hlink"/>
          </a:solidFill>
          <a:ln w="6350">
            <a:solidFill>
              <a:schemeClr val="tx1"/>
            </a:solidFill>
            <a:miter lim="800000"/>
            <a:headEnd/>
            <a:tailEnd/>
          </a:ln>
          <a:effectLst/>
        </p:spPr>
        <p:txBody>
          <a:bodyPr vert="eaVert" wrap="none">
            <a:spAutoFit/>
          </a:bodyPr>
          <a:lstStyle/>
          <a:p>
            <a:pPr algn="ctr"/>
            <a:r>
              <a:rPr lang="ja-JP" altLang="en-US">
                <a:ea typeface="ＭＳ 明朝" pitchFamily="17" charset="-128"/>
              </a:rPr>
              <a:t>旅程管理</a:t>
            </a:r>
          </a:p>
        </p:txBody>
      </p:sp>
      <p:sp>
        <p:nvSpPr>
          <p:cNvPr id="161807" name="AutoShape 15"/>
          <p:cNvSpPr>
            <a:spLocks noChangeArrowheads="1"/>
          </p:cNvSpPr>
          <p:nvPr/>
        </p:nvSpPr>
        <p:spPr bwMode="auto">
          <a:xfrm>
            <a:off x="6096000" y="1828800"/>
            <a:ext cx="1981200" cy="533400"/>
          </a:xfrm>
          <a:prstGeom prst="wedgeRoundRectCallout">
            <a:avLst>
              <a:gd name="adj1" fmla="val -90787"/>
              <a:gd name="adj2" fmla="val 94046"/>
              <a:gd name="adj3" fmla="val 16667"/>
            </a:avLst>
          </a:prstGeom>
          <a:solidFill>
            <a:schemeClr val="hlink"/>
          </a:solidFill>
          <a:ln w="9525">
            <a:solidFill>
              <a:schemeClr val="tx1"/>
            </a:solidFill>
            <a:miter lim="800000"/>
            <a:headEnd/>
            <a:tailEnd/>
          </a:ln>
          <a:effectLst/>
        </p:spPr>
        <p:txBody>
          <a:bodyPr/>
          <a:lstStyle/>
          <a:p>
            <a:pPr algn="ctr"/>
            <a:r>
              <a:rPr lang="ja-JP" altLang="en-US">
                <a:ea typeface="ＭＳ 明朝" pitchFamily="17" charset="-128"/>
              </a:rPr>
              <a:t>旅行業約款</a:t>
            </a:r>
          </a:p>
        </p:txBody>
      </p:sp>
      <p:sp>
        <p:nvSpPr>
          <p:cNvPr id="161808" name="Text Box 16"/>
          <p:cNvSpPr txBox="1">
            <a:spLocks noChangeArrowheads="1"/>
          </p:cNvSpPr>
          <p:nvPr/>
        </p:nvSpPr>
        <p:spPr bwMode="auto">
          <a:xfrm>
            <a:off x="5867400" y="914400"/>
            <a:ext cx="2786063" cy="336550"/>
          </a:xfrm>
          <a:prstGeom prst="rect">
            <a:avLst/>
          </a:prstGeom>
          <a:noFill/>
          <a:ln w="9525">
            <a:noFill/>
            <a:miter lim="800000"/>
            <a:headEnd/>
            <a:tailEnd/>
          </a:ln>
          <a:effectLst/>
        </p:spPr>
        <p:txBody>
          <a:bodyPr wrap="none">
            <a:spAutoFit/>
          </a:bodyPr>
          <a:lstStyle/>
          <a:p>
            <a:r>
              <a:rPr lang="ja-JP" altLang="en-US" sz="1600"/>
              <a:t>旅程保証責任は平成七年から</a:t>
            </a:r>
            <a:endParaRPr lang="ja-JP" altLang="en-US"/>
          </a:p>
        </p:txBody>
      </p:sp>
      <p:sp>
        <p:nvSpPr>
          <p:cNvPr id="161810" name="Text Box 18"/>
          <p:cNvSpPr txBox="1">
            <a:spLocks noChangeArrowheads="1"/>
          </p:cNvSpPr>
          <p:nvPr/>
        </p:nvSpPr>
        <p:spPr bwMode="auto">
          <a:xfrm>
            <a:off x="7597775" y="2619375"/>
            <a:ext cx="555625" cy="2333625"/>
          </a:xfrm>
          <a:prstGeom prst="rect">
            <a:avLst/>
          </a:prstGeom>
          <a:solidFill>
            <a:schemeClr val="hlink"/>
          </a:solidFill>
          <a:ln w="6350">
            <a:solidFill>
              <a:schemeClr val="tx1"/>
            </a:solidFill>
            <a:miter lim="800000"/>
            <a:headEnd/>
            <a:tailEnd/>
          </a:ln>
          <a:effectLst/>
        </p:spPr>
        <p:txBody>
          <a:bodyPr vert="eaVert" wrap="none">
            <a:spAutoFit/>
          </a:bodyPr>
          <a:lstStyle/>
          <a:p>
            <a:pPr algn="ctr"/>
            <a:r>
              <a:rPr lang="ja-JP" altLang="en-US">
                <a:ea typeface="ＭＳ 明朝" pitchFamily="17" charset="-128"/>
              </a:rPr>
              <a:t>安全管理</a:t>
            </a:r>
            <a:r>
              <a:rPr lang="en-US" altLang="ja-JP">
                <a:ea typeface="ＭＳ 明朝" pitchFamily="17" charset="-128"/>
              </a:rPr>
              <a:t>(</a:t>
            </a:r>
            <a:r>
              <a:rPr lang="ja-JP" altLang="en-US">
                <a:ea typeface="ＭＳ 明朝" pitchFamily="17" charset="-128"/>
              </a:rPr>
              <a:t>判例）</a:t>
            </a:r>
          </a:p>
        </p:txBody>
      </p:sp>
      <p:cxnSp>
        <p:nvCxnSpPr>
          <p:cNvPr id="161811" name="AutoShape 19"/>
          <p:cNvCxnSpPr>
            <a:cxnSpLocks noChangeShapeType="1"/>
            <a:stCxn id="161795" idx="6"/>
            <a:endCxn id="161800" idx="4"/>
          </p:cNvCxnSpPr>
          <p:nvPr/>
        </p:nvCxnSpPr>
        <p:spPr bwMode="auto">
          <a:xfrm flipV="1">
            <a:off x="4267200" y="3429000"/>
            <a:ext cx="495300" cy="914400"/>
          </a:xfrm>
          <a:prstGeom prst="curvedConnector2">
            <a:avLst/>
          </a:prstGeom>
          <a:noFill/>
          <a:ln w="57150">
            <a:solidFill>
              <a:schemeClr val="tx1"/>
            </a:solidFill>
            <a:prstDash val="sysDot"/>
            <a:round/>
            <a:headEnd type="triangle" w="med" len="med"/>
            <a:tailEnd type="triangle" w="med" len="med"/>
          </a:ln>
          <a:effectLst/>
        </p:spPr>
      </p:cxnSp>
      <p:cxnSp>
        <p:nvCxnSpPr>
          <p:cNvPr id="161812" name="AutoShape 20"/>
          <p:cNvCxnSpPr>
            <a:cxnSpLocks noChangeShapeType="1"/>
            <a:stCxn id="161796" idx="3"/>
            <a:endCxn id="161796" idx="3"/>
          </p:cNvCxnSpPr>
          <p:nvPr/>
        </p:nvCxnSpPr>
        <p:spPr bwMode="auto">
          <a:xfrm rot="16200000" flipH="1">
            <a:off x="2416175" y="4295775"/>
            <a:ext cx="1588" cy="1588"/>
          </a:xfrm>
          <a:prstGeom prst="curvedConnector3">
            <a:avLst>
              <a:gd name="adj1" fmla="val 51000000"/>
            </a:avLst>
          </a:prstGeom>
          <a:noFill/>
          <a:ln w="9525">
            <a:solidFill>
              <a:schemeClr val="tx1"/>
            </a:solidFill>
            <a:round/>
            <a:headEnd type="triangle" w="med" len="med"/>
            <a:tailEnd type="triangle" w="med" len="med"/>
          </a:ln>
          <a:effectLst/>
        </p:spPr>
      </p:cxnSp>
      <p:cxnSp>
        <p:nvCxnSpPr>
          <p:cNvPr id="161813" name="AutoShape 21"/>
          <p:cNvCxnSpPr>
            <a:cxnSpLocks noChangeShapeType="1"/>
            <a:stCxn id="161794" idx="6"/>
            <a:endCxn id="161800" idx="0"/>
          </p:cNvCxnSpPr>
          <p:nvPr/>
        </p:nvCxnSpPr>
        <p:spPr bwMode="auto">
          <a:xfrm>
            <a:off x="4343400" y="1524000"/>
            <a:ext cx="419100" cy="914400"/>
          </a:xfrm>
          <a:prstGeom prst="curvedConnector2">
            <a:avLst/>
          </a:prstGeom>
          <a:noFill/>
          <a:ln w="57150">
            <a:solidFill>
              <a:schemeClr val="tx1"/>
            </a:solidFill>
            <a:prstDash val="sysDot"/>
            <a:round/>
            <a:headEnd type="triangle" w="med" len="med"/>
            <a:tailEnd type="triangle" w="med" len="med"/>
          </a:ln>
          <a:effectLst/>
        </p:spPr>
      </p:cxnSp>
      <p:sp>
        <p:nvSpPr>
          <p:cNvPr id="161814" name="Text Box 22"/>
          <p:cNvSpPr txBox="1">
            <a:spLocks noChangeArrowheads="1"/>
          </p:cNvSpPr>
          <p:nvPr/>
        </p:nvSpPr>
        <p:spPr bwMode="auto">
          <a:xfrm>
            <a:off x="4616450" y="3810000"/>
            <a:ext cx="2012950" cy="822325"/>
          </a:xfrm>
          <a:prstGeom prst="rect">
            <a:avLst/>
          </a:prstGeom>
          <a:noFill/>
          <a:ln w="9525">
            <a:noFill/>
            <a:miter lim="800000"/>
            <a:headEnd/>
            <a:tailEnd/>
          </a:ln>
          <a:effectLst/>
        </p:spPr>
        <p:txBody>
          <a:bodyPr wrap="none">
            <a:spAutoFit/>
          </a:bodyPr>
          <a:lstStyle/>
          <a:p>
            <a:pPr algn="ctr"/>
            <a:r>
              <a:rPr lang="ja-JP" altLang="en-US">
                <a:solidFill>
                  <a:srgbClr val="FF0000"/>
                </a:solidFill>
                <a:ea typeface="ＭＳ 明朝" pitchFamily="17" charset="-128"/>
              </a:rPr>
              <a:t>規制に関して</a:t>
            </a:r>
          </a:p>
          <a:p>
            <a:pPr algn="ctr"/>
            <a:r>
              <a:rPr lang="ja-JP" altLang="en-US">
                <a:solidFill>
                  <a:srgbClr val="FF0000"/>
                </a:solidFill>
                <a:ea typeface="ＭＳ 明朝" pitchFamily="17" charset="-128"/>
              </a:rPr>
              <a:t>混乱状態</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fld id="{081A2F63-CB6A-4138-831F-5C02C2537247}" type="slidenum">
              <a:rPr lang="en-US" altLang="ja-JP"/>
              <a:pPr/>
              <a:t>43</a:t>
            </a:fld>
            <a:endParaRPr lang="en-US" altLang="ja-JP"/>
          </a:p>
        </p:txBody>
      </p:sp>
      <p:sp>
        <p:nvSpPr>
          <p:cNvPr id="276482" name="Rectangle 2"/>
          <p:cNvSpPr>
            <a:spLocks noGrp="1" noChangeArrowheads="1"/>
          </p:cNvSpPr>
          <p:nvPr>
            <p:ph type="ctrTitle"/>
          </p:nvPr>
        </p:nvSpPr>
        <p:spPr>
          <a:xfrm>
            <a:off x="685800" y="2286000"/>
            <a:ext cx="7772400" cy="1143000"/>
          </a:xfrm>
        </p:spPr>
        <p:txBody>
          <a:bodyPr/>
          <a:lstStyle/>
          <a:p>
            <a:r>
              <a:rPr lang="ja-JP" altLang="en-US"/>
              <a:t>運送機能の分化（分解・分散）</a:t>
            </a:r>
          </a:p>
        </p:txBody>
      </p:sp>
      <p:sp>
        <p:nvSpPr>
          <p:cNvPr id="276483" name="Rectangle 3"/>
          <p:cNvSpPr>
            <a:spLocks noGrp="1" noChangeArrowheads="1"/>
          </p:cNvSpPr>
          <p:nvPr>
            <p:ph type="subTitle" idx="1"/>
          </p:nvPr>
        </p:nvSpPr>
        <p:spPr/>
        <p:txBody>
          <a:bodyPr/>
          <a:lstStyle/>
          <a:p>
            <a:r>
              <a:rPr lang="ja-JP" altLang="en-US"/>
              <a:t>規制緩和時代の運送法の考察</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スライド番号プレースホルダ 3"/>
          <p:cNvSpPr>
            <a:spLocks noGrp="1"/>
          </p:cNvSpPr>
          <p:nvPr>
            <p:ph type="sldNum" sz="quarter" idx="12"/>
          </p:nvPr>
        </p:nvSpPr>
        <p:spPr/>
        <p:txBody>
          <a:bodyPr/>
          <a:lstStyle/>
          <a:p>
            <a:fld id="{A417574A-31CC-4EEC-96FF-43CABE2A1064}" type="slidenum">
              <a:rPr lang="en-US" altLang="ja-JP"/>
              <a:pPr/>
              <a:t>44</a:t>
            </a:fld>
            <a:endParaRPr lang="en-US" altLang="ja-JP"/>
          </a:p>
        </p:txBody>
      </p:sp>
      <p:sp>
        <p:nvSpPr>
          <p:cNvPr id="278530" name="Oval 2"/>
          <p:cNvSpPr>
            <a:spLocks noChangeArrowheads="1"/>
          </p:cNvSpPr>
          <p:nvPr/>
        </p:nvSpPr>
        <p:spPr bwMode="auto">
          <a:xfrm>
            <a:off x="2438400" y="5181600"/>
            <a:ext cx="381000" cy="1143000"/>
          </a:xfrm>
          <a:prstGeom prst="ellipse">
            <a:avLst/>
          </a:prstGeom>
          <a:noFill/>
          <a:ln w="9525">
            <a:solidFill>
              <a:schemeClr val="tx1"/>
            </a:solidFill>
            <a:round/>
            <a:headEnd/>
            <a:tailEnd/>
          </a:ln>
          <a:effectLst/>
        </p:spPr>
        <p:txBody>
          <a:bodyPr vert="eaVert" wrap="none" anchor="ctr"/>
          <a:lstStyle/>
          <a:p>
            <a:pPr algn="ctr"/>
            <a:r>
              <a:rPr lang="ja-JP" altLang="en-US" sz="1800"/>
              <a:t>労務管理</a:t>
            </a:r>
          </a:p>
        </p:txBody>
      </p:sp>
      <p:sp>
        <p:nvSpPr>
          <p:cNvPr id="278531" name="Oval 3"/>
          <p:cNvSpPr>
            <a:spLocks noChangeArrowheads="1"/>
          </p:cNvSpPr>
          <p:nvPr/>
        </p:nvSpPr>
        <p:spPr bwMode="auto">
          <a:xfrm>
            <a:off x="2362200" y="3810000"/>
            <a:ext cx="457200" cy="1219200"/>
          </a:xfrm>
          <a:prstGeom prst="ellipse">
            <a:avLst/>
          </a:prstGeom>
          <a:noFill/>
          <a:ln w="9525">
            <a:solidFill>
              <a:schemeClr val="tx1"/>
            </a:solidFill>
            <a:round/>
            <a:headEnd/>
            <a:tailEnd/>
          </a:ln>
          <a:effectLst/>
        </p:spPr>
        <p:txBody>
          <a:bodyPr vert="eaVert" wrap="none" anchor="ctr"/>
          <a:lstStyle/>
          <a:p>
            <a:pPr algn="ctr"/>
            <a:r>
              <a:rPr lang="ja-JP" altLang="en-US" sz="1800"/>
              <a:t>設備管理</a:t>
            </a:r>
          </a:p>
        </p:txBody>
      </p:sp>
      <p:sp>
        <p:nvSpPr>
          <p:cNvPr id="278532" name="Oval 4"/>
          <p:cNvSpPr>
            <a:spLocks noChangeArrowheads="1"/>
          </p:cNvSpPr>
          <p:nvPr/>
        </p:nvSpPr>
        <p:spPr bwMode="auto">
          <a:xfrm>
            <a:off x="3200400" y="4953000"/>
            <a:ext cx="762000" cy="1143000"/>
          </a:xfrm>
          <a:prstGeom prst="ellipse">
            <a:avLst/>
          </a:prstGeom>
          <a:noFill/>
          <a:ln w="3175">
            <a:solidFill>
              <a:schemeClr val="tx1"/>
            </a:solidFill>
            <a:prstDash val="dash"/>
            <a:round/>
            <a:headEnd/>
            <a:tailEnd/>
          </a:ln>
          <a:effectLst/>
        </p:spPr>
        <p:txBody>
          <a:bodyPr vert="eaVert" wrap="none" anchor="ctr"/>
          <a:lstStyle/>
          <a:p>
            <a:pPr algn="ctr"/>
            <a:r>
              <a:rPr lang="ja-JP" altLang="en-US" sz="1800"/>
              <a:t>集荷集客</a:t>
            </a:r>
          </a:p>
        </p:txBody>
      </p:sp>
      <p:sp>
        <p:nvSpPr>
          <p:cNvPr id="278533" name="Oval 5"/>
          <p:cNvSpPr>
            <a:spLocks noChangeArrowheads="1"/>
          </p:cNvSpPr>
          <p:nvPr/>
        </p:nvSpPr>
        <p:spPr bwMode="auto">
          <a:xfrm>
            <a:off x="2438400" y="609600"/>
            <a:ext cx="381000" cy="1143000"/>
          </a:xfrm>
          <a:prstGeom prst="ellipse">
            <a:avLst/>
          </a:prstGeom>
          <a:noFill/>
          <a:ln w="9525">
            <a:solidFill>
              <a:schemeClr val="tx1"/>
            </a:solidFill>
            <a:round/>
            <a:headEnd/>
            <a:tailEnd/>
          </a:ln>
          <a:effectLst/>
        </p:spPr>
        <p:txBody>
          <a:bodyPr vert="eaVert" wrap="none" anchor="ctr"/>
          <a:lstStyle/>
          <a:p>
            <a:pPr algn="ctr"/>
            <a:r>
              <a:rPr lang="ja-JP" altLang="en-US" sz="1800"/>
              <a:t>労務管理</a:t>
            </a:r>
          </a:p>
        </p:txBody>
      </p:sp>
      <p:sp>
        <p:nvSpPr>
          <p:cNvPr id="278534" name="Oval 6"/>
          <p:cNvSpPr>
            <a:spLocks noChangeArrowheads="1"/>
          </p:cNvSpPr>
          <p:nvPr/>
        </p:nvSpPr>
        <p:spPr bwMode="auto">
          <a:xfrm>
            <a:off x="2438400" y="1828800"/>
            <a:ext cx="457200" cy="1219200"/>
          </a:xfrm>
          <a:prstGeom prst="ellipse">
            <a:avLst/>
          </a:prstGeom>
          <a:noFill/>
          <a:ln w="9525">
            <a:solidFill>
              <a:schemeClr val="tx1"/>
            </a:solidFill>
            <a:round/>
            <a:headEnd/>
            <a:tailEnd/>
          </a:ln>
          <a:effectLst/>
        </p:spPr>
        <p:txBody>
          <a:bodyPr vert="eaVert" wrap="none" anchor="ctr"/>
          <a:lstStyle/>
          <a:p>
            <a:pPr algn="ctr"/>
            <a:r>
              <a:rPr lang="ja-JP" altLang="en-US" sz="1800"/>
              <a:t>設備管理</a:t>
            </a:r>
          </a:p>
        </p:txBody>
      </p:sp>
      <p:sp>
        <p:nvSpPr>
          <p:cNvPr id="278535" name="Oval 7"/>
          <p:cNvSpPr>
            <a:spLocks noChangeArrowheads="1"/>
          </p:cNvSpPr>
          <p:nvPr/>
        </p:nvSpPr>
        <p:spPr bwMode="auto">
          <a:xfrm>
            <a:off x="6705600" y="914400"/>
            <a:ext cx="762000" cy="1981200"/>
          </a:xfrm>
          <a:prstGeom prst="ellipse">
            <a:avLst/>
          </a:prstGeom>
          <a:solidFill>
            <a:schemeClr val="accent1"/>
          </a:solidFill>
          <a:ln w="9525">
            <a:solidFill>
              <a:schemeClr val="tx1"/>
            </a:solidFill>
            <a:round/>
            <a:headEnd/>
            <a:tailEnd/>
          </a:ln>
          <a:effectLst/>
        </p:spPr>
        <p:txBody>
          <a:bodyPr vert="eaVert" wrap="none" anchor="ctr"/>
          <a:lstStyle/>
          <a:p>
            <a:pPr algn="ctr"/>
            <a:r>
              <a:rPr lang="ja-JP" altLang="en-US"/>
              <a:t>主催旅行者</a:t>
            </a:r>
          </a:p>
        </p:txBody>
      </p:sp>
      <p:sp>
        <p:nvSpPr>
          <p:cNvPr id="278536" name="Oval 8"/>
          <p:cNvSpPr>
            <a:spLocks noChangeArrowheads="1"/>
          </p:cNvSpPr>
          <p:nvPr/>
        </p:nvSpPr>
        <p:spPr bwMode="auto">
          <a:xfrm>
            <a:off x="5486400" y="3657600"/>
            <a:ext cx="914400" cy="2133600"/>
          </a:xfrm>
          <a:prstGeom prst="ellipse">
            <a:avLst/>
          </a:prstGeom>
          <a:solidFill>
            <a:schemeClr val="accent1"/>
          </a:solidFill>
          <a:ln w="9525">
            <a:solidFill>
              <a:schemeClr val="tx1"/>
            </a:solidFill>
            <a:round/>
            <a:headEnd/>
            <a:tailEnd/>
          </a:ln>
          <a:effectLst/>
        </p:spPr>
        <p:txBody>
          <a:bodyPr vert="eaVert" wrap="none" anchor="ctr"/>
          <a:lstStyle/>
          <a:p>
            <a:pPr algn="ctr"/>
            <a:r>
              <a:rPr lang="ja-JP" altLang="en-US"/>
              <a:t>利用運送業者</a:t>
            </a:r>
          </a:p>
        </p:txBody>
      </p:sp>
      <p:sp>
        <p:nvSpPr>
          <p:cNvPr id="278537" name="Oval 9"/>
          <p:cNvSpPr>
            <a:spLocks noChangeArrowheads="1"/>
          </p:cNvSpPr>
          <p:nvPr/>
        </p:nvSpPr>
        <p:spPr bwMode="auto">
          <a:xfrm>
            <a:off x="8077200" y="2819400"/>
            <a:ext cx="914400" cy="1447800"/>
          </a:xfrm>
          <a:prstGeom prst="ellipse">
            <a:avLst/>
          </a:prstGeom>
          <a:solidFill>
            <a:schemeClr val="accent1"/>
          </a:solidFill>
          <a:ln w="38100">
            <a:solidFill>
              <a:schemeClr val="tx1"/>
            </a:solidFill>
            <a:round/>
            <a:headEnd/>
            <a:tailEnd/>
          </a:ln>
          <a:effectLst/>
        </p:spPr>
        <p:txBody>
          <a:bodyPr vert="eaVert" wrap="none" anchor="ctr"/>
          <a:lstStyle/>
          <a:p>
            <a:pPr algn="ctr"/>
            <a:r>
              <a:rPr lang="ja-JP" altLang="en-US"/>
              <a:t>実利用者</a:t>
            </a:r>
          </a:p>
        </p:txBody>
      </p:sp>
      <p:sp>
        <p:nvSpPr>
          <p:cNvPr id="278538" name="Line 10"/>
          <p:cNvSpPr>
            <a:spLocks noChangeShapeType="1"/>
          </p:cNvSpPr>
          <p:nvPr/>
        </p:nvSpPr>
        <p:spPr bwMode="auto">
          <a:xfrm>
            <a:off x="6553200" y="152400"/>
            <a:ext cx="0" cy="6477000"/>
          </a:xfrm>
          <a:prstGeom prst="line">
            <a:avLst/>
          </a:prstGeom>
          <a:noFill/>
          <a:ln w="9525">
            <a:solidFill>
              <a:schemeClr val="tx1"/>
            </a:solidFill>
            <a:prstDash val="dash"/>
            <a:round/>
            <a:headEnd/>
            <a:tailEnd/>
          </a:ln>
          <a:effectLst/>
        </p:spPr>
        <p:txBody>
          <a:bodyPr/>
          <a:lstStyle/>
          <a:p>
            <a:endParaRPr lang="ja-JP" altLang="en-US"/>
          </a:p>
        </p:txBody>
      </p:sp>
      <p:sp>
        <p:nvSpPr>
          <p:cNvPr id="278539" name="Rectangle 11"/>
          <p:cNvSpPr>
            <a:spLocks noChangeArrowheads="1"/>
          </p:cNvSpPr>
          <p:nvPr/>
        </p:nvSpPr>
        <p:spPr bwMode="auto">
          <a:xfrm>
            <a:off x="1600200" y="457200"/>
            <a:ext cx="2667000" cy="2819400"/>
          </a:xfrm>
          <a:prstGeom prst="rect">
            <a:avLst/>
          </a:prstGeom>
          <a:noFill/>
          <a:ln w="9525">
            <a:solidFill>
              <a:srgbClr val="FF0000"/>
            </a:solidFill>
            <a:prstDash val="dash"/>
            <a:miter lim="800000"/>
            <a:headEnd/>
            <a:tailEnd/>
          </a:ln>
          <a:effectLst/>
        </p:spPr>
        <p:txBody>
          <a:bodyPr wrap="none" anchor="ctr"/>
          <a:lstStyle/>
          <a:p>
            <a:endParaRPr lang="ja-JP" altLang="en-US"/>
          </a:p>
        </p:txBody>
      </p:sp>
      <p:sp>
        <p:nvSpPr>
          <p:cNvPr id="278540" name="Oval 12"/>
          <p:cNvSpPr>
            <a:spLocks noChangeArrowheads="1"/>
          </p:cNvSpPr>
          <p:nvPr/>
        </p:nvSpPr>
        <p:spPr bwMode="auto">
          <a:xfrm>
            <a:off x="4800600" y="2514600"/>
            <a:ext cx="609600" cy="1828800"/>
          </a:xfrm>
          <a:prstGeom prst="ellipse">
            <a:avLst/>
          </a:prstGeom>
          <a:noFill/>
          <a:ln w="9525">
            <a:solidFill>
              <a:schemeClr val="accent2"/>
            </a:solidFill>
            <a:prstDash val="dash"/>
            <a:round/>
            <a:headEnd/>
            <a:tailEnd/>
          </a:ln>
          <a:effectLst/>
        </p:spPr>
        <p:txBody>
          <a:bodyPr vert="eaVert" wrap="none" anchor="ctr"/>
          <a:lstStyle/>
          <a:p>
            <a:pPr algn="ctr"/>
            <a:r>
              <a:rPr lang="ja-JP" altLang="en-US" sz="1200">
                <a:solidFill>
                  <a:schemeClr val="accent2"/>
                </a:solidFill>
              </a:rPr>
              <a:t>運賃・運送約款規制あり</a:t>
            </a:r>
          </a:p>
        </p:txBody>
      </p:sp>
      <p:sp>
        <p:nvSpPr>
          <p:cNvPr id="278541" name="Rectangle 13"/>
          <p:cNvSpPr>
            <a:spLocks noChangeArrowheads="1"/>
          </p:cNvSpPr>
          <p:nvPr/>
        </p:nvSpPr>
        <p:spPr bwMode="auto">
          <a:xfrm>
            <a:off x="1600200" y="3581400"/>
            <a:ext cx="2667000" cy="2819400"/>
          </a:xfrm>
          <a:prstGeom prst="rect">
            <a:avLst/>
          </a:prstGeom>
          <a:noFill/>
          <a:ln w="9525">
            <a:solidFill>
              <a:srgbClr val="FF0000"/>
            </a:solidFill>
            <a:miter lim="800000"/>
            <a:headEnd/>
            <a:tailEnd/>
          </a:ln>
          <a:effectLst/>
        </p:spPr>
        <p:txBody>
          <a:bodyPr wrap="none" anchor="ctr"/>
          <a:lstStyle/>
          <a:p>
            <a:endParaRPr lang="ja-JP" altLang="en-US"/>
          </a:p>
        </p:txBody>
      </p:sp>
      <p:sp>
        <p:nvSpPr>
          <p:cNvPr id="278542" name="Oval 14"/>
          <p:cNvSpPr>
            <a:spLocks noChangeArrowheads="1"/>
          </p:cNvSpPr>
          <p:nvPr/>
        </p:nvSpPr>
        <p:spPr bwMode="auto">
          <a:xfrm>
            <a:off x="5105400" y="6248400"/>
            <a:ext cx="1143000" cy="457200"/>
          </a:xfrm>
          <a:prstGeom prst="ellipse">
            <a:avLst/>
          </a:prstGeom>
          <a:noFill/>
          <a:ln w="9525">
            <a:solidFill>
              <a:schemeClr val="tx1"/>
            </a:solidFill>
            <a:round/>
            <a:headEnd/>
            <a:tailEnd/>
          </a:ln>
          <a:effectLst/>
        </p:spPr>
        <p:txBody>
          <a:bodyPr wrap="none" anchor="ctr"/>
          <a:lstStyle/>
          <a:p>
            <a:pPr algn="ctr"/>
            <a:r>
              <a:rPr lang="ja-JP" altLang="en-US" sz="1800"/>
              <a:t>請負契約</a:t>
            </a:r>
          </a:p>
        </p:txBody>
      </p:sp>
      <p:sp>
        <p:nvSpPr>
          <p:cNvPr id="278543" name="Oval 15"/>
          <p:cNvSpPr>
            <a:spLocks noChangeArrowheads="1"/>
          </p:cNvSpPr>
          <p:nvPr/>
        </p:nvSpPr>
        <p:spPr bwMode="auto">
          <a:xfrm>
            <a:off x="6934200" y="0"/>
            <a:ext cx="1143000" cy="457200"/>
          </a:xfrm>
          <a:prstGeom prst="ellipse">
            <a:avLst/>
          </a:prstGeom>
          <a:noFill/>
          <a:ln w="9525">
            <a:solidFill>
              <a:schemeClr val="tx1"/>
            </a:solidFill>
            <a:round/>
            <a:headEnd/>
            <a:tailEnd/>
          </a:ln>
          <a:effectLst/>
        </p:spPr>
        <p:txBody>
          <a:bodyPr wrap="none" anchor="ctr"/>
          <a:lstStyle/>
          <a:p>
            <a:pPr algn="ctr"/>
            <a:r>
              <a:rPr lang="ja-JP" altLang="en-US" sz="1800"/>
              <a:t>委任契約</a:t>
            </a:r>
          </a:p>
        </p:txBody>
      </p:sp>
      <p:sp>
        <p:nvSpPr>
          <p:cNvPr id="278544" name="Oval 16"/>
          <p:cNvSpPr>
            <a:spLocks noChangeArrowheads="1"/>
          </p:cNvSpPr>
          <p:nvPr/>
        </p:nvSpPr>
        <p:spPr bwMode="auto">
          <a:xfrm>
            <a:off x="3200400" y="914400"/>
            <a:ext cx="762000" cy="2057400"/>
          </a:xfrm>
          <a:prstGeom prst="ellipse">
            <a:avLst/>
          </a:prstGeom>
          <a:noFill/>
          <a:ln w="38100">
            <a:solidFill>
              <a:schemeClr val="tx1"/>
            </a:solidFill>
            <a:round/>
            <a:headEnd/>
            <a:tailEnd/>
          </a:ln>
          <a:effectLst/>
        </p:spPr>
        <p:txBody>
          <a:bodyPr vert="eaVert" wrap="none" anchor="ctr"/>
          <a:lstStyle/>
          <a:p>
            <a:pPr algn="ctr"/>
            <a:r>
              <a:rPr lang="ja-JP" altLang="en-US"/>
              <a:t>集荷集客</a:t>
            </a:r>
          </a:p>
        </p:txBody>
      </p:sp>
      <p:sp>
        <p:nvSpPr>
          <p:cNvPr id="278545" name="Line 17"/>
          <p:cNvSpPr>
            <a:spLocks noChangeShapeType="1"/>
          </p:cNvSpPr>
          <p:nvPr/>
        </p:nvSpPr>
        <p:spPr bwMode="auto">
          <a:xfrm flipH="1">
            <a:off x="6172200" y="6629400"/>
            <a:ext cx="381000" cy="0"/>
          </a:xfrm>
          <a:prstGeom prst="line">
            <a:avLst/>
          </a:prstGeom>
          <a:noFill/>
          <a:ln w="57150">
            <a:solidFill>
              <a:schemeClr val="tx1"/>
            </a:solidFill>
            <a:round/>
            <a:headEnd/>
            <a:tailEnd type="triangle" w="med" len="med"/>
          </a:ln>
          <a:effectLst/>
        </p:spPr>
        <p:txBody>
          <a:bodyPr/>
          <a:lstStyle/>
          <a:p>
            <a:endParaRPr lang="ja-JP" altLang="en-US"/>
          </a:p>
        </p:txBody>
      </p:sp>
      <p:sp>
        <p:nvSpPr>
          <p:cNvPr id="278546" name="Line 18"/>
          <p:cNvSpPr>
            <a:spLocks noChangeShapeType="1"/>
          </p:cNvSpPr>
          <p:nvPr/>
        </p:nvSpPr>
        <p:spPr bwMode="auto">
          <a:xfrm>
            <a:off x="6553200" y="152400"/>
            <a:ext cx="381000" cy="0"/>
          </a:xfrm>
          <a:prstGeom prst="line">
            <a:avLst/>
          </a:prstGeom>
          <a:noFill/>
          <a:ln w="57150">
            <a:solidFill>
              <a:schemeClr val="tx1"/>
            </a:solidFill>
            <a:round/>
            <a:headEnd/>
            <a:tailEnd type="triangle" w="med" len="med"/>
          </a:ln>
          <a:effectLst/>
        </p:spPr>
        <p:txBody>
          <a:bodyPr/>
          <a:lstStyle/>
          <a:p>
            <a:endParaRPr lang="ja-JP" altLang="en-US"/>
          </a:p>
        </p:txBody>
      </p:sp>
      <p:sp>
        <p:nvSpPr>
          <p:cNvPr id="278547" name="AutoShape 19"/>
          <p:cNvSpPr>
            <a:spLocks noChangeArrowheads="1"/>
          </p:cNvSpPr>
          <p:nvPr/>
        </p:nvSpPr>
        <p:spPr bwMode="auto">
          <a:xfrm>
            <a:off x="3352800" y="2833688"/>
            <a:ext cx="485775" cy="976312"/>
          </a:xfrm>
          <a:prstGeom prst="downArrow">
            <a:avLst>
              <a:gd name="adj1" fmla="val 50000"/>
              <a:gd name="adj2" fmla="val 50245"/>
            </a:avLst>
          </a:prstGeom>
          <a:solidFill>
            <a:schemeClr val="accent1"/>
          </a:solidFill>
          <a:ln w="9525">
            <a:solidFill>
              <a:schemeClr val="tx1"/>
            </a:solidFill>
            <a:miter lim="800000"/>
            <a:headEnd/>
            <a:tailEnd/>
          </a:ln>
          <a:effectLst/>
        </p:spPr>
        <p:txBody>
          <a:bodyPr vert="eaVert" wrap="none" anchor="ctr"/>
          <a:lstStyle/>
          <a:p>
            <a:endParaRPr lang="ja-JP" altLang="en-US"/>
          </a:p>
        </p:txBody>
      </p:sp>
      <p:cxnSp>
        <p:nvCxnSpPr>
          <p:cNvPr id="278548" name="AutoShape 20"/>
          <p:cNvCxnSpPr>
            <a:cxnSpLocks noChangeShapeType="1"/>
            <a:stCxn id="278537" idx="4"/>
            <a:endCxn id="278536" idx="6"/>
          </p:cNvCxnSpPr>
          <p:nvPr/>
        </p:nvCxnSpPr>
        <p:spPr bwMode="auto">
          <a:xfrm rot="5400000">
            <a:off x="7248525" y="3438525"/>
            <a:ext cx="438150" cy="2133600"/>
          </a:xfrm>
          <a:prstGeom prst="bentConnector2">
            <a:avLst/>
          </a:prstGeom>
          <a:noFill/>
          <a:ln w="38100">
            <a:solidFill>
              <a:schemeClr val="tx1"/>
            </a:solidFill>
            <a:miter lim="800000"/>
            <a:headEnd type="triangle" w="med" len="med"/>
            <a:tailEnd type="triangle" w="med" len="med"/>
          </a:ln>
          <a:effectLst/>
        </p:spPr>
      </p:cxnSp>
      <p:cxnSp>
        <p:nvCxnSpPr>
          <p:cNvPr id="278549" name="AutoShape 21"/>
          <p:cNvCxnSpPr>
            <a:cxnSpLocks noChangeShapeType="1"/>
            <a:stCxn id="278537" idx="0"/>
            <a:endCxn id="278535" idx="6"/>
          </p:cNvCxnSpPr>
          <p:nvPr/>
        </p:nvCxnSpPr>
        <p:spPr bwMode="auto">
          <a:xfrm rot="5400000" flipH="1">
            <a:off x="7553325" y="1819275"/>
            <a:ext cx="895350" cy="1066800"/>
          </a:xfrm>
          <a:prstGeom prst="bentConnector2">
            <a:avLst/>
          </a:prstGeom>
          <a:noFill/>
          <a:ln w="28575">
            <a:solidFill>
              <a:schemeClr val="tx1"/>
            </a:solidFill>
            <a:miter lim="800000"/>
            <a:headEnd type="triangle" w="med" len="med"/>
            <a:tailEnd type="triangle" w="med" len="med"/>
          </a:ln>
          <a:effectLst/>
        </p:spPr>
      </p:cxnSp>
      <p:cxnSp>
        <p:nvCxnSpPr>
          <p:cNvPr id="278550" name="AutoShape 22"/>
          <p:cNvCxnSpPr>
            <a:cxnSpLocks noChangeShapeType="1"/>
            <a:stCxn id="278539" idx="3"/>
            <a:endCxn id="278537" idx="2"/>
          </p:cNvCxnSpPr>
          <p:nvPr/>
        </p:nvCxnSpPr>
        <p:spPr bwMode="auto">
          <a:xfrm>
            <a:off x="4267200" y="1866900"/>
            <a:ext cx="3790950" cy="1676400"/>
          </a:xfrm>
          <a:prstGeom prst="bentConnector3">
            <a:avLst>
              <a:gd name="adj1" fmla="val 50250"/>
            </a:avLst>
          </a:prstGeom>
          <a:noFill/>
          <a:ln w="28575">
            <a:solidFill>
              <a:schemeClr val="tx1"/>
            </a:solidFill>
            <a:miter lim="800000"/>
            <a:headEnd type="triangle" w="med" len="med"/>
            <a:tailEnd type="triangle" w="med" len="med"/>
          </a:ln>
          <a:effectLst/>
        </p:spPr>
      </p:cxnSp>
      <p:sp>
        <p:nvSpPr>
          <p:cNvPr id="278551" name="Oval 23"/>
          <p:cNvSpPr>
            <a:spLocks noChangeArrowheads="1"/>
          </p:cNvSpPr>
          <p:nvPr/>
        </p:nvSpPr>
        <p:spPr bwMode="auto">
          <a:xfrm>
            <a:off x="8077200" y="1981200"/>
            <a:ext cx="914400" cy="533400"/>
          </a:xfrm>
          <a:prstGeom prst="ellipse">
            <a:avLst/>
          </a:prstGeom>
          <a:noFill/>
          <a:ln w="9525">
            <a:solidFill>
              <a:schemeClr val="tx1"/>
            </a:solidFill>
            <a:round/>
            <a:headEnd/>
            <a:tailEnd/>
          </a:ln>
          <a:effectLst/>
        </p:spPr>
        <p:txBody>
          <a:bodyPr wrap="none" anchor="ctr"/>
          <a:lstStyle/>
          <a:p>
            <a:pPr algn="ctr"/>
            <a:r>
              <a:rPr lang="ja-JP" altLang="en-US"/>
              <a:t>取次</a:t>
            </a:r>
          </a:p>
        </p:txBody>
      </p:sp>
      <p:sp>
        <p:nvSpPr>
          <p:cNvPr id="278552" name="Oval 24"/>
          <p:cNvSpPr>
            <a:spLocks noChangeArrowheads="1"/>
          </p:cNvSpPr>
          <p:nvPr/>
        </p:nvSpPr>
        <p:spPr bwMode="auto">
          <a:xfrm>
            <a:off x="6477000" y="2667000"/>
            <a:ext cx="1219200" cy="914400"/>
          </a:xfrm>
          <a:prstGeom prst="ellipse">
            <a:avLst/>
          </a:prstGeom>
          <a:noFill/>
          <a:ln w="9525">
            <a:solidFill>
              <a:schemeClr val="tx1"/>
            </a:solidFill>
            <a:round/>
            <a:headEnd/>
            <a:tailEnd/>
          </a:ln>
          <a:effectLst/>
        </p:spPr>
        <p:txBody>
          <a:bodyPr wrap="none" anchor="ctr"/>
          <a:lstStyle/>
          <a:p>
            <a:pPr algn="ctr"/>
            <a:r>
              <a:rPr lang="ja-JP" altLang="en-US" sz="1800"/>
              <a:t>代理・媒介</a:t>
            </a:r>
          </a:p>
        </p:txBody>
      </p:sp>
      <p:sp>
        <p:nvSpPr>
          <p:cNvPr id="278553" name="Oval 25"/>
          <p:cNvSpPr>
            <a:spLocks noChangeArrowheads="1"/>
          </p:cNvSpPr>
          <p:nvPr/>
        </p:nvSpPr>
        <p:spPr bwMode="auto">
          <a:xfrm>
            <a:off x="76200" y="2743200"/>
            <a:ext cx="914400" cy="1447800"/>
          </a:xfrm>
          <a:prstGeom prst="ellipse">
            <a:avLst/>
          </a:prstGeom>
          <a:solidFill>
            <a:schemeClr val="accent1"/>
          </a:solidFill>
          <a:ln w="38100">
            <a:solidFill>
              <a:schemeClr val="tx1"/>
            </a:solidFill>
            <a:round/>
            <a:headEnd/>
            <a:tailEnd/>
          </a:ln>
          <a:effectLst/>
        </p:spPr>
        <p:txBody>
          <a:bodyPr vert="eaVert" wrap="none" anchor="ctr"/>
          <a:lstStyle/>
          <a:p>
            <a:pPr algn="ctr"/>
            <a:r>
              <a:rPr lang="ja-JP" altLang="en-US"/>
              <a:t>実利用者</a:t>
            </a:r>
          </a:p>
        </p:txBody>
      </p:sp>
      <p:sp>
        <p:nvSpPr>
          <p:cNvPr id="278554" name="Oval 26"/>
          <p:cNvSpPr>
            <a:spLocks noChangeArrowheads="1"/>
          </p:cNvSpPr>
          <p:nvPr/>
        </p:nvSpPr>
        <p:spPr bwMode="auto">
          <a:xfrm>
            <a:off x="2743200" y="3276600"/>
            <a:ext cx="1676400" cy="381000"/>
          </a:xfrm>
          <a:prstGeom prst="ellipse">
            <a:avLst/>
          </a:prstGeom>
          <a:noFill/>
          <a:ln w="9525">
            <a:solidFill>
              <a:schemeClr val="accent2"/>
            </a:solidFill>
            <a:prstDash val="dash"/>
            <a:round/>
            <a:headEnd/>
            <a:tailEnd/>
          </a:ln>
          <a:effectLst/>
        </p:spPr>
        <p:txBody>
          <a:bodyPr wrap="none" anchor="ctr"/>
          <a:lstStyle/>
          <a:p>
            <a:pPr algn="ctr"/>
            <a:r>
              <a:rPr lang="ja-JP" altLang="en-US" sz="1200">
                <a:solidFill>
                  <a:schemeClr val="accent2"/>
                </a:solidFill>
              </a:rPr>
              <a:t>運賃・運送約款規制なし</a:t>
            </a:r>
          </a:p>
        </p:txBody>
      </p:sp>
      <p:cxnSp>
        <p:nvCxnSpPr>
          <p:cNvPr id="278555" name="AutoShape 27"/>
          <p:cNvCxnSpPr>
            <a:cxnSpLocks noChangeShapeType="1"/>
            <a:stCxn id="278536" idx="2"/>
            <a:endCxn id="278539" idx="3"/>
          </p:cNvCxnSpPr>
          <p:nvPr/>
        </p:nvCxnSpPr>
        <p:spPr bwMode="auto">
          <a:xfrm rot="10800000">
            <a:off x="4267200" y="1866900"/>
            <a:ext cx="1219200" cy="2857500"/>
          </a:xfrm>
          <a:prstGeom prst="bentConnector3">
            <a:avLst>
              <a:gd name="adj1" fmla="val 50000"/>
            </a:avLst>
          </a:prstGeom>
          <a:noFill/>
          <a:ln w="38100">
            <a:solidFill>
              <a:schemeClr val="tx1"/>
            </a:solidFill>
            <a:miter lim="800000"/>
            <a:headEnd/>
            <a:tailEnd type="triangle" w="med" len="med"/>
          </a:ln>
          <a:effectLst/>
        </p:spPr>
      </p:cxnSp>
      <p:sp>
        <p:nvSpPr>
          <p:cNvPr id="278556" name="Oval 28"/>
          <p:cNvSpPr>
            <a:spLocks noChangeArrowheads="1"/>
          </p:cNvSpPr>
          <p:nvPr/>
        </p:nvSpPr>
        <p:spPr bwMode="auto">
          <a:xfrm>
            <a:off x="5715000" y="1828800"/>
            <a:ext cx="533400" cy="1752600"/>
          </a:xfrm>
          <a:prstGeom prst="ellipse">
            <a:avLst/>
          </a:prstGeom>
          <a:noFill/>
          <a:ln w="9525">
            <a:solidFill>
              <a:schemeClr val="accent2"/>
            </a:solidFill>
            <a:prstDash val="dash"/>
            <a:round/>
            <a:headEnd/>
            <a:tailEnd/>
          </a:ln>
          <a:effectLst/>
        </p:spPr>
        <p:txBody>
          <a:bodyPr vert="eaVert" wrap="none" anchor="ctr"/>
          <a:lstStyle/>
          <a:p>
            <a:pPr algn="ctr"/>
            <a:r>
              <a:rPr lang="ja-JP" altLang="en-US" sz="1200">
                <a:solidFill>
                  <a:schemeClr val="accent2"/>
                </a:solidFill>
              </a:rPr>
              <a:t>運賃・運送約款規制あり</a:t>
            </a:r>
          </a:p>
        </p:txBody>
      </p:sp>
      <p:sp>
        <p:nvSpPr>
          <p:cNvPr id="278557" name="Oval 29"/>
          <p:cNvSpPr>
            <a:spLocks noChangeArrowheads="1"/>
          </p:cNvSpPr>
          <p:nvPr/>
        </p:nvSpPr>
        <p:spPr bwMode="auto">
          <a:xfrm>
            <a:off x="4572000" y="152400"/>
            <a:ext cx="1752600" cy="457200"/>
          </a:xfrm>
          <a:prstGeom prst="ellipse">
            <a:avLst/>
          </a:prstGeom>
          <a:noFill/>
          <a:ln w="57150">
            <a:solidFill>
              <a:schemeClr val="accent2"/>
            </a:solidFill>
            <a:prstDash val="dash"/>
            <a:round/>
            <a:headEnd/>
            <a:tailEnd/>
          </a:ln>
          <a:effectLst/>
        </p:spPr>
        <p:txBody>
          <a:bodyPr wrap="none" anchor="ctr"/>
          <a:lstStyle/>
          <a:p>
            <a:pPr algn="ctr"/>
            <a:r>
              <a:rPr lang="ja-JP" altLang="en-US" sz="1200">
                <a:solidFill>
                  <a:schemeClr val="accent2"/>
                </a:solidFill>
              </a:rPr>
              <a:t>運賃・運送約款規制曖昧</a:t>
            </a:r>
          </a:p>
        </p:txBody>
      </p:sp>
      <p:cxnSp>
        <p:nvCxnSpPr>
          <p:cNvPr id="278558" name="AutoShape 30"/>
          <p:cNvCxnSpPr>
            <a:cxnSpLocks noChangeShapeType="1"/>
            <a:stCxn id="278535" idx="1"/>
            <a:endCxn id="278544" idx="7"/>
          </p:cNvCxnSpPr>
          <p:nvPr/>
        </p:nvCxnSpPr>
        <p:spPr bwMode="auto">
          <a:xfrm rot="5400000" flipH="1">
            <a:off x="5330031" y="-281781"/>
            <a:ext cx="7938" cy="2965450"/>
          </a:xfrm>
          <a:prstGeom prst="curvedConnector3">
            <a:avLst>
              <a:gd name="adj1" fmla="val 6540000"/>
            </a:avLst>
          </a:prstGeom>
          <a:noFill/>
          <a:ln w="9525">
            <a:solidFill>
              <a:schemeClr val="tx1"/>
            </a:solidFill>
            <a:prstDash val="dash"/>
            <a:round/>
            <a:headEnd type="triangle" w="med" len="med"/>
            <a:tailEnd type="triangle" w="med" len="med"/>
          </a:ln>
          <a:effectLst/>
        </p:spPr>
      </p:cxnSp>
      <p:cxnSp>
        <p:nvCxnSpPr>
          <p:cNvPr id="278559" name="AutoShape 31"/>
          <p:cNvCxnSpPr>
            <a:cxnSpLocks noChangeShapeType="1"/>
            <a:stCxn id="278539" idx="1"/>
            <a:endCxn id="278553" idx="0"/>
          </p:cNvCxnSpPr>
          <p:nvPr/>
        </p:nvCxnSpPr>
        <p:spPr bwMode="auto">
          <a:xfrm rot="10800000" flipV="1">
            <a:off x="533400" y="1866900"/>
            <a:ext cx="1066800" cy="857250"/>
          </a:xfrm>
          <a:prstGeom prst="bentConnector2">
            <a:avLst/>
          </a:prstGeom>
          <a:noFill/>
          <a:ln w="28575">
            <a:solidFill>
              <a:schemeClr val="tx1"/>
            </a:solidFill>
            <a:miter lim="800000"/>
            <a:headEnd type="triangle" w="med" len="med"/>
            <a:tailEnd type="triangle" w="med" len="med"/>
          </a:ln>
          <a:effectLst/>
        </p:spPr>
      </p:cxnSp>
      <p:sp>
        <p:nvSpPr>
          <p:cNvPr id="278560" name="Oval 32"/>
          <p:cNvSpPr>
            <a:spLocks noChangeArrowheads="1"/>
          </p:cNvSpPr>
          <p:nvPr/>
        </p:nvSpPr>
        <p:spPr bwMode="auto">
          <a:xfrm>
            <a:off x="76200" y="990600"/>
            <a:ext cx="609600" cy="1447800"/>
          </a:xfrm>
          <a:prstGeom prst="ellipse">
            <a:avLst/>
          </a:prstGeom>
          <a:noFill/>
          <a:ln w="9525">
            <a:solidFill>
              <a:srgbClr val="FF0000"/>
            </a:solidFill>
            <a:round/>
            <a:headEnd/>
            <a:tailEnd/>
          </a:ln>
          <a:effectLst/>
        </p:spPr>
        <p:txBody>
          <a:bodyPr vert="eaVert" wrap="none" anchor="ctr"/>
          <a:lstStyle/>
          <a:p>
            <a:pPr algn="ctr"/>
            <a:r>
              <a:rPr lang="ja-JP" altLang="en-US" sz="1200">
                <a:solidFill>
                  <a:srgbClr val="FF0000"/>
                </a:solidFill>
              </a:rPr>
              <a:t>運賃・運送約款規制あり</a:t>
            </a:r>
          </a:p>
        </p:txBody>
      </p:sp>
      <p:cxnSp>
        <p:nvCxnSpPr>
          <p:cNvPr id="278561" name="AutoShape 33"/>
          <p:cNvCxnSpPr>
            <a:cxnSpLocks noChangeShapeType="1"/>
            <a:stCxn id="278541" idx="1"/>
            <a:endCxn id="278553" idx="4"/>
          </p:cNvCxnSpPr>
          <p:nvPr/>
        </p:nvCxnSpPr>
        <p:spPr bwMode="auto">
          <a:xfrm rot="10800000">
            <a:off x="533400" y="4210050"/>
            <a:ext cx="1066800" cy="781050"/>
          </a:xfrm>
          <a:prstGeom prst="curvedConnector2">
            <a:avLst/>
          </a:prstGeom>
          <a:noFill/>
          <a:ln w="9525">
            <a:solidFill>
              <a:schemeClr val="tx1"/>
            </a:solidFill>
            <a:prstDash val="dash"/>
            <a:round/>
            <a:headEnd type="triangle" w="med" len="med"/>
            <a:tailEnd type="triangle" w="med" len="med"/>
          </a:ln>
          <a:effectLst/>
        </p:spPr>
      </p:cxnSp>
      <p:sp>
        <p:nvSpPr>
          <p:cNvPr id="278562" name="Oval 34"/>
          <p:cNvSpPr>
            <a:spLocks noChangeArrowheads="1"/>
          </p:cNvSpPr>
          <p:nvPr/>
        </p:nvSpPr>
        <p:spPr bwMode="auto">
          <a:xfrm>
            <a:off x="228600" y="4572000"/>
            <a:ext cx="533400" cy="1828800"/>
          </a:xfrm>
          <a:prstGeom prst="ellipse">
            <a:avLst/>
          </a:prstGeom>
          <a:noFill/>
          <a:ln w="9525">
            <a:solidFill>
              <a:schemeClr val="accent2"/>
            </a:solidFill>
            <a:prstDash val="dash"/>
            <a:round/>
            <a:headEnd/>
            <a:tailEnd/>
          </a:ln>
          <a:effectLst/>
        </p:spPr>
        <p:txBody>
          <a:bodyPr vert="eaVert" wrap="none" anchor="ctr"/>
          <a:lstStyle/>
          <a:p>
            <a:pPr algn="ctr"/>
            <a:r>
              <a:rPr lang="ja-JP" altLang="en-US" sz="1200">
                <a:solidFill>
                  <a:schemeClr val="accent2"/>
                </a:solidFill>
              </a:rPr>
              <a:t>運賃・運送約款規制なし</a:t>
            </a:r>
          </a:p>
        </p:txBody>
      </p:sp>
      <p:sp>
        <p:nvSpPr>
          <p:cNvPr id="278563" name="Oval 35"/>
          <p:cNvSpPr>
            <a:spLocks noChangeArrowheads="1"/>
          </p:cNvSpPr>
          <p:nvPr/>
        </p:nvSpPr>
        <p:spPr bwMode="auto">
          <a:xfrm>
            <a:off x="1219200" y="3581400"/>
            <a:ext cx="762000" cy="2743200"/>
          </a:xfrm>
          <a:prstGeom prst="ellipse">
            <a:avLst/>
          </a:prstGeom>
          <a:solidFill>
            <a:schemeClr val="accent1"/>
          </a:solidFill>
          <a:ln w="9525">
            <a:solidFill>
              <a:schemeClr val="tx1"/>
            </a:solidFill>
            <a:round/>
            <a:headEnd/>
            <a:tailEnd/>
          </a:ln>
          <a:effectLst/>
        </p:spPr>
        <p:txBody>
          <a:bodyPr vert="eaVert" wrap="none" anchor="ctr"/>
          <a:lstStyle/>
          <a:p>
            <a:pPr algn="ctr"/>
            <a:r>
              <a:rPr lang="ja-JP" altLang="en-US"/>
              <a:t>「規制」運送人</a:t>
            </a:r>
          </a:p>
        </p:txBody>
      </p:sp>
      <p:sp>
        <p:nvSpPr>
          <p:cNvPr id="278564" name="Oval 36"/>
          <p:cNvSpPr>
            <a:spLocks noChangeArrowheads="1"/>
          </p:cNvSpPr>
          <p:nvPr/>
        </p:nvSpPr>
        <p:spPr bwMode="auto">
          <a:xfrm>
            <a:off x="1219200" y="457200"/>
            <a:ext cx="838200" cy="2819400"/>
          </a:xfrm>
          <a:prstGeom prst="ellipse">
            <a:avLst/>
          </a:prstGeom>
          <a:solidFill>
            <a:schemeClr val="accent1"/>
          </a:solidFill>
          <a:ln w="9525">
            <a:solidFill>
              <a:schemeClr val="tx1"/>
            </a:solidFill>
            <a:round/>
            <a:headEnd/>
            <a:tailEnd/>
          </a:ln>
          <a:effectLst/>
        </p:spPr>
        <p:txBody>
          <a:bodyPr vert="eaVert" wrap="none" anchor="ctr"/>
          <a:lstStyle/>
          <a:p>
            <a:pPr algn="ctr"/>
            <a:r>
              <a:rPr lang="ja-JP" altLang="en-US"/>
              <a:t>「規制」運送人</a:t>
            </a:r>
          </a:p>
        </p:txBody>
      </p:sp>
      <p:sp>
        <p:nvSpPr>
          <p:cNvPr id="278565" name="Oval 37"/>
          <p:cNvSpPr>
            <a:spLocks noChangeArrowheads="1"/>
          </p:cNvSpPr>
          <p:nvPr/>
        </p:nvSpPr>
        <p:spPr bwMode="auto">
          <a:xfrm>
            <a:off x="8077200" y="4419600"/>
            <a:ext cx="914400" cy="533400"/>
          </a:xfrm>
          <a:prstGeom prst="ellipse">
            <a:avLst/>
          </a:prstGeom>
          <a:noFill/>
          <a:ln w="9525">
            <a:solidFill>
              <a:schemeClr val="tx1"/>
            </a:solidFill>
            <a:round/>
            <a:headEnd/>
            <a:tailEnd/>
          </a:ln>
          <a:effectLst/>
        </p:spPr>
        <p:txBody>
          <a:bodyPr wrap="none" anchor="ctr"/>
          <a:lstStyle/>
          <a:p>
            <a:pPr algn="ctr"/>
            <a:r>
              <a:rPr lang="ja-JP" altLang="en-US"/>
              <a:t>利用</a:t>
            </a:r>
          </a:p>
        </p:txBody>
      </p:sp>
      <p:sp>
        <p:nvSpPr>
          <p:cNvPr id="278566" name="Oval 38"/>
          <p:cNvSpPr>
            <a:spLocks noChangeArrowheads="1"/>
          </p:cNvSpPr>
          <p:nvPr/>
        </p:nvSpPr>
        <p:spPr bwMode="auto">
          <a:xfrm rot="1968942">
            <a:off x="7086600" y="2286000"/>
            <a:ext cx="1524000" cy="609600"/>
          </a:xfrm>
          <a:prstGeom prst="ellipse">
            <a:avLst/>
          </a:prstGeom>
          <a:noFill/>
          <a:ln w="9525">
            <a:solidFill>
              <a:schemeClr val="tx1"/>
            </a:solidFill>
            <a:round/>
            <a:headEnd/>
            <a:tailEnd/>
          </a:ln>
          <a:effectLst/>
        </p:spPr>
        <p:txBody>
          <a:bodyPr wrap="none" anchor="ctr"/>
          <a:lstStyle/>
          <a:p>
            <a:pPr algn="ctr"/>
            <a:r>
              <a:rPr lang="ja-JP" altLang="en-US" sz="1400"/>
              <a:t>旅程保証責任</a:t>
            </a:r>
          </a:p>
        </p:txBody>
      </p:sp>
      <p:sp>
        <p:nvSpPr>
          <p:cNvPr id="278567" name="Oval 39"/>
          <p:cNvSpPr>
            <a:spLocks noChangeArrowheads="1"/>
          </p:cNvSpPr>
          <p:nvPr/>
        </p:nvSpPr>
        <p:spPr bwMode="auto">
          <a:xfrm rot="360688">
            <a:off x="6705600" y="4572000"/>
            <a:ext cx="1219200" cy="304800"/>
          </a:xfrm>
          <a:prstGeom prst="ellipse">
            <a:avLst/>
          </a:prstGeom>
          <a:noFill/>
          <a:ln w="9525">
            <a:solidFill>
              <a:schemeClr val="tx1"/>
            </a:solidFill>
            <a:round/>
            <a:headEnd/>
            <a:tailEnd/>
          </a:ln>
          <a:effectLst/>
        </p:spPr>
        <p:txBody>
          <a:bodyPr wrap="none" anchor="ctr"/>
          <a:lstStyle/>
          <a:p>
            <a:pPr algn="ctr"/>
            <a:r>
              <a:rPr lang="ja-JP" altLang="en-US" sz="1400"/>
              <a:t>運送責任</a:t>
            </a:r>
          </a:p>
        </p:txBody>
      </p:sp>
      <p:sp>
        <p:nvSpPr>
          <p:cNvPr id="278568" name="Oval 40"/>
          <p:cNvSpPr>
            <a:spLocks noChangeArrowheads="1"/>
          </p:cNvSpPr>
          <p:nvPr/>
        </p:nvSpPr>
        <p:spPr bwMode="auto">
          <a:xfrm>
            <a:off x="1066800" y="3124200"/>
            <a:ext cx="1143000" cy="762000"/>
          </a:xfrm>
          <a:prstGeom prst="ellipse">
            <a:avLst/>
          </a:prstGeom>
          <a:noFill/>
          <a:ln w="9525">
            <a:solidFill>
              <a:schemeClr val="tx1"/>
            </a:solidFill>
            <a:prstDash val="dash"/>
            <a:round/>
            <a:headEnd/>
            <a:tailEnd/>
          </a:ln>
          <a:effectLst/>
        </p:spPr>
        <p:txBody>
          <a:bodyPr wrap="none" anchor="ctr"/>
          <a:lstStyle/>
          <a:p>
            <a:pPr algn="ctr"/>
            <a:r>
              <a:rPr lang="ja-JP" altLang="en-US" sz="1800"/>
              <a:t>元請・下請</a:t>
            </a:r>
          </a:p>
        </p:txBody>
      </p:sp>
      <p:sp>
        <p:nvSpPr>
          <p:cNvPr id="278569" name="Text Box 41"/>
          <p:cNvSpPr txBox="1">
            <a:spLocks noChangeArrowheads="1"/>
          </p:cNvSpPr>
          <p:nvPr/>
        </p:nvSpPr>
        <p:spPr bwMode="auto">
          <a:xfrm>
            <a:off x="4845050" y="762000"/>
            <a:ext cx="1098550" cy="457200"/>
          </a:xfrm>
          <a:prstGeom prst="rect">
            <a:avLst/>
          </a:prstGeom>
          <a:noFill/>
          <a:ln w="9525">
            <a:noFill/>
            <a:miter lim="800000"/>
            <a:headEnd/>
            <a:tailEnd/>
          </a:ln>
          <a:effectLst/>
        </p:spPr>
        <p:txBody>
          <a:bodyPr wrap="none">
            <a:spAutoFit/>
          </a:bodyPr>
          <a:lstStyle/>
          <a:p>
            <a:r>
              <a:rPr lang="ja-JP" altLang="en-US"/>
              <a:t>相対化</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スライド番号プレースホルダ 3"/>
          <p:cNvSpPr>
            <a:spLocks noGrp="1"/>
          </p:cNvSpPr>
          <p:nvPr>
            <p:ph type="sldNum" sz="quarter" idx="12"/>
          </p:nvPr>
        </p:nvSpPr>
        <p:spPr/>
        <p:txBody>
          <a:bodyPr/>
          <a:lstStyle/>
          <a:p>
            <a:fld id="{0B680897-F19D-47A2-BC0C-83BFC8CD040F}" type="slidenum">
              <a:rPr lang="en-US" altLang="ja-JP"/>
              <a:pPr/>
              <a:t>45</a:t>
            </a:fld>
            <a:endParaRPr lang="en-US" altLang="ja-JP"/>
          </a:p>
        </p:txBody>
      </p:sp>
      <p:sp>
        <p:nvSpPr>
          <p:cNvPr id="32770" name="Oval 2"/>
          <p:cNvSpPr>
            <a:spLocks noChangeArrowheads="1"/>
          </p:cNvSpPr>
          <p:nvPr/>
        </p:nvSpPr>
        <p:spPr bwMode="auto">
          <a:xfrm>
            <a:off x="2133600" y="838200"/>
            <a:ext cx="2057400" cy="685800"/>
          </a:xfrm>
          <a:prstGeom prst="ellipse">
            <a:avLst/>
          </a:prstGeom>
          <a:solidFill>
            <a:schemeClr val="accent1"/>
          </a:solidFill>
          <a:ln w="9525">
            <a:solidFill>
              <a:schemeClr val="tx1"/>
            </a:solidFill>
            <a:round/>
            <a:headEnd/>
            <a:tailEnd/>
          </a:ln>
          <a:effectLst/>
        </p:spPr>
        <p:txBody>
          <a:bodyPr wrap="none" anchor="ctr"/>
          <a:lstStyle/>
          <a:p>
            <a:pPr algn="ctr"/>
            <a:r>
              <a:rPr lang="ja-JP" altLang="en-US"/>
              <a:t>「規制」運送人</a:t>
            </a:r>
          </a:p>
        </p:txBody>
      </p:sp>
      <p:sp>
        <p:nvSpPr>
          <p:cNvPr id="32771" name="Oval 3"/>
          <p:cNvSpPr>
            <a:spLocks noChangeArrowheads="1"/>
          </p:cNvSpPr>
          <p:nvPr/>
        </p:nvSpPr>
        <p:spPr bwMode="auto">
          <a:xfrm>
            <a:off x="3962400" y="1905000"/>
            <a:ext cx="1371600" cy="762000"/>
          </a:xfrm>
          <a:prstGeom prst="ellipse">
            <a:avLst/>
          </a:prstGeom>
          <a:noFill/>
          <a:ln w="38100">
            <a:solidFill>
              <a:schemeClr val="tx1"/>
            </a:solidFill>
            <a:round/>
            <a:headEnd/>
            <a:tailEnd/>
          </a:ln>
          <a:effectLst/>
        </p:spPr>
        <p:txBody>
          <a:bodyPr wrap="none" anchor="ctr"/>
          <a:lstStyle/>
          <a:p>
            <a:pPr algn="ctr"/>
            <a:r>
              <a:rPr lang="ja-JP" altLang="en-US" sz="1800"/>
              <a:t>集荷集客</a:t>
            </a:r>
          </a:p>
        </p:txBody>
      </p:sp>
      <p:sp>
        <p:nvSpPr>
          <p:cNvPr id="32772" name="Oval 4"/>
          <p:cNvSpPr>
            <a:spLocks noChangeArrowheads="1"/>
          </p:cNvSpPr>
          <p:nvPr/>
        </p:nvSpPr>
        <p:spPr bwMode="auto">
          <a:xfrm>
            <a:off x="2438400" y="2133600"/>
            <a:ext cx="1219200" cy="457200"/>
          </a:xfrm>
          <a:prstGeom prst="ellipse">
            <a:avLst/>
          </a:prstGeom>
          <a:noFill/>
          <a:ln w="9525">
            <a:solidFill>
              <a:schemeClr val="accent1"/>
            </a:solidFill>
            <a:round/>
            <a:headEnd/>
            <a:tailEnd/>
          </a:ln>
          <a:effectLst/>
        </p:spPr>
        <p:txBody>
          <a:bodyPr wrap="none" anchor="ctr"/>
          <a:lstStyle/>
          <a:p>
            <a:pPr algn="ctr"/>
            <a:r>
              <a:rPr lang="ja-JP" altLang="en-US" sz="1800"/>
              <a:t>労務管理</a:t>
            </a:r>
          </a:p>
        </p:txBody>
      </p:sp>
      <p:sp>
        <p:nvSpPr>
          <p:cNvPr id="32773" name="Oval 5"/>
          <p:cNvSpPr>
            <a:spLocks noChangeArrowheads="1"/>
          </p:cNvSpPr>
          <p:nvPr/>
        </p:nvSpPr>
        <p:spPr bwMode="auto">
          <a:xfrm>
            <a:off x="838200" y="2133600"/>
            <a:ext cx="1219200" cy="457200"/>
          </a:xfrm>
          <a:prstGeom prst="ellipse">
            <a:avLst/>
          </a:prstGeom>
          <a:noFill/>
          <a:ln w="9525">
            <a:solidFill>
              <a:schemeClr val="accent2"/>
            </a:solidFill>
            <a:round/>
            <a:headEnd/>
            <a:tailEnd/>
          </a:ln>
          <a:effectLst/>
        </p:spPr>
        <p:txBody>
          <a:bodyPr wrap="none" anchor="ctr"/>
          <a:lstStyle/>
          <a:p>
            <a:pPr algn="ctr"/>
            <a:r>
              <a:rPr lang="ja-JP" altLang="en-US" sz="1800"/>
              <a:t>設備管理</a:t>
            </a:r>
          </a:p>
        </p:txBody>
      </p:sp>
      <p:sp>
        <p:nvSpPr>
          <p:cNvPr id="32774" name="Oval 6"/>
          <p:cNvSpPr>
            <a:spLocks noChangeArrowheads="1"/>
          </p:cNvSpPr>
          <p:nvPr/>
        </p:nvSpPr>
        <p:spPr bwMode="auto">
          <a:xfrm>
            <a:off x="8229600" y="838200"/>
            <a:ext cx="533400" cy="1600200"/>
          </a:xfrm>
          <a:prstGeom prst="ellipse">
            <a:avLst/>
          </a:prstGeom>
          <a:noFill/>
          <a:ln w="9525">
            <a:solidFill>
              <a:schemeClr val="tx1"/>
            </a:solidFill>
            <a:round/>
            <a:headEnd/>
            <a:tailEnd/>
          </a:ln>
          <a:effectLst/>
        </p:spPr>
        <p:txBody>
          <a:bodyPr vert="eaVert" wrap="none" anchor="ctr"/>
          <a:lstStyle/>
          <a:p>
            <a:pPr algn="ctr"/>
            <a:r>
              <a:rPr lang="ja-JP" altLang="en-US" sz="1600"/>
              <a:t>主催旅行者</a:t>
            </a:r>
            <a:endParaRPr lang="ja-JP" altLang="en-US"/>
          </a:p>
        </p:txBody>
      </p:sp>
      <p:sp>
        <p:nvSpPr>
          <p:cNvPr id="32775" name="Oval 7"/>
          <p:cNvSpPr>
            <a:spLocks noChangeArrowheads="1"/>
          </p:cNvSpPr>
          <p:nvPr/>
        </p:nvSpPr>
        <p:spPr bwMode="auto">
          <a:xfrm>
            <a:off x="7543800" y="3657600"/>
            <a:ext cx="457200" cy="1752600"/>
          </a:xfrm>
          <a:prstGeom prst="ellipse">
            <a:avLst/>
          </a:prstGeom>
          <a:noFill/>
          <a:ln w="9525">
            <a:solidFill>
              <a:schemeClr val="tx1"/>
            </a:solidFill>
            <a:round/>
            <a:headEnd/>
            <a:tailEnd/>
          </a:ln>
          <a:effectLst/>
        </p:spPr>
        <p:txBody>
          <a:bodyPr vert="eaVert" wrap="none" anchor="ctr"/>
          <a:lstStyle/>
          <a:p>
            <a:pPr algn="ctr"/>
            <a:r>
              <a:rPr lang="ja-JP" altLang="en-US" sz="1800"/>
              <a:t>利用運送業者</a:t>
            </a:r>
          </a:p>
        </p:txBody>
      </p:sp>
      <p:sp>
        <p:nvSpPr>
          <p:cNvPr id="32776" name="Oval 8"/>
          <p:cNvSpPr>
            <a:spLocks noChangeArrowheads="1"/>
          </p:cNvSpPr>
          <p:nvPr/>
        </p:nvSpPr>
        <p:spPr bwMode="auto">
          <a:xfrm>
            <a:off x="8610600" y="2819400"/>
            <a:ext cx="533400" cy="1295400"/>
          </a:xfrm>
          <a:prstGeom prst="ellipse">
            <a:avLst/>
          </a:prstGeom>
          <a:noFill/>
          <a:ln w="38100">
            <a:solidFill>
              <a:schemeClr val="tx1"/>
            </a:solidFill>
            <a:round/>
            <a:headEnd/>
            <a:tailEnd/>
          </a:ln>
          <a:effectLst/>
        </p:spPr>
        <p:txBody>
          <a:bodyPr vert="eaVert" wrap="none" anchor="ctr"/>
          <a:lstStyle/>
          <a:p>
            <a:pPr algn="ctr"/>
            <a:r>
              <a:rPr lang="ja-JP" altLang="en-US" sz="1800"/>
              <a:t>実利用者</a:t>
            </a:r>
            <a:endParaRPr lang="ja-JP" altLang="en-US"/>
          </a:p>
        </p:txBody>
      </p:sp>
      <p:sp>
        <p:nvSpPr>
          <p:cNvPr id="32777" name="Line 9"/>
          <p:cNvSpPr>
            <a:spLocks noChangeShapeType="1"/>
          </p:cNvSpPr>
          <p:nvPr/>
        </p:nvSpPr>
        <p:spPr bwMode="auto">
          <a:xfrm>
            <a:off x="8153400" y="152400"/>
            <a:ext cx="0" cy="6477000"/>
          </a:xfrm>
          <a:prstGeom prst="line">
            <a:avLst/>
          </a:prstGeom>
          <a:noFill/>
          <a:ln w="9525">
            <a:solidFill>
              <a:schemeClr val="tx1"/>
            </a:solidFill>
            <a:prstDash val="dash"/>
            <a:round/>
            <a:headEnd/>
            <a:tailEnd/>
          </a:ln>
          <a:effectLst/>
        </p:spPr>
        <p:txBody>
          <a:bodyPr/>
          <a:lstStyle/>
          <a:p>
            <a:endParaRPr lang="ja-JP" altLang="en-US"/>
          </a:p>
        </p:txBody>
      </p:sp>
      <p:sp>
        <p:nvSpPr>
          <p:cNvPr id="32778" name="Rectangle 10"/>
          <p:cNvSpPr>
            <a:spLocks noChangeArrowheads="1"/>
          </p:cNvSpPr>
          <p:nvPr/>
        </p:nvSpPr>
        <p:spPr bwMode="auto">
          <a:xfrm>
            <a:off x="762000" y="685800"/>
            <a:ext cx="4953000" cy="2057400"/>
          </a:xfrm>
          <a:prstGeom prst="rect">
            <a:avLst/>
          </a:prstGeom>
          <a:noFill/>
          <a:ln w="9525">
            <a:solidFill>
              <a:srgbClr val="FF0000"/>
            </a:solidFill>
            <a:prstDash val="dash"/>
            <a:miter lim="800000"/>
            <a:headEnd/>
            <a:tailEnd/>
          </a:ln>
          <a:effectLst/>
        </p:spPr>
        <p:txBody>
          <a:bodyPr wrap="none" anchor="ctr"/>
          <a:lstStyle/>
          <a:p>
            <a:endParaRPr lang="ja-JP" altLang="en-US"/>
          </a:p>
        </p:txBody>
      </p:sp>
      <p:sp>
        <p:nvSpPr>
          <p:cNvPr id="32779" name="Oval 11"/>
          <p:cNvSpPr>
            <a:spLocks noChangeArrowheads="1"/>
          </p:cNvSpPr>
          <p:nvPr/>
        </p:nvSpPr>
        <p:spPr bwMode="auto">
          <a:xfrm>
            <a:off x="7315200" y="6324600"/>
            <a:ext cx="838200" cy="228600"/>
          </a:xfrm>
          <a:prstGeom prst="ellipse">
            <a:avLst/>
          </a:prstGeom>
          <a:noFill/>
          <a:ln w="9525">
            <a:solidFill>
              <a:schemeClr val="tx1"/>
            </a:solidFill>
            <a:round/>
            <a:headEnd/>
            <a:tailEnd/>
          </a:ln>
          <a:effectLst/>
        </p:spPr>
        <p:txBody>
          <a:bodyPr wrap="none" anchor="ctr"/>
          <a:lstStyle/>
          <a:p>
            <a:pPr algn="ctr"/>
            <a:r>
              <a:rPr lang="ja-JP" altLang="en-US" sz="1400"/>
              <a:t>請負契約</a:t>
            </a:r>
            <a:endParaRPr lang="ja-JP" altLang="en-US" sz="1800"/>
          </a:p>
        </p:txBody>
      </p:sp>
      <p:sp>
        <p:nvSpPr>
          <p:cNvPr id="32780" name="Oval 12"/>
          <p:cNvSpPr>
            <a:spLocks noChangeArrowheads="1"/>
          </p:cNvSpPr>
          <p:nvPr/>
        </p:nvSpPr>
        <p:spPr bwMode="auto">
          <a:xfrm>
            <a:off x="8305800" y="228600"/>
            <a:ext cx="838200" cy="381000"/>
          </a:xfrm>
          <a:prstGeom prst="ellipse">
            <a:avLst/>
          </a:prstGeom>
          <a:noFill/>
          <a:ln w="9525">
            <a:solidFill>
              <a:schemeClr val="tx1"/>
            </a:solidFill>
            <a:round/>
            <a:headEnd/>
            <a:tailEnd/>
          </a:ln>
          <a:effectLst/>
        </p:spPr>
        <p:txBody>
          <a:bodyPr wrap="none" anchor="ctr"/>
          <a:lstStyle/>
          <a:p>
            <a:pPr algn="ctr"/>
            <a:r>
              <a:rPr lang="ja-JP" altLang="en-US" sz="1400"/>
              <a:t>委任契約</a:t>
            </a:r>
            <a:endParaRPr lang="ja-JP" altLang="en-US" sz="1800"/>
          </a:p>
        </p:txBody>
      </p:sp>
      <p:sp>
        <p:nvSpPr>
          <p:cNvPr id="32781" name="Line 13"/>
          <p:cNvSpPr>
            <a:spLocks noChangeShapeType="1"/>
          </p:cNvSpPr>
          <p:nvPr/>
        </p:nvSpPr>
        <p:spPr bwMode="auto">
          <a:xfrm flipH="1">
            <a:off x="7772400" y="6629400"/>
            <a:ext cx="381000" cy="0"/>
          </a:xfrm>
          <a:prstGeom prst="line">
            <a:avLst/>
          </a:prstGeom>
          <a:noFill/>
          <a:ln w="57150">
            <a:solidFill>
              <a:schemeClr val="tx1"/>
            </a:solidFill>
            <a:round/>
            <a:headEnd/>
            <a:tailEnd type="triangle" w="med" len="med"/>
          </a:ln>
          <a:effectLst/>
        </p:spPr>
        <p:txBody>
          <a:bodyPr/>
          <a:lstStyle/>
          <a:p>
            <a:endParaRPr lang="ja-JP" altLang="en-US"/>
          </a:p>
        </p:txBody>
      </p:sp>
      <p:sp>
        <p:nvSpPr>
          <p:cNvPr id="32782" name="Line 14"/>
          <p:cNvSpPr>
            <a:spLocks noChangeShapeType="1"/>
          </p:cNvSpPr>
          <p:nvPr/>
        </p:nvSpPr>
        <p:spPr bwMode="auto">
          <a:xfrm>
            <a:off x="8153400" y="152400"/>
            <a:ext cx="381000" cy="0"/>
          </a:xfrm>
          <a:prstGeom prst="line">
            <a:avLst/>
          </a:prstGeom>
          <a:noFill/>
          <a:ln w="57150">
            <a:solidFill>
              <a:schemeClr val="tx1"/>
            </a:solidFill>
            <a:round/>
            <a:headEnd/>
            <a:tailEnd type="triangle" w="med" len="med"/>
          </a:ln>
          <a:effectLst/>
        </p:spPr>
        <p:txBody>
          <a:bodyPr/>
          <a:lstStyle/>
          <a:p>
            <a:endParaRPr lang="ja-JP" altLang="en-US"/>
          </a:p>
        </p:txBody>
      </p:sp>
      <p:sp>
        <p:nvSpPr>
          <p:cNvPr id="32783" name="Oval 15"/>
          <p:cNvSpPr>
            <a:spLocks noChangeArrowheads="1"/>
          </p:cNvSpPr>
          <p:nvPr/>
        </p:nvSpPr>
        <p:spPr bwMode="auto">
          <a:xfrm>
            <a:off x="2209800" y="5715000"/>
            <a:ext cx="2057400" cy="685800"/>
          </a:xfrm>
          <a:prstGeom prst="ellipse">
            <a:avLst/>
          </a:prstGeom>
          <a:solidFill>
            <a:schemeClr val="accent1"/>
          </a:solidFill>
          <a:ln w="9525">
            <a:solidFill>
              <a:schemeClr val="tx1"/>
            </a:solidFill>
            <a:round/>
            <a:headEnd/>
            <a:tailEnd/>
          </a:ln>
          <a:effectLst/>
        </p:spPr>
        <p:txBody>
          <a:bodyPr wrap="none" anchor="ctr"/>
          <a:lstStyle/>
          <a:p>
            <a:pPr algn="ctr"/>
            <a:r>
              <a:rPr lang="ja-JP" altLang="en-US"/>
              <a:t>「規制」運送人</a:t>
            </a:r>
          </a:p>
        </p:txBody>
      </p:sp>
      <p:sp>
        <p:nvSpPr>
          <p:cNvPr id="32784" name="Oval 16"/>
          <p:cNvSpPr>
            <a:spLocks noChangeArrowheads="1"/>
          </p:cNvSpPr>
          <p:nvPr/>
        </p:nvSpPr>
        <p:spPr bwMode="auto">
          <a:xfrm>
            <a:off x="4114800" y="4572000"/>
            <a:ext cx="1371600" cy="762000"/>
          </a:xfrm>
          <a:prstGeom prst="ellipse">
            <a:avLst/>
          </a:prstGeom>
          <a:noFill/>
          <a:ln w="38100">
            <a:solidFill>
              <a:schemeClr val="tx1"/>
            </a:solidFill>
            <a:round/>
            <a:headEnd/>
            <a:tailEnd/>
          </a:ln>
          <a:effectLst/>
        </p:spPr>
        <p:txBody>
          <a:bodyPr wrap="none" anchor="ctr"/>
          <a:lstStyle/>
          <a:p>
            <a:pPr algn="ctr"/>
            <a:r>
              <a:rPr lang="ja-JP" altLang="en-US" sz="1800"/>
              <a:t>集荷集客</a:t>
            </a:r>
          </a:p>
        </p:txBody>
      </p:sp>
      <p:sp>
        <p:nvSpPr>
          <p:cNvPr id="32785" name="Oval 17"/>
          <p:cNvSpPr>
            <a:spLocks noChangeArrowheads="1"/>
          </p:cNvSpPr>
          <p:nvPr/>
        </p:nvSpPr>
        <p:spPr bwMode="auto">
          <a:xfrm>
            <a:off x="2514600" y="5029200"/>
            <a:ext cx="1219200" cy="457200"/>
          </a:xfrm>
          <a:prstGeom prst="ellipse">
            <a:avLst/>
          </a:prstGeom>
          <a:noFill/>
          <a:ln w="9525">
            <a:solidFill>
              <a:schemeClr val="accent1"/>
            </a:solidFill>
            <a:round/>
            <a:headEnd/>
            <a:tailEnd/>
          </a:ln>
          <a:effectLst/>
        </p:spPr>
        <p:txBody>
          <a:bodyPr wrap="none" anchor="ctr"/>
          <a:lstStyle/>
          <a:p>
            <a:pPr algn="ctr"/>
            <a:r>
              <a:rPr lang="ja-JP" altLang="en-US" sz="1800"/>
              <a:t>労務管理</a:t>
            </a:r>
          </a:p>
        </p:txBody>
      </p:sp>
      <p:sp>
        <p:nvSpPr>
          <p:cNvPr id="32786" name="Oval 18"/>
          <p:cNvSpPr>
            <a:spLocks noChangeArrowheads="1"/>
          </p:cNvSpPr>
          <p:nvPr/>
        </p:nvSpPr>
        <p:spPr bwMode="auto">
          <a:xfrm>
            <a:off x="914400" y="5029200"/>
            <a:ext cx="1219200" cy="457200"/>
          </a:xfrm>
          <a:prstGeom prst="ellipse">
            <a:avLst/>
          </a:prstGeom>
          <a:noFill/>
          <a:ln w="9525">
            <a:solidFill>
              <a:schemeClr val="accent2"/>
            </a:solidFill>
            <a:round/>
            <a:headEnd/>
            <a:tailEnd/>
          </a:ln>
          <a:effectLst/>
        </p:spPr>
        <p:txBody>
          <a:bodyPr wrap="none" anchor="ctr"/>
          <a:lstStyle/>
          <a:p>
            <a:pPr algn="ctr"/>
            <a:r>
              <a:rPr lang="ja-JP" altLang="en-US" sz="1800"/>
              <a:t>設備管理</a:t>
            </a:r>
          </a:p>
        </p:txBody>
      </p:sp>
      <p:sp>
        <p:nvSpPr>
          <p:cNvPr id="32787" name="Rectangle 19"/>
          <p:cNvSpPr>
            <a:spLocks noChangeArrowheads="1"/>
          </p:cNvSpPr>
          <p:nvPr/>
        </p:nvSpPr>
        <p:spPr bwMode="auto">
          <a:xfrm>
            <a:off x="762000" y="4419600"/>
            <a:ext cx="4953000" cy="2057400"/>
          </a:xfrm>
          <a:prstGeom prst="rect">
            <a:avLst/>
          </a:prstGeom>
          <a:noFill/>
          <a:ln w="9525">
            <a:solidFill>
              <a:srgbClr val="FF0000"/>
            </a:solidFill>
            <a:prstDash val="dash"/>
            <a:miter lim="800000"/>
            <a:headEnd/>
            <a:tailEnd/>
          </a:ln>
          <a:effectLst/>
        </p:spPr>
        <p:txBody>
          <a:bodyPr wrap="none" anchor="ctr"/>
          <a:lstStyle/>
          <a:p>
            <a:endParaRPr lang="ja-JP" altLang="en-US"/>
          </a:p>
        </p:txBody>
      </p:sp>
      <p:sp>
        <p:nvSpPr>
          <p:cNvPr id="32788" name="Text Box 20"/>
          <p:cNvSpPr txBox="1">
            <a:spLocks noChangeArrowheads="1"/>
          </p:cNvSpPr>
          <p:nvPr/>
        </p:nvSpPr>
        <p:spPr bwMode="auto">
          <a:xfrm>
            <a:off x="539750" y="114300"/>
            <a:ext cx="2660650" cy="495300"/>
          </a:xfrm>
          <a:prstGeom prst="rect">
            <a:avLst/>
          </a:prstGeom>
          <a:noFill/>
          <a:ln w="38100">
            <a:solidFill>
              <a:schemeClr val="tx1"/>
            </a:solidFill>
            <a:miter lim="800000"/>
            <a:headEnd/>
            <a:tailEnd/>
          </a:ln>
          <a:effectLst/>
        </p:spPr>
        <p:txBody>
          <a:bodyPr wrap="none">
            <a:spAutoFit/>
          </a:bodyPr>
          <a:lstStyle/>
          <a:p>
            <a:pPr algn="ctr"/>
            <a:r>
              <a:rPr lang="ja-JP" altLang="en-US">
                <a:ea typeface="ＭＳ 明朝" pitchFamily="17" charset="-128"/>
              </a:rPr>
              <a:t>実運送概念の分離</a:t>
            </a:r>
          </a:p>
        </p:txBody>
      </p:sp>
      <p:sp>
        <p:nvSpPr>
          <p:cNvPr id="32789" name="AutoShape 21"/>
          <p:cNvSpPr>
            <a:spLocks noChangeArrowheads="1"/>
          </p:cNvSpPr>
          <p:nvPr/>
        </p:nvSpPr>
        <p:spPr bwMode="auto">
          <a:xfrm>
            <a:off x="1295400" y="2667000"/>
            <a:ext cx="914400" cy="1966913"/>
          </a:xfrm>
          <a:prstGeom prst="upArrow">
            <a:avLst>
              <a:gd name="adj1" fmla="val 50000"/>
              <a:gd name="adj2" fmla="val 53776"/>
            </a:avLst>
          </a:prstGeom>
          <a:noFill/>
          <a:ln w="9525">
            <a:solidFill>
              <a:schemeClr val="accent2"/>
            </a:solidFill>
            <a:miter lim="800000"/>
            <a:headEnd/>
            <a:tailEnd/>
          </a:ln>
          <a:effectLst/>
        </p:spPr>
        <p:txBody>
          <a:bodyPr vert="eaVert" wrap="none" anchor="ctr"/>
          <a:lstStyle/>
          <a:p>
            <a:pPr algn="ctr"/>
            <a:r>
              <a:rPr lang="ja-JP" altLang="en-US">
                <a:ea typeface="ＭＳ 明朝" pitchFamily="17" charset="-128"/>
              </a:rPr>
              <a:t>庸車傭船</a:t>
            </a:r>
          </a:p>
        </p:txBody>
      </p:sp>
      <p:sp>
        <p:nvSpPr>
          <p:cNvPr id="32790" name="AutoShape 22"/>
          <p:cNvSpPr>
            <a:spLocks noChangeArrowheads="1"/>
          </p:cNvSpPr>
          <p:nvPr/>
        </p:nvSpPr>
        <p:spPr bwMode="auto">
          <a:xfrm>
            <a:off x="2590800" y="2667000"/>
            <a:ext cx="914400" cy="1966913"/>
          </a:xfrm>
          <a:prstGeom prst="upArrow">
            <a:avLst>
              <a:gd name="adj1" fmla="val 50000"/>
              <a:gd name="adj2" fmla="val 53776"/>
            </a:avLst>
          </a:prstGeom>
          <a:noFill/>
          <a:ln w="9525">
            <a:solidFill>
              <a:schemeClr val="accent1"/>
            </a:solidFill>
            <a:miter lim="800000"/>
            <a:headEnd/>
            <a:tailEnd/>
          </a:ln>
          <a:effectLst/>
        </p:spPr>
        <p:txBody>
          <a:bodyPr vert="eaVert" wrap="none" anchor="ctr"/>
          <a:lstStyle/>
          <a:p>
            <a:pPr algn="ctr"/>
            <a:r>
              <a:rPr lang="ja-JP" altLang="en-US">
                <a:ea typeface="ＭＳ 明朝" pitchFamily="17" charset="-128"/>
              </a:rPr>
              <a:t>人材派遣</a:t>
            </a:r>
          </a:p>
        </p:txBody>
      </p:sp>
      <p:sp>
        <p:nvSpPr>
          <p:cNvPr id="32791" name="AutoShape 23"/>
          <p:cNvSpPr>
            <a:spLocks noChangeArrowheads="1"/>
          </p:cNvSpPr>
          <p:nvPr/>
        </p:nvSpPr>
        <p:spPr bwMode="auto">
          <a:xfrm>
            <a:off x="504825" y="2438400"/>
            <a:ext cx="1019175" cy="2438400"/>
          </a:xfrm>
          <a:prstGeom prst="upDownArrow">
            <a:avLst>
              <a:gd name="adj1" fmla="val 50000"/>
              <a:gd name="adj2" fmla="val 47850"/>
            </a:avLst>
          </a:prstGeom>
          <a:noFill/>
          <a:ln w="9525">
            <a:solidFill>
              <a:schemeClr val="accent2"/>
            </a:solidFill>
            <a:miter lim="800000"/>
            <a:headEnd/>
            <a:tailEnd/>
          </a:ln>
          <a:effectLst/>
        </p:spPr>
        <p:txBody>
          <a:bodyPr vert="eaVert" wrap="none" anchor="ctr"/>
          <a:lstStyle/>
          <a:p>
            <a:pPr algn="ctr"/>
            <a:r>
              <a:rPr lang="ja-JP" altLang="en-US" sz="1600">
                <a:ea typeface="ＭＳ 明朝" pitchFamily="17" charset="-128"/>
              </a:rPr>
              <a:t>スペースチャーター等</a:t>
            </a:r>
          </a:p>
        </p:txBody>
      </p:sp>
      <p:sp>
        <p:nvSpPr>
          <p:cNvPr id="32792" name="AutoShape 24"/>
          <p:cNvSpPr>
            <a:spLocks noChangeArrowheads="1"/>
          </p:cNvSpPr>
          <p:nvPr/>
        </p:nvSpPr>
        <p:spPr bwMode="auto">
          <a:xfrm>
            <a:off x="4238625" y="2438400"/>
            <a:ext cx="1019175" cy="2438400"/>
          </a:xfrm>
          <a:prstGeom prst="upDownArrow">
            <a:avLst>
              <a:gd name="adj1" fmla="val 50000"/>
              <a:gd name="adj2" fmla="val 47850"/>
            </a:avLst>
          </a:prstGeom>
          <a:noFill/>
          <a:ln w="9525">
            <a:solidFill>
              <a:schemeClr val="accent2"/>
            </a:solidFill>
            <a:miter lim="800000"/>
            <a:headEnd/>
            <a:tailEnd/>
          </a:ln>
          <a:effectLst/>
        </p:spPr>
        <p:txBody>
          <a:bodyPr vert="eaVert" wrap="none" anchor="ctr"/>
          <a:lstStyle/>
          <a:p>
            <a:pPr algn="ctr"/>
            <a:r>
              <a:rPr lang="ja-JP" altLang="en-US" sz="1600">
                <a:ea typeface="ＭＳ 明朝" pitchFamily="17" charset="-128"/>
              </a:rPr>
              <a:t>アライアンス等</a:t>
            </a:r>
          </a:p>
        </p:txBody>
      </p:sp>
      <p:sp>
        <p:nvSpPr>
          <p:cNvPr id="32793" name="Text Box 25"/>
          <p:cNvSpPr txBox="1">
            <a:spLocks noChangeArrowheads="1"/>
          </p:cNvSpPr>
          <p:nvPr/>
        </p:nvSpPr>
        <p:spPr bwMode="auto">
          <a:xfrm>
            <a:off x="5157788" y="3087688"/>
            <a:ext cx="733425" cy="1255712"/>
          </a:xfrm>
          <a:prstGeom prst="rect">
            <a:avLst/>
          </a:prstGeom>
          <a:noFill/>
          <a:ln w="9525">
            <a:noFill/>
            <a:miter lim="800000"/>
            <a:headEnd/>
            <a:tailEnd/>
          </a:ln>
          <a:effectLst/>
        </p:spPr>
        <p:txBody>
          <a:bodyPr vert="eaVert" wrap="none">
            <a:spAutoFit/>
          </a:bodyPr>
          <a:lstStyle/>
          <a:p>
            <a:r>
              <a:rPr lang="ja-JP" altLang="en-US" sz="1800"/>
              <a:t>共同運航</a:t>
            </a:r>
          </a:p>
          <a:p>
            <a:r>
              <a:rPr lang="ja-JP" altLang="en-US" sz="1800"/>
              <a:t>コードシェア</a:t>
            </a:r>
            <a:endParaRPr lang="ja-JP"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 3"/>
          <p:cNvSpPr>
            <a:spLocks noGrp="1"/>
          </p:cNvSpPr>
          <p:nvPr>
            <p:ph type="sldNum" sz="quarter" idx="12"/>
          </p:nvPr>
        </p:nvSpPr>
        <p:spPr/>
        <p:txBody>
          <a:bodyPr/>
          <a:lstStyle/>
          <a:p>
            <a:fld id="{CB8B60F7-093C-405E-81CD-55D732F50ACD}" type="slidenum">
              <a:rPr lang="en-US" altLang="ja-JP"/>
              <a:pPr/>
              <a:t>46</a:t>
            </a:fld>
            <a:endParaRPr lang="en-US" altLang="ja-JP"/>
          </a:p>
        </p:txBody>
      </p:sp>
      <p:sp>
        <p:nvSpPr>
          <p:cNvPr id="133122" name="Rectangle 2"/>
          <p:cNvSpPr>
            <a:spLocks noChangeArrowheads="1"/>
          </p:cNvSpPr>
          <p:nvPr/>
        </p:nvSpPr>
        <p:spPr bwMode="auto">
          <a:xfrm>
            <a:off x="1295400" y="838200"/>
            <a:ext cx="7086600" cy="762000"/>
          </a:xfrm>
          <a:prstGeom prst="rect">
            <a:avLst/>
          </a:prstGeom>
          <a:solidFill>
            <a:schemeClr val="bg1"/>
          </a:solidFill>
          <a:ln w="57150">
            <a:solidFill>
              <a:schemeClr val="tx1"/>
            </a:solidFill>
            <a:miter lim="800000"/>
            <a:headEnd/>
            <a:tailEnd/>
          </a:ln>
          <a:effectLst/>
        </p:spPr>
        <p:txBody>
          <a:bodyPr wrap="none" anchor="ctr"/>
          <a:lstStyle/>
          <a:p>
            <a:pPr algn="ctr"/>
            <a:r>
              <a:rPr lang="ja-JP" altLang="en-US" sz="4400"/>
              <a:t>　自動車運送機能の分化</a:t>
            </a:r>
          </a:p>
        </p:txBody>
      </p:sp>
      <p:sp>
        <p:nvSpPr>
          <p:cNvPr id="133123" name="Rectangle 3"/>
          <p:cNvSpPr>
            <a:spLocks noChangeArrowheads="1"/>
          </p:cNvSpPr>
          <p:nvPr/>
        </p:nvSpPr>
        <p:spPr bwMode="auto">
          <a:xfrm>
            <a:off x="2438400" y="2057400"/>
            <a:ext cx="4038600" cy="838200"/>
          </a:xfrm>
          <a:prstGeom prst="rect">
            <a:avLst/>
          </a:prstGeom>
          <a:solidFill>
            <a:schemeClr val="bg1"/>
          </a:solidFill>
          <a:ln w="57150">
            <a:solidFill>
              <a:schemeClr val="tx1"/>
            </a:solidFill>
            <a:miter lim="800000"/>
            <a:headEnd/>
            <a:tailEnd/>
          </a:ln>
          <a:effectLst/>
        </p:spPr>
        <p:txBody>
          <a:bodyPr wrap="none" anchor="ctr"/>
          <a:lstStyle/>
          <a:p>
            <a:pPr algn="ctr"/>
            <a:r>
              <a:rPr lang="ja-JP" altLang="en-US" sz="4400"/>
              <a:t>車両管理</a:t>
            </a:r>
          </a:p>
        </p:txBody>
      </p:sp>
      <p:sp>
        <p:nvSpPr>
          <p:cNvPr id="133124" name="Rectangle 4"/>
          <p:cNvSpPr>
            <a:spLocks noChangeArrowheads="1"/>
          </p:cNvSpPr>
          <p:nvPr/>
        </p:nvSpPr>
        <p:spPr bwMode="auto">
          <a:xfrm>
            <a:off x="2438400" y="3352800"/>
            <a:ext cx="4038600" cy="838200"/>
          </a:xfrm>
          <a:prstGeom prst="rect">
            <a:avLst/>
          </a:prstGeom>
          <a:solidFill>
            <a:schemeClr val="bg1"/>
          </a:solidFill>
          <a:ln w="57150">
            <a:solidFill>
              <a:schemeClr val="tx1"/>
            </a:solidFill>
            <a:miter lim="800000"/>
            <a:headEnd/>
            <a:tailEnd/>
          </a:ln>
          <a:effectLst/>
        </p:spPr>
        <p:txBody>
          <a:bodyPr wrap="none" anchor="ctr"/>
          <a:lstStyle/>
          <a:p>
            <a:pPr algn="dist"/>
            <a:r>
              <a:rPr lang="ja-JP" altLang="en-US" sz="4400"/>
              <a:t>ドライバー管理</a:t>
            </a:r>
          </a:p>
        </p:txBody>
      </p:sp>
      <p:sp>
        <p:nvSpPr>
          <p:cNvPr id="133125" name="Rectangle 5"/>
          <p:cNvSpPr>
            <a:spLocks noChangeArrowheads="1"/>
          </p:cNvSpPr>
          <p:nvPr/>
        </p:nvSpPr>
        <p:spPr bwMode="auto">
          <a:xfrm>
            <a:off x="2362200" y="4572000"/>
            <a:ext cx="4038600" cy="838200"/>
          </a:xfrm>
          <a:prstGeom prst="rect">
            <a:avLst/>
          </a:prstGeom>
          <a:solidFill>
            <a:schemeClr val="bg1"/>
          </a:solidFill>
          <a:ln w="57150">
            <a:solidFill>
              <a:schemeClr val="tx1"/>
            </a:solidFill>
            <a:miter lim="800000"/>
            <a:headEnd/>
            <a:tailEnd/>
          </a:ln>
          <a:effectLst/>
        </p:spPr>
        <p:txBody>
          <a:bodyPr wrap="none" anchor="ctr"/>
          <a:lstStyle/>
          <a:p>
            <a:pPr algn="ctr"/>
            <a:r>
              <a:rPr lang="ja-JP" altLang="en-US" sz="4400"/>
              <a:t>集客管理</a:t>
            </a:r>
          </a:p>
        </p:txBody>
      </p:sp>
      <p:sp>
        <p:nvSpPr>
          <p:cNvPr id="133126" name="Text Box 6"/>
          <p:cNvSpPr txBox="1">
            <a:spLocks noChangeArrowheads="1"/>
          </p:cNvSpPr>
          <p:nvPr/>
        </p:nvSpPr>
        <p:spPr bwMode="auto">
          <a:xfrm>
            <a:off x="6629400" y="3168650"/>
            <a:ext cx="2470150" cy="641350"/>
          </a:xfrm>
          <a:prstGeom prst="rect">
            <a:avLst/>
          </a:prstGeom>
          <a:noFill/>
          <a:ln w="9525">
            <a:noFill/>
            <a:miter lim="800000"/>
            <a:headEnd/>
            <a:tailEnd/>
          </a:ln>
          <a:effectLst/>
        </p:spPr>
        <p:txBody>
          <a:bodyPr wrap="none">
            <a:spAutoFit/>
          </a:bodyPr>
          <a:lstStyle/>
          <a:p>
            <a:r>
              <a:rPr lang="ja-JP" altLang="en-US" sz="3600"/>
              <a:t>運転手派遣</a:t>
            </a:r>
          </a:p>
        </p:txBody>
      </p:sp>
      <p:sp>
        <p:nvSpPr>
          <p:cNvPr id="133127" name="Text Box 7"/>
          <p:cNvSpPr txBox="1">
            <a:spLocks noChangeArrowheads="1"/>
          </p:cNvSpPr>
          <p:nvPr/>
        </p:nvSpPr>
        <p:spPr bwMode="auto">
          <a:xfrm>
            <a:off x="6704013" y="1949450"/>
            <a:ext cx="2135187" cy="641350"/>
          </a:xfrm>
          <a:prstGeom prst="rect">
            <a:avLst/>
          </a:prstGeom>
          <a:noFill/>
          <a:ln w="9525">
            <a:noFill/>
            <a:miter lim="800000"/>
            <a:headEnd/>
            <a:tailEnd/>
          </a:ln>
          <a:effectLst/>
        </p:spPr>
        <p:txBody>
          <a:bodyPr wrap="none">
            <a:spAutoFit/>
          </a:bodyPr>
          <a:lstStyle/>
          <a:p>
            <a:r>
              <a:rPr lang="ja-JP" altLang="en-US" sz="3600"/>
              <a:t>レンタカー</a:t>
            </a:r>
            <a:endParaRPr lang="ja-JP" altLang="en-US"/>
          </a:p>
        </p:txBody>
      </p:sp>
      <p:sp>
        <p:nvSpPr>
          <p:cNvPr id="133128" name="Text Box 8"/>
          <p:cNvSpPr txBox="1">
            <a:spLocks noChangeArrowheads="1"/>
          </p:cNvSpPr>
          <p:nvPr/>
        </p:nvSpPr>
        <p:spPr bwMode="auto">
          <a:xfrm>
            <a:off x="6629400" y="3854450"/>
            <a:ext cx="2012950" cy="641350"/>
          </a:xfrm>
          <a:prstGeom prst="rect">
            <a:avLst/>
          </a:prstGeom>
          <a:noFill/>
          <a:ln w="9525">
            <a:noFill/>
            <a:miter lim="800000"/>
            <a:headEnd/>
            <a:tailEnd/>
          </a:ln>
          <a:effectLst/>
        </p:spPr>
        <p:txBody>
          <a:bodyPr wrap="none">
            <a:spAutoFit/>
          </a:bodyPr>
          <a:lstStyle/>
          <a:p>
            <a:r>
              <a:rPr lang="ja-JP" altLang="en-US" sz="3600"/>
              <a:t>運転代行</a:t>
            </a:r>
            <a:endParaRPr lang="ja-JP" altLang="en-US"/>
          </a:p>
        </p:txBody>
      </p:sp>
      <p:sp>
        <p:nvSpPr>
          <p:cNvPr id="133129" name="Text Box 9"/>
          <p:cNvSpPr txBox="1">
            <a:spLocks noChangeArrowheads="1"/>
          </p:cNvSpPr>
          <p:nvPr/>
        </p:nvSpPr>
        <p:spPr bwMode="auto">
          <a:xfrm>
            <a:off x="6667500" y="2559050"/>
            <a:ext cx="2012950" cy="641350"/>
          </a:xfrm>
          <a:prstGeom prst="rect">
            <a:avLst/>
          </a:prstGeom>
          <a:noFill/>
          <a:ln w="9525">
            <a:noFill/>
            <a:miter lim="800000"/>
            <a:headEnd/>
            <a:tailEnd/>
          </a:ln>
          <a:effectLst/>
        </p:spPr>
        <p:txBody>
          <a:bodyPr wrap="none">
            <a:spAutoFit/>
          </a:bodyPr>
          <a:lstStyle/>
          <a:p>
            <a:r>
              <a:rPr lang="ja-JP" altLang="en-US" sz="3600"/>
              <a:t>運転管理</a:t>
            </a:r>
          </a:p>
        </p:txBody>
      </p:sp>
      <p:sp>
        <p:nvSpPr>
          <p:cNvPr id="133130" name="Text Box 10"/>
          <p:cNvSpPr txBox="1">
            <a:spLocks noChangeArrowheads="1"/>
          </p:cNvSpPr>
          <p:nvPr/>
        </p:nvSpPr>
        <p:spPr bwMode="auto">
          <a:xfrm>
            <a:off x="6673850" y="4495800"/>
            <a:ext cx="2470150" cy="641350"/>
          </a:xfrm>
          <a:prstGeom prst="rect">
            <a:avLst/>
          </a:prstGeom>
          <a:noFill/>
          <a:ln w="9525">
            <a:noFill/>
            <a:miter lim="800000"/>
            <a:headEnd/>
            <a:tailEnd/>
          </a:ln>
          <a:effectLst/>
        </p:spPr>
        <p:txBody>
          <a:bodyPr wrap="none">
            <a:spAutoFit/>
          </a:bodyPr>
          <a:lstStyle/>
          <a:p>
            <a:r>
              <a:rPr lang="ja-JP" altLang="en-US" sz="3600"/>
              <a:t>主催旅行業</a:t>
            </a:r>
            <a:endParaRPr lang="ja-JP" altLang="en-US"/>
          </a:p>
        </p:txBody>
      </p:sp>
      <p:sp>
        <p:nvSpPr>
          <p:cNvPr id="133131" name="Oval 11"/>
          <p:cNvSpPr>
            <a:spLocks noChangeArrowheads="1"/>
          </p:cNvSpPr>
          <p:nvPr/>
        </p:nvSpPr>
        <p:spPr bwMode="auto">
          <a:xfrm>
            <a:off x="304800" y="2057400"/>
            <a:ext cx="1600200" cy="990600"/>
          </a:xfrm>
          <a:prstGeom prst="ellipse">
            <a:avLst/>
          </a:prstGeom>
          <a:solidFill>
            <a:schemeClr val="bg1"/>
          </a:solidFill>
          <a:ln w="9525">
            <a:solidFill>
              <a:schemeClr val="tx1"/>
            </a:solidFill>
            <a:round/>
            <a:headEnd/>
            <a:tailEnd/>
          </a:ln>
          <a:effectLst/>
        </p:spPr>
        <p:txBody>
          <a:bodyPr wrap="none" anchor="ctr"/>
          <a:lstStyle/>
          <a:p>
            <a:pPr algn="ctr"/>
            <a:r>
              <a:rPr lang="ja-JP" altLang="en-US" sz="3600"/>
              <a:t>賃貸借</a:t>
            </a:r>
            <a:endParaRPr lang="ja-JP" altLang="en-US"/>
          </a:p>
        </p:txBody>
      </p:sp>
      <p:sp>
        <p:nvSpPr>
          <p:cNvPr id="133132" name="Oval 12"/>
          <p:cNvSpPr>
            <a:spLocks noChangeArrowheads="1"/>
          </p:cNvSpPr>
          <p:nvPr/>
        </p:nvSpPr>
        <p:spPr bwMode="auto">
          <a:xfrm>
            <a:off x="304800" y="3276600"/>
            <a:ext cx="1600200" cy="990600"/>
          </a:xfrm>
          <a:prstGeom prst="ellipse">
            <a:avLst/>
          </a:prstGeom>
          <a:solidFill>
            <a:schemeClr val="bg1"/>
          </a:solidFill>
          <a:ln w="9525">
            <a:solidFill>
              <a:schemeClr val="tx1"/>
            </a:solidFill>
            <a:round/>
            <a:headEnd/>
            <a:tailEnd/>
          </a:ln>
          <a:effectLst/>
        </p:spPr>
        <p:txBody>
          <a:bodyPr wrap="none" anchor="ctr"/>
          <a:lstStyle/>
          <a:p>
            <a:pPr algn="ctr"/>
            <a:r>
              <a:rPr lang="ja-JP" altLang="en-US" sz="3600"/>
              <a:t>労働法</a:t>
            </a:r>
            <a:endParaRPr lang="ja-JP" altLang="en-US"/>
          </a:p>
        </p:txBody>
      </p:sp>
      <p:sp>
        <p:nvSpPr>
          <p:cNvPr id="133133" name="Oval 13"/>
          <p:cNvSpPr>
            <a:spLocks noChangeArrowheads="1"/>
          </p:cNvSpPr>
          <p:nvPr/>
        </p:nvSpPr>
        <p:spPr bwMode="auto">
          <a:xfrm>
            <a:off x="152400" y="4419600"/>
            <a:ext cx="2057400" cy="1143000"/>
          </a:xfrm>
          <a:prstGeom prst="ellipse">
            <a:avLst/>
          </a:prstGeom>
          <a:solidFill>
            <a:schemeClr val="bg1"/>
          </a:solidFill>
          <a:ln w="9525">
            <a:solidFill>
              <a:schemeClr val="tx1"/>
            </a:solidFill>
            <a:round/>
            <a:headEnd/>
            <a:tailEnd/>
          </a:ln>
          <a:effectLst/>
        </p:spPr>
        <p:txBody>
          <a:bodyPr wrap="none" anchor="ctr"/>
          <a:lstStyle/>
          <a:p>
            <a:pPr algn="ctr"/>
            <a:r>
              <a:rPr lang="ja-JP" altLang="en-US" sz="3600"/>
              <a:t>旅行業法</a:t>
            </a:r>
            <a:endParaRPr lang="ja-JP" altLang="en-US"/>
          </a:p>
        </p:txBody>
      </p:sp>
      <p:sp>
        <p:nvSpPr>
          <p:cNvPr id="133134" name="Text Box 14"/>
          <p:cNvSpPr txBox="1">
            <a:spLocks noChangeArrowheads="1"/>
          </p:cNvSpPr>
          <p:nvPr/>
        </p:nvSpPr>
        <p:spPr bwMode="auto">
          <a:xfrm>
            <a:off x="5580063" y="5883275"/>
            <a:ext cx="3384550" cy="641350"/>
          </a:xfrm>
          <a:prstGeom prst="rect">
            <a:avLst/>
          </a:prstGeom>
          <a:noFill/>
          <a:ln w="9525">
            <a:noFill/>
            <a:miter lim="800000"/>
            <a:headEnd/>
            <a:tailEnd/>
          </a:ln>
          <a:effectLst/>
        </p:spPr>
        <p:txBody>
          <a:bodyPr wrap="none">
            <a:spAutoFit/>
          </a:bodyPr>
          <a:lstStyle/>
          <a:p>
            <a:r>
              <a:rPr lang="ja-JP" altLang="en-US" sz="3600"/>
              <a:t>総合旅客運送業</a:t>
            </a:r>
            <a:endParaRPr lang="ja-JP" altLang="en-US"/>
          </a:p>
        </p:txBody>
      </p:sp>
      <p:sp>
        <p:nvSpPr>
          <p:cNvPr id="133135" name="AutoShape 15"/>
          <p:cNvSpPr>
            <a:spLocks noChangeArrowheads="1"/>
          </p:cNvSpPr>
          <p:nvPr/>
        </p:nvSpPr>
        <p:spPr bwMode="auto">
          <a:xfrm>
            <a:off x="7523163" y="5445125"/>
            <a:ext cx="865187" cy="288925"/>
          </a:xfrm>
          <a:prstGeom prst="downArrow">
            <a:avLst>
              <a:gd name="adj1" fmla="val 50000"/>
              <a:gd name="adj2" fmla="val 25000"/>
            </a:avLst>
          </a:prstGeom>
          <a:solidFill>
            <a:srgbClr val="CCFFCC"/>
          </a:solidFill>
          <a:ln w="9525">
            <a:solidFill>
              <a:schemeClr val="tx1"/>
            </a:solidFill>
            <a:miter lim="800000"/>
            <a:headEnd/>
            <a:tailEnd/>
          </a:ln>
          <a:effectLst/>
        </p:spPr>
        <p:txBody>
          <a:bodyPr vert="eaVert" wrap="none" anchor="ctr"/>
          <a:lstStyle/>
          <a:p>
            <a:endParaRPr lang="ja-JP" altLang="en-US"/>
          </a:p>
        </p:txBody>
      </p:sp>
      <p:sp>
        <p:nvSpPr>
          <p:cNvPr id="133136" name="Text Box 16"/>
          <p:cNvSpPr txBox="1">
            <a:spLocks noChangeArrowheads="1"/>
          </p:cNvSpPr>
          <p:nvPr/>
        </p:nvSpPr>
        <p:spPr bwMode="auto">
          <a:xfrm>
            <a:off x="12700" y="5694363"/>
            <a:ext cx="5043488" cy="519112"/>
          </a:xfrm>
          <a:prstGeom prst="rect">
            <a:avLst/>
          </a:prstGeom>
          <a:noFill/>
          <a:ln w="9525">
            <a:noFill/>
            <a:miter lim="800000"/>
            <a:headEnd/>
            <a:tailEnd/>
          </a:ln>
          <a:effectLst/>
        </p:spPr>
        <p:txBody>
          <a:bodyPr wrap="none">
            <a:spAutoFit/>
          </a:bodyPr>
          <a:lstStyle/>
          <a:p>
            <a:r>
              <a:rPr lang="ja-JP" altLang="en-US" sz="2800"/>
              <a:t>一種運転免許　自家用有償運送</a:t>
            </a:r>
          </a:p>
        </p:txBody>
      </p:sp>
      <p:sp>
        <p:nvSpPr>
          <p:cNvPr id="133137" name="Text Box 17"/>
          <p:cNvSpPr txBox="1">
            <a:spLocks noChangeArrowheads="1"/>
          </p:cNvSpPr>
          <p:nvPr/>
        </p:nvSpPr>
        <p:spPr bwMode="auto">
          <a:xfrm>
            <a:off x="17463" y="6172200"/>
            <a:ext cx="5059362" cy="519113"/>
          </a:xfrm>
          <a:prstGeom prst="rect">
            <a:avLst/>
          </a:prstGeom>
          <a:noFill/>
          <a:ln w="9525">
            <a:noFill/>
            <a:miter lim="800000"/>
            <a:headEnd/>
            <a:tailEnd/>
          </a:ln>
          <a:effectLst/>
        </p:spPr>
        <p:txBody>
          <a:bodyPr>
            <a:spAutoFit/>
          </a:bodyPr>
          <a:lstStyle/>
          <a:p>
            <a:r>
              <a:rPr lang="ja-JP" altLang="en-US" sz="2800"/>
              <a:t>二種運転免許　運転代行</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スライド番号プレースホルダ 3"/>
          <p:cNvSpPr>
            <a:spLocks noGrp="1"/>
          </p:cNvSpPr>
          <p:nvPr>
            <p:ph type="sldNum" sz="quarter" idx="12"/>
          </p:nvPr>
        </p:nvSpPr>
        <p:spPr/>
        <p:txBody>
          <a:bodyPr/>
          <a:lstStyle/>
          <a:p>
            <a:fld id="{934823DD-312A-454F-9C5F-BC24AD31DC34}" type="slidenum">
              <a:rPr lang="en-US" altLang="ja-JP"/>
              <a:pPr/>
              <a:t>47</a:t>
            </a:fld>
            <a:endParaRPr lang="en-US" altLang="ja-JP"/>
          </a:p>
        </p:txBody>
      </p:sp>
      <p:sp>
        <p:nvSpPr>
          <p:cNvPr id="34818" name="Text Box 2"/>
          <p:cNvSpPr txBox="1">
            <a:spLocks noChangeArrowheads="1"/>
          </p:cNvSpPr>
          <p:nvPr/>
        </p:nvSpPr>
        <p:spPr bwMode="auto">
          <a:xfrm>
            <a:off x="1746250" y="1382713"/>
            <a:ext cx="1717675" cy="466725"/>
          </a:xfrm>
          <a:prstGeom prst="rect">
            <a:avLst/>
          </a:prstGeom>
          <a:noFill/>
          <a:ln w="9525">
            <a:solidFill>
              <a:schemeClr val="tx1"/>
            </a:solidFill>
            <a:miter lim="800000"/>
            <a:headEnd/>
            <a:tailEnd/>
          </a:ln>
          <a:effectLst/>
        </p:spPr>
        <p:txBody>
          <a:bodyPr wrap="none">
            <a:spAutoFit/>
          </a:bodyPr>
          <a:lstStyle/>
          <a:p>
            <a:r>
              <a:rPr lang="ja-JP" altLang="en-US"/>
              <a:t>船舶所有者</a:t>
            </a:r>
          </a:p>
        </p:txBody>
      </p:sp>
      <p:sp>
        <p:nvSpPr>
          <p:cNvPr id="34819" name="Text Box 3"/>
          <p:cNvSpPr txBox="1">
            <a:spLocks noChangeArrowheads="1"/>
          </p:cNvSpPr>
          <p:nvPr/>
        </p:nvSpPr>
        <p:spPr bwMode="auto">
          <a:xfrm>
            <a:off x="4489450" y="3028950"/>
            <a:ext cx="2936875" cy="466725"/>
          </a:xfrm>
          <a:prstGeom prst="rect">
            <a:avLst/>
          </a:prstGeom>
          <a:noFill/>
          <a:ln w="9525">
            <a:solidFill>
              <a:schemeClr val="tx1"/>
            </a:solidFill>
            <a:miter lim="800000"/>
            <a:headEnd/>
            <a:tailEnd/>
          </a:ln>
          <a:effectLst/>
        </p:spPr>
        <p:txBody>
          <a:bodyPr wrap="none">
            <a:spAutoFit/>
          </a:bodyPr>
          <a:lstStyle/>
          <a:p>
            <a:r>
              <a:rPr lang="ja-JP" altLang="en-US"/>
              <a:t>船舶賃借者（裸傭船）</a:t>
            </a:r>
          </a:p>
        </p:txBody>
      </p:sp>
      <p:sp>
        <p:nvSpPr>
          <p:cNvPr id="34820" name="Text Box 4"/>
          <p:cNvSpPr txBox="1">
            <a:spLocks noChangeArrowheads="1"/>
          </p:cNvSpPr>
          <p:nvPr/>
        </p:nvSpPr>
        <p:spPr bwMode="auto">
          <a:xfrm>
            <a:off x="2762250" y="3973513"/>
            <a:ext cx="1717675" cy="466725"/>
          </a:xfrm>
          <a:prstGeom prst="rect">
            <a:avLst/>
          </a:prstGeom>
          <a:noFill/>
          <a:ln w="9525">
            <a:solidFill>
              <a:schemeClr val="tx1"/>
            </a:solidFill>
            <a:miter lim="800000"/>
            <a:headEnd/>
            <a:tailEnd/>
          </a:ln>
          <a:effectLst/>
        </p:spPr>
        <p:txBody>
          <a:bodyPr wrap="none">
            <a:spAutoFit/>
          </a:bodyPr>
          <a:lstStyle/>
          <a:p>
            <a:r>
              <a:rPr lang="ja-JP" altLang="en-US"/>
              <a:t>定期用船者</a:t>
            </a:r>
          </a:p>
        </p:txBody>
      </p:sp>
      <p:sp>
        <p:nvSpPr>
          <p:cNvPr id="34821" name="Text Box 5"/>
          <p:cNvSpPr txBox="1">
            <a:spLocks noChangeArrowheads="1"/>
          </p:cNvSpPr>
          <p:nvPr/>
        </p:nvSpPr>
        <p:spPr bwMode="auto">
          <a:xfrm>
            <a:off x="4419600" y="5324475"/>
            <a:ext cx="3844925" cy="466725"/>
          </a:xfrm>
          <a:prstGeom prst="rect">
            <a:avLst/>
          </a:prstGeom>
          <a:noFill/>
          <a:ln w="9525">
            <a:solidFill>
              <a:schemeClr val="tx1"/>
            </a:solidFill>
            <a:miter lim="800000"/>
            <a:headEnd/>
            <a:tailEnd/>
          </a:ln>
          <a:effectLst/>
        </p:spPr>
        <p:txBody>
          <a:bodyPr wrap="none">
            <a:spAutoFit/>
          </a:bodyPr>
          <a:lstStyle/>
          <a:p>
            <a:r>
              <a:rPr lang="ja-JP" altLang="en-US"/>
              <a:t>航海用船者（連続航海含む）</a:t>
            </a:r>
          </a:p>
        </p:txBody>
      </p:sp>
      <p:sp>
        <p:nvSpPr>
          <p:cNvPr id="34822" name="Text Box 6"/>
          <p:cNvSpPr txBox="1">
            <a:spLocks noChangeArrowheads="1"/>
          </p:cNvSpPr>
          <p:nvPr/>
        </p:nvSpPr>
        <p:spPr bwMode="auto">
          <a:xfrm>
            <a:off x="949325" y="3038475"/>
            <a:ext cx="43815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sz="1600"/>
              <a:t>利用運送契約</a:t>
            </a:r>
          </a:p>
        </p:txBody>
      </p:sp>
      <p:cxnSp>
        <p:nvCxnSpPr>
          <p:cNvPr id="34823" name="AutoShape 7"/>
          <p:cNvCxnSpPr>
            <a:cxnSpLocks noChangeShapeType="1"/>
            <a:stCxn id="34818" idx="2"/>
            <a:endCxn id="34819" idx="1"/>
          </p:cNvCxnSpPr>
          <p:nvPr/>
        </p:nvCxnSpPr>
        <p:spPr bwMode="auto">
          <a:xfrm rot="16200000" flipH="1">
            <a:off x="2840831" y="1613695"/>
            <a:ext cx="1412875" cy="1884362"/>
          </a:xfrm>
          <a:prstGeom prst="bentConnector2">
            <a:avLst/>
          </a:prstGeom>
          <a:noFill/>
          <a:ln w="9525">
            <a:solidFill>
              <a:schemeClr val="tx1"/>
            </a:solidFill>
            <a:miter lim="800000"/>
            <a:headEnd type="triangle" w="med" len="med"/>
            <a:tailEnd type="triangle" w="med" len="med"/>
          </a:ln>
          <a:effectLst/>
        </p:spPr>
      </p:cxnSp>
      <p:sp>
        <p:nvSpPr>
          <p:cNvPr id="34824" name="Text Box 8"/>
          <p:cNvSpPr txBox="1">
            <a:spLocks noChangeArrowheads="1"/>
          </p:cNvSpPr>
          <p:nvPr/>
        </p:nvSpPr>
        <p:spPr bwMode="auto">
          <a:xfrm>
            <a:off x="2762250" y="1895475"/>
            <a:ext cx="438150" cy="1117600"/>
          </a:xfrm>
          <a:prstGeom prst="rect">
            <a:avLst/>
          </a:prstGeom>
          <a:noFill/>
          <a:ln w="9525">
            <a:solidFill>
              <a:schemeClr val="tx1"/>
            </a:solidFill>
            <a:prstDash val="dash"/>
            <a:miter lim="800000"/>
            <a:headEnd/>
            <a:tailEnd/>
          </a:ln>
          <a:effectLst/>
        </p:spPr>
        <p:txBody>
          <a:bodyPr vert="eaVert" wrap="none">
            <a:spAutoFit/>
          </a:bodyPr>
          <a:lstStyle/>
          <a:p>
            <a:r>
              <a:rPr lang="ja-JP" altLang="en-US" sz="1600"/>
              <a:t>賃貸借契約</a:t>
            </a:r>
          </a:p>
        </p:txBody>
      </p:sp>
      <p:sp>
        <p:nvSpPr>
          <p:cNvPr id="34825" name="Oval 9"/>
          <p:cNvSpPr>
            <a:spLocks noChangeArrowheads="1"/>
          </p:cNvSpPr>
          <p:nvPr/>
        </p:nvSpPr>
        <p:spPr bwMode="auto">
          <a:xfrm>
            <a:off x="1939925" y="2438400"/>
            <a:ext cx="457200" cy="838200"/>
          </a:xfrm>
          <a:prstGeom prst="ellipse">
            <a:avLst/>
          </a:prstGeom>
          <a:noFill/>
          <a:ln w="9525">
            <a:solidFill>
              <a:schemeClr val="tx1"/>
            </a:solidFill>
            <a:round/>
            <a:headEnd/>
            <a:tailEnd/>
          </a:ln>
          <a:effectLst/>
        </p:spPr>
        <p:txBody>
          <a:bodyPr vert="eaVert" wrap="none" anchor="ctr"/>
          <a:lstStyle/>
          <a:p>
            <a:pPr algn="ctr"/>
            <a:r>
              <a:rPr lang="ja-JP" altLang="en-US" sz="1200"/>
              <a:t>占有移転</a:t>
            </a:r>
          </a:p>
        </p:txBody>
      </p:sp>
      <p:sp>
        <p:nvSpPr>
          <p:cNvPr id="34826" name="Text Box 10"/>
          <p:cNvSpPr txBox="1">
            <a:spLocks noChangeArrowheads="1"/>
          </p:cNvSpPr>
          <p:nvPr/>
        </p:nvSpPr>
        <p:spPr bwMode="auto">
          <a:xfrm>
            <a:off x="1787525" y="3276600"/>
            <a:ext cx="717550" cy="304800"/>
          </a:xfrm>
          <a:prstGeom prst="rect">
            <a:avLst/>
          </a:prstGeom>
          <a:noFill/>
          <a:ln w="9525">
            <a:noFill/>
            <a:miter lim="800000"/>
            <a:headEnd/>
            <a:tailEnd/>
          </a:ln>
          <a:effectLst/>
        </p:spPr>
        <p:txBody>
          <a:bodyPr wrap="none">
            <a:spAutoFit/>
          </a:bodyPr>
          <a:lstStyle/>
          <a:p>
            <a:r>
              <a:rPr lang="ja-JP" altLang="en-US" sz="1400"/>
              <a:t>無⇔有</a:t>
            </a:r>
          </a:p>
        </p:txBody>
      </p:sp>
      <p:sp>
        <p:nvSpPr>
          <p:cNvPr id="34827" name="Oval 11"/>
          <p:cNvSpPr>
            <a:spLocks noChangeArrowheads="1"/>
          </p:cNvSpPr>
          <p:nvPr/>
        </p:nvSpPr>
        <p:spPr bwMode="auto">
          <a:xfrm>
            <a:off x="1711325" y="3810000"/>
            <a:ext cx="228600" cy="609600"/>
          </a:xfrm>
          <a:prstGeom prst="ellipse">
            <a:avLst/>
          </a:prstGeom>
          <a:noFill/>
          <a:ln w="9525">
            <a:solidFill>
              <a:schemeClr val="tx1"/>
            </a:solidFill>
            <a:round/>
            <a:headEnd/>
            <a:tailEnd/>
          </a:ln>
          <a:effectLst/>
        </p:spPr>
        <p:txBody>
          <a:bodyPr vert="eaVert" wrap="none" anchor="ctr"/>
          <a:lstStyle/>
          <a:p>
            <a:pPr algn="ctr"/>
            <a:r>
              <a:rPr lang="ja-JP" altLang="en-US" sz="1400"/>
              <a:t>運賃</a:t>
            </a:r>
          </a:p>
        </p:txBody>
      </p:sp>
      <p:sp>
        <p:nvSpPr>
          <p:cNvPr id="34828" name="Line 12"/>
          <p:cNvSpPr>
            <a:spLocks noChangeShapeType="1"/>
          </p:cNvSpPr>
          <p:nvPr/>
        </p:nvSpPr>
        <p:spPr bwMode="auto">
          <a:xfrm flipV="1">
            <a:off x="1676400" y="3276600"/>
            <a:ext cx="0" cy="609600"/>
          </a:xfrm>
          <a:prstGeom prst="line">
            <a:avLst/>
          </a:prstGeom>
          <a:noFill/>
          <a:ln w="9525">
            <a:solidFill>
              <a:schemeClr val="tx1"/>
            </a:solidFill>
            <a:round/>
            <a:headEnd/>
            <a:tailEnd type="triangle" w="med" len="med"/>
          </a:ln>
          <a:effectLst/>
        </p:spPr>
        <p:txBody>
          <a:bodyPr/>
          <a:lstStyle/>
          <a:p>
            <a:endParaRPr lang="ja-JP" altLang="en-US"/>
          </a:p>
        </p:txBody>
      </p:sp>
      <p:sp>
        <p:nvSpPr>
          <p:cNvPr id="34829" name="Oval 13"/>
          <p:cNvSpPr>
            <a:spLocks noChangeArrowheads="1"/>
          </p:cNvSpPr>
          <p:nvPr/>
        </p:nvSpPr>
        <p:spPr bwMode="auto">
          <a:xfrm>
            <a:off x="4225925" y="2200275"/>
            <a:ext cx="228600" cy="609600"/>
          </a:xfrm>
          <a:prstGeom prst="ellipse">
            <a:avLst/>
          </a:prstGeom>
          <a:noFill/>
          <a:ln w="9525">
            <a:solidFill>
              <a:schemeClr val="tx1"/>
            </a:solidFill>
            <a:round/>
            <a:headEnd/>
            <a:tailEnd/>
          </a:ln>
          <a:effectLst/>
        </p:spPr>
        <p:txBody>
          <a:bodyPr vert="eaVert" wrap="none" anchor="ctr"/>
          <a:lstStyle/>
          <a:p>
            <a:pPr algn="ctr"/>
            <a:r>
              <a:rPr lang="ja-JP" altLang="en-US" sz="1400"/>
              <a:t>傭船料</a:t>
            </a:r>
          </a:p>
        </p:txBody>
      </p:sp>
      <p:sp>
        <p:nvSpPr>
          <p:cNvPr id="34830" name="Line 14"/>
          <p:cNvSpPr>
            <a:spLocks noChangeShapeType="1"/>
          </p:cNvSpPr>
          <p:nvPr/>
        </p:nvSpPr>
        <p:spPr bwMode="auto">
          <a:xfrm rot="18265919" flipV="1">
            <a:off x="3920331" y="1894682"/>
            <a:ext cx="1587" cy="609600"/>
          </a:xfrm>
          <a:prstGeom prst="line">
            <a:avLst/>
          </a:prstGeom>
          <a:noFill/>
          <a:ln w="9525">
            <a:solidFill>
              <a:schemeClr val="tx1"/>
            </a:solidFill>
            <a:round/>
            <a:headEnd/>
            <a:tailEnd type="triangle" w="med" len="med"/>
          </a:ln>
          <a:effectLst/>
        </p:spPr>
        <p:txBody>
          <a:bodyPr/>
          <a:lstStyle/>
          <a:p>
            <a:endParaRPr lang="ja-JP" altLang="en-US"/>
          </a:p>
        </p:txBody>
      </p:sp>
      <p:sp>
        <p:nvSpPr>
          <p:cNvPr id="34831" name="Text Box 15"/>
          <p:cNvSpPr txBox="1">
            <a:spLocks noChangeArrowheads="1"/>
          </p:cNvSpPr>
          <p:nvPr/>
        </p:nvSpPr>
        <p:spPr bwMode="auto">
          <a:xfrm>
            <a:off x="2662238" y="3571875"/>
            <a:ext cx="1300162" cy="457200"/>
          </a:xfrm>
          <a:prstGeom prst="rect">
            <a:avLst/>
          </a:prstGeom>
          <a:noFill/>
          <a:ln w="9525">
            <a:noFill/>
            <a:miter lim="800000"/>
            <a:headEnd/>
            <a:tailEnd/>
          </a:ln>
          <a:effectLst/>
        </p:spPr>
        <p:txBody>
          <a:bodyPr wrap="none">
            <a:spAutoFit/>
          </a:bodyPr>
          <a:lstStyle/>
          <a:p>
            <a:r>
              <a:rPr lang="en-US" altLang="ja-JP"/>
              <a:t>Which</a:t>
            </a:r>
            <a:r>
              <a:rPr lang="ja-JP" altLang="en-US"/>
              <a:t>？</a:t>
            </a:r>
          </a:p>
        </p:txBody>
      </p:sp>
      <p:sp>
        <p:nvSpPr>
          <p:cNvPr id="34832" name="Text Box 16"/>
          <p:cNvSpPr txBox="1">
            <a:spLocks noChangeArrowheads="1"/>
          </p:cNvSpPr>
          <p:nvPr/>
        </p:nvSpPr>
        <p:spPr bwMode="auto">
          <a:xfrm>
            <a:off x="4683125" y="3962400"/>
            <a:ext cx="2622550" cy="581025"/>
          </a:xfrm>
          <a:prstGeom prst="rect">
            <a:avLst/>
          </a:prstGeom>
          <a:noFill/>
          <a:ln w="9525">
            <a:noFill/>
            <a:miter lim="800000"/>
            <a:headEnd/>
            <a:tailEnd/>
          </a:ln>
          <a:effectLst/>
        </p:spPr>
        <p:txBody>
          <a:bodyPr wrap="none">
            <a:spAutoFit/>
          </a:bodyPr>
          <a:lstStyle/>
          <a:p>
            <a:r>
              <a:rPr lang="ja-JP" altLang="en-US" sz="1600"/>
              <a:t>判例：船員労務供給契約と</a:t>
            </a:r>
          </a:p>
          <a:p>
            <a:r>
              <a:rPr lang="ja-JP" altLang="en-US" sz="1600"/>
              <a:t>船舶賃貸借契約の混合契約</a:t>
            </a:r>
          </a:p>
        </p:txBody>
      </p:sp>
      <p:sp>
        <p:nvSpPr>
          <p:cNvPr id="34833" name="Oval 17"/>
          <p:cNvSpPr>
            <a:spLocks noChangeArrowheads="1"/>
          </p:cNvSpPr>
          <p:nvPr/>
        </p:nvSpPr>
        <p:spPr bwMode="auto">
          <a:xfrm>
            <a:off x="1101725" y="1438275"/>
            <a:ext cx="533400" cy="457200"/>
          </a:xfrm>
          <a:prstGeom prst="ellipse">
            <a:avLst/>
          </a:prstGeom>
          <a:noFill/>
          <a:ln w="9525">
            <a:solidFill>
              <a:schemeClr val="tx1"/>
            </a:solidFill>
            <a:round/>
            <a:headEnd/>
            <a:tailEnd/>
          </a:ln>
          <a:effectLst/>
        </p:spPr>
        <p:txBody>
          <a:bodyPr wrap="none" anchor="ctr"/>
          <a:lstStyle/>
          <a:p>
            <a:pPr algn="ctr"/>
            <a:r>
              <a:rPr lang="ja-JP" altLang="en-US" sz="1600"/>
              <a:t>船長</a:t>
            </a:r>
          </a:p>
        </p:txBody>
      </p:sp>
      <p:sp>
        <p:nvSpPr>
          <p:cNvPr id="34834" name="Oval 18"/>
          <p:cNvSpPr>
            <a:spLocks noChangeArrowheads="1"/>
          </p:cNvSpPr>
          <p:nvPr/>
        </p:nvSpPr>
        <p:spPr bwMode="auto">
          <a:xfrm>
            <a:off x="3844925" y="3114675"/>
            <a:ext cx="533400" cy="457200"/>
          </a:xfrm>
          <a:prstGeom prst="ellipse">
            <a:avLst/>
          </a:prstGeom>
          <a:noFill/>
          <a:ln w="9525">
            <a:solidFill>
              <a:schemeClr val="tx1"/>
            </a:solidFill>
            <a:round/>
            <a:headEnd/>
            <a:tailEnd/>
          </a:ln>
          <a:effectLst/>
        </p:spPr>
        <p:txBody>
          <a:bodyPr wrap="none" anchor="ctr"/>
          <a:lstStyle/>
          <a:p>
            <a:pPr algn="ctr"/>
            <a:r>
              <a:rPr lang="ja-JP" altLang="en-US" sz="1600"/>
              <a:t>船長</a:t>
            </a:r>
          </a:p>
        </p:txBody>
      </p:sp>
      <p:sp>
        <p:nvSpPr>
          <p:cNvPr id="34835" name="Text Box 19"/>
          <p:cNvSpPr txBox="1">
            <a:spLocks noChangeArrowheads="1"/>
          </p:cNvSpPr>
          <p:nvPr/>
        </p:nvSpPr>
        <p:spPr bwMode="auto">
          <a:xfrm>
            <a:off x="5099050" y="1535113"/>
            <a:ext cx="1717675" cy="466725"/>
          </a:xfrm>
          <a:prstGeom prst="rect">
            <a:avLst/>
          </a:prstGeom>
          <a:noFill/>
          <a:ln w="9525">
            <a:solidFill>
              <a:schemeClr val="tx1"/>
            </a:solidFill>
            <a:miter lim="800000"/>
            <a:headEnd/>
            <a:tailEnd/>
          </a:ln>
          <a:effectLst/>
        </p:spPr>
        <p:txBody>
          <a:bodyPr wrap="none">
            <a:spAutoFit/>
          </a:bodyPr>
          <a:lstStyle/>
          <a:p>
            <a:r>
              <a:rPr lang="ja-JP" altLang="en-US"/>
              <a:t>運航委託者</a:t>
            </a:r>
          </a:p>
        </p:txBody>
      </p:sp>
      <p:cxnSp>
        <p:nvCxnSpPr>
          <p:cNvPr id="34836" name="AutoShape 20"/>
          <p:cNvCxnSpPr>
            <a:cxnSpLocks noChangeShapeType="1"/>
            <a:stCxn id="34818" idx="3"/>
            <a:endCxn id="34835" idx="1"/>
          </p:cNvCxnSpPr>
          <p:nvPr/>
        </p:nvCxnSpPr>
        <p:spPr bwMode="auto">
          <a:xfrm>
            <a:off x="3463925" y="1616075"/>
            <a:ext cx="1635125" cy="152400"/>
          </a:xfrm>
          <a:prstGeom prst="bentConnector3">
            <a:avLst>
              <a:gd name="adj1" fmla="val 50000"/>
            </a:avLst>
          </a:prstGeom>
          <a:noFill/>
          <a:ln w="9525">
            <a:solidFill>
              <a:schemeClr val="tx1"/>
            </a:solidFill>
            <a:miter lim="800000"/>
            <a:headEnd type="triangle" w="med" len="med"/>
            <a:tailEnd type="triangle" w="med" len="med"/>
          </a:ln>
          <a:effectLst/>
        </p:spPr>
      </p:cxnSp>
      <p:sp>
        <p:nvSpPr>
          <p:cNvPr id="34837" name="Text Box 21"/>
          <p:cNvSpPr txBox="1">
            <a:spLocks noChangeArrowheads="1"/>
          </p:cNvSpPr>
          <p:nvPr/>
        </p:nvSpPr>
        <p:spPr bwMode="auto">
          <a:xfrm>
            <a:off x="3829050" y="1285875"/>
            <a:ext cx="1006475" cy="346075"/>
          </a:xfrm>
          <a:prstGeom prst="rect">
            <a:avLst/>
          </a:prstGeom>
          <a:noFill/>
          <a:ln w="9525">
            <a:solidFill>
              <a:schemeClr val="tx1"/>
            </a:solidFill>
            <a:prstDash val="dash"/>
            <a:miter lim="800000"/>
            <a:headEnd/>
            <a:tailEnd/>
          </a:ln>
          <a:effectLst/>
        </p:spPr>
        <p:txBody>
          <a:bodyPr wrap="none">
            <a:spAutoFit/>
          </a:bodyPr>
          <a:lstStyle/>
          <a:p>
            <a:r>
              <a:rPr lang="ja-JP" altLang="en-US" sz="1600"/>
              <a:t>運航委託</a:t>
            </a:r>
          </a:p>
        </p:txBody>
      </p:sp>
      <p:sp>
        <p:nvSpPr>
          <p:cNvPr id="34838" name="Oval 22"/>
          <p:cNvSpPr>
            <a:spLocks noChangeArrowheads="1"/>
          </p:cNvSpPr>
          <p:nvPr/>
        </p:nvSpPr>
        <p:spPr bwMode="auto">
          <a:xfrm>
            <a:off x="3200400" y="1219200"/>
            <a:ext cx="533400" cy="457200"/>
          </a:xfrm>
          <a:prstGeom prst="ellipse">
            <a:avLst/>
          </a:prstGeom>
          <a:noFill/>
          <a:ln w="9525">
            <a:solidFill>
              <a:schemeClr val="tx1"/>
            </a:solidFill>
            <a:round/>
            <a:headEnd/>
            <a:tailEnd/>
          </a:ln>
          <a:effectLst/>
        </p:spPr>
        <p:txBody>
          <a:bodyPr wrap="none" anchor="ctr"/>
          <a:lstStyle/>
          <a:p>
            <a:pPr algn="ctr"/>
            <a:r>
              <a:rPr lang="ja-JP" altLang="en-US" sz="1600"/>
              <a:t>船長</a:t>
            </a:r>
          </a:p>
        </p:txBody>
      </p:sp>
      <p:sp>
        <p:nvSpPr>
          <p:cNvPr id="34839" name="AutoShape 23"/>
          <p:cNvSpPr>
            <a:spLocks noChangeArrowheads="1"/>
          </p:cNvSpPr>
          <p:nvPr/>
        </p:nvSpPr>
        <p:spPr bwMode="auto">
          <a:xfrm>
            <a:off x="720725" y="4495800"/>
            <a:ext cx="914400" cy="609600"/>
          </a:xfrm>
          <a:prstGeom prst="flowChartDecision">
            <a:avLst/>
          </a:prstGeom>
          <a:noFill/>
          <a:ln w="9525">
            <a:solidFill>
              <a:schemeClr val="tx1"/>
            </a:solidFill>
            <a:prstDash val="dash"/>
            <a:miter lim="800000"/>
            <a:headEnd/>
            <a:tailEnd/>
          </a:ln>
          <a:effectLst/>
        </p:spPr>
        <p:txBody>
          <a:bodyPr wrap="none" anchor="ctr"/>
          <a:lstStyle/>
          <a:p>
            <a:pPr algn="ctr"/>
            <a:r>
              <a:rPr lang="ja-JP" altLang="en-US"/>
              <a:t>荷主</a:t>
            </a:r>
          </a:p>
        </p:txBody>
      </p:sp>
      <p:sp>
        <p:nvSpPr>
          <p:cNvPr id="34840" name="AutoShape 24"/>
          <p:cNvSpPr>
            <a:spLocks noChangeArrowheads="1"/>
          </p:cNvSpPr>
          <p:nvPr/>
        </p:nvSpPr>
        <p:spPr bwMode="auto">
          <a:xfrm>
            <a:off x="720725" y="2276475"/>
            <a:ext cx="914400" cy="609600"/>
          </a:xfrm>
          <a:prstGeom prst="flowChartDecision">
            <a:avLst/>
          </a:prstGeom>
          <a:noFill/>
          <a:ln w="9525">
            <a:solidFill>
              <a:schemeClr val="tx1"/>
            </a:solidFill>
            <a:prstDash val="dash"/>
            <a:miter lim="800000"/>
            <a:headEnd/>
            <a:tailEnd/>
          </a:ln>
          <a:effectLst/>
        </p:spPr>
        <p:txBody>
          <a:bodyPr wrap="none" anchor="ctr"/>
          <a:lstStyle/>
          <a:p>
            <a:pPr algn="ctr"/>
            <a:r>
              <a:rPr lang="ja-JP" altLang="en-US" sz="1800"/>
              <a:t>運送人</a:t>
            </a:r>
            <a:endParaRPr lang="ja-JP" altLang="en-US"/>
          </a:p>
        </p:txBody>
      </p:sp>
      <p:cxnSp>
        <p:nvCxnSpPr>
          <p:cNvPr id="34841" name="AutoShape 25"/>
          <p:cNvCxnSpPr>
            <a:cxnSpLocks noChangeShapeType="1"/>
            <a:stCxn id="34818" idx="1"/>
            <a:endCxn id="34821" idx="1"/>
          </p:cNvCxnSpPr>
          <p:nvPr/>
        </p:nvCxnSpPr>
        <p:spPr bwMode="auto">
          <a:xfrm rot="10800000" flipH="1" flipV="1">
            <a:off x="1746250" y="1616075"/>
            <a:ext cx="2673350" cy="3941763"/>
          </a:xfrm>
          <a:prstGeom prst="bentConnector3">
            <a:avLst>
              <a:gd name="adj1" fmla="val -8551"/>
            </a:avLst>
          </a:prstGeom>
          <a:noFill/>
          <a:ln w="9525">
            <a:solidFill>
              <a:schemeClr val="tx1"/>
            </a:solidFill>
            <a:miter lim="800000"/>
            <a:headEnd type="triangle" w="med" len="med"/>
            <a:tailEnd type="triangle" w="med" len="med"/>
          </a:ln>
          <a:effectLst/>
        </p:spPr>
      </p:cxnSp>
      <p:cxnSp>
        <p:nvCxnSpPr>
          <p:cNvPr id="34842" name="AutoShape 26"/>
          <p:cNvCxnSpPr>
            <a:cxnSpLocks noChangeShapeType="1"/>
            <a:stCxn id="34820" idx="1"/>
          </p:cNvCxnSpPr>
          <p:nvPr/>
        </p:nvCxnSpPr>
        <p:spPr bwMode="auto">
          <a:xfrm rot="10800000">
            <a:off x="2509838" y="1828800"/>
            <a:ext cx="252412" cy="2378075"/>
          </a:xfrm>
          <a:prstGeom prst="bentConnector2">
            <a:avLst/>
          </a:prstGeom>
          <a:noFill/>
          <a:ln w="9525">
            <a:solidFill>
              <a:schemeClr val="tx1"/>
            </a:solidFill>
            <a:miter lim="800000"/>
            <a:headEnd type="triangle" w="med" len="med"/>
            <a:tailEnd type="triangle" w="med" len="med"/>
          </a:ln>
          <a:effectLst/>
        </p:spPr>
      </p:cxnSp>
      <p:sp>
        <p:nvSpPr>
          <p:cNvPr id="34843" name="Oval 27"/>
          <p:cNvSpPr>
            <a:spLocks noChangeArrowheads="1"/>
          </p:cNvSpPr>
          <p:nvPr/>
        </p:nvSpPr>
        <p:spPr bwMode="auto">
          <a:xfrm>
            <a:off x="1981200" y="1828800"/>
            <a:ext cx="533400" cy="457200"/>
          </a:xfrm>
          <a:prstGeom prst="ellipse">
            <a:avLst/>
          </a:prstGeom>
          <a:noFill/>
          <a:ln w="9525">
            <a:solidFill>
              <a:schemeClr val="tx1"/>
            </a:solidFill>
            <a:round/>
            <a:headEnd/>
            <a:tailEnd/>
          </a:ln>
          <a:effectLst/>
        </p:spPr>
        <p:txBody>
          <a:bodyPr wrap="none" anchor="ctr"/>
          <a:lstStyle/>
          <a:p>
            <a:pPr algn="ctr"/>
            <a:r>
              <a:rPr lang="ja-JP" altLang="en-US" sz="1600"/>
              <a:t>船長</a:t>
            </a:r>
          </a:p>
        </p:txBody>
      </p:sp>
      <p:sp>
        <p:nvSpPr>
          <p:cNvPr id="34844" name="Text Box 28"/>
          <p:cNvSpPr txBox="1">
            <a:spLocks noChangeArrowheads="1"/>
          </p:cNvSpPr>
          <p:nvPr/>
        </p:nvSpPr>
        <p:spPr bwMode="auto">
          <a:xfrm>
            <a:off x="2895600" y="4572000"/>
            <a:ext cx="2868613" cy="304800"/>
          </a:xfrm>
          <a:prstGeom prst="rect">
            <a:avLst/>
          </a:prstGeom>
          <a:noFill/>
          <a:ln w="9525">
            <a:noFill/>
            <a:miter lim="800000"/>
            <a:headEnd/>
            <a:tailEnd/>
          </a:ln>
          <a:effectLst/>
        </p:spPr>
        <p:txBody>
          <a:bodyPr wrap="none">
            <a:spAutoFit/>
          </a:bodyPr>
          <a:lstStyle/>
          <a:p>
            <a:r>
              <a:rPr lang="ja-JP" altLang="en-US" sz="1400"/>
              <a:t>船長等は用船者の指示のもとに動く</a:t>
            </a:r>
            <a:endParaRPr lang="ja-JP" altLang="en-US"/>
          </a:p>
        </p:txBody>
      </p:sp>
      <p:sp>
        <p:nvSpPr>
          <p:cNvPr id="34845" name="Text Box 29"/>
          <p:cNvSpPr txBox="1">
            <a:spLocks noChangeArrowheads="1"/>
          </p:cNvSpPr>
          <p:nvPr/>
        </p:nvSpPr>
        <p:spPr bwMode="auto">
          <a:xfrm>
            <a:off x="4953000" y="2362200"/>
            <a:ext cx="1674813" cy="376238"/>
          </a:xfrm>
          <a:prstGeom prst="rect">
            <a:avLst/>
          </a:prstGeom>
          <a:noFill/>
          <a:ln w="9525">
            <a:solidFill>
              <a:schemeClr val="tx1"/>
            </a:solidFill>
            <a:miter lim="800000"/>
            <a:headEnd/>
            <a:tailEnd/>
          </a:ln>
          <a:effectLst/>
        </p:spPr>
        <p:txBody>
          <a:bodyPr wrap="none">
            <a:spAutoFit/>
          </a:bodyPr>
          <a:lstStyle/>
          <a:p>
            <a:r>
              <a:rPr lang="ja-JP" altLang="en-US" sz="1800"/>
              <a:t>マンニング会社</a:t>
            </a:r>
            <a:endParaRPr lang="ja-JP" altLang="en-US"/>
          </a:p>
        </p:txBody>
      </p:sp>
      <p:sp>
        <p:nvSpPr>
          <p:cNvPr id="34846" name="Text Box 30"/>
          <p:cNvSpPr txBox="1">
            <a:spLocks noChangeArrowheads="1"/>
          </p:cNvSpPr>
          <p:nvPr/>
        </p:nvSpPr>
        <p:spPr bwMode="auto">
          <a:xfrm>
            <a:off x="8534400" y="1600200"/>
            <a:ext cx="558800" cy="4114800"/>
          </a:xfrm>
          <a:prstGeom prst="rect">
            <a:avLst/>
          </a:prstGeom>
          <a:noFill/>
          <a:ln w="9525">
            <a:solidFill>
              <a:schemeClr val="tx1"/>
            </a:solidFill>
            <a:miter lim="800000"/>
            <a:headEnd/>
            <a:tailEnd/>
          </a:ln>
          <a:effectLst/>
        </p:spPr>
        <p:txBody>
          <a:bodyPr vert="eaVert">
            <a:spAutoFit/>
          </a:bodyPr>
          <a:lstStyle/>
          <a:p>
            <a:pPr algn="dist"/>
            <a:r>
              <a:rPr lang="ja-JP" altLang="en-US"/>
              <a:t>真荷主</a:t>
            </a:r>
          </a:p>
        </p:txBody>
      </p:sp>
      <p:sp>
        <p:nvSpPr>
          <p:cNvPr id="34847" name="Text Box 31"/>
          <p:cNvSpPr txBox="1">
            <a:spLocks noChangeArrowheads="1"/>
          </p:cNvSpPr>
          <p:nvPr/>
        </p:nvSpPr>
        <p:spPr bwMode="auto">
          <a:xfrm>
            <a:off x="7715250" y="32004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34848" name="Text Box 32"/>
          <p:cNvSpPr txBox="1">
            <a:spLocks noChangeArrowheads="1"/>
          </p:cNvSpPr>
          <p:nvPr/>
        </p:nvSpPr>
        <p:spPr bwMode="auto">
          <a:xfrm>
            <a:off x="7696200" y="17526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34849" name="Text Box 33"/>
          <p:cNvSpPr txBox="1">
            <a:spLocks noChangeArrowheads="1"/>
          </p:cNvSpPr>
          <p:nvPr/>
        </p:nvSpPr>
        <p:spPr bwMode="auto">
          <a:xfrm>
            <a:off x="7680325" y="40132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34850" name="Text Box 34"/>
          <p:cNvSpPr txBox="1">
            <a:spLocks noChangeArrowheads="1"/>
          </p:cNvSpPr>
          <p:nvPr/>
        </p:nvSpPr>
        <p:spPr bwMode="auto">
          <a:xfrm>
            <a:off x="7985125" y="58420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34851" name="Line 35"/>
          <p:cNvSpPr>
            <a:spLocks noChangeShapeType="1"/>
          </p:cNvSpPr>
          <p:nvPr/>
        </p:nvSpPr>
        <p:spPr bwMode="auto">
          <a:xfrm>
            <a:off x="5334000" y="2743200"/>
            <a:ext cx="0" cy="304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4852" name="Oval 36"/>
          <p:cNvSpPr>
            <a:spLocks noChangeArrowheads="1"/>
          </p:cNvSpPr>
          <p:nvPr/>
        </p:nvSpPr>
        <p:spPr bwMode="auto">
          <a:xfrm>
            <a:off x="5105400" y="762000"/>
            <a:ext cx="914400" cy="457200"/>
          </a:xfrm>
          <a:prstGeom prst="ellipse">
            <a:avLst/>
          </a:prstGeom>
          <a:noFill/>
          <a:ln w="9525">
            <a:solidFill>
              <a:schemeClr val="tx1"/>
            </a:solidFill>
            <a:round/>
            <a:headEnd/>
            <a:tailEnd/>
          </a:ln>
          <a:effectLst/>
        </p:spPr>
        <p:txBody>
          <a:bodyPr wrap="none" anchor="ctr"/>
          <a:lstStyle/>
          <a:p>
            <a:pPr algn="ctr"/>
            <a:r>
              <a:rPr lang="ja-JP" altLang="en-US" sz="1600"/>
              <a:t>運航責任？</a:t>
            </a:r>
            <a:endParaRPr lang="ja-JP"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スライド番号プレースホルダ 3"/>
          <p:cNvSpPr>
            <a:spLocks noGrp="1"/>
          </p:cNvSpPr>
          <p:nvPr>
            <p:ph type="sldNum" sz="quarter" idx="12"/>
          </p:nvPr>
        </p:nvSpPr>
        <p:spPr/>
        <p:txBody>
          <a:bodyPr/>
          <a:lstStyle/>
          <a:p>
            <a:fld id="{F68AA7D1-5626-49FA-9DD3-16493E637C1E}" type="slidenum">
              <a:rPr lang="en-US" altLang="ja-JP"/>
              <a:pPr/>
              <a:t>48</a:t>
            </a:fld>
            <a:endParaRPr lang="en-US" altLang="ja-JP"/>
          </a:p>
        </p:txBody>
      </p:sp>
      <p:sp>
        <p:nvSpPr>
          <p:cNvPr id="36866" name="Oval 1026"/>
          <p:cNvSpPr>
            <a:spLocks noChangeArrowheads="1"/>
          </p:cNvSpPr>
          <p:nvPr/>
        </p:nvSpPr>
        <p:spPr bwMode="auto">
          <a:xfrm>
            <a:off x="1371600" y="2209800"/>
            <a:ext cx="2743200" cy="533400"/>
          </a:xfrm>
          <a:prstGeom prst="ellipse">
            <a:avLst/>
          </a:prstGeom>
          <a:noFill/>
          <a:ln w="9525">
            <a:solidFill>
              <a:schemeClr val="tx1"/>
            </a:solidFill>
            <a:round/>
            <a:headEnd/>
            <a:tailEnd/>
          </a:ln>
          <a:effectLst/>
        </p:spPr>
        <p:txBody>
          <a:bodyPr wrap="none" anchor="ctr"/>
          <a:lstStyle/>
          <a:p>
            <a:pPr algn="ctr"/>
            <a:r>
              <a:rPr lang="ja-JP" altLang="en-US" sz="1800"/>
              <a:t>船舶運航事業①</a:t>
            </a:r>
            <a:endParaRPr lang="ja-JP" altLang="en-US"/>
          </a:p>
        </p:txBody>
      </p:sp>
      <p:sp>
        <p:nvSpPr>
          <p:cNvPr id="36867" name="Oval 1027"/>
          <p:cNvSpPr>
            <a:spLocks noChangeArrowheads="1"/>
          </p:cNvSpPr>
          <p:nvPr/>
        </p:nvSpPr>
        <p:spPr bwMode="auto">
          <a:xfrm>
            <a:off x="1447800" y="3276600"/>
            <a:ext cx="2743200" cy="533400"/>
          </a:xfrm>
          <a:prstGeom prst="ellipse">
            <a:avLst/>
          </a:prstGeom>
          <a:noFill/>
          <a:ln w="9525">
            <a:solidFill>
              <a:schemeClr val="tx1"/>
            </a:solidFill>
            <a:round/>
            <a:headEnd/>
            <a:tailEnd/>
          </a:ln>
          <a:effectLst/>
        </p:spPr>
        <p:txBody>
          <a:bodyPr wrap="none" anchor="ctr"/>
          <a:lstStyle/>
          <a:p>
            <a:pPr algn="ctr"/>
            <a:r>
              <a:rPr lang="ja-JP" altLang="en-US" sz="1800"/>
              <a:t>船舶貸渡事業②</a:t>
            </a:r>
            <a:endParaRPr lang="ja-JP" altLang="en-US"/>
          </a:p>
        </p:txBody>
      </p:sp>
      <p:sp>
        <p:nvSpPr>
          <p:cNvPr id="36868" name="Oval 1028"/>
          <p:cNvSpPr>
            <a:spLocks noChangeArrowheads="1"/>
          </p:cNvSpPr>
          <p:nvPr/>
        </p:nvSpPr>
        <p:spPr bwMode="auto">
          <a:xfrm>
            <a:off x="1371600" y="762000"/>
            <a:ext cx="2743200" cy="533400"/>
          </a:xfrm>
          <a:prstGeom prst="ellipse">
            <a:avLst/>
          </a:prstGeom>
          <a:noFill/>
          <a:ln w="9525">
            <a:solidFill>
              <a:schemeClr val="tx1"/>
            </a:solidFill>
            <a:round/>
            <a:headEnd/>
            <a:tailEnd/>
          </a:ln>
          <a:effectLst/>
        </p:spPr>
        <p:txBody>
          <a:bodyPr wrap="none" anchor="ctr"/>
          <a:lstStyle/>
          <a:p>
            <a:pPr algn="ctr"/>
            <a:r>
              <a:rPr lang="ja-JP" altLang="en-US"/>
              <a:t>荷主</a:t>
            </a:r>
          </a:p>
        </p:txBody>
      </p:sp>
      <p:sp>
        <p:nvSpPr>
          <p:cNvPr id="36869" name="Text Box 1029"/>
          <p:cNvSpPr txBox="1">
            <a:spLocks noChangeArrowheads="1"/>
          </p:cNvSpPr>
          <p:nvPr/>
        </p:nvSpPr>
        <p:spPr bwMode="auto">
          <a:xfrm>
            <a:off x="914400" y="1050925"/>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運送契約</a:t>
            </a:r>
          </a:p>
        </p:txBody>
      </p:sp>
      <p:sp>
        <p:nvSpPr>
          <p:cNvPr id="36870" name="Text Box 1030"/>
          <p:cNvSpPr txBox="1">
            <a:spLocks noChangeArrowheads="1"/>
          </p:cNvSpPr>
          <p:nvPr/>
        </p:nvSpPr>
        <p:spPr bwMode="auto">
          <a:xfrm>
            <a:off x="914400" y="2565400"/>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用船契約</a:t>
            </a:r>
          </a:p>
        </p:txBody>
      </p:sp>
      <p:sp>
        <p:nvSpPr>
          <p:cNvPr id="36871" name="Text Box 1031"/>
          <p:cNvSpPr txBox="1">
            <a:spLocks noChangeArrowheads="1"/>
          </p:cNvSpPr>
          <p:nvPr/>
        </p:nvSpPr>
        <p:spPr bwMode="auto">
          <a:xfrm>
            <a:off x="3489325" y="4973638"/>
            <a:ext cx="184150" cy="457200"/>
          </a:xfrm>
          <a:prstGeom prst="rect">
            <a:avLst/>
          </a:prstGeom>
          <a:noFill/>
          <a:ln w="9525">
            <a:noFill/>
            <a:miter lim="800000"/>
            <a:headEnd/>
            <a:tailEnd/>
          </a:ln>
          <a:effectLst/>
        </p:spPr>
        <p:txBody>
          <a:bodyPr wrap="none">
            <a:spAutoFit/>
          </a:bodyPr>
          <a:lstStyle/>
          <a:p>
            <a:endParaRPr lang="ja-JP" altLang="ja-JP"/>
          </a:p>
        </p:txBody>
      </p:sp>
      <p:sp>
        <p:nvSpPr>
          <p:cNvPr id="36872" name="Text Box 1032"/>
          <p:cNvSpPr txBox="1">
            <a:spLocks noChangeArrowheads="1"/>
          </p:cNvSpPr>
          <p:nvPr/>
        </p:nvSpPr>
        <p:spPr bwMode="auto">
          <a:xfrm>
            <a:off x="808038" y="4267200"/>
            <a:ext cx="3743325" cy="641350"/>
          </a:xfrm>
          <a:prstGeom prst="rect">
            <a:avLst/>
          </a:prstGeom>
          <a:noFill/>
          <a:ln w="9525">
            <a:noFill/>
            <a:miter lim="800000"/>
            <a:headEnd/>
            <a:tailEnd/>
          </a:ln>
          <a:effectLst/>
        </p:spPr>
        <p:txBody>
          <a:bodyPr wrap="none">
            <a:spAutoFit/>
          </a:bodyPr>
          <a:lstStyle/>
          <a:p>
            <a:r>
              <a:rPr lang="ja-JP" altLang="en-US" sz="1800"/>
              <a:t>海上運送事業法、内航海運業法では</a:t>
            </a:r>
          </a:p>
          <a:p>
            <a:r>
              <a:rPr lang="ja-JP" altLang="en-US" sz="1800"/>
              <a:t>　　　</a:t>
            </a:r>
            <a:r>
              <a:rPr lang="ja-JP" altLang="en-US" sz="1800">
                <a:ea typeface="ＤＦ特太ゴシック体" pitchFamily="1" charset="-128"/>
              </a:rPr>
              <a:t>船舶貸渡業</a:t>
            </a:r>
            <a:r>
              <a:rPr lang="ja-JP" altLang="en-US" sz="1800"/>
              <a:t>を制度化している</a:t>
            </a:r>
            <a:endParaRPr lang="ja-JP" altLang="en-US"/>
          </a:p>
        </p:txBody>
      </p:sp>
      <p:sp>
        <p:nvSpPr>
          <p:cNvPr id="36873" name="Text Box 1033"/>
          <p:cNvSpPr txBox="1">
            <a:spLocks noChangeArrowheads="1"/>
          </p:cNvSpPr>
          <p:nvPr/>
        </p:nvSpPr>
        <p:spPr bwMode="auto">
          <a:xfrm>
            <a:off x="333375" y="2819400"/>
            <a:ext cx="428625" cy="1089025"/>
          </a:xfrm>
          <a:prstGeom prst="rect">
            <a:avLst/>
          </a:prstGeom>
          <a:noFill/>
          <a:ln w="9525">
            <a:noFill/>
            <a:miter lim="800000"/>
            <a:headEnd/>
            <a:tailEnd/>
          </a:ln>
          <a:effectLst/>
        </p:spPr>
        <p:txBody>
          <a:bodyPr vert="eaVert" wrap="none">
            <a:spAutoFit/>
          </a:bodyPr>
          <a:lstStyle/>
          <a:p>
            <a:r>
              <a:rPr lang="ja-JP" altLang="en-US" sz="1600"/>
              <a:t>船舶の賃貸</a:t>
            </a:r>
            <a:endParaRPr lang="ja-JP" altLang="en-US"/>
          </a:p>
        </p:txBody>
      </p:sp>
      <p:sp>
        <p:nvSpPr>
          <p:cNvPr id="36874" name="Text Box 1034"/>
          <p:cNvSpPr txBox="1">
            <a:spLocks noChangeArrowheads="1"/>
          </p:cNvSpPr>
          <p:nvPr/>
        </p:nvSpPr>
        <p:spPr bwMode="auto">
          <a:xfrm>
            <a:off x="304800" y="914400"/>
            <a:ext cx="428625" cy="1089025"/>
          </a:xfrm>
          <a:prstGeom prst="rect">
            <a:avLst/>
          </a:prstGeom>
          <a:noFill/>
          <a:ln w="9525">
            <a:noFill/>
            <a:miter lim="800000"/>
            <a:headEnd/>
            <a:tailEnd/>
          </a:ln>
          <a:effectLst/>
        </p:spPr>
        <p:txBody>
          <a:bodyPr vert="eaVert" wrap="none">
            <a:spAutoFit/>
          </a:bodyPr>
          <a:lstStyle/>
          <a:p>
            <a:r>
              <a:rPr lang="ja-JP" altLang="en-US" sz="1600"/>
              <a:t>仕事の完成</a:t>
            </a:r>
            <a:endParaRPr lang="ja-JP" altLang="en-US"/>
          </a:p>
        </p:txBody>
      </p:sp>
      <p:sp>
        <p:nvSpPr>
          <p:cNvPr id="36875" name="Line 1035"/>
          <p:cNvSpPr>
            <a:spLocks noChangeShapeType="1"/>
          </p:cNvSpPr>
          <p:nvPr/>
        </p:nvSpPr>
        <p:spPr bwMode="auto">
          <a:xfrm flipV="1">
            <a:off x="685800" y="25908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6876" name="Line 1036"/>
          <p:cNvSpPr>
            <a:spLocks noChangeShapeType="1"/>
          </p:cNvSpPr>
          <p:nvPr/>
        </p:nvSpPr>
        <p:spPr bwMode="auto">
          <a:xfrm flipV="1">
            <a:off x="685800" y="9906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6877" name="Text Box 1037"/>
          <p:cNvSpPr txBox="1">
            <a:spLocks noChangeArrowheads="1"/>
          </p:cNvSpPr>
          <p:nvPr/>
        </p:nvSpPr>
        <p:spPr bwMode="auto">
          <a:xfrm>
            <a:off x="3810000" y="1295400"/>
            <a:ext cx="428625" cy="904875"/>
          </a:xfrm>
          <a:prstGeom prst="rect">
            <a:avLst/>
          </a:prstGeom>
          <a:noFill/>
          <a:ln w="9525">
            <a:noFill/>
            <a:miter lim="800000"/>
            <a:headEnd/>
            <a:tailEnd/>
          </a:ln>
          <a:effectLst/>
        </p:spPr>
        <p:txBody>
          <a:bodyPr vert="eaVert" wrap="none">
            <a:spAutoFit/>
          </a:bodyPr>
          <a:lstStyle/>
          <a:p>
            <a:r>
              <a:rPr lang="ja-JP" altLang="en-US" sz="1600"/>
              <a:t>標準運賃</a:t>
            </a:r>
            <a:endParaRPr lang="ja-JP" altLang="en-US"/>
          </a:p>
        </p:txBody>
      </p:sp>
      <p:sp>
        <p:nvSpPr>
          <p:cNvPr id="36878" name="Text Box 1038"/>
          <p:cNvSpPr txBox="1">
            <a:spLocks noChangeArrowheads="1"/>
          </p:cNvSpPr>
          <p:nvPr/>
        </p:nvSpPr>
        <p:spPr bwMode="auto">
          <a:xfrm>
            <a:off x="3900488" y="2590800"/>
            <a:ext cx="366712" cy="854075"/>
          </a:xfrm>
          <a:prstGeom prst="rect">
            <a:avLst/>
          </a:prstGeom>
          <a:noFill/>
          <a:ln w="9525">
            <a:noFill/>
            <a:miter lim="800000"/>
            <a:headEnd/>
            <a:tailEnd/>
          </a:ln>
          <a:effectLst/>
        </p:spPr>
        <p:txBody>
          <a:bodyPr vert="eaVert" wrap="none">
            <a:spAutoFit/>
          </a:bodyPr>
          <a:lstStyle/>
          <a:p>
            <a:r>
              <a:rPr lang="ja-JP" altLang="en-US" sz="1200"/>
              <a:t>標準貸渡料</a:t>
            </a:r>
            <a:endParaRPr lang="ja-JP" altLang="en-US"/>
          </a:p>
        </p:txBody>
      </p:sp>
      <p:sp>
        <p:nvSpPr>
          <p:cNvPr id="36879" name="Line 1039"/>
          <p:cNvSpPr>
            <a:spLocks noChangeShapeType="1"/>
          </p:cNvSpPr>
          <p:nvPr/>
        </p:nvSpPr>
        <p:spPr bwMode="auto">
          <a:xfrm>
            <a:off x="4191000" y="12192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6880" name="Line 1040"/>
          <p:cNvSpPr>
            <a:spLocks noChangeShapeType="1"/>
          </p:cNvSpPr>
          <p:nvPr/>
        </p:nvSpPr>
        <p:spPr bwMode="auto">
          <a:xfrm>
            <a:off x="4191000" y="25908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6881" name="Text Box 1041"/>
          <p:cNvSpPr txBox="1">
            <a:spLocks noChangeArrowheads="1"/>
          </p:cNvSpPr>
          <p:nvPr/>
        </p:nvSpPr>
        <p:spPr bwMode="auto">
          <a:xfrm>
            <a:off x="1905000" y="5029200"/>
            <a:ext cx="2220913" cy="1187450"/>
          </a:xfrm>
          <a:prstGeom prst="rect">
            <a:avLst/>
          </a:prstGeom>
          <a:noFill/>
          <a:ln w="9525">
            <a:noFill/>
            <a:miter lim="800000"/>
            <a:headEnd/>
            <a:tailEnd/>
          </a:ln>
          <a:effectLst/>
        </p:spPr>
        <p:txBody>
          <a:bodyPr wrap="none">
            <a:spAutoFit/>
          </a:bodyPr>
          <a:lstStyle/>
          <a:p>
            <a:r>
              <a:rPr lang="ja-JP" altLang="en-US"/>
              <a:t>１裸用船契約</a:t>
            </a:r>
          </a:p>
          <a:p>
            <a:r>
              <a:rPr lang="ja-JP" altLang="en-US"/>
              <a:t>２定期用船契約</a:t>
            </a:r>
          </a:p>
          <a:p>
            <a:r>
              <a:rPr lang="ja-JP" altLang="en-US"/>
              <a:t>３運航委託契約</a:t>
            </a:r>
          </a:p>
        </p:txBody>
      </p:sp>
      <p:sp>
        <p:nvSpPr>
          <p:cNvPr id="36882" name="Oval 1042"/>
          <p:cNvSpPr>
            <a:spLocks noChangeArrowheads="1"/>
          </p:cNvSpPr>
          <p:nvPr/>
        </p:nvSpPr>
        <p:spPr bwMode="auto">
          <a:xfrm>
            <a:off x="5715000" y="2286000"/>
            <a:ext cx="2743200" cy="533400"/>
          </a:xfrm>
          <a:prstGeom prst="ellipse">
            <a:avLst/>
          </a:prstGeom>
          <a:noFill/>
          <a:ln w="9525">
            <a:solidFill>
              <a:schemeClr val="tx1"/>
            </a:solidFill>
            <a:round/>
            <a:headEnd/>
            <a:tailEnd/>
          </a:ln>
          <a:effectLst/>
        </p:spPr>
        <p:txBody>
          <a:bodyPr wrap="none" anchor="ctr"/>
          <a:lstStyle/>
          <a:p>
            <a:pPr algn="ctr"/>
            <a:r>
              <a:rPr lang="ja-JP" altLang="en-US" sz="1800"/>
              <a:t>船舶運航事業①</a:t>
            </a:r>
            <a:endParaRPr lang="ja-JP" altLang="en-US"/>
          </a:p>
        </p:txBody>
      </p:sp>
      <p:sp>
        <p:nvSpPr>
          <p:cNvPr id="36883" name="Oval 1043"/>
          <p:cNvSpPr>
            <a:spLocks noChangeArrowheads="1"/>
          </p:cNvSpPr>
          <p:nvPr/>
        </p:nvSpPr>
        <p:spPr bwMode="auto">
          <a:xfrm>
            <a:off x="5715000" y="3352800"/>
            <a:ext cx="2743200" cy="533400"/>
          </a:xfrm>
          <a:prstGeom prst="ellipse">
            <a:avLst/>
          </a:prstGeom>
          <a:noFill/>
          <a:ln w="9525">
            <a:solidFill>
              <a:schemeClr val="tx1"/>
            </a:solidFill>
            <a:round/>
            <a:headEnd/>
            <a:tailEnd/>
          </a:ln>
          <a:effectLst/>
        </p:spPr>
        <p:txBody>
          <a:bodyPr wrap="none" anchor="ctr"/>
          <a:lstStyle/>
          <a:p>
            <a:pPr algn="ctr"/>
            <a:r>
              <a:rPr lang="ja-JP" altLang="en-US" sz="1800"/>
              <a:t>船舶運航事業②</a:t>
            </a:r>
            <a:endParaRPr lang="ja-JP" altLang="en-US"/>
          </a:p>
        </p:txBody>
      </p:sp>
      <p:sp>
        <p:nvSpPr>
          <p:cNvPr id="36884" name="Oval 1044"/>
          <p:cNvSpPr>
            <a:spLocks noChangeArrowheads="1"/>
          </p:cNvSpPr>
          <p:nvPr/>
        </p:nvSpPr>
        <p:spPr bwMode="auto">
          <a:xfrm>
            <a:off x="4724400" y="2133600"/>
            <a:ext cx="4267200" cy="2387600"/>
          </a:xfrm>
          <a:prstGeom prst="ellipse">
            <a:avLst/>
          </a:prstGeom>
          <a:noFill/>
          <a:ln w="9525">
            <a:solidFill>
              <a:schemeClr val="tx1"/>
            </a:solidFill>
            <a:prstDash val="dash"/>
            <a:round/>
            <a:headEnd/>
            <a:tailEnd/>
          </a:ln>
          <a:effectLst/>
        </p:spPr>
        <p:txBody>
          <a:bodyPr wrap="none" anchor="ctr"/>
          <a:lstStyle/>
          <a:p>
            <a:pPr algn="ctr"/>
            <a:endParaRPr lang="en-US" altLang="ja-JP"/>
          </a:p>
          <a:p>
            <a:pPr algn="ctr"/>
            <a:endParaRPr lang="en-US" altLang="ja-JP"/>
          </a:p>
          <a:p>
            <a:pPr algn="ctr"/>
            <a:endParaRPr lang="en-US" altLang="ja-JP"/>
          </a:p>
          <a:p>
            <a:pPr algn="ctr"/>
            <a:endParaRPr lang="en-US" altLang="ja-JP"/>
          </a:p>
          <a:p>
            <a:pPr algn="ctr"/>
            <a:endParaRPr lang="en-US" altLang="ja-JP"/>
          </a:p>
        </p:txBody>
      </p:sp>
      <p:sp>
        <p:nvSpPr>
          <p:cNvPr id="36885" name="Oval 1045"/>
          <p:cNvSpPr>
            <a:spLocks noChangeArrowheads="1"/>
          </p:cNvSpPr>
          <p:nvPr/>
        </p:nvSpPr>
        <p:spPr bwMode="auto">
          <a:xfrm>
            <a:off x="5562600" y="838200"/>
            <a:ext cx="2743200" cy="533400"/>
          </a:xfrm>
          <a:prstGeom prst="ellipse">
            <a:avLst/>
          </a:prstGeom>
          <a:noFill/>
          <a:ln w="9525">
            <a:solidFill>
              <a:schemeClr val="tx1"/>
            </a:solidFill>
            <a:round/>
            <a:headEnd/>
            <a:tailEnd/>
          </a:ln>
          <a:effectLst/>
        </p:spPr>
        <p:txBody>
          <a:bodyPr wrap="none" anchor="ctr"/>
          <a:lstStyle/>
          <a:p>
            <a:pPr algn="ctr"/>
            <a:r>
              <a:rPr lang="ja-JP" altLang="en-US"/>
              <a:t>荷主</a:t>
            </a:r>
          </a:p>
        </p:txBody>
      </p:sp>
      <p:sp>
        <p:nvSpPr>
          <p:cNvPr id="36886" name="Text Box 1046"/>
          <p:cNvSpPr txBox="1">
            <a:spLocks noChangeArrowheads="1"/>
          </p:cNvSpPr>
          <p:nvPr/>
        </p:nvSpPr>
        <p:spPr bwMode="auto">
          <a:xfrm>
            <a:off x="5257800" y="1127125"/>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運送契約</a:t>
            </a:r>
          </a:p>
        </p:txBody>
      </p:sp>
      <p:sp>
        <p:nvSpPr>
          <p:cNvPr id="36887" name="Text Box 1047"/>
          <p:cNvSpPr txBox="1">
            <a:spLocks noChangeArrowheads="1"/>
          </p:cNvSpPr>
          <p:nvPr/>
        </p:nvSpPr>
        <p:spPr bwMode="auto">
          <a:xfrm>
            <a:off x="5257800" y="2641600"/>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運送契約</a:t>
            </a:r>
          </a:p>
        </p:txBody>
      </p:sp>
      <p:sp>
        <p:nvSpPr>
          <p:cNvPr id="36888" name="Text Box 1048"/>
          <p:cNvSpPr txBox="1">
            <a:spLocks noChangeArrowheads="1"/>
          </p:cNvSpPr>
          <p:nvPr/>
        </p:nvSpPr>
        <p:spPr bwMode="auto">
          <a:xfrm>
            <a:off x="4724400" y="990600"/>
            <a:ext cx="428625" cy="1089025"/>
          </a:xfrm>
          <a:prstGeom prst="rect">
            <a:avLst/>
          </a:prstGeom>
          <a:noFill/>
          <a:ln w="9525">
            <a:noFill/>
            <a:miter lim="800000"/>
            <a:headEnd/>
            <a:tailEnd/>
          </a:ln>
          <a:effectLst/>
        </p:spPr>
        <p:txBody>
          <a:bodyPr vert="eaVert" wrap="none">
            <a:spAutoFit/>
          </a:bodyPr>
          <a:lstStyle/>
          <a:p>
            <a:r>
              <a:rPr lang="ja-JP" altLang="en-US" sz="1600"/>
              <a:t>仕事の完成</a:t>
            </a:r>
            <a:endParaRPr lang="ja-JP" altLang="en-US"/>
          </a:p>
        </p:txBody>
      </p:sp>
      <p:sp>
        <p:nvSpPr>
          <p:cNvPr id="36889" name="Line 1049"/>
          <p:cNvSpPr>
            <a:spLocks noChangeShapeType="1"/>
          </p:cNvSpPr>
          <p:nvPr/>
        </p:nvSpPr>
        <p:spPr bwMode="auto">
          <a:xfrm flipV="1">
            <a:off x="5105400" y="26670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6890" name="Line 1050"/>
          <p:cNvSpPr>
            <a:spLocks noChangeShapeType="1"/>
          </p:cNvSpPr>
          <p:nvPr/>
        </p:nvSpPr>
        <p:spPr bwMode="auto">
          <a:xfrm flipV="1">
            <a:off x="5105400" y="10668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6891" name="Text Box 1051"/>
          <p:cNvSpPr txBox="1">
            <a:spLocks noChangeArrowheads="1"/>
          </p:cNvSpPr>
          <p:nvPr/>
        </p:nvSpPr>
        <p:spPr bwMode="auto">
          <a:xfrm>
            <a:off x="8153400" y="1371600"/>
            <a:ext cx="428625" cy="904875"/>
          </a:xfrm>
          <a:prstGeom prst="rect">
            <a:avLst/>
          </a:prstGeom>
          <a:noFill/>
          <a:ln w="9525">
            <a:noFill/>
            <a:miter lim="800000"/>
            <a:headEnd/>
            <a:tailEnd/>
          </a:ln>
          <a:effectLst/>
        </p:spPr>
        <p:txBody>
          <a:bodyPr vert="eaVert" wrap="none">
            <a:spAutoFit/>
          </a:bodyPr>
          <a:lstStyle/>
          <a:p>
            <a:r>
              <a:rPr lang="ja-JP" altLang="en-US" sz="1600"/>
              <a:t>標準運賃</a:t>
            </a:r>
            <a:endParaRPr lang="ja-JP" altLang="en-US"/>
          </a:p>
        </p:txBody>
      </p:sp>
      <p:sp>
        <p:nvSpPr>
          <p:cNvPr id="36892" name="Line 1052"/>
          <p:cNvSpPr>
            <a:spLocks noChangeShapeType="1"/>
          </p:cNvSpPr>
          <p:nvPr/>
        </p:nvSpPr>
        <p:spPr bwMode="auto">
          <a:xfrm>
            <a:off x="8077200" y="12954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6893" name="Line 1053"/>
          <p:cNvSpPr>
            <a:spLocks noChangeShapeType="1"/>
          </p:cNvSpPr>
          <p:nvPr/>
        </p:nvSpPr>
        <p:spPr bwMode="auto">
          <a:xfrm>
            <a:off x="8305800" y="26670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36894" name="Text Box 1054"/>
          <p:cNvSpPr txBox="1">
            <a:spLocks noChangeArrowheads="1"/>
          </p:cNvSpPr>
          <p:nvPr/>
        </p:nvSpPr>
        <p:spPr bwMode="auto">
          <a:xfrm>
            <a:off x="4724400" y="2797175"/>
            <a:ext cx="428625" cy="1089025"/>
          </a:xfrm>
          <a:prstGeom prst="rect">
            <a:avLst/>
          </a:prstGeom>
          <a:noFill/>
          <a:ln w="9525">
            <a:noFill/>
            <a:miter lim="800000"/>
            <a:headEnd/>
            <a:tailEnd/>
          </a:ln>
          <a:effectLst/>
        </p:spPr>
        <p:txBody>
          <a:bodyPr vert="eaVert" wrap="none">
            <a:spAutoFit/>
          </a:bodyPr>
          <a:lstStyle/>
          <a:p>
            <a:r>
              <a:rPr lang="ja-JP" altLang="en-US" sz="1600"/>
              <a:t>仕事の完成</a:t>
            </a:r>
            <a:endParaRPr lang="ja-JP" altLang="en-US"/>
          </a:p>
        </p:txBody>
      </p:sp>
      <p:sp>
        <p:nvSpPr>
          <p:cNvPr id="36895" name="Text Box 1055"/>
          <p:cNvSpPr txBox="1">
            <a:spLocks noChangeArrowheads="1"/>
          </p:cNvSpPr>
          <p:nvPr/>
        </p:nvSpPr>
        <p:spPr bwMode="auto">
          <a:xfrm>
            <a:off x="8334375" y="2667000"/>
            <a:ext cx="428625" cy="904875"/>
          </a:xfrm>
          <a:prstGeom prst="rect">
            <a:avLst/>
          </a:prstGeom>
          <a:noFill/>
          <a:ln w="9525">
            <a:noFill/>
            <a:miter lim="800000"/>
            <a:headEnd/>
            <a:tailEnd/>
          </a:ln>
          <a:effectLst/>
        </p:spPr>
        <p:txBody>
          <a:bodyPr vert="eaVert" wrap="none">
            <a:spAutoFit/>
          </a:bodyPr>
          <a:lstStyle/>
          <a:p>
            <a:r>
              <a:rPr lang="ja-JP" altLang="en-US" sz="1600"/>
              <a:t>標準運賃</a:t>
            </a:r>
            <a:endParaRPr lang="ja-JP" altLang="en-US"/>
          </a:p>
        </p:txBody>
      </p:sp>
      <p:sp>
        <p:nvSpPr>
          <p:cNvPr id="36896" name="Text Box 1056"/>
          <p:cNvSpPr txBox="1">
            <a:spLocks noChangeArrowheads="1"/>
          </p:cNvSpPr>
          <p:nvPr/>
        </p:nvSpPr>
        <p:spPr bwMode="auto">
          <a:xfrm>
            <a:off x="5297488" y="4724400"/>
            <a:ext cx="3465512" cy="701675"/>
          </a:xfrm>
          <a:prstGeom prst="rect">
            <a:avLst/>
          </a:prstGeom>
          <a:noFill/>
          <a:ln w="9525">
            <a:noFill/>
            <a:miter lim="800000"/>
            <a:headEnd/>
            <a:tailEnd/>
          </a:ln>
          <a:effectLst/>
        </p:spPr>
        <p:txBody>
          <a:bodyPr wrap="none">
            <a:spAutoFit/>
          </a:bodyPr>
          <a:lstStyle/>
          <a:p>
            <a:r>
              <a:rPr lang="en-US" altLang="ja-JP" sz="2000"/>
              <a:t>①</a:t>
            </a:r>
            <a:r>
              <a:rPr lang="ja-JP" altLang="en-US" sz="2000"/>
              <a:t>を運送取扱業</a:t>
            </a:r>
          </a:p>
          <a:p>
            <a:r>
              <a:rPr lang="ja-JP" altLang="en-US" sz="2000"/>
              <a:t>　　　　</a:t>
            </a:r>
            <a:r>
              <a:rPr lang="en-US" altLang="ja-JP" sz="2000"/>
              <a:t>(</a:t>
            </a:r>
            <a:r>
              <a:rPr lang="ja-JP" altLang="en-US" sz="2000"/>
              <a:t>利用運送業）として整理</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スライド番号プレースホルダ 3"/>
          <p:cNvSpPr>
            <a:spLocks noGrp="1"/>
          </p:cNvSpPr>
          <p:nvPr>
            <p:ph type="sldNum" sz="quarter" idx="12"/>
          </p:nvPr>
        </p:nvSpPr>
        <p:spPr/>
        <p:txBody>
          <a:bodyPr/>
          <a:lstStyle/>
          <a:p>
            <a:fld id="{A9CBBA0B-DF15-4E5A-847F-560A8DD0B919}" type="slidenum">
              <a:rPr lang="en-US" altLang="ja-JP"/>
              <a:pPr/>
              <a:t>49</a:t>
            </a:fld>
            <a:endParaRPr lang="en-US" altLang="ja-JP"/>
          </a:p>
        </p:txBody>
      </p:sp>
      <p:sp>
        <p:nvSpPr>
          <p:cNvPr id="41986" name="Oval 2"/>
          <p:cNvSpPr>
            <a:spLocks noChangeArrowheads="1"/>
          </p:cNvSpPr>
          <p:nvPr/>
        </p:nvSpPr>
        <p:spPr bwMode="auto">
          <a:xfrm>
            <a:off x="1371600" y="2209800"/>
            <a:ext cx="2743200" cy="533400"/>
          </a:xfrm>
          <a:prstGeom prst="ellipse">
            <a:avLst/>
          </a:prstGeom>
          <a:noFill/>
          <a:ln w="9525">
            <a:solidFill>
              <a:schemeClr val="tx1"/>
            </a:solidFill>
            <a:round/>
            <a:headEnd/>
            <a:tailEnd/>
          </a:ln>
          <a:effectLst/>
        </p:spPr>
        <p:txBody>
          <a:bodyPr wrap="none" anchor="ctr"/>
          <a:lstStyle/>
          <a:p>
            <a:pPr algn="ctr"/>
            <a:r>
              <a:rPr lang="ja-JP" altLang="en-US" sz="1800"/>
              <a:t>貨物自動車運送事業①</a:t>
            </a:r>
            <a:endParaRPr lang="ja-JP" altLang="en-US"/>
          </a:p>
        </p:txBody>
      </p:sp>
      <p:sp>
        <p:nvSpPr>
          <p:cNvPr id="41987" name="Oval 3"/>
          <p:cNvSpPr>
            <a:spLocks noChangeArrowheads="1"/>
          </p:cNvSpPr>
          <p:nvPr/>
        </p:nvSpPr>
        <p:spPr bwMode="auto">
          <a:xfrm>
            <a:off x="1447800" y="3276600"/>
            <a:ext cx="2743200" cy="533400"/>
          </a:xfrm>
          <a:prstGeom prst="ellipse">
            <a:avLst/>
          </a:prstGeom>
          <a:noFill/>
          <a:ln w="9525">
            <a:solidFill>
              <a:schemeClr val="tx1"/>
            </a:solidFill>
            <a:round/>
            <a:headEnd/>
            <a:tailEnd/>
          </a:ln>
          <a:effectLst/>
        </p:spPr>
        <p:txBody>
          <a:bodyPr wrap="none" anchor="ctr"/>
          <a:lstStyle/>
          <a:p>
            <a:pPr algn="ctr"/>
            <a:r>
              <a:rPr lang="ja-JP" altLang="en-US" sz="1800"/>
              <a:t>貨物自動車運送事業②</a:t>
            </a:r>
            <a:endParaRPr lang="ja-JP" altLang="en-US"/>
          </a:p>
        </p:txBody>
      </p:sp>
      <p:sp>
        <p:nvSpPr>
          <p:cNvPr id="41988" name="Oval 4"/>
          <p:cNvSpPr>
            <a:spLocks noChangeArrowheads="1"/>
          </p:cNvSpPr>
          <p:nvPr/>
        </p:nvSpPr>
        <p:spPr bwMode="auto">
          <a:xfrm>
            <a:off x="1371600" y="762000"/>
            <a:ext cx="2743200" cy="533400"/>
          </a:xfrm>
          <a:prstGeom prst="ellipse">
            <a:avLst/>
          </a:prstGeom>
          <a:noFill/>
          <a:ln w="9525">
            <a:solidFill>
              <a:schemeClr val="tx1"/>
            </a:solidFill>
            <a:round/>
            <a:headEnd/>
            <a:tailEnd/>
          </a:ln>
          <a:effectLst/>
        </p:spPr>
        <p:txBody>
          <a:bodyPr wrap="none" anchor="ctr"/>
          <a:lstStyle/>
          <a:p>
            <a:pPr algn="ctr"/>
            <a:r>
              <a:rPr lang="ja-JP" altLang="en-US"/>
              <a:t>荷主</a:t>
            </a:r>
          </a:p>
        </p:txBody>
      </p:sp>
      <p:sp>
        <p:nvSpPr>
          <p:cNvPr id="41989" name="Text Box 5"/>
          <p:cNvSpPr txBox="1">
            <a:spLocks noChangeArrowheads="1"/>
          </p:cNvSpPr>
          <p:nvPr/>
        </p:nvSpPr>
        <p:spPr bwMode="auto">
          <a:xfrm>
            <a:off x="914400" y="1050925"/>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運送契約</a:t>
            </a:r>
          </a:p>
        </p:txBody>
      </p:sp>
      <p:sp>
        <p:nvSpPr>
          <p:cNvPr id="41990" name="Text Box 6"/>
          <p:cNvSpPr txBox="1">
            <a:spLocks noChangeArrowheads="1"/>
          </p:cNvSpPr>
          <p:nvPr/>
        </p:nvSpPr>
        <p:spPr bwMode="auto">
          <a:xfrm>
            <a:off x="914400" y="2565400"/>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用車契約</a:t>
            </a:r>
          </a:p>
        </p:txBody>
      </p:sp>
      <p:sp>
        <p:nvSpPr>
          <p:cNvPr id="41991" name="Text Box 7"/>
          <p:cNvSpPr txBox="1">
            <a:spLocks noChangeArrowheads="1"/>
          </p:cNvSpPr>
          <p:nvPr/>
        </p:nvSpPr>
        <p:spPr bwMode="auto">
          <a:xfrm>
            <a:off x="3489325" y="4973638"/>
            <a:ext cx="184150" cy="457200"/>
          </a:xfrm>
          <a:prstGeom prst="rect">
            <a:avLst/>
          </a:prstGeom>
          <a:noFill/>
          <a:ln w="9525">
            <a:noFill/>
            <a:miter lim="800000"/>
            <a:headEnd/>
            <a:tailEnd/>
          </a:ln>
          <a:effectLst/>
        </p:spPr>
        <p:txBody>
          <a:bodyPr wrap="none">
            <a:spAutoFit/>
          </a:bodyPr>
          <a:lstStyle/>
          <a:p>
            <a:endParaRPr lang="ja-JP" altLang="ja-JP"/>
          </a:p>
        </p:txBody>
      </p:sp>
      <p:sp>
        <p:nvSpPr>
          <p:cNvPr id="41992" name="Text Box 8"/>
          <p:cNvSpPr txBox="1">
            <a:spLocks noChangeArrowheads="1"/>
          </p:cNvSpPr>
          <p:nvPr/>
        </p:nvSpPr>
        <p:spPr bwMode="auto">
          <a:xfrm>
            <a:off x="76200" y="4419600"/>
            <a:ext cx="4294188" cy="641350"/>
          </a:xfrm>
          <a:prstGeom prst="rect">
            <a:avLst/>
          </a:prstGeom>
          <a:noFill/>
          <a:ln w="9525">
            <a:noFill/>
            <a:miter lim="800000"/>
            <a:headEnd/>
            <a:tailEnd/>
          </a:ln>
          <a:effectLst/>
        </p:spPr>
        <p:txBody>
          <a:bodyPr wrap="none">
            <a:spAutoFit/>
          </a:bodyPr>
          <a:lstStyle/>
          <a:p>
            <a:r>
              <a:rPr lang="ja-JP" altLang="en-US" sz="1800"/>
              <a:t>貨物自動車運送事業法では</a:t>
            </a:r>
          </a:p>
          <a:p>
            <a:r>
              <a:rPr lang="ja-JP" altLang="en-US" sz="1800"/>
              <a:t>　　　　</a:t>
            </a:r>
            <a:r>
              <a:rPr lang="ja-JP" altLang="en-US" sz="1800">
                <a:ea typeface="ＤＦ特太ゴシック体" pitchFamily="1" charset="-128"/>
              </a:rPr>
              <a:t>トラック貸渡業</a:t>
            </a:r>
            <a:r>
              <a:rPr lang="ja-JP" altLang="en-US" sz="1800"/>
              <a:t>を制度化していない</a:t>
            </a:r>
            <a:endParaRPr lang="ja-JP" altLang="en-US"/>
          </a:p>
        </p:txBody>
      </p:sp>
      <p:sp>
        <p:nvSpPr>
          <p:cNvPr id="41993" name="Text Box 9"/>
          <p:cNvSpPr txBox="1">
            <a:spLocks noChangeArrowheads="1"/>
          </p:cNvSpPr>
          <p:nvPr/>
        </p:nvSpPr>
        <p:spPr bwMode="auto">
          <a:xfrm>
            <a:off x="333375" y="2819400"/>
            <a:ext cx="428625" cy="1404938"/>
          </a:xfrm>
          <a:prstGeom prst="rect">
            <a:avLst/>
          </a:prstGeom>
          <a:noFill/>
          <a:ln w="9525">
            <a:noFill/>
            <a:miter lim="800000"/>
            <a:headEnd/>
            <a:tailEnd/>
          </a:ln>
          <a:effectLst/>
        </p:spPr>
        <p:txBody>
          <a:bodyPr vert="eaVert" wrap="none">
            <a:spAutoFit/>
          </a:bodyPr>
          <a:lstStyle/>
          <a:p>
            <a:r>
              <a:rPr lang="ja-JP" altLang="en-US" sz="1600"/>
              <a:t>トラックの賃貸</a:t>
            </a:r>
            <a:endParaRPr lang="ja-JP" altLang="en-US"/>
          </a:p>
        </p:txBody>
      </p:sp>
      <p:sp>
        <p:nvSpPr>
          <p:cNvPr id="41994" name="Text Box 10"/>
          <p:cNvSpPr txBox="1">
            <a:spLocks noChangeArrowheads="1"/>
          </p:cNvSpPr>
          <p:nvPr/>
        </p:nvSpPr>
        <p:spPr bwMode="auto">
          <a:xfrm>
            <a:off x="304800" y="914400"/>
            <a:ext cx="428625" cy="1089025"/>
          </a:xfrm>
          <a:prstGeom prst="rect">
            <a:avLst/>
          </a:prstGeom>
          <a:noFill/>
          <a:ln w="9525">
            <a:noFill/>
            <a:miter lim="800000"/>
            <a:headEnd/>
            <a:tailEnd/>
          </a:ln>
          <a:effectLst/>
        </p:spPr>
        <p:txBody>
          <a:bodyPr vert="eaVert" wrap="none">
            <a:spAutoFit/>
          </a:bodyPr>
          <a:lstStyle/>
          <a:p>
            <a:r>
              <a:rPr lang="ja-JP" altLang="en-US" sz="1600"/>
              <a:t>仕事の完成</a:t>
            </a:r>
            <a:endParaRPr lang="ja-JP" altLang="en-US"/>
          </a:p>
        </p:txBody>
      </p:sp>
      <p:sp>
        <p:nvSpPr>
          <p:cNvPr id="41995" name="Line 11"/>
          <p:cNvSpPr>
            <a:spLocks noChangeShapeType="1"/>
          </p:cNvSpPr>
          <p:nvPr/>
        </p:nvSpPr>
        <p:spPr bwMode="auto">
          <a:xfrm flipV="1">
            <a:off x="685800" y="25908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1996" name="Line 12"/>
          <p:cNvSpPr>
            <a:spLocks noChangeShapeType="1"/>
          </p:cNvSpPr>
          <p:nvPr/>
        </p:nvSpPr>
        <p:spPr bwMode="auto">
          <a:xfrm flipV="1">
            <a:off x="685800" y="9906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1997" name="Text Box 13"/>
          <p:cNvSpPr txBox="1">
            <a:spLocks noChangeArrowheads="1"/>
          </p:cNvSpPr>
          <p:nvPr/>
        </p:nvSpPr>
        <p:spPr bwMode="auto">
          <a:xfrm>
            <a:off x="3594100" y="1219200"/>
            <a:ext cx="673100" cy="1108075"/>
          </a:xfrm>
          <a:prstGeom prst="rect">
            <a:avLst/>
          </a:prstGeom>
          <a:noFill/>
          <a:ln w="9525">
            <a:noFill/>
            <a:miter lim="800000"/>
            <a:headEnd/>
            <a:tailEnd/>
          </a:ln>
          <a:effectLst/>
        </p:spPr>
        <p:txBody>
          <a:bodyPr vert="eaVert" wrap="none">
            <a:spAutoFit/>
          </a:bodyPr>
          <a:lstStyle/>
          <a:p>
            <a:r>
              <a:rPr lang="ja-JP" altLang="en-US" sz="1600"/>
              <a:t>運賃</a:t>
            </a:r>
          </a:p>
          <a:p>
            <a:r>
              <a:rPr lang="ja-JP" altLang="en-US" sz="1600"/>
              <a:t>（事後届出）</a:t>
            </a:r>
            <a:endParaRPr lang="ja-JP" altLang="en-US"/>
          </a:p>
        </p:txBody>
      </p:sp>
      <p:sp>
        <p:nvSpPr>
          <p:cNvPr id="41998" name="Text Box 14"/>
          <p:cNvSpPr txBox="1">
            <a:spLocks noChangeArrowheads="1"/>
          </p:cNvSpPr>
          <p:nvPr/>
        </p:nvSpPr>
        <p:spPr bwMode="auto">
          <a:xfrm>
            <a:off x="3886200" y="2514600"/>
            <a:ext cx="673100" cy="904875"/>
          </a:xfrm>
          <a:prstGeom prst="rect">
            <a:avLst/>
          </a:prstGeom>
          <a:noFill/>
          <a:ln w="9525">
            <a:noFill/>
            <a:miter lim="800000"/>
            <a:headEnd/>
            <a:tailEnd/>
          </a:ln>
          <a:effectLst/>
        </p:spPr>
        <p:txBody>
          <a:bodyPr vert="eaVert" wrap="none">
            <a:spAutoFit/>
          </a:bodyPr>
          <a:lstStyle/>
          <a:p>
            <a:r>
              <a:rPr lang="ja-JP" altLang="en-US" sz="1600"/>
              <a:t>用車料</a:t>
            </a:r>
          </a:p>
          <a:p>
            <a:r>
              <a:rPr lang="ja-JP" altLang="en-US" sz="1600"/>
              <a:t>（規制無）</a:t>
            </a:r>
            <a:endParaRPr lang="ja-JP" altLang="en-US"/>
          </a:p>
        </p:txBody>
      </p:sp>
      <p:sp>
        <p:nvSpPr>
          <p:cNvPr id="41999" name="Line 15"/>
          <p:cNvSpPr>
            <a:spLocks noChangeShapeType="1"/>
          </p:cNvSpPr>
          <p:nvPr/>
        </p:nvSpPr>
        <p:spPr bwMode="auto">
          <a:xfrm>
            <a:off x="4191000" y="12192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2000" name="Line 16"/>
          <p:cNvSpPr>
            <a:spLocks noChangeShapeType="1"/>
          </p:cNvSpPr>
          <p:nvPr/>
        </p:nvSpPr>
        <p:spPr bwMode="auto">
          <a:xfrm>
            <a:off x="4191000" y="25908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2001" name="Text Box 17"/>
          <p:cNvSpPr txBox="1">
            <a:spLocks noChangeArrowheads="1"/>
          </p:cNvSpPr>
          <p:nvPr/>
        </p:nvSpPr>
        <p:spPr bwMode="auto">
          <a:xfrm>
            <a:off x="1131888" y="5334000"/>
            <a:ext cx="2220912" cy="1187450"/>
          </a:xfrm>
          <a:prstGeom prst="rect">
            <a:avLst/>
          </a:prstGeom>
          <a:noFill/>
          <a:ln w="9525">
            <a:noFill/>
            <a:miter lim="800000"/>
            <a:headEnd/>
            <a:tailEnd/>
          </a:ln>
          <a:effectLst/>
        </p:spPr>
        <p:txBody>
          <a:bodyPr wrap="none">
            <a:spAutoFit/>
          </a:bodyPr>
          <a:lstStyle/>
          <a:p>
            <a:r>
              <a:rPr lang="ja-JP" altLang="en-US"/>
              <a:t>１裸用車契約</a:t>
            </a:r>
          </a:p>
          <a:p>
            <a:r>
              <a:rPr lang="ja-JP" altLang="en-US"/>
              <a:t>２定期用車契約</a:t>
            </a:r>
          </a:p>
          <a:p>
            <a:r>
              <a:rPr lang="ja-JP" altLang="en-US"/>
              <a:t>３運行委託契約</a:t>
            </a:r>
          </a:p>
        </p:txBody>
      </p:sp>
      <p:sp>
        <p:nvSpPr>
          <p:cNvPr id="42002" name="Oval 18"/>
          <p:cNvSpPr>
            <a:spLocks noChangeArrowheads="1"/>
          </p:cNvSpPr>
          <p:nvPr/>
        </p:nvSpPr>
        <p:spPr bwMode="auto">
          <a:xfrm>
            <a:off x="5715000" y="2286000"/>
            <a:ext cx="2743200" cy="533400"/>
          </a:xfrm>
          <a:prstGeom prst="ellipse">
            <a:avLst/>
          </a:prstGeom>
          <a:noFill/>
          <a:ln w="9525">
            <a:solidFill>
              <a:schemeClr val="tx1"/>
            </a:solidFill>
            <a:round/>
            <a:headEnd/>
            <a:tailEnd/>
          </a:ln>
          <a:effectLst/>
        </p:spPr>
        <p:txBody>
          <a:bodyPr wrap="none" anchor="ctr"/>
          <a:lstStyle/>
          <a:p>
            <a:pPr algn="ctr"/>
            <a:r>
              <a:rPr lang="ja-JP" altLang="en-US" sz="1800"/>
              <a:t>貨物自動車運送事業①</a:t>
            </a:r>
            <a:endParaRPr lang="ja-JP" altLang="en-US"/>
          </a:p>
        </p:txBody>
      </p:sp>
      <p:sp>
        <p:nvSpPr>
          <p:cNvPr id="42003" name="Oval 19"/>
          <p:cNvSpPr>
            <a:spLocks noChangeArrowheads="1"/>
          </p:cNvSpPr>
          <p:nvPr/>
        </p:nvSpPr>
        <p:spPr bwMode="auto">
          <a:xfrm>
            <a:off x="5715000" y="3352800"/>
            <a:ext cx="2743200" cy="533400"/>
          </a:xfrm>
          <a:prstGeom prst="ellipse">
            <a:avLst/>
          </a:prstGeom>
          <a:noFill/>
          <a:ln w="9525">
            <a:solidFill>
              <a:schemeClr val="tx1"/>
            </a:solidFill>
            <a:round/>
            <a:headEnd/>
            <a:tailEnd/>
          </a:ln>
          <a:effectLst/>
        </p:spPr>
        <p:txBody>
          <a:bodyPr wrap="none" anchor="ctr"/>
          <a:lstStyle/>
          <a:p>
            <a:pPr algn="ctr"/>
            <a:r>
              <a:rPr lang="ja-JP" altLang="en-US" sz="1800"/>
              <a:t>貨物自動車運送事業②</a:t>
            </a:r>
            <a:endParaRPr lang="ja-JP" altLang="en-US"/>
          </a:p>
        </p:txBody>
      </p:sp>
      <p:sp>
        <p:nvSpPr>
          <p:cNvPr id="42004" name="Oval 20"/>
          <p:cNvSpPr>
            <a:spLocks noChangeArrowheads="1"/>
          </p:cNvSpPr>
          <p:nvPr/>
        </p:nvSpPr>
        <p:spPr bwMode="auto">
          <a:xfrm>
            <a:off x="4724400" y="2057400"/>
            <a:ext cx="4267200" cy="2540000"/>
          </a:xfrm>
          <a:prstGeom prst="ellipse">
            <a:avLst/>
          </a:prstGeom>
          <a:noFill/>
          <a:ln w="9525">
            <a:solidFill>
              <a:schemeClr val="tx1"/>
            </a:solidFill>
            <a:prstDash val="dash"/>
            <a:round/>
            <a:headEnd/>
            <a:tailEnd/>
          </a:ln>
          <a:effectLst/>
        </p:spPr>
        <p:txBody>
          <a:bodyPr wrap="none" anchor="ctr"/>
          <a:lstStyle/>
          <a:p>
            <a:pPr algn="ctr"/>
            <a:endParaRPr lang="en-US" altLang="ja-JP"/>
          </a:p>
          <a:p>
            <a:pPr algn="ctr"/>
            <a:endParaRPr lang="en-US" altLang="ja-JP"/>
          </a:p>
          <a:p>
            <a:pPr algn="ctr"/>
            <a:endParaRPr lang="en-US" altLang="ja-JP"/>
          </a:p>
          <a:p>
            <a:pPr algn="ctr"/>
            <a:endParaRPr lang="en-US" altLang="ja-JP"/>
          </a:p>
          <a:p>
            <a:pPr algn="ctr"/>
            <a:endParaRPr lang="en-US" altLang="ja-JP"/>
          </a:p>
        </p:txBody>
      </p:sp>
      <p:sp>
        <p:nvSpPr>
          <p:cNvPr id="42005" name="Oval 21"/>
          <p:cNvSpPr>
            <a:spLocks noChangeArrowheads="1"/>
          </p:cNvSpPr>
          <p:nvPr/>
        </p:nvSpPr>
        <p:spPr bwMode="auto">
          <a:xfrm>
            <a:off x="5562600" y="838200"/>
            <a:ext cx="2743200" cy="533400"/>
          </a:xfrm>
          <a:prstGeom prst="ellipse">
            <a:avLst/>
          </a:prstGeom>
          <a:noFill/>
          <a:ln w="9525">
            <a:solidFill>
              <a:schemeClr val="tx1"/>
            </a:solidFill>
            <a:round/>
            <a:headEnd/>
            <a:tailEnd/>
          </a:ln>
          <a:effectLst/>
        </p:spPr>
        <p:txBody>
          <a:bodyPr wrap="none" anchor="ctr"/>
          <a:lstStyle/>
          <a:p>
            <a:pPr algn="ctr"/>
            <a:r>
              <a:rPr lang="ja-JP" altLang="en-US"/>
              <a:t>荷主</a:t>
            </a:r>
          </a:p>
        </p:txBody>
      </p:sp>
      <p:sp>
        <p:nvSpPr>
          <p:cNvPr id="42006" name="Text Box 22"/>
          <p:cNvSpPr txBox="1">
            <a:spLocks noChangeArrowheads="1"/>
          </p:cNvSpPr>
          <p:nvPr/>
        </p:nvSpPr>
        <p:spPr bwMode="auto">
          <a:xfrm>
            <a:off x="5257800" y="1127125"/>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運送契約</a:t>
            </a:r>
          </a:p>
        </p:txBody>
      </p:sp>
      <p:sp>
        <p:nvSpPr>
          <p:cNvPr id="42007" name="Text Box 23"/>
          <p:cNvSpPr txBox="1">
            <a:spLocks noChangeArrowheads="1"/>
          </p:cNvSpPr>
          <p:nvPr/>
        </p:nvSpPr>
        <p:spPr bwMode="auto">
          <a:xfrm>
            <a:off x="5257800" y="2641600"/>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運送契約</a:t>
            </a:r>
          </a:p>
        </p:txBody>
      </p:sp>
      <p:sp>
        <p:nvSpPr>
          <p:cNvPr id="42008" name="Text Box 24"/>
          <p:cNvSpPr txBox="1">
            <a:spLocks noChangeArrowheads="1"/>
          </p:cNvSpPr>
          <p:nvPr/>
        </p:nvSpPr>
        <p:spPr bwMode="auto">
          <a:xfrm>
            <a:off x="4724400" y="990600"/>
            <a:ext cx="428625" cy="1089025"/>
          </a:xfrm>
          <a:prstGeom prst="rect">
            <a:avLst/>
          </a:prstGeom>
          <a:noFill/>
          <a:ln w="9525">
            <a:noFill/>
            <a:miter lim="800000"/>
            <a:headEnd/>
            <a:tailEnd/>
          </a:ln>
          <a:effectLst/>
        </p:spPr>
        <p:txBody>
          <a:bodyPr vert="eaVert" wrap="none">
            <a:spAutoFit/>
          </a:bodyPr>
          <a:lstStyle/>
          <a:p>
            <a:r>
              <a:rPr lang="ja-JP" altLang="en-US" sz="1600"/>
              <a:t>仕事の完成</a:t>
            </a:r>
            <a:endParaRPr lang="ja-JP" altLang="en-US"/>
          </a:p>
        </p:txBody>
      </p:sp>
      <p:sp>
        <p:nvSpPr>
          <p:cNvPr id="42009" name="Line 25"/>
          <p:cNvSpPr>
            <a:spLocks noChangeShapeType="1"/>
          </p:cNvSpPr>
          <p:nvPr/>
        </p:nvSpPr>
        <p:spPr bwMode="auto">
          <a:xfrm flipV="1">
            <a:off x="5105400" y="26670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2010" name="Line 26"/>
          <p:cNvSpPr>
            <a:spLocks noChangeShapeType="1"/>
          </p:cNvSpPr>
          <p:nvPr/>
        </p:nvSpPr>
        <p:spPr bwMode="auto">
          <a:xfrm flipV="1">
            <a:off x="5105400" y="10668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2011" name="Text Box 27"/>
          <p:cNvSpPr txBox="1">
            <a:spLocks noChangeArrowheads="1"/>
          </p:cNvSpPr>
          <p:nvPr/>
        </p:nvSpPr>
        <p:spPr bwMode="auto">
          <a:xfrm>
            <a:off x="7924800" y="1482725"/>
            <a:ext cx="428625" cy="498475"/>
          </a:xfrm>
          <a:prstGeom prst="rect">
            <a:avLst/>
          </a:prstGeom>
          <a:noFill/>
          <a:ln w="9525">
            <a:noFill/>
            <a:miter lim="800000"/>
            <a:headEnd/>
            <a:tailEnd/>
          </a:ln>
          <a:effectLst/>
        </p:spPr>
        <p:txBody>
          <a:bodyPr vert="eaVert" wrap="none">
            <a:spAutoFit/>
          </a:bodyPr>
          <a:lstStyle/>
          <a:p>
            <a:r>
              <a:rPr lang="ja-JP" altLang="en-US" sz="1600"/>
              <a:t>運賃</a:t>
            </a:r>
            <a:endParaRPr lang="ja-JP" altLang="en-US"/>
          </a:p>
        </p:txBody>
      </p:sp>
      <p:sp>
        <p:nvSpPr>
          <p:cNvPr id="42012" name="Line 28"/>
          <p:cNvSpPr>
            <a:spLocks noChangeShapeType="1"/>
          </p:cNvSpPr>
          <p:nvPr/>
        </p:nvSpPr>
        <p:spPr bwMode="auto">
          <a:xfrm>
            <a:off x="8305800" y="12954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2013" name="Line 29"/>
          <p:cNvSpPr>
            <a:spLocks noChangeShapeType="1"/>
          </p:cNvSpPr>
          <p:nvPr/>
        </p:nvSpPr>
        <p:spPr bwMode="auto">
          <a:xfrm>
            <a:off x="8305800" y="2667000"/>
            <a:ext cx="0" cy="685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2014" name="Text Box 30"/>
          <p:cNvSpPr txBox="1">
            <a:spLocks noChangeArrowheads="1"/>
          </p:cNvSpPr>
          <p:nvPr/>
        </p:nvSpPr>
        <p:spPr bwMode="auto">
          <a:xfrm>
            <a:off x="4724400" y="2797175"/>
            <a:ext cx="428625" cy="1089025"/>
          </a:xfrm>
          <a:prstGeom prst="rect">
            <a:avLst/>
          </a:prstGeom>
          <a:noFill/>
          <a:ln w="9525">
            <a:noFill/>
            <a:miter lim="800000"/>
            <a:headEnd/>
            <a:tailEnd/>
          </a:ln>
          <a:effectLst/>
        </p:spPr>
        <p:txBody>
          <a:bodyPr vert="eaVert" wrap="none">
            <a:spAutoFit/>
          </a:bodyPr>
          <a:lstStyle/>
          <a:p>
            <a:r>
              <a:rPr lang="ja-JP" altLang="en-US" sz="1600"/>
              <a:t>仕事の完成</a:t>
            </a:r>
            <a:endParaRPr lang="ja-JP" altLang="en-US"/>
          </a:p>
        </p:txBody>
      </p:sp>
      <p:sp>
        <p:nvSpPr>
          <p:cNvPr id="42015" name="Text Box 31"/>
          <p:cNvSpPr txBox="1">
            <a:spLocks noChangeArrowheads="1"/>
          </p:cNvSpPr>
          <p:nvPr/>
        </p:nvSpPr>
        <p:spPr bwMode="auto">
          <a:xfrm>
            <a:off x="4343400" y="5607050"/>
            <a:ext cx="4784725" cy="915988"/>
          </a:xfrm>
          <a:prstGeom prst="rect">
            <a:avLst/>
          </a:prstGeom>
          <a:noFill/>
          <a:ln w="9525">
            <a:noFill/>
            <a:miter lim="800000"/>
            <a:headEnd/>
            <a:tailEnd/>
          </a:ln>
          <a:effectLst/>
        </p:spPr>
        <p:txBody>
          <a:bodyPr wrap="none">
            <a:spAutoFit/>
          </a:bodyPr>
          <a:lstStyle/>
          <a:p>
            <a:r>
              <a:rPr lang="en-US" altLang="ja-JP" sz="1800"/>
              <a:t>①</a:t>
            </a:r>
            <a:r>
              <a:rPr lang="ja-JP" altLang="en-US" sz="1800"/>
              <a:t>は運送取扱業</a:t>
            </a:r>
            <a:r>
              <a:rPr lang="en-US" altLang="ja-JP" sz="1800"/>
              <a:t>(</a:t>
            </a:r>
            <a:r>
              <a:rPr lang="ja-JP" altLang="en-US" sz="1800"/>
              <a:t>利用運送業）を兼務する場合</a:t>
            </a:r>
          </a:p>
          <a:p>
            <a:r>
              <a:rPr lang="ja-JP" altLang="en-US" sz="1800"/>
              <a:t>貨物自動車運送事業法で位置付け、兼務しない</a:t>
            </a:r>
          </a:p>
          <a:p>
            <a:r>
              <a:rPr lang="ja-JP" altLang="en-US" sz="1800"/>
              <a:t>場合は貨物運送取扱事業法で位置づけている</a:t>
            </a:r>
          </a:p>
        </p:txBody>
      </p:sp>
      <p:sp>
        <p:nvSpPr>
          <p:cNvPr id="42016" name="Text Box 32"/>
          <p:cNvSpPr txBox="1">
            <a:spLocks noChangeArrowheads="1"/>
          </p:cNvSpPr>
          <p:nvPr/>
        </p:nvSpPr>
        <p:spPr bwMode="auto">
          <a:xfrm>
            <a:off x="4495800" y="4692650"/>
            <a:ext cx="4525963" cy="641350"/>
          </a:xfrm>
          <a:prstGeom prst="rect">
            <a:avLst/>
          </a:prstGeom>
          <a:noFill/>
          <a:ln w="9525">
            <a:noFill/>
            <a:miter lim="800000"/>
            <a:headEnd/>
            <a:tailEnd/>
          </a:ln>
          <a:effectLst/>
        </p:spPr>
        <p:txBody>
          <a:bodyPr wrap="none">
            <a:spAutoFit/>
          </a:bodyPr>
          <a:lstStyle/>
          <a:p>
            <a:r>
              <a:rPr lang="ja-JP" altLang="en-US" sz="1800"/>
              <a:t>一回毎のトラック用車は運送契約（利用運送）</a:t>
            </a:r>
          </a:p>
          <a:p>
            <a:r>
              <a:rPr lang="ja-JP" altLang="en-US" sz="1800"/>
              <a:t>であり、上記パターンである</a:t>
            </a:r>
            <a:endParaRPr lang="ja-JP" altLang="en-US"/>
          </a:p>
        </p:txBody>
      </p:sp>
      <p:sp>
        <p:nvSpPr>
          <p:cNvPr id="42017" name="Text Box 33"/>
          <p:cNvSpPr txBox="1">
            <a:spLocks noChangeArrowheads="1"/>
          </p:cNvSpPr>
          <p:nvPr/>
        </p:nvSpPr>
        <p:spPr bwMode="auto">
          <a:xfrm>
            <a:off x="7924800" y="2854325"/>
            <a:ext cx="428625" cy="498475"/>
          </a:xfrm>
          <a:prstGeom prst="rect">
            <a:avLst/>
          </a:prstGeom>
          <a:noFill/>
          <a:ln w="9525">
            <a:noFill/>
            <a:miter lim="800000"/>
            <a:headEnd/>
            <a:tailEnd/>
          </a:ln>
          <a:effectLst/>
        </p:spPr>
        <p:txBody>
          <a:bodyPr vert="eaVert" wrap="none">
            <a:spAutoFit/>
          </a:bodyPr>
          <a:lstStyle/>
          <a:p>
            <a:r>
              <a:rPr lang="ja-JP" altLang="en-US" sz="1600"/>
              <a:t>運賃</a:t>
            </a:r>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274638"/>
            <a:ext cx="9144000" cy="1143000"/>
          </a:xfrm>
          <a:ln>
            <a:solidFill>
              <a:schemeClr val="tx1"/>
            </a:solidFill>
          </a:ln>
        </p:spPr>
        <p:txBody>
          <a:bodyPr/>
          <a:lstStyle/>
          <a:p>
            <a:r>
              <a:rPr lang="ja-JP" altLang="en-US"/>
              <a:t>わが国旅行業制度の沿革的分析 </a:t>
            </a:r>
          </a:p>
        </p:txBody>
      </p:sp>
      <p:sp>
        <p:nvSpPr>
          <p:cNvPr id="38917" name="Rectangle 5"/>
          <p:cNvSpPr>
            <a:spLocks noChangeArrowheads="1"/>
          </p:cNvSpPr>
          <p:nvPr/>
        </p:nvSpPr>
        <p:spPr bwMode="auto">
          <a:xfrm>
            <a:off x="0" y="1833563"/>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8916" name="Object 4"/>
          <p:cNvGraphicFramePr>
            <a:graphicFrameLocks noChangeAspect="1"/>
          </p:cNvGraphicFramePr>
          <p:nvPr/>
        </p:nvGraphicFramePr>
        <p:xfrm>
          <a:off x="0" y="1417638"/>
          <a:ext cx="9144000" cy="5411787"/>
        </p:xfrm>
        <a:graphic>
          <a:graphicData uri="http://schemas.openxmlformats.org/presentationml/2006/ole">
            <p:oleObj spid="_x0000_s2050" name="スライド" r:id="rId4" imgW="2796388" imgH="2098528" progId="PowerPoint.Slide.8">
              <p:embed/>
            </p:oleObj>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スライド番号プレースホルダ 3"/>
          <p:cNvSpPr>
            <a:spLocks noGrp="1"/>
          </p:cNvSpPr>
          <p:nvPr>
            <p:ph type="sldNum" sz="quarter" idx="12"/>
          </p:nvPr>
        </p:nvSpPr>
        <p:spPr/>
        <p:txBody>
          <a:bodyPr/>
          <a:lstStyle/>
          <a:p>
            <a:fld id="{5F41AA90-1931-4B16-8C67-3EB185CCA803}" type="slidenum">
              <a:rPr lang="en-US" altLang="ja-JP"/>
              <a:pPr/>
              <a:t>50</a:t>
            </a:fld>
            <a:endParaRPr lang="en-US" altLang="ja-JP"/>
          </a:p>
        </p:txBody>
      </p:sp>
      <p:sp>
        <p:nvSpPr>
          <p:cNvPr id="43010" name="Text Box 2"/>
          <p:cNvSpPr txBox="1">
            <a:spLocks noChangeArrowheads="1"/>
          </p:cNvSpPr>
          <p:nvPr/>
        </p:nvSpPr>
        <p:spPr bwMode="auto">
          <a:xfrm>
            <a:off x="1143000" y="706438"/>
            <a:ext cx="2057400" cy="466725"/>
          </a:xfrm>
          <a:prstGeom prst="rect">
            <a:avLst/>
          </a:prstGeom>
          <a:noFill/>
          <a:ln w="9525">
            <a:solidFill>
              <a:schemeClr val="tx1"/>
            </a:solidFill>
            <a:miter lim="800000"/>
            <a:headEnd/>
            <a:tailEnd/>
          </a:ln>
          <a:effectLst/>
        </p:spPr>
        <p:txBody>
          <a:bodyPr>
            <a:spAutoFit/>
          </a:bodyPr>
          <a:lstStyle/>
          <a:p>
            <a:r>
              <a:rPr lang="ja-JP" altLang="en-US"/>
              <a:t>トラック所有者</a:t>
            </a:r>
          </a:p>
        </p:txBody>
      </p:sp>
      <p:sp>
        <p:nvSpPr>
          <p:cNvPr id="43011" name="Text Box 3"/>
          <p:cNvSpPr txBox="1">
            <a:spLocks noChangeArrowheads="1"/>
          </p:cNvSpPr>
          <p:nvPr/>
        </p:nvSpPr>
        <p:spPr bwMode="auto">
          <a:xfrm>
            <a:off x="3692525" y="2352675"/>
            <a:ext cx="3241675" cy="466725"/>
          </a:xfrm>
          <a:prstGeom prst="rect">
            <a:avLst/>
          </a:prstGeom>
          <a:noFill/>
          <a:ln w="9525">
            <a:solidFill>
              <a:schemeClr val="tx1"/>
            </a:solidFill>
            <a:miter lim="800000"/>
            <a:headEnd/>
            <a:tailEnd/>
          </a:ln>
          <a:effectLst/>
        </p:spPr>
        <p:txBody>
          <a:bodyPr wrap="none">
            <a:spAutoFit/>
          </a:bodyPr>
          <a:lstStyle/>
          <a:p>
            <a:r>
              <a:rPr lang="ja-JP" altLang="en-US"/>
              <a:t>トラック賃借者（裸傭車）</a:t>
            </a:r>
          </a:p>
        </p:txBody>
      </p:sp>
      <p:sp>
        <p:nvSpPr>
          <p:cNvPr id="43012" name="Text Box 4"/>
          <p:cNvSpPr txBox="1">
            <a:spLocks noChangeArrowheads="1"/>
          </p:cNvSpPr>
          <p:nvPr/>
        </p:nvSpPr>
        <p:spPr bwMode="auto">
          <a:xfrm>
            <a:off x="2117725" y="3352800"/>
            <a:ext cx="1717675" cy="466725"/>
          </a:xfrm>
          <a:prstGeom prst="rect">
            <a:avLst/>
          </a:prstGeom>
          <a:noFill/>
          <a:ln w="9525">
            <a:solidFill>
              <a:schemeClr val="tx1"/>
            </a:solidFill>
            <a:miter lim="800000"/>
            <a:headEnd/>
            <a:tailEnd/>
          </a:ln>
          <a:effectLst/>
        </p:spPr>
        <p:txBody>
          <a:bodyPr wrap="none">
            <a:spAutoFit/>
          </a:bodyPr>
          <a:lstStyle/>
          <a:p>
            <a:r>
              <a:rPr lang="ja-JP" altLang="en-US"/>
              <a:t>定期用車者</a:t>
            </a:r>
          </a:p>
        </p:txBody>
      </p:sp>
      <p:sp>
        <p:nvSpPr>
          <p:cNvPr id="43013" name="Text Box 5"/>
          <p:cNvSpPr txBox="1">
            <a:spLocks noChangeArrowheads="1"/>
          </p:cNvSpPr>
          <p:nvPr/>
        </p:nvSpPr>
        <p:spPr bwMode="auto">
          <a:xfrm>
            <a:off x="3775075" y="4364038"/>
            <a:ext cx="3540125" cy="466725"/>
          </a:xfrm>
          <a:prstGeom prst="rect">
            <a:avLst/>
          </a:prstGeom>
          <a:noFill/>
          <a:ln w="9525">
            <a:solidFill>
              <a:schemeClr val="tx1"/>
            </a:solidFill>
            <a:miter lim="800000"/>
            <a:headEnd/>
            <a:tailEnd/>
          </a:ln>
          <a:effectLst/>
        </p:spPr>
        <p:txBody>
          <a:bodyPr wrap="none">
            <a:spAutoFit/>
          </a:bodyPr>
          <a:lstStyle/>
          <a:p>
            <a:r>
              <a:rPr lang="ja-JP" altLang="en-US"/>
              <a:t>トラック用車者（連続含む）</a:t>
            </a:r>
          </a:p>
        </p:txBody>
      </p:sp>
      <p:cxnSp>
        <p:nvCxnSpPr>
          <p:cNvPr id="43014" name="AutoShape 6"/>
          <p:cNvCxnSpPr>
            <a:cxnSpLocks noChangeShapeType="1"/>
            <a:stCxn id="43013" idx="1"/>
            <a:endCxn id="43010" idx="1"/>
          </p:cNvCxnSpPr>
          <p:nvPr/>
        </p:nvCxnSpPr>
        <p:spPr bwMode="auto">
          <a:xfrm rot="10800000">
            <a:off x="1143000" y="939800"/>
            <a:ext cx="2632075" cy="3657600"/>
          </a:xfrm>
          <a:prstGeom prst="bentConnector3">
            <a:avLst>
              <a:gd name="adj1" fmla="val 108685"/>
            </a:avLst>
          </a:prstGeom>
          <a:noFill/>
          <a:ln w="9525">
            <a:solidFill>
              <a:schemeClr val="tx1"/>
            </a:solidFill>
            <a:miter lim="800000"/>
            <a:headEnd type="triangle" w="med" len="med"/>
            <a:tailEnd type="triangle" w="med" len="med"/>
          </a:ln>
          <a:effectLst/>
        </p:spPr>
      </p:cxnSp>
      <p:sp>
        <p:nvSpPr>
          <p:cNvPr id="43015" name="Text Box 7"/>
          <p:cNvSpPr txBox="1">
            <a:spLocks noChangeArrowheads="1"/>
          </p:cNvSpPr>
          <p:nvPr/>
        </p:nvSpPr>
        <p:spPr bwMode="auto">
          <a:xfrm>
            <a:off x="381000" y="2667000"/>
            <a:ext cx="43815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sz="1600"/>
              <a:t>利用運送契約</a:t>
            </a:r>
          </a:p>
        </p:txBody>
      </p:sp>
      <p:cxnSp>
        <p:nvCxnSpPr>
          <p:cNvPr id="43016" name="AutoShape 8"/>
          <p:cNvCxnSpPr>
            <a:cxnSpLocks noChangeShapeType="1"/>
            <a:stCxn id="43010" idx="2"/>
            <a:endCxn id="43011" idx="1"/>
          </p:cNvCxnSpPr>
          <p:nvPr/>
        </p:nvCxnSpPr>
        <p:spPr bwMode="auto">
          <a:xfrm rot="16200000" flipH="1">
            <a:off x="2225675" y="1119188"/>
            <a:ext cx="1412875" cy="1520825"/>
          </a:xfrm>
          <a:prstGeom prst="bentConnector2">
            <a:avLst/>
          </a:prstGeom>
          <a:noFill/>
          <a:ln w="9525">
            <a:solidFill>
              <a:schemeClr val="tx1"/>
            </a:solidFill>
            <a:miter lim="800000"/>
            <a:headEnd type="triangle" w="med" len="med"/>
            <a:tailEnd type="triangle" w="med" len="med"/>
          </a:ln>
          <a:effectLst/>
        </p:spPr>
      </p:cxnSp>
      <p:sp>
        <p:nvSpPr>
          <p:cNvPr id="43017" name="Text Box 9"/>
          <p:cNvSpPr txBox="1">
            <a:spLocks noChangeArrowheads="1"/>
          </p:cNvSpPr>
          <p:nvPr/>
        </p:nvSpPr>
        <p:spPr bwMode="auto">
          <a:xfrm>
            <a:off x="2286000" y="1219200"/>
            <a:ext cx="438150" cy="1117600"/>
          </a:xfrm>
          <a:prstGeom prst="rect">
            <a:avLst/>
          </a:prstGeom>
          <a:noFill/>
          <a:ln w="9525">
            <a:solidFill>
              <a:schemeClr val="tx1"/>
            </a:solidFill>
            <a:prstDash val="dash"/>
            <a:miter lim="800000"/>
            <a:headEnd/>
            <a:tailEnd/>
          </a:ln>
          <a:effectLst/>
        </p:spPr>
        <p:txBody>
          <a:bodyPr vert="eaVert" wrap="none">
            <a:spAutoFit/>
          </a:bodyPr>
          <a:lstStyle/>
          <a:p>
            <a:r>
              <a:rPr lang="ja-JP" altLang="en-US" sz="1600"/>
              <a:t>賃貸借契約</a:t>
            </a:r>
          </a:p>
        </p:txBody>
      </p:sp>
      <p:sp>
        <p:nvSpPr>
          <p:cNvPr id="43018" name="Oval 10"/>
          <p:cNvSpPr>
            <a:spLocks noChangeArrowheads="1"/>
          </p:cNvSpPr>
          <p:nvPr/>
        </p:nvSpPr>
        <p:spPr bwMode="auto">
          <a:xfrm>
            <a:off x="1295400" y="1981200"/>
            <a:ext cx="457200" cy="838200"/>
          </a:xfrm>
          <a:prstGeom prst="ellipse">
            <a:avLst/>
          </a:prstGeom>
          <a:noFill/>
          <a:ln w="9525">
            <a:solidFill>
              <a:schemeClr val="tx1"/>
            </a:solidFill>
            <a:round/>
            <a:headEnd/>
            <a:tailEnd/>
          </a:ln>
          <a:effectLst/>
        </p:spPr>
        <p:txBody>
          <a:bodyPr vert="eaVert" wrap="none" anchor="ctr"/>
          <a:lstStyle/>
          <a:p>
            <a:pPr algn="ctr"/>
            <a:r>
              <a:rPr lang="ja-JP" altLang="en-US" sz="1200"/>
              <a:t>占有移転</a:t>
            </a:r>
          </a:p>
        </p:txBody>
      </p:sp>
      <p:sp>
        <p:nvSpPr>
          <p:cNvPr id="43019" name="Text Box 11"/>
          <p:cNvSpPr txBox="1">
            <a:spLocks noChangeArrowheads="1"/>
          </p:cNvSpPr>
          <p:nvPr/>
        </p:nvSpPr>
        <p:spPr bwMode="auto">
          <a:xfrm>
            <a:off x="1143000" y="2743200"/>
            <a:ext cx="717550" cy="304800"/>
          </a:xfrm>
          <a:prstGeom prst="rect">
            <a:avLst/>
          </a:prstGeom>
          <a:noFill/>
          <a:ln w="9525">
            <a:noFill/>
            <a:miter lim="800000"/>
            <a:headEnd/>
            <a:tailEnd/>
          </a:ln>
          <a:effectLst/>
        </p:spPr>
        <p:txBody>
          <a:bodyPr wrap="none">
            <a:spAutoFit/>
          </a:bodyPr>
          <a:lstStyle/>
          <a:p>
            <a:r>
              <a:rPr lang="ja-JP" altLang="en-US" sz="1400"/>
              <a:t>無⇔有</a:t>
            </a:r>
          </a:p>
        </p:txBody>
      </p:sp>
      <p:sp>
        <p:nvSpPr>
          <p:cNvPr id="43020" name="Oval 12"/>
          <p:cNvSpPr>
            <a:spLocks noChangeArrowheads="1"/>
          </p:cNvSpPr>
          <p:nvPr/>
        </p:nvSpPr>
        <p:spPr bwMode="auto">
          <a:xfrm>
            <a:off x="1066800" y="3657600"/>
            <a:ext cx="228600" cy="609600"/>
          </a:xfrm>
          <a:prstGeom prst="ellipse">
            <a:avLst/>
          </a:prstGeom>
          <a:noFill/>
          <a:ln w="9525">
            <a:solidFill>
              <a:schemeClr val="tx1"/>
            </a:solidFill>
            <a:round/>
            <a:headEnd/>
            <a:tailEnd/>
          </a:ln>
          <a:effectLst/>
        </p:spPr>
        <p:txBody>
          <a:bodyPr vert="eaVert" wrap="none" anchor="ctr"/>
          <a:lstStyle/>
          <a:p>
            <a:pPr algn="ctr"/>
            <a:r>
              <a:rPr lang="ja-JP" altLang="en-US" sz="1400"/>
              <a:t>運賃</a:t>
            </a:r>
          </a:p>
        </p:txBody>
      </p:sp>
      <p:sp>
        <p:nvSpPr>
          <p:cNvPr id="43021" name="Line 13"/>
          <p:cNvSpPr>
            <a:spLocks noChangeShapeType="1"/>
          </p:cNvSpPr>
          <p:nvPr/>
        </p:nvSpPr>
        <p:spPr bwMode="auto">
          <a:xfrm flipV="1">
            <a:off x="1066800" y="3048000"/>
            <a:ext cx="0" cy="609600"/>
          </a:xfrm>
          <a:prstGeom prst="line">
            <a:avLst/>
          </a:prstGeom>
          <a:noFill/>
          <a:ln w="9525">
            <a:solidFill>
              <a:schemeClr val="tx1"/>
            </a:solidFill>
            <a:round/>
            <a:headEnd/>
            <a:tailEnd type="triangle" w="med" len="med"/>
          </a:ln>
          <a:effectLst/>
        </p:spPr>
        <p:txBody>
          <a:bodyPr/>
          <a:lstStyle/>
          <a:p>
            <a:endParaRPr lang="ja-JP" altLang="en-US"/>
          </a:p>
        </p:txBody>
      </p:sp>
      <p:sp>
        <p:nvSpPr>
          <p:cNvPr id="43022" name="Oval 14"/>
          <p:cNvSpPr>
            <a:spLocks noChangeArrowheads="1"/>
          </p:cNvSpPr>
          <p:nvPr/>
        </p:nvSpPr>
        <p:spPr bwMode="auto">
          <a:xfrm>
            <a:off x="3581400" y="1524000"/>
            <a:ext cx="228600" cy="609600"/>
          </a:xfrm>
          <a:prstGeom prst="ellipse">
            <a:avLst/>
          </a:prstGeom>
          <a:noFill/>
          <a:ln w="9525">
            <a:solidFill>
              <a:schemeClr val="tx1"/>
            </a:solidFill>
            <a:round/>
            <a:headEnd/>
            <a:tailEnd/>
          </a:ln>
          <a:effectLst/>
        </p:spPr>
        <p:txBody>
          <a:bodyPr vert="eaVert" wrap="none" anchor="ctr"/>
          <a:lstStyle/>
          <a:p>
            <a:pPr algn="ctr"/>
            <a:r>
              <a:rPr lang="ja-JP" altLang="en-US" sz="1400"/>
              <a:t>傭車料</a:t>
            </a:r>
          </a:p>
        </p:txBody>
      </p:sp>
      <p:sp>
        <p:nvSpPr>
          <p:cNvPr id="43023" name="Line 15"/>
          <p:cNvSpPr>
            <a:spLocks noChangeShapeType="1"/>
          </p:cNvSpPr>
          <p:nvPr/>
        </p:nvSpPr>
        <p:spPr bwMode="auto">
          <a:xfrm rot="18265919" flipV="1">
            <a:off x="3275806" y="1218407"/>
            <a:ext cx="1587" cy="609600"/>
          </a:xfrm>
          <a:prstGeom prst="line">
            <a:avLst/>
          </a:prstGeom>
          <a:noFill/>
          <a:ln w="9525">
            <a:solidFill>
              <a:schemeClr val="tx1"/>
            </a:solidFill>
            <a:round/>
            <a:headEnd/>
            <a:tailEnd type="triangle" w="med" len="med"/>
          </a:ln>
          <a:effectLst/>
        </p:spPr>
        <p:txBody>
          <a:bodyPr/>
          <a:lstStyle/>
          <a:p>
            <a:endParaRPr lang="ja-JP" altLang="en-US"/>
          </a:p>
        </p:txBody>
      </p:sp>
      <p:sp>
        <p:nvSpPr>
          <p:cNvPr id="43024" name="Text Box 16"/>
          <p:cNvSpPr txBox="1">
            <a:spLocks noChangeArrowheads="1"/>
          </p:cNvSpPr>
          <p:nvPr/>
        </p:nvSpPr>
        <p:spPr bwMode="auto">
          <a:xfrm>
            <a:off x="2052638" y="2895600"/>
            <a:ext cx="1300162" cy="457200"/>
          </a:xfrm>
          <a:prstGeom prst="rect">
            <a:avLst/>
          </a:prstGeom>
          <a:noFill/>
          <a:ln w="9525">
            <a:noFill/>
            <a:miter lim="800000"/>
            <a:headEnd/>
            <a:tailEnd/>
          </a:ln>
          <a:effectLst/>
        </p:spPr>
        <p:txBody>
          <a:bodyPr wrap="none">
            <a:spAutoFit/>
          </a:bodyPr>
          <a:lstStyle/>
          <a:p>
            <a:r>
              <a:rPr lang="en-US" altLang="ja-JP"/>
              <a:t>Which</a:t>
            </a:r>
            <a:r>
              <a:rPr lang="ja-JP" altLang="en-US"/>
              <a:t>？</a:t>
            </a:r>
          </a:p>
        </p:txBody>
      </p:sp>
      <p:sp>
        <p:nvSpPr>
          <p:cNvPr id="43025" name="Text Box 17"/>
          <p:cNvSpPr txBox="1">
            <a:spLocks noChangeArrowheads="1"/>
          </p:cNvSpPr>
          <p:nvPr/>
        </p:nvSpPr>
        <p:spPr bwMode="auto">
          <a:xfrm>
            <a:off x="4038600" y="3276600"/>
            <a:ext cx="3028950" cy="581025"/>
          </a:xfrm>
          <a:prstGeom prst="rect">
            <a:avLst/>
          </a:prstGeom>
          <a:noFill/>
          <a:ln w="9525">
            <a:noFill/>
            <a:miter lim="800000"/>
            <a:headEnd/>
            <a:tailEnd/>
          </a:ln>
          <a:effectLst/>
        </p:spPr>
        <p:txBody>
          <a:bodyPr wrap="none">
            <a:spAutoFit/>
          </a:bodyPr>
          <a:lstStyle/>
          <a:p>
            <a:r>
              <a:rPr lang="ja-JP" altLang="en-US" sz="1600"/>
              <a:t>ドライバー労務供給契約と</a:t>
            </a:r>
          </a:p>
          <a:p>
            <a:r>
              <a:rPr lang="ja-JP" altLang="en-US" sz="1600"/>
              <a:t>トラック賃貸借契約の混合契約？</a:t>
            </a:r>
          </a:p>
        </p:txBody>
      </p:sp>
      <p:sp>
        <p:nvSpPr>
          <p:cNvPr id="43026" name="Oval 18"/>
          <p:cNvSpPr>
            <a:spLocks noChangeArrowheads="1"/>
          </p:cNvSpPr>
          <p:nvPr/>
        </p:nvSpPr>
        <p:spPr bwMode="auto">
          <a:xfrm>
            <a:off x="2743200" y="2590800"/>
            <a:ext cx="838200" cy="381000"/>
          </a:xfrm>
          <a:prstGeom prst="ellipse">
            <a:avLst/>
          </a:prstGeom>
          <a:noFill/>
          <a:ln w="9525">
            <a:solidFill>
              <a:schemeClr val="tx1"/>
            </a:solidFill>
            <a:round/>
            <a:headEnd/>
            <a:tailEnd/>
          </a:ln>
          <a:effectLst/>
        </p:spPr>
        <p:txBody>
          <a:bodyPr wrap="none" anchor="ctr"/>
          <a:lstStyle/>
          <a:p>
            <a:pPr algn="ctr"/>
            <a:r>
              <a:rPr lang="ja-JP" altLang="en-US" sz="1400"/>
              <a:t>ドライバー</a:t>
            </a:r>
            <a:endParaRPr lang="ja-JP" altLang="en-US" sz="1600"/>
          </a:p>
        </p:txBody>
      </p:sp>
      <p:sp>
        <p:nvSpPr>
          <p:cNvPr id="43027" name="Oval 19"/>
          <p:cNvSpPr>
            <a:spLocks noChangeArrowheads="1"/>
          </p:cNvSpPr>
          <p:nvPr/>
        </p:nvSpPr>
        <p:spPr bwMode="auto">
          <a:xfrm>
            <a:off x="304800" y="533400"/>
            <a:ext cx="838200" cy="381000"/>
          </a:xfrm>
          <a:prstGeom prst="ellipse">
            <a:avLst/>
          </a:prstGeom>
          <a:noFill/>
          <a:ln w="9525">
            <a:solidFill>
              <a:schemeClr val="tx1"/>
            </a:solidFill>
            <a:round/>
            <a:headEnd/>
            <a:tailEnd/>
          </a:ln>
          <a:effectLst/>
        </p:spPr>
        <p:txBody>
          <a:bodyPr wrap="none" anchor="ctr"/>
          <a:lstStyle/>
          <a:p>
            <a:pPr algn="ctr"/>
            <a:r>
              <a:rPr lang="ja-JP" altLang="en-US" sz="1400"/>
              <a:t>ドライバー</a:t>
            </a:r>
            <a:endParaRPr lang="ja-JP" altLang="en-US" sz="1600"/>
          </a:p>
        </p:txBody>
      </p:sp>
      <p:sp>
        <p:nvSpPr>
          <p:cNvPr id="43028" name="Oval 20"/>
          <p:cNvSpPr>
            <a:spLocks noChangeArrowheads="1"/>
          </p:cNvSpPr>
          <p:nvPr/>
        </p:nvSpPr>
        <p:spPr bwMode="auto">
          <a:xfrm>
            <a:off x="4038600" y="1752600"/>
            <a:ext cx="1295400" cy="609600"/>
          </a:xfrm>
          <a:prstGeom prst="ellipse">
            <a:avLst/>
          </a:prstGeom>
          <a:noFill/>
          <a:ln w="9525">
            <a:solidFill>
              <a:schemeClr val="tx1"/>
            </a:solidFill>
            <a:round/>
            <a:headEnd/>
            <a:tailEnd/>
          </a:ln>
          <a:effectLst/>
        </p:spPr>
        <p:txBody>
          <a:bodyPr wrap="none" anchor="ctr"/>
          <a:lstStyle/>
          <a:p>
            <a:pPr algn="ctr"/>
            <a:r>
              <a:rPr lang="ja-JP" altLang="en-US" sz="1600"/>
              <a:t>運行管理責任</a:t>
            </a:r>
            <a:endParaRPr lang="ja-JP" altLang="en-US"/>
          </a:p>
        </p:txBody>
      </p:sp>
      <p:sp>
        <p:nvSpPr>
          <p:cNvPr id="43029" name="Oval 21"/>
          <p:cNvSpPr>
            <a:spLocks noChangeArrowheads="1"/>
          </p:cNvSpPr>
          <p:nvPr/>
        </p:nvSpPr>
        <p:spPr bwMode="auto">
          <a:xfrm>
            <a:off x="76200" y="990600"/>
            <a:ext cx="1295400" cy="609600"/>
          </a:xfrm>
          <a:prstGeom prst="ellipse">
            <a:avLst/>
          </a:prstGeom>
          <a:noFill/>
          <a:ln w="9525">
            <a:solidFill>
              <a:schemeClr val="tx1"/>
            </a:solidFill>
            <a:round/>
            <a:headEnd/>
            <a:tailEnd/>
          </a:ln>
          <a:effectLst/>
        </p:spPr>
        <p:txBody>
          <a:bodyPr wrap="none" anchor="ctr"/>
          <a:lstStyle/>
          <a:p>
            <a:pPr algn="ctr"/>
            <a:r>
              <a:rPr lang="ja-JP" altLang="en-US" sz="1600"/>
              <a:t>運行管理責任</a:t>
            </a:r>
            <a:endParaRPr lang="ja-JP" altLang="en-US"/>
          </a:p>
        </p:txBody>
      </p:sp>
      <p:cxnSp>
        <p:nvCxnSpPr>
          <p:cNvPr id="43030" name="AutoShape 22"/>
          <p:cNvCxnSpPr>
            <a:cxnSpLocks noChangeShapeType="1"/>
            <a:endCxn id="43012" idx="1"/>
          </p:cNvCxnSpPr>
          <p:nvPr/>
        </p:nvCxnSpPr>
        <p:spPr bwMode="auto">
          <a:xfrm rot="16200000" flipH="1">
            <a:off x="789781" y="2258219"/>
            <a:ext cx="2366963" cy="288925"/>
          </a:xfrm>
          <a:prstGeom prst="bentConnector2">
            <a:avLst/>
          </a:prstGeom>
          <a:noFill/>
          <a:ln w="9525">
            <a:solidFill>
              <a:schemeClr val="tx1"/>
            </a:solidFill>
            <a:miter lim="800000"/>
            <a:headEnd type="triangle" w="med" len="med"/>
            <a:tailEnd type="triangle" w="med" len="med"/>
          </a:ln>
          <a:effectLst/>
        </p:spPr>
      </p:cxnSp>
      <p:sp>
        <p:nvSpPr>
          <p:cNvPr id="43031" name="Oval 23"/>
          <p:cNvSpPr>
            <a:spLocks noChangeArrowheads="1"/>
          </p:cNvSpPr>
          <p:nvPr/>
        </p:nvSpPr>
        <p:spPr bwMode="auto">
          <a:xfrm>
            <a:off x="1524000" y="1066800"/>
            <a:ext cx="381000" cy="990600"/>
          </a:xfrm>
          <a:prstGeom prst="ellipse">
            <a:avLst/>
          </a:prstGeom>
          <a:noFill/>
          <a:ln w="9525">
            <a:solidFill>
              <a:schemeClr val="tx1"/>
            </a:solidFill>
            <a:round/>
            <a:headEnd/>
            <a:tailEnd/>
          </a:ln>
          <a:effectLst/>
        </p:spPr>
        <p:txBody>
          <a:bodyPr vert="eaVert" wrap="none" anchor="ctr"/>
          <a:lstStyle/>
          <a:p>
            <a:pPr algn="ctr"/>
            <a:r>
              <a:rPr lang="ja-JP" altLang="en-US" sz="1400"/>
              <a:t>ドライバー</a:t>
            </a:r>
            <a:endParaRPr lang="ja-JP" altLang="en-US" sz="1600"/>
          </a:p>
        </p:txBody>
      </p:sp>
      <p:sp>
        <p:nvSpPr>
          <p:cNvPr id="43032" name="Text Box 24"/>
          <p:cNvSpPr txBox="1">
            <a:spLocks noChangeArrowheads="1"/>
          </p:cNvSpPr>
          <p:nvPr/>
        </p:nvSpPr>
        <p:spPr bwMode="auto">
          <a:xfrm>
            <a:off x="3021013" y="3886200"/>
            <a:ext cx="3455987" cy="304800"/>
          </a:xfrm>
          <a:prstGeom prst="rect">
            <a:avLst/>
          </a:prstGeom>
          <a:noFill/>
          <a:ln w="9525">
            <a:noFill/>
            <a:miter lim="800000"/>
            <a:headEnd/>
            <a:tailEnd/>
          </a:ln>
          <a:effectLst/>
        </p:spPr>
        <p:txBody>
          <a:bodyPr wrap="none">
            <a:spAutoFit/>
          </a:bodyPr>
          <a:lstStyle/>
          <a:p>
            <a:r>
              <a:rPr lang="ja-JP" altLang="en-US" sz="1400"/>
              <a:t>ドライバーは定期用車者の指示のもとに動く</a:t>
            </a:r>
            <a:endParaRPr lang="ja-JP" altLang="en-US"/>
          </a:p>
        </p:txBody>
      </p:sp>
      <p:sp>
        <p:nvSpPr>
          <p:cNvPr id="43033" name="Oval 25"/>
          <p:cNvSpPr>
            <a:spLocks noChangeArrowheads="1"/>
          </p:cNvSpPr>
          <p:nvPr/>
        </p:nvSpPr>
        <p:spPr bwMode="auto">
          <a:xfrm>
            <a:off x="1600200" y="3733800"/>
            <a:ext cx="1295400" cy="609600"/>
          </a:xfrm>
          <a:prstGeom prst="ellipse">
            <a:avLst/>
          </a:prstGeom>
          <a:noFill/>
          <a:ln w="9525">
            <a:solidFill>
              <a:schemeClr val="tx1"/>
            </a:solidFill>
            <a:round/>
            <a:headEnd/>
            <a:tailEnd/>
          </a:ln>
          <a:effectLst/>
        </p:spPr>
        <p:txBody>
          <a:bodyPr wrap="none" anchor="ctr"/>
          <a:lstStyle/>
          <a:p>
            <a:pPr algn="ctr"/>
            <a:r>
              <a:rPr lang="ja-JP" altLang="en-US" sz="1600"/>
              <a:t>運行管理責任</a:t>
            </a:r>
            <a:endParaRPr lang="ja-JP" altLang="en-US"/>
          </a:p>
        </p:txBody>
      </p:sp>
      <p:sp>
        <p:nvSpPr>
          <p:cNvPr id="43034" name="Text Box 26"/>
          <p:cNvSpPr txBox="1">
            <a:spLocks noChangeArrowheads="1"/>
          </p:cNvSpPr>
          <p:nvPr/>
        </p:nvSpPr>
        <p:spPr bwMode="auto">
          <a:xfrm>
            <a:off x="685800" y="5629275"/>
            <a:ext cx="7921625" cy="466725"/>
          </a:xfrm>
          <a:prstGeom prst="rect">
            <a:avLst/>
          </a:prstGeom>
          <a:noFill/>
          <a:ln w="9525">
            <a:solidFill>
              <a:schemeClr val="tx1"/>
            </a:solidFill>
            <a:prstDash val="dash"/>
            <a:miter lim="800000"/>
            <a:headEnd/>
            <a:tailEnd/>
          </a:ln>
          <a:effectLst/>
        </p:spPr>
        <p:txBody>
          <a:bodyPr wrap="none">
            <a:spAutoFit/>
          </a:bodyPr>
          <a:lstStyle/>
          <a:p>
            <a:r>
              <a:rPr lang="ja-JP" altLang="en-US"/>
              <a:t>実運送事業者による輸送の安全確保を阻害する行為の禁止</a:t>
            </a:r>
          </a:p>
        </p:txBody>
      </p:sp>
      <p:sp>
        <p:nvSpPr>
          <p:cNvPr id="43035" name="AutoShape 27"/>
          <p:cNvSpPr>
            <a:spLocks noChangeArrowheads="1"/>
          </p:cNvSpPr>
          <p:nvPr/>
        </p:nvSpPr>
        <p:spPr bwMode="auto">
          <a:xfrm rot="-10800000">
            <a:off x="2819400" y="4038600"/>
            <a:ext cx="381000" cy="1447800"/>
          </a:xfrm>
          <a:prstGeom prst="downArrow">
            <a:avLst>
              <a:gd name="adj1" fmla="val 50000"/>
              <a:gd name="adj2" fmla="val 95000"/>
            </a:avLst>
          </a:prstGeom>
          <a:noFill/>
          <a:ln w="9525">
            <a:solidFill>
              <a:schemeClr val="tx1"/>
            </a:solidFill>
            <a:prstDash val="dash"/>
            <a:miter lim="800000"/>
            <a:headEnd/>
            <a:tailEnd/>
          </a:ln>
          <a:effectLst/>
        </p:spPr>
        <p:txBody>
          <a:bodyPr rot="10800000" vert="eaVert" wrap="none" anchor="ctr"/>
          <a:lstStyle/>
          <a:p>
            <a:pPr algn="ctr"/>
            <a:r>
              <a:rPr lang="ja-JP" altLang="en-US"/>
              <a:t>？</a:t>
            </a:r>
          </a:p>
        </p:txBody>
      </p:sp>
      <p:sp>
        <p:nvSpPr>
          <p:cNvPr id="43036" name="Text Box 28"/>
          <p:cNvSpPr txBox="1">
            <a:spLocks noChangeArrowheads="1"/>
          </p:cNvSpPr>
          <p:nvPr/>
        </p:nvSpPr>
        <p:spPr bwMode="auto">
          <a:xfrm>
            <a:off x="5099050" y="838200"/>
            <a:ext cx="1717675" cy="466725"/>
          </a:xfrm>
          <a:prstGeom prst="rect">
            <a:avLst/>
          </a:prstGeom>
          <a:noFill/>
          <a:ln w="9525">
            <a:solidFill>
              <a:schemeClr val="tx1"/>
            </a:solidFill>
            <a:miter lim="800000"/>
            <a:headEnd/>
            <a:tailEnd/>
          </a:ln>
          <a:effectLst/>
        </p:spPr>
        <p:txBody>
          <a:bodyPr wrap="none">
            <a:spAutoFit/>
          </a:bodyPr>
          <a:lstStyle/>
          <a:p>
            <a:r>
              <a:rPr lang="ja-JP" altLang="en-US"/>
              <a:t>運行委託者</a:t>
            </a:r>
          </a:p>
        </p:txBody>
      </p:sp>
      <p:sp>
        <p:nvSpPr>
          <p:cNvPr id="43037" name="Text Box 29"/>
          <p:cNvSpPr txBox="1">
            <a:spLocks noChangeArrowheads="1"/>
          </p:cNvSpPr>
          <p:nvPr/>
        </p:nvSpPr>
        <p:spPr bwMode="auto">
          <a:xfrm>
            <a:off x="3733800" y="492125"/>
            <a:ext cx="1006475" cy="346075"/>
          </a:xfrm>
          <a:prstGeom prst="rect">
            <a:avLst/>
          </a:prstGeom>
          <a:noFill/>
          <a:ln w="9525">
            <a:solidFill>
              <a:schemeClr val="tx1"/>
            </a:solidFill>
            <a:prstDash val="dash"/>
            <a:miter lim="800000"/>
            <a:headEnd/>
            <a:tailEnd/>
          </a:ln>
          <a:effectLst/>
        </p:spPr>
        <p:txBody>
          <a:bodyPr wrap="none">
            <a:spAutoFit/>
          </a:bodyPr>
          <a:lstStyle/>
          <a:p>
            <a:r>
              <a:rPr lang="ja-JP" altLang="en-US" sz="1600"/>
              <a:t>運行委託</a:t>
            </a:r>
          </a:p>
        </p:txBody>
      </p:sp>
      <p:cxnSp>
        <p:nvCxnSpPr>
          <p:cNvPr id="43038" name="AutoShape 30"/>
          <p:cNvCxnSpPr>
            <a:cxnSpLocks noChangeShapeType="1"/>
            <a:stCxn id="43036" idx="1"/>
            <a:endCxn id="43010" idx="3"/>
          </p:cNvCxnSpPr>
          <p:nvPr/>
        </p:nvCxnSpPr>
        <p:spPr bwMode="auto">
          <a:xfrm rot="10800000">
            <a:off x="3200400" y="939800"/>
            <a:ext cx="1898650" cy="131763"/>
          </a:xfrm>
          <a:prstGeom prst="bentConnector3">
            <a:avLst>
              <a:gd name="adj1" fmla="val 50000"/>
            </a:avLst>
          </a:prstGeom>
          <a:noFill/>
          <a:ln w="9525">
            <a:solidFill>
              <a:schemeClr val="tx1"/>
            </a:solidFill>
            <a:miter lim="800000"/>
            <a:headEnd type="triangle" w="med" len="med"/>
            <a:tailEnd type="triangle" w="med" len="med"/>
          </a:ln>
          <a:effectLst/>
        </p:spPr>
      </p:cxnSp>
      <p:sp>
        <p:nvSpPr>
          <p:cNvPr id="43039" name="Oval 31"/>
          <p:cNvSpPr>
            <a:spLocks noChangeArrowheads="1"/>
          </p:cNvSpPr>
          <p:nvPr/>
        </p:nvSpPr>
        <p:spPr bwMode="auto">
          <a:xfrm>
            <a:off x="3048000" y="838200"/>
            <a:ext cx="838200" cy="381000"/>
          </a:xfrm>
          <a:prstGeom prst="ellipse">
            <a:avLst/>
          </a:prstGeom>
          <a:noFill/>
          <a:ln w="9525">
            <a:solidFill>
              <a:schemeClr val="tx1"/>
            </a:solidFill>
            <a:round/>
            <a:headEnd/>
            <a:tailEnd/>
          </a:ln>
          <a:effectLst/>
        </p:spPr>
        <p:txBody>
          <a:bodyPr wrap="none" anchor="ctr"/>
          <a:lstStyle/>
          <a:p>
            <a:pPr algn="ctr"/>
            <a:r>
              <a:rPr lang="ja-JP" altLang="en-US" sz="1400"/>
              <a:t>ドライバー</a:t>
            </a:r>
            <a:endParaRPr lang="ja-JP" altLang="en-US" sz="1600"/>
          </a:p>
        </p:txBody>
      </p:sp>
      <p:sp>
        <p:nvSpPr>
          <p:cNvPr id="43040" name="Text Box 32"/>
          <p:cNvSpPr txBox="1">
            <a:spLocks noChangeArrowheads="1"/>
          </p:cNvSpPr>
          <p:nvPr/>
        </p:nvSpPr>
        <p:spPr bwMode="auto">
          <a:xfrm>
            <a:off x="8066088" y="990600"/>
            <a:ext cx="468312" cy="3962400"/>
          </a:xfrm>
          <a:prstGeom prst="rect">
            <a:avLst/>
          </a:prstGeom>
          <a:noFill/>
          <a:ln w="9525">
            <a:solidFill>
              <a:schemeClr val="tx1"/>
            </a:solidFill>
            <a:miter lim="800000"/>
            <a:headEnd/>
            <a:tailEnd/>
          </a:ln>
          <a:effectLst/>
        </p:spPr>
        <p:txBody>
          <a:bodyPr vert="eaVert">
            <a:spAutoFit/>
          </a:bodyPr>
          <a:lstStyle/>
          <a:p>
            <a:pPr algn="dist"/>
            <a:r>
              <a:rPr lang="ja-JP" altLang="en-US" sz="1800"/>
              <a:t>真荷主</a:t>
            </a:r>
            <a:endParaRPr lang="ja-JP" altLang="en-US"/>
          </a:p>
        </p:txBody>
      </p:sp>
      <p:sp>
        <p:nvSpPr>
          <p:cNvPr id="43041" name="Text Box 33"/>
          <p:cNvSpPr txBox="1">
            <a:spLocks noChangeArrowheads="1"/>
          </p:cNvSpPr>
          <p:nvPr/>
        </p:nvSpPr>
        <p:spPr bwMode="auto">
          <a:xfrm>
            <a:off x="7197725" y="25146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43042" name="Text Box 34"/>
          <p:cNvSpPr txBox="1">
            <a:spLocks noChangeArrowheads="1"/>
          </p:cNvSpPr>
          <p:nvPr/>
        </p:nvSpPr>
        <p:spPr bwMode="auto">
          <a:xfrm>
            <a:off x="7178675" y="10668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43043" name="Text Box 35"/>
          <p:cNvSpPr txBox="1">
            <a:spLocks noChangeArrowheads="1"/>
          </p:cNvSpPr>
          <p:nvPr/>
        </p:nvSpPr>
        <p:spPr bwMode="auto">
          <a:xfrm>
            <a:off x="7162800" y="33274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43044" name="Text Box 36"/>
          <p:cNvSpPr txBox="1">
            <a:spLocks noChangeArrowheads="1"/>
          </p:cNvSpPr>
          <p:nvPr/>
        </p:nvSpPr>
        <p:spPr bwMode="auto">
          <a:xfrm>
            <a:off x="7315200" y="50038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43045" name="AutoShape 37"/>
          <p:cNvSpPr>
            <a:spLocks noChangeArrowheads="1"/>
          </p:cNvSpPr>
          <p:nvPr/>
        </p:nvSpPr>
        <p:spPr bwMode="auto">
          <a:xfrm rot="-10800000">
            <a:off x="5181600" y="4953000"/>
            <a:ext cx="762000" cy="533400"/>
          </a:xfrm>
          <a:prstGeom prst="downArrow">
            <a:avLst>
              <a:gd name="adj1" fmla="val 50000"/>
              <a:gd name="adj2" fmla="val 25000"/>
            </a:avLst>
          </a:prstGeom>
          <a:noFill/>
          <a:ln w="9525">
            <a:solidFill>
              <a:schemeClr val="tx1"/>
            </a:solidFill>
            <a:miter lim="800000"/>
            <a:headEnd/>
            <a:tailEnd/>
          </a:ln>
          <a:effectLst/>
        </p:spPr>
        <p:txBody>
          <a:bodyPr rot="10800000" vert="eaVert" wrap="none" anchor="ctr"/>
          <a:lstStyle/>
          <a:p>
            <a:pPr algn="ctr"/>
            <a:endParaRPr lang="ja-JP" altLang="ja-JP"/>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スライド番号プレースホルダ 3"/>
          <p:cNvSpPr>
            <a:spLocks noGrp="1"/>
          </p:cNvSpPr>
          <p:nvPr>
            <p:ph type="sldNum" sz="quarter" idx="12"/>
          </p:nvPr>
        </p:nvSpPr>
        <p:spPr/>
        <p:txBody>
          <a:bodyPr/>
          <a:lstStyle/>
          <a:p>
            <a:fld id="{7365F3C0-7596-46D7-8BAA-D76D92681DB0}" type="slidenum">
              <a:rPr lang="en-US" altLang="ja-JP"/>
              <a:pPr/>
              <a:t>51</a:t>
            </a:fld>
            <a:endParaRPr lang="en-US" altLang="ja-JP"/>
          </a:p>
        </p:txBody>
      </p:sp>
      <p:sp>
        <p:nvSpPr>
          <p:cNvPr id="44034" name="Oval 2"/>
          <p:cNvSpPr>
            <a:spLocks noChangeArrowheads="1"/>
          </p:cNvSpPr>
          <p:nvPr/>
        </p:nvSpPr>
        <p:spPr bwMode="auto">
          <a:xfrm>
            <a:off x="1219200" y="1066800"/>
            <a:ext cx="2286000" cy="685800"/>
          </a:xfrm>
          <a:prstGeom prst="ellipse">
            <a:avLst/>
          </a:prstGeom>
          <a:noFill/>
          <a:ln w="9525">
            <a:solidFill>
              <a:schemeClr val="tx1"/>
            </a:solidFill>
            <a:round/>
            <a:headEnd/>
            <a:tailEnd/>
          </a:ln>
          <a:effectLst/>
        </p:spPr>
        <p:txBody>
          <a:bodyPr wrap="none" anchor="ctr"/>
          <a:lstStyle/>
          <a:p>
            <a:pPr algn="ctr"/>
            <a:r>
              <a:rPr lang="ja-JP" altLang="en-US"/>
              <a:t>運送事業者①</a:t>
            </a:r>
          </a:p>
        </p:txBody>
      </p:sp>
      <p:sp>
        <p:nvSpPr>
          <p:cNvPr id="44035" name="Oval 3"/>
          <p:cNvSpPr>
            <a:spLocks noChangeArrowheads="1"/>
          </p:cNvSpPr>
          <p:nvPr/>
        </p:nvSpPr>
        <p:spPr bwMode="auto">
          <a:xfrm>
            <a:off x="5334000" y="2667000"/>
            <a:ext cx="2743200" cy="457200"/>
          </a:xfrm>
          <a:prstGeom prst="ellipse">
            <a:avLst/>
          </a:prstGeom>
          <a:noFill/>
          <a:ln w="9525">
            <a:solidFill>
              <a:schemeClr val="tx1"/>
            </a:solidFill>
            <a:round/>
            <a:headEnd/>
            <a:tailEnd/>
          </a:ln>
          <a:effectLst/>
        </p:spPr>
        <p:txBody>
          <a:bodyPr wrap="none" anchor="ctr"/>
          <a:lstStyle/>
          <a:p>
            <a:pPr algn="ctr"/>
            <a:r>
              <a:rPr lang="en-US" altLang="ja-JP"/>
              <a:t>B</a:t>
            </a:r>
            <a:r>
              <a:rPr lang="ja-JP" altLang="en-US"/>
              <a:t>運送機関事業者③</a:t>
            </a:r>
          </a:p>
        </p:txBody>
      </p:sp>
      <p:sp>
        <p:nvSpPr>
          <p:cNvPr id="44036" name="Oval 4"/>
          <p:cNvSpPr>
            <a:spLocks noChangeArrowheads="1"/>
          </p:cNvSpPr>
          <p:nvPr/>
        </p:nvSpPr>
        <p:spPr bwMode="auto">
          <a:xfrm>
            <a:off x="1295400" y="1905000"/>
            <a:ext cx="1981200" cy="762000"/>
          </a:xfrm>
          <a:prstGeom prst="ellipse">
            <a:avLst/>
          </a:prstGeom>
          <a:noFill/>
          <a:ln w="9525">
            <a:solidFill>
              <a:schemeClr val="tx1"/>
            </a:solidFill>
            <a:round/>
            <a:headEnd/>
            <a:tailEnd/>
          </a:ln>
          <a:effectLst/>
        </p:spPr>
        <p:txBody>
          <a:bodyPr wrap="none" anchor="ctr"/>
          <a:lstStyle/>
          <a:p>
            <a:pPr algn="ctr"/>
            <a:r>
              <a:rPr lang="ja-JP" altLang="en-US"/>
              <a:t>運送事業者②</a:t>
            </a:r>
          </a:p>
        </p:txBody>
      </p:sp>
      <p:sp>
        <p:nvSpPr>
          <p:cNvPr id="44037" name="Oval 5"/>
          <p:cNvSpPr>
            <a:spLocks noChangeArrowheads="1"/>
          </p:cNvSpPr>
          <p:nvPr/>
        </p:nvSpPr>
        <p:spPr bwMode="auto">
          <a:xfrm>
            <a:off x="5334000" y="457200"/>
            <a:ext cx="2743200" cy="457200"/>
          </a:xfrm>
          <a:prstGeom prst="ellipse">
            <a:avLst/>
          </a:prstGeom>
          <a:noFill/>
          <a:ln w="9525">
            <a:solidFill>
              <a:schemeClr val="tx1"/>
            </a:solidFill>
            <a:round/>
            <a:headEnd/>
            <a:tailEnd/>
          </a:ln>
          <a:effectLst/>
        </p:spPr>
        <p:txBody>
          <a:bodyPr wrap="none" anchor="ctr"/>
          <a:lstStyle/>
          <a:p>
            <a:pPr algn="ctr"/>
            <a:r>
              <a:rPr lang="ja-JP" altLang="en-US"/>
              <a:t>Ａ運送機関事業者①</a:t>
            </a:r>
          </a:p>
        </p:txBody>
      </p:sp>
      <p:sp>
        <p:nvSpPr>
          <p:cNvPr id="44038" name="Text Box 6"/>
          <p:cNvSpPr txBox="1">
            <a:spLocks noChangeArrowheads="1"/>
          </p:cNvSpPr>
          <p:nvPr/>
        </p:nvSpPr>
        <p:spPr bwMode="auto">
          <a:xfrm rot="-1153781">
            <a:off x="3162300" y="1149350"/>
            <a:ext cx="468313" cy="1016000"/>
          </a:xfrm>
          <a:prstGeom prst="rect">
            <a:avLst/>
          </a:prstGeom>
          <a:noFill/>
          <a:ln w="9525">
            <a:solidFill>
              <a:srgbClr val="FF0000"/>
            </a:solidFill>
            <a:prstDash val="dash"/>
            <a:miter lim="800000"/>
            <a:headEnd/>
            <a:tailEnd/>
          </a:ln>
          <a:effectLst/>
        </p:spPr>
        <p:txBody>
          <a:bodyPr vert="eaVert" wrap="none">
            <a:spAutoFit/>
          </a:bodyPr>
          <a:lstStyle/>
          <a:p>
            <a:r>
              <a:rPr lang="ja-JP" altLang="en-US" sz="1800"/>
              <a:t>用車契約</a:t>
            </a:r>
            <a:endParaRPr lang="ja-JP" altLang="en-US"/>
          </a:p>
        </p:txBody>
      </p:sp>
      <p:sp>
        <p:nvSpPr>
          <p:cNvPr id="44039" name="Text Box 7"/>
          <p:cNvSpPr txBox="1">
            <a:spLocks noChangeArrowheads="1"/>
          </p:cNvSpPr>
          <p:nvPr/>
        </p:nvSpPr>
        <p:spPr bwMode="auto">
          <a:xfrm>
            <a:off x="304800" y="3352800"/>
            <a:ext cx="3810000" cy="1320800"/>
          </a:xfrm>
          <a:prstGeom prst="rect">
            <a:avLst/>
          </a:prstGeom>
          <a:noFill/>
          <a:ln w="9525">
            <a:solidFill>
              <a:schemeClr val="tx1"/>
            </a:solidFill>
            <a:prstDash val="sysDot"/>
            <a:miter lim="800000"/>
            <a:headEnd/>
            <a:tailEnd/>
          </a:ln>
          <a:effectLst/>
        </p:spPr>
        <p:txBody>
          <a:bodyPr>
            <a:spAutoFit/>
          </a:bodyPr>
          <a:lstStyle/>
          <a:p>
            <a:r>
              <a:rPr lang="ja-JP" altLang="en-US" sz="2000"/>
              <a:t>・用車契約の場合②は①になかに入り込まれ①の履行補助者とみなされ、①②間には運送契約はないとされてきた</a:t>
            </a:r>
          </a:p>
        </p:txBody>
      </p:sp>
      <p:sp>
        <p:nvSpPr>
          <p:cNvPr id="44040" name="Text Box 8"/>
          <p:cNvSpPr txBox="1">
            <a:spLocks noChangeArrowheads="1"/>
          </p:cNvSpPr>
          <p:nvPr/>
        </p:nvSpPr>
        <p:spPr bwMode="auto">
          <a:xfrm>
            <a:off x="304800" y="4927600"/>
            <a:ext cx="4083050" cy="711200"/>
          </a:xfrm>
          <a:prstGeom prst="rect">
            <a:avLst/>
          </a:prstGeom>
          <a:noFill/>
          <a:ln w="9525">
            <a:solidFill>
              <a:schemeClr val="tx1"/>
            </a:solidFill>
            <a:prstDash val="sysDot"/>
            <a:miter lim="800000"/>
            <a:headEnd/>
            <a:tailEnd/>
          </a:ln>
          <a:effectLst/>
        </p:spPr>
        <p:txBody>
          <a:bodyPr wrap="none">
            <a:spAutoFit/>
          </a:bodyPr>
          <a:lstStyle/>
          <a:p>
            <a:r>
              <a:rPr lang="ja-JP" altLang="en-US" sz="2000"/>
              <a:t>・①②はＡ事業の事業計画でチェック</a:t>
            </a:r>
          </a:p>
          <a:p>
            <a:r>
              <a:rPr lang="ja-JP" altLang="en-US" sz="2000"/>
              <a:t>され、Ａ事業法が適用されてきた</a:t>
            </a:r>
          </a:p>
        </p:txBody>
      </p:sp>
      <p:sp>
        <p:nvSpPr>
          <p:cNvPr id="44041" name="Oval 9"/>
          <p:cNvSpPr>
            <a:spLocks noChangeArrowheads="1"/>
          </p:cNvSpPr>
          <p:nvPr/>
        </p:nvSpPr>
        <p:spPr bwMode="auto">
          <a:xfrm>
            <a:off x="5105400" y="228600"/>
            <a:ext cx="3276600" cy="1371600"/>
          </a:xfrm>
          <a:prstGeom prst="ellipse">
            <a:avLst/>
          </a:prstGeom>
          <a:noFill/>
          <a:ln w="9525">
            <a:solidFill>
              <a:schemeClr val="tx1"/>
            </a:solidFill>
            <a:prstDash val="dash"/>
            <a:round/>
            <a:headEnd/>
            <a:tailEnd/>
          </a:ln>
          <a:effectLst/>
        </p:spPr>
        <p:txBody>
          <a:bodyPr wrap="none" anchor="ctr"/>
          <a:lstStyle/>
          <a:p>
            <a:pPr algn="ctr"/>
            <a:endParaRPr lang="en-US" altLang="ja-JP"/>
          </a:p>
          <a:p>
            <a:pPr algn="ctr"/>
            <a:endParaRPr lang="en-US" altLang="ja-JP"/>
          </a:p>
          <a:p>
            <a:pPr algn="ctr"/>
            <a:r>
              <a:rPr lang="ja-JP" altLang="en-US"/>
              <a:t>Ａ事業法</a:t>
            </a:r>
          </a:p>
        </p:txBody>
      </p:sp>
      <p:sp>
        <p:nvSpPr>
          <p:cNvPr id="44042" name="Oval 10"/>
          <p:cNvSpPr>
            <a:spLocks noChangeArrowheads="1"/>
          </p:cNvSpPr>
          <p:nvPr/>
        </p:nvSpPr>
        <p:spPr bwMode="auto">
          <a:xfrm>
            <a:off x="5029200" y="1981200"/>
            <a:ext cx="3276600" cy="1295400"/>
          </a:xfrm>
          <a:prstGeom prst="ellipse">
            <a:avLst/>
          </a:prstGeom>
          <a:noFill/>
          <a:ln w="9525">
            <a:solidFill>
              <a:schemeClr val="tx1"/>
            </a:solidFill>
            <a:prstDash val="dash"/>
            <a:round/>
            <a:headEnd/>
            <a:tailEnd/>
          </a:ln>
          <a:effectLst/>
        </p:spPr>
        <p:txBody>
          <a:bodyPr wrap="none" anchor="ctr"/>
          <a:lstStyle/>
          <a:p>
            <a:pPr algn="ctr"/>
            <a:r>
              <a:rPr lang="ja-JP" altLang="en-US"/>
              <a:t>Ｂ事業法</a:t>
            </a:r>
          </a:p>
          <a:p>
            <a:pPr algn="ctr"/>
            <a:endParaRPr lang="ja-JP" altLang="en-US"/>
          </a:p>
          <a:p>
            <a:pPr algn="ctr"/>
            <a:endParaRPr lang="en-US" altLang="ja-JP"/>
          </a:p>
        </p:txBody>
      </p:sp>
      <p:sp>
        <p:nvSpPr>
          <p:cNvPr id="44043" name="Oval 11"/>
          <p:cNvSpPr>
            <a:spLocks noChangeArrowheads="1"/>
          </p:cNvSpPr>
          <p:nvPr/>
        </p:nvSpPr>
        <p:spPr bwMode="auto">
          <a:xfrm>
            <a:off x="76200" y="762000"/>
            <a:ext cx="4572000" cy="2438400"/>
          </a:xfrm>
          <a:prstGeom prst="ellipse">
            <a:avLst/>
          </a:prstGeom>
          <a:noFill/>
          <a:ln w="9525">
            <a:solidFill>
              <a:schemeClr val="tx1"/>
            </a:solidFill>
            <a:prstDash val="dash"/>
            <a:round/>
            <a:headEnd/>
            <a:tailEnd/>
          </a:ln>
          <a:effectLst/>
        </p:spPr>
        <p:txBody>
          <a:bodyPr wrap="none" anchor="ctr"/>
          <a:lstStyle/>
          <a:p>
            <a:pPr algn="ctr"/>
            <a:endParaRPr lang="en-US" altLang="ja-JP"/>
          </a:p>
          <a:p>
            <a:pPr algn="ctr"/>
            <a:endParaRPr lang="en-US" altLang="ja-JP"/>
          </a:p>
          <a:p>
            <a:pPr algn="ctr"/>
            <a:endParaRPr lang="en-US" altLang="ja-JP"/>
          </a:p>
          <a:p>
            <a:pPr algn="ctr"/>
            <a:endParaRPr lang="en-US" altLang="ja-JP"/>
          </a:p>
          <a:p>
            <a:pPr algn="ctr"/>
            <a:endParaRPr lang="en-US" altLang="ja-JP"/>
          </a:p>
          <a:p>
            <a:pPr algn="ctr"/>
            <a:r>
              <a:rPr lang="ja-JP" altLang="en-US"/>
              <a:t>Ａ事業法</a:t>
            </a:r>
          </a:p>
        </p:txBody>
      </p:sp>
      <p:sp>
        <p:nvSpPr>
          <p:cNvPr id="44044" name="Text Box 12"/>
          <p:cNvSpPr txBox="1">
            <a:spLocks noChangeArrowheads="1"/>
          </p:cNvSpPr>
          <p:nvPr/>
        </p:nvSpPr>
        <p:spPr bwMode="auto">
          <a:xfrm>
            <a:off x="4648200" y="4343400"/>
            <a:ext cx="4387850" cy="1016000"/>
          </a:xfrm>
          <a:prstGeom prst="rect">
            <a:avLst/>
          </a:prstGeom>
          <a:noFill/>
          <a:ln w="9525">
            <a:solidFill>
              <a:schemeClr val="tx1"/>
            </a:solidFill>
            <a:prstDash val="dash"/>
            <a:miter lim="800000"/>
            <a:headEnd/>
            <a:tailEnd/>
          </a:ln>
          <a:effectLst/>
        </p:spPr>
        <p:txBody>
          <a:bodyPr wrap="none">
            <a:spAutoFit/>
          </a:bodyPr>
          <a:lstStyle/>
          <a:p>
            <a:r>
              <a:rPr lang="ja-JP" altLang="en-US" sz="2000"/>
              <a:t>個別運送事業法の存在を考えると</a:t>
            </a:r>
          </a:p>
          <a:p>
            <a:r>
              <a:rPr lang="ja-JP" altLang="en-US" sz="2000"/>
              <a:t>荷主とせざるを得ず、下請・元請関係は</a:t>
            </a:r>
          </a:p>
          <a:p>
            <a:r>
              <a:rPr lang="ja-JP" altLang="en-US" sz="2000"/>
              <a:t>利用運送関係としなければならない。</a:t>
            </a:r>
          </a:p>
        </p:txBody>
      </p:sp>
      <p:sp>
        <p:nvSpPr>
          <p:cNvPr id="44045" name="Oval 13"/>
          <p:cNvSpPr>
            <a:spLocks noChangeArrowheads="1"/>
          </p:cNvSpPr>
          <p:nvPr/>
        </p:nvSpPr>
        <p:spPr bwMode="auto">
          <a:xfrm>
            <a:off x="5105400" y="1600200"/>
            <a:ext cx="3200400" cy="457200"/>
          </a:xfrm>
          <a:prstGeom prst="ellipse">
            <a:avLst/>
          </a:prstGeom>
          <a:noFill/>
          <a:ln w="9525">
            <a:solidFill>
              <a:srgbClr val="FF0000"/>
            </a:solidFill>
            <a:round/>
            <a:headEnd/>
            <a:tailEnd/>
          </a:ln>
          <a:effectLst/>
        </p:spPr>
        <p:txBody>
          <a:bodyPr wrap="none" anchor="ctr"/>
          <a:lstStyle/>
          <a:p>
            <a:pPr algn="ctr"/>
            <a:r>
              <a:rPr lang="ja-JP" altLang="en-US">
                <a:solidFill>
                  <a:srgbClr val="FF0000"/>
                </a:solidFill>
              </a:rPr>
              <a:t>荷主性を認めるか否か</a:t>
            </a:r>
            <a:endParaRPr lang="ja-JP" altLang="en-US"/>
          </a:p>
        </p:txBody>
      </p:sp>
      <p:sp>
        <p:nvSpPr>
          <p:cNvPr id="44046" name="Text Box 14"/>
          <p:cNvSpPr txBox="1">
            <a:spLocks noChangeArrowheads="1"/>
          </p:cNvSpPr>
          <p:nvPr/>
        </p:nvSpPr>
        <p:spPr bwMode="auto">
          <a:xfrm>
            <a:off x="4953000" y="3429000"/>
            <a:ext cx="3810000" cy="711200"/>
          </a:xfrm>
          <a:prstGeom prst="rect">
            <a:avLst/>
          </a:prstGeom>
          <a:noFill/>
          <a:ln w="9525">
            <a:solidFill>
              <a:schemeClr val="tx1"/>
            </a:solidFill>
            <a:prstDash val="sysDot"/>
            <a:miter lim="800000"/>
            <a:headEnd/>
            <a:tailEnd/>
          </a:ln>
          <a:effectLst/>
        </p:spPr>
        <p:txBody>
          <a:bodyPr>
            <a:spAutoFit/>
          </a:bodyPr>
          <a:lstStyle/>
          <a:p>
            <a:r>
              <a:rPr lang="ja-JP" altLang="en-US" sz="2000"/>
              <a:t>・①と②は事業法が異なり、②を①の履行補助者とはできない。</a:t>
            </a:r>
          </a:p>
        </p:txBody>
      </p:sp>
      <p:sp>
        <p:nvSpPr>
          <p:cNvPr id="44047" name="Text Box 15"/>
          <p:cNvSpPr txBox="1">
            <a:spLocks noChangeArrowheads="1"/>
          </p:cNvSpPr>
          <p:nvPr/>
        </p:nvSpPr>
        <p:spPr bwMode="auto">
          <a:xfrm rot="-1153781">
            <a:off x="990600" y="1301750"/>
            <a:ext cx="468313" cy="1016000"/>
          </a:xfrm>
          <a:prstGeom prst="rect">
            <a:avLst/>
          </a:prstGeom>
          <a:noFill/>
          <a:ln w="9525">
            <a:solidFill>
              <a:srgbClr val="FF0000"/>
            </a:solidFill>
            <a:prstDash val="dash"/>
            <a:miter lim="800000"/>
            <a:headEnd/>
            <a:tailEnd/>
          </a:ln>
          <a:effectLst/>
        </p:spPr>
        <p:txBody>
          <a:bodyPr vert="eaVert" wrap="none">
            <a:spAutoFit/>
          </a:bodyPr>
          <a:lstStyle/>
          <a:p>
            <a:r>
              <a:rPr lang="ja-JP" altLang="en-US" sz="1800"/>
              <a:t>運送契約</a:t>
            </a:r>
            <a:endParaRPr lang="ja-JP" altLang="en-US"/>
          </a:p>
        </p:txBody>
      </p:sp>
      <p:sp>
        <p:nvSpPr>
          <p:cNvPr id="44048" name="Rectangle 16"/>
          <p:cNvSpPr>
            <a:spLocks noChangeArrowheads="1"/>
          </p:cNvSpPr>
          <p:nvPr/>
        </p:nvSpPr>
        <p:spPr bwMode="auto">
          <a:xfrm>
            <a:off x="76200" y="76200"/>
            <a:ext cx="3810000" cy="609600"/>
          </a:xfrm>
          <a:prstGeom prst="rect">
            <a:avLst/>
          </a:prstGeom>
          <a:solidFill>
            <a:schemeClr val="accent1"/>
          </a:solidFill>
          <a:ln w="9525">
            <a:solidFill>
              <a:schemeClr val="tx1"/>
            </a:solidFill>
            <a:miter lim="800000"/>
            <a:headEnd/>
            <a:tailEnd/>
          </a:ln>
          <a:effectLst/>
        </p:spPr>
        <p:txBody>
          <a:bodyPr wrap="none" anchor="ctr"/>
          <a:lstStyle/>
          <a:p>
            <a:pPr algn="ctr"/>
            <a:r>
              <a:rPr lang="ja-JP" altLang="en-US">
                <a:ea typeface="ＭＳ 明朝" pitchFamily="17" charset="-128"/>
              </a:rPr>
              <a:t>運送業法間の問題</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スライド番号プレースホルダ 3"/>
          <p:cNvSpPr>
            <a:spLocks noGrp="1"/>
          </p:cNvSpPr>
          <p:nvPr>
            <p:ph type="sldNum" sz="quarter" idx="12"/>
          </p:nvPr>
        </p:nvSpPr>
        <p:spPr/>
        <p:txBody>
          <a:bodyPr/>
          <a:lstStyle/>
          <a:p>
            <a:fld id="{E146D71E-2511-44C7-9674-1495D15BA50F}" type="slidenum">
              <a:rPr lang="en-US" altLang="ja-JP"/>
              <a:pPr/>
              <a:t>52</a:t>
            </a:fld>
            <a:endParaRPr lang="en-US" altLang="ja-JP"/>
          </a:p>
        </p:txBody>
      </p:sp>
      <p:sp>
        <p:nvSpPr>
          <p:cNvPr id="45058" name="Text Box 2"/>
          <p:cNvSpPr txBox="1">
            <a:spLocks noChangeArrowheads="1"/>
          </p:cNvSpPr>
          <p:nvPr/>
        </p:nvSpPr>
        <p:spPr bwMode="auto">
          <a:xfrm>
            <a:off x="3713163" y="3429000"/>
            <a:ext cx="1925637" cy="466725"/>
          </a:xfrm>
          <a:prstGeom prst="rect">
            <a:avLst/>
          </a:prstGeom>
          <a:noFill/>
          <a:ln w="9525">
            <a:solidFill>
              <a:schemeClr val="tx1"/>
            </a:solidFill>
            <a:prstDash val="dash"/>
            <a:miter lim="800000"/>
            <a:headEnd/>
            <a:tailEnd/>
          </a:ln>
          <a:effectLst/>
        </p:spPr>
        <p:txBody>
          <a:bodyPr wrap="none">
            <a:spAutoFit/>
          </a:bodyPr>
          <a:lstStyle/>
          <a:p>
            <a:r>
              <a:rPr lang="ja-JP" altLang="en-US"/>
              <a:t>ウェットリース</a:t>
            </a:r>
          </a:p>
        </p:txBody>
      </p:sp>
      <p:sp>
        <p:nvSpPr>
          <p:cNvPr id="45059" name="Text Box 3"/>
          <p:cNvSpPr txBox="1">
            <a:spLocks noChangeArrowheads="1"/>
          </p:cNvSpPr>
          <p:nvPr/>
        </p:nvSpPr>
        <p:spPr bwMode="auto">
          <a:xfrm>
            <a:off x="1279525" y="3724275"/>
            <a:ext cx="1935163" cy="466725"/>
          </a:xfrm>
          <a:prstGeom prst="rect">
            <a:avLst/>
          </a:prstGeom>
          <a:noFill/>
          <a:ln w="9525">
            <a:solidFill>
              <a:schemeClr val="tx1"/>
            </a:solidFill>
            <a:miter lim="800000"/>
            <a:headEnd/>
            <a:tailEnd/>
          </a:ln>
          <a:effectLst/>
        </p:spPr>
        <p:txBody>
          <a:bodyPr wrap="none">
            <a:spAutoFit/>
          </a:bodyPr>
          <a:lstStyle/>
          <a:p>
            <a:r>
              <a:rPr lang="ja-JP" altLang="en-US"/>
              <a:t>運航事業者Ａ</a:t>
            </a:r>
          </a:p>
        </p:txBody>
      </p:sp>
      <p:sp>
        <p:nvSpPr>
          <p:cNvPr id="45060" name="Text Box 4"/>
          <p:cNvSpPr txBox="1">
            <a:spLocks noChangeArrowheads="1"/>
          </p:cNvSpPr>
          <p:nvPr/>
        </p:nvSpPr>
        <p:spPr bwMode="auto">
          <a:xfrm>
            <a:off x="6096000" y="3733800"/>
            <a:ext cx="2868613" cy="466725"/>
          </a:xfrm>
          <a:prstGeom prst="rect">
            <a:avLst/>
          </a:prstGeom>
          <a:noFill/>
          <a:ln w="9525">
            <a:solidFill>
              <a:schemeClr val="tx1"/>
            </a:solidFill>
            <a:miter lim="800000"/>
            <a:headEnd/>
            <a:tailEnd/>
          </a:ln>
          <a:effectLst/>
        </p:spPr>
        <p:txBody>
          <a:bodyPr wrap="none">
            <a:spAutoFit/>
          </a:bodyPr>
          <a:lstStyle/>
          <a:p>
            <a:r>
              <a:rPr lang="ja-JP" altLang="en-US"/>
              <a:t>航空機賃貸事業者Ｂ</a:t>
            </a:r>
          </a:p>
        </p:txBody>
      </p:sp>
      <p:sp>
        <p:nvSpPr>
          <p:cNvPr id="45061" name="Text Box 5"/>
          <p:cNvSpPr txBox="1">
            <a:spLocks noChangeArrowheads="1"/>
          </p:cNvSpPr>
          <p:nvPr/>
        </p:nvSpPr>
        <p:spPr bwMode="auto">
          <a:xfrm>
            <a:off x="6089650" y="4495800"/>
            <a:ext cx="2825750" cy="457200"/>
          </a:xfrm>
          <a:prstGeom prst="rect">
            <a:avLst/>
          </a:prstGeom>
          <a:noFill/>
          <a:ln w="9525">
            <a:noFill/>
            <a:miter lim="800000"/>
            <a:headEnd/>
            <a:tailEnd/>
          </a:ln>
          <a:effectLst/>
        </p:spPr>
        <p:txBody>
          <a:bodyPr wrap="none">
            <a:spAutoFit/>
          </a:bodyPr>
          <a:lstStyle/>
          <a:p>
            <a:r>
              <a:rPr lang="ja-JP" altLang="en-US"/>
              <a:t>機材賃貸　対空証明</a:t>
            </a:r>
          </a:p>
        </p:txBody>
      </p:sp>
      <p:sp>
        <p:nvSpPr>
          <p:cNvPr id="45062" name="Text Box 6"/>
          <p:cNvSpPr txBox="1">
            <a:spLocks noChangeArrowheads="1"/>
          </p:cNvSpPr>
          <p:nvPr/>
        </p:nvSpPr>
        <p:spPr bwMode="auto">
          <a:xfrm>
            <a:off x="6089650" y="4953000"/>
            <a:ext cx="2825750" cy="457200"/>
          </a:xfrm>
          <a:prstGeom prst="rect">
            <a:avLst/>
          </a:prstGeom>
          <a:noFill/>
          <a:ln w="9525">
            <a:noFill/>
            <a:miter lim="800000"/>
            <a:headEnd/>
            <a:tailEnd/>
          </a:ln>
          <a:effectLst/>
        </p:spPr>
        <p:txBody>
          <a:bodyPr wrap="none">
            <a:spAutoFit/>
          </a:bodyPr>
          <a:lstStyle/>
          <a:p>
            <a:r>
              <a:rPr lang="ja-JP" altLang="en-US"/>
              <a:t>乗員派遣　技能証明</a:t>
            </a:r>
          </a:p>
        </p:txBody>
      </p:sp>
      <p:sp>
        <p:nvSpPr>
          <p:cNvPr id="45063" name="Text Box 7"/>
          <p:cNvSpPr txBox="1">
            <a:spLocks noChangeArrowheads="1"/>
          </p:cNvSpPr>
          <p:nvPr/>
        </p:nvSpPr>
        <p:spPr bwMode="auto">
          <a:xfrm>
            <a:off x="1371600" y="4495800"/>
            <a:ext cx="1098550" cy="457200"/>
          </a:xfrm>
          <a:prstGeom prst="rect">
            <a:avLst/>
          </a:prstGeom>
          <a:noFill/>
          <a:ln w="9525">
            <a:noFill/>
            <a:miter lim="800000"/>
            <a:headEnd/>
            <a:tailEnd/>
          </a:ln>
          <a:effectLst/>
        </p:spPr>
        <p:txBody>
          <a:bodyPr wrap="none">
            <a:spAutoFit/>
          </a:bodyPr>
          <a:lstStyle/>
          <a:p>
            <a:r>
              <a:rPr lang="ja-JP" altLang="en-US"/>
              <a:t>路線権</a:t>
            </a:r>
          </a:p>
        </p:txBody>
      </p:sp>
      <p:sp>
        <p:nvSpPr>
          <p:cNvPr id="45064" name="Text Box 8"/>
          <p:cNvSpPr txBox="1">
            <a:spLocks noChangeArrowheads="1"/>
          </p:cNvSpPr>
          <p:nvPr/>
        </p:nvSpPr>
        <p:spPr bwMode="auto">
          <a:xfrm>
            <a:off x="1558925" y="1163638"/>
            <a:ext cx="1108075" cy="466725"/>
          </a:xfrm>
          <a:prstGeom prst="rect">
            <a:avLst/>
          </a:prstGeom>
          <a:noFill/>
          <a:ln w="9525">
            <a:solidFill>
              <a:schemeClr val="tx1"/>
            </a:solidFill>
            <a:miter lim="800000"/>
            <a:headEnd/>
            <a:tailEnd/>
          </a:ln>
          <a:effectLst/>
        </p:spPr>
        <p:txBody>
          <a:bodyPr wrap="none">
            <a:spAutoFit/>
          </a:bodyPr>
          <a:lstStyle/>
          <a:p>
            <a:r>
              <a:rPr lang="ja-JP" altLang="en-US"/>
              <a:t>利用者</a:t>
            </a:r>
          </a:p>
        </p:txBody>
      </p:sp>
      <p:sp>
        <p:nvSpPr>
          <p:cNvPr id="45065" name="Text Box 9"/>
          <p:cNvSpPr txBox="1">
            <a:spLocks noChangeArrowheads="1"/>
          </p:cNvSpPr>
          <p:nvPr/>
        </p:nvSpPr>
        <p:spPr bwMode="auto">
          <a:xfrm>
            <a:off x="2286000" y="1955800"/>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運送契約</a:t>
            </a:r>
          </a:p>
        </p:txBody>
      </p:sp>
      <p:sp>
        <p:nvSpPr>
          <p:cNvPr id="45066" name="Line 10"/>
          <p:cNvSpPr>
            <a:spLocks noChangeShapeType="1"/>
          </p:cNvSpPr>
          <p:nvPr/>
        </p:nvSpPr>
        <p:spPr bwMode="auto">
          <a:xfrm>
            <a:off x="2057400" y="1752600"/>
            <a:ext cx="0" cy="19050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45067" name="Line 11"/>
          <p:cNvSpPr>
            <a:spLocks noChangeShapeType="1"/>
          </p:cNvSpPr>
          <p:nvPr/>
        </p:nvSpPr>
        <p:spPr bwMode="auto">
          <a:xfrm>
            <a:off x="3200400" y="4038600"/>
            <a:ext cx="2895600" cy="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45068" name="Text Box 12"/>
          <p:cNvSpPr txBox="1">
            <a:spLocks noChangeArrowheads="1"/>
          </p:cNvSpPr>
          <p:nvPr/>
        </p:nvSpPr>
        <p:spPr bwMode="auto">
          <a:xfrm>
            <a:off x="457200" y="304800"/>
            <a:ext cx="7054850" cy="485775"/>
          </a:xfrm>
          <a:prstGeom prst="rect">
            <a:avLst/>
          </a:prstGeom>
          <a:noFill/>
          <a:ln w="28575">
            <a:solidFill>
              <a:schemeClr val="tx1"/>
            </a:solidFill>
            <a:miter lim="800000"/>
            <a:headEnd/>
            <a:tailEnd/>
          </a:ln>
          <a:effectLst/>
        </p:spPr>
        <p:txBody>
          <a:bodyPr wrap="none">
            <a:spAutoFit/>
          </a:bodyPr>
          <a:lstStyle/>
          <a:p>
            <a:r>
              <a:rPr lang="ja-JP" altLang="en-US"/>
              <a:t>ウェットリース（業務の受委託）と業務の管理の受委託</a:t>
            </a:r>
          </a:p>
        </p:txBody>
      </p:sp>
      <p:sp>
        <p:nvSpPr>
          <p:cNvPr id="45069" name="Oval 13"/>
          <p:cNvSpPr>
            <a:spLocks noChangeArrowheads="1"/>
          </p:cNvSpPr>
          <p:nvPr/>
        </p:nvSpPr>
        <p:spPr bwMode="auto">
          <a:xfrm>
            <a:off x="2743200" y="4114800"/>
            <a:ext cx="1524000" cy="457200"/>
          </a:xfrm>
          <a:prstGeom prst="ellipse">
            <a:avLst/>
          </a:prstGeom>
          <a:noFill/>
          <a:ln w="9525">
            <a:solidFill>
              <a:schemeClr val="tx1"/>
            </a:solidFill>
            <a:round/>
            <a:headEnd/>
            <a:tailEnd/>
          </a:ln>
          <a:effectLst/>
        </p:spPr>
        <p:txBody>
          <a:bodyPr wrap="none" anchor="ctr"/>
          <a:lstStyle/>
          <a:p>
            <a:pPr algn="ctr"/>
            <a:r>
              <a:rPr lang="ja-JP" altLang="en-US" sz="1400"/>
              <a:t>運航管理責任</a:t>
            </a:r>
            <a:endParaRPr lang="ja-JP" altLang="en-US"/>
          </a:p>
        </p:txBody>
      </p:sp>
      <p:sp>
        <p:nvSpPr>
          <p:cNvPr id="45070" name="Text Box 14"/>
          <p:cNvSpPr txBox="1">
            <a:spLocks noChangeArrowheads="1"/>
          </p:cNvSpPr>
          <p:nvPr/>
        </p:nvSpPr>
        <p:spPr bwMode="auto">
          <a:xfrm>
            <a:off x="4022725" y="3048000"/>
            <a:ext cx="1784350" cy="366713"/>
          </a:xfrm>
          <a:prstGeom prst="rect">
            <a:avLst/>
          </a:prstGeom>
          <a:noFill/>
          <a:ln w="9525">
            <a:noFill/>
            <a:miter lim="800000"/>
            <a:headEnd/>
            <a:tailEnd/>
          </a:ln>
          <a:effectLst/>
        </p:spPr>
        <p:txBody>
          <a:bodyPr wrap="none">
            <a:spAutoFit/>
          </a:bodyPr>
          <a:lstStyle/>
          <a:p>
            <a:r>
              <a:rPr lang="ja-JP" altLang="en-US" sz="1800"/>
              <a:t>事業計画の認可</a:t>
            </a:r>
            <a:endParaRPr lang="ja-JP"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スライド番号プレースホルダ 3"/>
          <p:cNvSpPr>
            <a:spLocks noGrp="1"/>
          </p:cNvSpPr>
          <p:nvPr>
            <p:ph type="sldNum" sz="quarter" idx="12"/>
          </p:nvPr>
        </p:nvSpPr>
        <p:spPr/>
        <p:txBody>
          <a:bodyPr/>
          <a:lstStyle/>
          <a:p>
            <a:fld id="{9F25F12C-30E0-43C1-90D0-E4EEBA3A1CF0}" type="slidenum">
              <a:rPr lang="en-US" altLang="ja-JP"/>
              <a:pPr/>
              <a:t>53</a:t>
            </a:fld>
            <a:endParaRPr lang="en-US" altLang="ja-JP"/>
          </a:p>
        </p:txBody>
      </p:sp>
      <p:sp>
        <p:nvSpPr>
          <p:cNvPr id="46082" name="Text Box 2"/>
          <p:cNvSpPr txBox="1">
            <a:spLocks noChangeArrowheads="1"/>
          </p:cNvSpPr>
          <p:nvPr/>
        </p:nvSpPr>
        <p:spPr bwMode="auto">
          <a:xfrm>
            <a:off x="1143000" y="706438"/>
            <a:ext cx="2057400" cy="466725"/>
          </a:xfrm>
          <a:prstGeom prst="rect">
            <a:avLst/>
          </a:prstGeom>
          <a:noFill/>
          <a:ln w="9525">
            <a:solidFill>
              <a:schemeClr val="tx1"/>
            </a:solidFill>
            <a:miter lim="800000"/>
            <a:headEnd/>
            <a:tailEnd/>
          </a:ln>
          <a:effectLst/>
        </p:spPr>
        <p:txBody>
          <a:bodyPr>
            <a:spAutoFit/>
          </a:bodyPr>
          <a:lstStyle/>
          <a:p>
            <a:r>
              <a:rPr lang="ja-JP" altLang="en-US"/>
              <a:t>旅客車所有者</a:t>
            </a:r>
          </a:p>
        </p:txBody>
      </p:sp>
      <p:sp>
        <p:nvSpPr>
          <p:cNvPr id="46083" name="Text Box 3"/>
          <p:cNvSpPr txBox="1">
            <a:spLocks noChangeArrowheads="1"/>
          </p:cNvSpPr>
          <p:nvPr/>
        </p:nvSpPr>
        <p:spPr bwMode="auto">
          <a:xfrm>
            <a:off x="3692525" y="2352675"/>
            <a:ext cx="3241675" cy="466725"/>
          </a:xfrm>
          <a:prstGeom prst="rect">
            <a:avLst/>
          </a:prstGeom>
          <a:noFill/>
          <a:ln w="9525">
            <a:solidFill>
              <a:schemeClr val="tx1"/>
            </a:solidFill>
            <a:miter lim="800000"/>
            <a:headEnd/>
            <a:tailEnd/>
          </a:ln>
          <a:effectLst/>
        </p:spPr>
        <p:txBody>
          <a:bodyPr wrap="none">
            <a:spAutoFit/>
          </a:bodyPr>
          <a:lstStyle/>
          <a:p>
            <a:r>
              <a:rPr lang="ja-JP" altLang="en-US"/>
              <a:t>旅客車賃借者（裸傭車）</a:t>
            </a:r>
          </a:p>
        </p:txBody>
      </p:sp>
      <p:sp>
        <p:nvSpPr>
          <p:cNvPr id="46084" name="Text Box 4"/>
          <p:cNvSpPr txBox="1">
            <a:spLocks noChangeArrowheads="1"/>
          </p:cNvSpPr>
          <p:nvPr/>
        </p:nvSpPr>
        <p:spPr bwMode="auto">
          <a:xfrm>
            <a:off x="2117725" y="3352800"/>
            <a:ext cx="1717675" cy="466725"/>
          </a:xfrm>
          <a:prstGeom prst="rect">
            <a:avLst/>
          </a:prstGeom>
          <a:noFill/>
          <a:ln w="9525">
            <a:solidFill>
              <a:schemeClr val="tx1"/>
            </a:solidFill>
            <a:miter lim="800000"/>
            <a:headEnd/>
            <a:tailEnd/>
          </a:ln>
          <a:effectLst/>
        </p:spPr>
        <p:txBody>
          <a:bodyPr wrap="none">
            <a:spAutoFit/>
          </a:bodyPr>
          <a:lstStyle/>
          <a:p>
            <a:r>
              <a:rPr lang="ja-JP" altLang="en-US"/>
              <a:t>定期用車者</a:t>
            </a:r>
          </a:p>
        </p:txBody>
      </p:sp>
      <p:sp>
        <p:nvSpPr>
          <p:cNvPr id="46085" name="Text Box 5"/>
          <p:cNvSpPr txBox="1">
            <a:spLocks noChangeArrowheads="1"/>
          </p:cNvSpPr>
          <p:nvPr/>
        </p:nvSpPr>
        <p:spPr bwMode="auto">
          <a:xfrm>
            <a:off x="3775075" y="4364038"/>
            <a:ext cx="3540125" cy="466725"/>
          </a:xfrm>
          <a:prstGeom prst="rect">
            <a:avLst/>
          </a:prstGeom>
          <a:noFill/>
          <a:ln w="9525">
            <a:solidFill>
              <a:schemeClr val="tx1"/>
            </a:solidFill>
            <a:miter lim="800000"/>
            <a:headEnd/>
            <a:tailEnd/>
          </a:ln>
          <a:effectLst/>
        </p:spPr>
        <p:txBody>
          <a:bodyPr wrap="none">
            <a:spAutoFit/>
          </a:bodyPr>
          <a:lstStyle/>
          <a:p>
            <a:r>
              <a:rPr lang="ja-JP" altLang="en-US"/>
              <a:t>旅客車用車者（連続含む）</a:t>
            </a:r>
          </a:p>
        </p:txBody>
      </p:sp>
      <p:cxnSp>
        <p:nvCxnSpPr>
          <p:cNvPr id="46086" name="AutoShape 6"/>
          <p:cNvCxnSpPr>
            <a:cxnSpLocks noChangeShapeType="1"/>
            <a:stCxn id="46085" idx="1"/>
            <a:endCxn id="46082" idx="1"/>
          </p:cNvCxnSpPr>
          <p:nvPr/>
        </p:nvCxnSpPr>
        <p:spPr bwMode="auto">
          <a:xfrm rot="10800000">
            <a:off x="1143000" y="939800"/>
            <a:ext cx="2632075" cy="3657600"/>
          </a:xfrm>
          <a:prstGeom prst="bentConnector3">
            <a:avLst>
              <a:gd name="adj1" fmla="val 108685"/>
            </a:avLst>
          </a:prstGeom>
          <a:noFill/>
          <a:ln w="9525">
            <a:solidFill>
              <a:schemeClr val="tx1"/>
            </a:solidFill>
            <a:miter lim="800000"/>
            <a:headEnd type="triangle" w="med" len="med"/>
            <a:tailEnd type="triangle" w="med" len="med"/>
          </a:ln>
          <a:effectLst/>
        </p:spPr>
      </p:cxnSp>
      <p:sp>
        <p:nvSpPr>
          <p:cNvPr id="46087" name="Text Box 7"/>
          <p:cNvSpPr txBox="1">
            <a:spLocks noChangeArrowheads="1"/>
          </p:cNvSpPr>
          <p:nvPr/>
        </p:nvSpPr>
        <p:spPr bwMode="auto">
          <a:xfrm>
            <a:off x="381000" y="2667000"/>
            <a:ext cx="43815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sz="1600"/>
              <a:t>利用運送契約</a:t>
            </a:r>
          </a:p>
        </p:txBody>
      </p:sp>
      <p:cxnSp>
        <p:nvCxnSpPr>
          <p:cNvPr id="46088" name="AutoShape 8"/>
          <p:cNvCxnSpPr>
            <a:cxnSpLocks noChangeShapeType="1"/>
            <a:stCxn id="46082" idx="2"/>
            <a:endCxn id="46083" idx="1"/>
          </p:cNvCxnSpPr>
          <p:nvPr/>
        </p:nvCxnSpPr>
        <p:spPr bwMode="auto">
          <a:xfrm rot="16200000" flipH="1">
            <a:off x="2225675" y="1119188"/>
            <a:ext cx="1412875" cy="1520825"/>
          </a:xfrm>
          <a:prstGeom prst="bentConnector2">
            <a:avLst/>
          </a:prstGeom>
          <a:noFill/>
          <a:ln w="9525">
            <a:solidFill>
              <a:schemeClr val="tx1"/>
            </a:solidFill>
            <a:miter lim="800000"/>
            <a:headEnd type="triangle" w="med" len="med"/>
            <a:tailEnd type="triangle" w="med" len="med"/>
          </a:ln>
          <a:effectLst/>
        </p:spPr>
      </p:cxnSp>
      <p:sp>
        <p:nvSpPr>
          <p:cNvPr id="46089" name="Text Box 9"/>
          <p:cNvSpPr txBox="1">
            <a:spLocks noChangeArrowheads="1"/>
          </p:cNvSpPr>
          <p:nvPr/>
        </p:nvSpPr>
        <p:spPr bwMode="auto">
          <a:xfrm>
            <a:off x="2286000" y="1219200"/>
            <a:ext cx="438150" cy="1117600"/>
          </a:xfrm>
          <a:prstGeom prst="rect">
            <a:avLst/>
          </a:prstGeom>
          <a:noFill/>
          <a:ln w="9525">
            <a:solidFill>
              <a:schemeClr val="tx1"/>
            </a:solidFill>
            <a:prstDash val="dash"/>
            <a:miter lim="800000"/>
            <a:headEnd/>
            <a:tailEnd/>
          </a:ln>
          <a:effectLst/>
        </p:spPr>
        <p:txBody>
          <a:bodyPr vert="eaVert" wrap="none">
            <a:spAutoFit/>
          </a:bodyPr>
          <a:lstStyle/>
          <a:p>
            <a:r>
              <a:rPr lang="ja-JP" altLang="en-US" sz="1600"/>
              <a:t>賃貸借契約</a:t>
            </a:r>
          </a:p>
        </p:txBody>
      </p:sp>
      <p:sp>
        <p:nvSpPr>
          <p:cNvPr id="46090" name="Oval 10"/>
          <p:cNvSpPr>
            <a:spLocks noChangeArrowheads="1"/>
          </p:cNvSpPr>
          <p:nvPr/>
        </p:nvSpPr>
        <p:spPr bwMode="auto">
          <a:xfrm>
            <a:off x="1295400" y="1981200"/>
            <a:ext cx="457200" cy="838200"/>
          </a:xfrm>
          <a:prstGeom prst="ellipse">
            <a:avLst/>
          </a:prstGeom>
          <a:noFill/>
          <a:ln w="9525">
            <a:solidFill>
              <a:schemeClr val="tx1"/>
            </a:solidFill>
            <a:round/>
            <a:headEnd/>
            <a:tailEnd/>
          </a:ln>
          <a:effectLst/>
        </p:spPr>
        <p:txBody>
          <a:bodyPr vert="eaVert" wrap="none" anchor="ctr"/>
          <a:lstStyle/>
          <a:p>
            <a:pPr algn="ctr"/>
            <a:r>
              <a:rPr lang="ja-JP" altLang="en-US" sz="1200"/>
              <a:t>占有移転</a:t>
            </a:r>
          </a:p>
        </p:txBody>
      </p:sp>
      <p:sp>
        <p:nvSpPr>
          <p:cNvPr id="46091" name="Text Box 11"/>
          <p:cNvSpPr txBox="1">
            <a:spLocks noChangeArrowheads="1"/>
          </p:cNvSpPr>
          <p:nvPr/>
        </p:nvSpPr>
        <p:spPr bwMode="auto">
          <a:xfrm>
            <a:off x="1143000" y="2743200"/>
            <a:ext cx="717550" cy="304800"/>
          </a:xfrm>
          <a:prstGeom prst="rect">
            <a:avLst/>
          </a:prstGeom>
          <a:noFill/>
          <a:ln w="9525">
            <a:noFill/>
            <a:miter lim="800000"/>
            <a:headEnd/>
            <a:tailEnd/>
          </a:ln>
          <a:effectLst/>
        </p:spPr>
        <p:txBody>
          <a:bodyPr wrap="none">
            <a:spAutoFit/>
          </a:bodyPr>
          <a:lstStyle/>
          <a:p>
            <a:r>
              <a:rPr lang="ja-JP" altLang="en-US" sz="1400"/>
              <a:t>無⇔有</a:t>
            </a:r>
          </a:p>
        </p:txBody>
      </p:sp>
      <p:sp>
        <p:nvSpPr>
          <p:cNvPr id="46092" name="Oval 12"/>
          <p:cNvSpPr>
            <a:spLocks noChangeArrowheads="1"/>
          </p:cNvSpPr>
          <p:nvPr/>
        </p:nvSpPr>
        <p:spPr bwMode="auto">
          <a:xfrm>
            <a:off x="1066800" y="3657600"/>
            <a:ext cx="228600" cy="609600"/>
          </a:xfrm>
          <a:prstGeom prst="ellipse">
            <a:avLst/>
          </a:prstGeom>
          <a:noFill/>
          <a:ln w="9525">
            <a:solidFill>
              <a:schemeClr val="tx1"/>
            </a:solidFill>
            <a:round/>
            <a:headEnd/>
            <a:tailEnd/>
          </a:ln>
          <a:effectLst/>
        </p:spPr>
        <p:txBody>
          <a:bodyPr vert="eaVert" wrap="none" anchor="ctr"/>
          <a:lstStyle/>
          <a:p>
            <a:pPr algn="ctr"/>
            <a:r>
              <a:rPr lang="ja-JP" altLang="en-US" sz="1400"/>
              <a:t>運賃</a:t>
            </a:r>
          </a:p>
        </p:txBody>
      </p:sp>
      <p:sp>
        <p:nvSpPr>
          <p:cNvPr id="46093" name="Line 13"/>
          <p:cNvSpPr>
            <a:spLocks noChangeShapeType="1"/>
          </p:cNvSpPr>
          <p:nvPr/>
        </p:nvSpPr>
        <p:spPr bwMode="auto">
          <a:xfrm flipV="1">
            <a:off x="1066800" y="3048000"/>
            <a:ext cx="0" cy="609600"/>
          </a:xfrm>
          <a:prstGeom prst="line">
            <a:avLst/>
          </a:prstGeom>
          <a:noFill/>
          <a:ln w="9525">
            <a:solidFill>
              <a:schemeClr val="tx1"/>
            </a:solidFill>
            <a:round/>
            <a:headEnd/>
            <a:tailEnd type="triangle" w="med" len="med"/>
          </a:ln>
          <a:effectLst/>
        </p:spPr>
        <p:txBody>
          <a:bodyPr/>
          <a:lstStyle/>
          <a:p>
            <a:endParaRPr lang="ja-JP" altLang="en-US"/>
          </a:p>
        </p:txBody>
      </p:sp>
      <p:sp>
        <p:nvSpPr>
          <p:cNvPr id="46094" name="Oval 14"/>
          <p:cNvSpPr>
            <a:spLocks noChangeArrowheads="1"/>
          </p:cNvSpPr>
          <p:nvPr/>
        </p:nvSpPr>
        <p:spPr bwMode="auto">
          <a:xfrm>
            <a:off x="3581400" y="1524000"/>
            <a:ext cx="228600" cy="609600"/>
          </a:xfrm>
          <a:prstGeom prst="ellipse">
            <a:avLst/>
          </a:prstGeom>
          <a:noFill/>
          <a:ln w="9525">
            <a:solidFill>
              <a:schemeClr val="tx1"/>
            </a:solidFill>
            <a:round/>
            <a:headEnd/>
            <a:tailEnd/>
          </a:ln>
          <a:effectLst/>
        </p:spPr>
        <p:txBody>
          <a:bodyPr vert="eaVert" wrap="none" anchor="ctr"/>
          <a:lstStyle/>
          <a:p>
            <a:pPr algn="ctr"/>
            <a:r>
              <a:rPr lang="ja-JP" altLang="en-US" sz="1400"/>
              <a:t>傭車料</a:t>
            </a:r>
          </a:p>
        </p:txBody>
      </p:sp>
      <p:sp>
        <p:nvSpPr>
          <p:cNvPr id="46095" name="Line 15"/>
          <p:cNvSpPr>
            <a:spLocks noChangeShapeType="1"/>
          </p:cNvSpPr>
          <p:nvPr/>
        </p:nvSpPr>
        <p:spPr bwMode="auto">
          <a:xfrm rot="18265919" flipV="1">
            <a:off x="3275806" y="1218407"/>
            <a:ext cx="1587" cy="609600"/>
          </a:xfrm>
          <a:prstGeom prst="line">
            <a:avLst/>
          </a:prstGeom>
          <a:noFill/>
          <a:ln w="9525">
            <a:solidFill>
              <a:schemeClr val="tx1"/>
            </a:solidFill>
            <a:round/>
            <a:headEnd/>
            <a:tailEnd type="triangle" w="med" len="med"/>
          </a:ln>
          <a:effectLst/>
        </p:spPr>
        <p:txBody>
          <a:bodyPr/>
          <a:lstStyle/>
          <a:p>
            <a:endParaRPr lang="ja-JP" altLang="en-US"/>
          </a:p>
        </p:txBody>
      </p:sp>
      <p:sp>
        <p:nvSpPr>
          <p:cNvPr id="46096" name="Text Box 16"/>
          <p:cNvSpPr txBox="1">
            <a:spLocks noChangeArrowheads="1"/>
          </p:cNvSpPr>
          <p:nvPr/>
        </p:nvSpPr>
        <p:spPr bwMode="auto">
          <a:xfrm>
            <a:off x="2052638" y="2895600"/>
            <a:ext cx="1300162" cy="457200"/>
          </a:xfrm>
          <a:prstGeom prst="rect">
            <a:avLst/>
          </a:prstGeom>
          <a:noFill/>
          <a:ln w="9525">
            <a:noFill/>
            <a:miter lim="800000"/>
            <a:headEnd/>
            <a:tailEnd/>
          </a:ln>
          <a:effectLst/>
        </p:spPr>
        <p:txBody>
          <a:bodyPr wrap="none">
            <a:spAutoFit/>
          </a:bodyPr>
          <a:lstStyle/>
          <a:p>
            <a:r>
              <a:rPr lang="en-US" altLang="ja-JP"/>
              <a:t>Which</a:t>
            </a:r>
            <a:r>
              <a:rPr lang="ja-JP" altLang="en-US"/>
              <a:t>？</a:t>
            </a:r>
          </a:p>
        </p:txBody>
      </p:sp>
      <p:sp>
        <p:nvSpPr>
          <p:cNvPr id="46097" name="Text Box 17"/>
          <p:cNvSpPr txBox="1">
            <a:spLocks noChangeArrowheads="1"/>
          </p:cNvSpPr>
          <p:nvPr/>
        </p:nvSpPr>
        <p:spPr bwMode="auto">
          <a:xfrm>
            <a:off x="4038600" y="3276600"/>
            <a:ext cx="3028950" cy="581025"/>
          </a:xfrm>
          <a:prstGeom prst="rect">
            <a:avLst/>
          </a:prstGeom>
          <a:noFill/>
          <a:ln w="9525">
            <a:noFill/>
            <a:miter lim="800000"/>
            <a:headEnd/>
            <a:tailEnd/>
          </a:ln>
          <a:effectLst/>
        </p:spPr>
        <p:txBody>
          <a:bodyPr wrap="none">
            <a:spAutoFit/>
          </a:bodyPr>
          <a:lstStyle/>
          <a:p>
            <a:r>
              <a:rPr lang="ja-JP" altLang="en-US" sz="1600"/>
              <a:t>ドライバー労務供給契約と</a:t>
            </a:r>
          </a:p>
          <a:p>
            <a:r>
              <a:rPr lang="ja-JP" altLang="en-US" sz="1600"/>
              <a:t>旅客車賃貸借契約の混合契約？</a:t>
            </a:r>
          </a:p>
        </p:txBody>
      </p:sp>
      <p:sp>
        <p:nvSpPr>
          <p:cNvPr id="46098" name="Oval 18"/>
          <p:cNvSpPr>
            <a:spLocks noChangeArrowheads="1"/>
          </p:cNvSpPr>
          <p:nvPr/>
        </p:nvSpPr>
        <p:spPr bwMode="auto">
          <a:xfrm>
            <a:off x="2743200" y="2590800"/>
            <a:ext cx="838200" cy="381000"/>
          </a:xfrm>
          <a:prstGeom prst="ellipse">
            <a:avLst/>
          </a:prstGeom>
          <a:noFill/>
          <a:ln w="9525">
            <a:solidFill>
              <a:schemeClr val="tx1"/>
            </a:solidFill>
            <a:round/>
            <a:headEnd/>
            <a:tailEnd/>
          </a:ln>
          <a:effectLst/>
        </p:spPr>
        <p:txBody>
          <a:bodyPr wrap="none" anchor="ctr"/>
          <a:lstStyle/>
          <a:p>
            <a:pPr algn="ctr"/>
            <a:r>
              <a:rPr lang="ja-JP" altLang="en-US" sz="1400"/>
              <a:t>ドライバー</a:t>
            </a:r>
            <a:endParaRPr lang="ja-JP" altLang="en-US" sz="1600"/>
          </a:p>
        </p:txBody>
      </p:sp>
      <p:sp>
        <p:nvSpPr>
          <p:cNvPr id="46099" name="Oval 19"/>
          <p:cNvSpPr>
            <a:spLocks noChangeArrowheads="1"/>
          </p:cNvSpPr>
          <p:nvPr/>
        </p:nvSpPr>
        <p:spPr bwMode="auto">
          <a:xfrm>
            <a:off x="304800" y="533400"/>
            <a:ext cx="838200" cy="381000"/>
          </a:xfrm>
          <a:prstGeom prst="ellipse">
            <a:avLst/>
          </a:prstGeom>
          <a:noFill/>
          <a:ln w="9525">
            <a:solidFill>
              <a:schemeClr val="tx1"/>
            </a:solidFill>
            <a:round/>
            <a:headEnd/>
            <a:tailEnd/>
          </a:ln>
          <a:effectLst/>
        </p:spPr>
        <p:txBody>
          <a:bodyPr wrap="none" anchor="ctr"/>
          <a:lstStyle/>
          <a:p>
            <a:pPr algn="ctr"/>
            <a:r>
              <a:rPr lang="ja-JP" altLang="en-US" sz="1400"/>
              <a:t>ドライバー</a:t>
            </a:r>
            <a:endParaRPr lang="ja-JP" altLang="en-US" sz="1600"/>
          </a:p>
        </p:txBody>
      </p:sp>
      <p:sp>
        <p:nvSpPr>
          <p:cNvPr id="46100" name="Oval 20"/>
          <p:cNvSpPr>
            <a:spLocks noChangeArrowheads="1"/>
          </p:cNvSpPr>
          <p:nvPr/>
        </p:nvSpPr>
        <p:spPr bwMode="auto">
          <a:xfrm>
            <a:off x="4038600" y="1752600"/>
            <a:ext cx="1295400" cy="609600"/>
          </a:xfrm>
          <a:prstGeom prst="ellipse">
            <a:avLst/>
          </a:prstGeom>
          <a:noFill/>
          <a:ln w="9525">
            <a:solidFill>
              <a:schemeClr val="tx1"/>
            </a:solidFill>
            <a:round/>
            <a:headEnd/>
            <a:tailEnd/>
          </a:ln>
          <a:effectLst/>
        </p:spPr>
        <p:txBody>
          <a:bodyPr wrap="none" anchor="ctr"/>
          <a:lstStyle/>
          <a:p>
            <a:pPr algn="ctr"/>
            <a:r>
              <a:rPr lang="ja-JP" altLang="en-US" sz="1600"/>
              <a:t>運行管理責任</a:t>
            </a:r>
            <a:endParaRPr lang="ja-JP" altLang="en-US"/>
          </a:p>
        </p:txBody>
      </p:sp>
      <p:sp>
        <p:nvSpPr>
          <p:cNvPr id="46101" name="Oval 21"/>
          <p:cNvSpPr>
            <a:spLocks noChangeArrowheads="1"/>
          </p:cNvSpPr>
          <p:nvPr/>
        </p:nvSpPr>
        <p:spPr bwMode="auto">
          <a:xfrm>
            <a:off x="76200" y="990600"/>
            <a:ext cx="1295400" cy="609600"/>
          </a:xfrm>
          <a:prstGeom prst="ellipse">
            <a:avLst/>
          </a:prstGeom>
          <a:noFill/>
          <a:ln w="9525">
            <a:solidFill>
              <a:schemeClr val="tx1"/>
            </a:solidFill>
            <a:round/>
            <a:headEnd/>
            <a:tailEnd/>
          </a:ln>
          <a:effectLst/>
        </p:spPr>
        <p:txBody>
          <a:bodyPr wrap="none" anchor="ctr"/>
          <a:lstStyle/>
          <a:p>
            <a:pPr algn="ctr"/>
            <a:r>
              <a:rPr lang="ja-JP" altLang="en-US" sz="1600"/>
              <a:t>運行管理責任</a:t>
            </a:r>
            <a:endParaRPr lang="ja-JP" altLang="en-US"/>
          </a:p>
        </p:txBody>
      </p:sp>
      <p:cxnSp>
        <p:nvCxnSpPr>
          <p:cNvPr id="46102" name="AutoShape 22"/>
          <p:cNvCxnSpPr>
            <a:cxnSpLocks noChangeShapeType="1"/>
            <a:endCxn id="46084" idx="1"/>
          </p:cNvCxnSpPr>
          <p:nvPr/>
        </p:nvCxnSpPr>
        <p:spPr bwMode="auto">
          <a:xfrm rot="16200000" flipH="1">
            <a:off x="789781" y="2258219"/>
            <a:ext cx="2366963" cy="288925"/>
          </a:xfrm>
          <a:prstGeom prst="bentConnector2">
            <a:avLst/>
          </a:prstGeom>
          <a:noFill/>
          <a:ln w="9525">
            <a:solidFill>
              <a:schemeClr val="tx1"/>
            </a:solidFill>
            <a:miter lim="800000"/>
            <a:headEnd type="triangle" w="med" len="med"/>
            <a:tailEnd type="triangle" w="med" len="med"/>
          </a:ln>
          <a:effectLst/>
        </p:spPr>
      </p:cxnSp>
      <p:sp>
        <p:nvSpPr>
          <p:cNvPr id="46103" name="Oval 23"/>
          <p:cNvSpPr>
            <a:spLocks noChangeArrowheads="1"/>
          </p:cNvSpPr>
          <p:nvPr/>
        </p:nvSpPr>
        <p:spPr bwMode="auto">
          <a:xfrm>
            <a:off x="1524000" y="1066800"/>
            <a:ext cx="381000" cy="990600"/>
          </a:xfrm>
          <a:prstGeom prst="ellipse">
            <a:avLst/>
          </a:prstGeom>
          <a:noFill/>
          <a:ln w="9525">
            <a:solidFill>
              <a:schemeClr val="tx1"/>
            </a:solidFill>
            <a:round/>
            <a:headEnd/>
            <a:tailEnd/>
          </a:ln>
          <a:effectLst/>
        </p:spPr>
        <p:txBody>
          <a:bodyPr vert="eaVert" wrap="none" anchor="ctr"/>
          <a:lstStyle/>
          <a:p>
            <a:pPr algn="ctr"/>
            <a:r>
              <a:rPr lang="ja-JP" altLang="en-US" sz="1400"/>
              <a:t>ドライバー</a:t>
            </a:r>
            <a:endParaRPr lang="ja-JP" altLang="en-US" sz="1600"/>
          </a:p>
        </p:txBody>
      </p:sp>
      <p:sp>
        <p:nvSpPr>
          <p:cNvPr id="46104" name="Text Box 24"/>
          <p:cNvSpPr txBox="1">
            <a:spLocks noChangeArrowheads="1"/>
          </p:cNvSpPr>
          <p:nvPr/>
        </p:nvSpPr>
        <p:spPr bwMode="auto">
          <a:xfrm>
            <a:off x="3021013" y="3886200"/>
            <a:ext cx="3455987" cy="304800"/>
          </a:xfrm>
          <a:prstGeom prst="rect">
            <a:avLst/>
          </a:prstGeom>
          <a:noFill/>
          <a:ln w="9525">
            <a:noFill/>
            <a:miter lim="800000"/>
            <a:headEnd/>
            <a:tailEnd/>
          </a:ln>
          <a:effectLst/>
        </p:spPr>
        <p:txBody>
          <a:bodyPr wrap="none">
            <a:spAutoFit/>
          </a:bodyPr>
          <a:lstStyle/>
          <a:p>
            <a:r>
              <a:rPr lang="ja-JP" altLang="en-US" sz="1400"/>
              <a:t>ドライバーは定期用車者の指示のもとに動く</a:t>
            </a:r>
            <a:endParaRPr lang="ja-JP" altLang="en-US"/>
          </a:p>
        </p:txBody>
      </p:sp>
      <p:sp>
        <p:nvSpPr>
          <p:cNvPr id="46105" name="Oval 25"/>
          <p:cNvSpPr>
            <a:spLocks noChangeArrowheads="1"/>
          </p:cNvSpPr>
          <p:nvPr/>
        </p:nvSpPr>
        <p:spPr bwMode="auto">
          <a:xfrm>
            <a:off x="1600200" y="3733800"/>
            <a:ext cx="1295400" cy="609600"/>
          </a:xfrm>
          <a:prstGeom prst="ellipse">
            <a:avLst/>
          </a:prstGeom>
          <a:noFill/>
          <a:ln w="9525">
            <a:solidFill>
              <a:schemeClr val="tx1"/>
            </a:solidFill>
            <a:round/>
            <a:headEnd/>
            <a:tailEnd/>
          </a:ln>
          <a:effectLst/>
        </p:spPr>
        <p:txBody>
          <a:bodyPr wrap="none" anchor="ctr"/>
          <a:lstStyle/>
          <a:p>
            <a:pPr algn="ctr"/>
            <a:r>
              <a:rPr lang="ja-JP" altLang="en-US" sz="1600"/>
              <a:t>運行管理責任</a:t>
            </a:r>
            <a:endParaRPr lang="ja-JP" altLang="en-US"/>
          </a:p>
        </p:txBody>
      </p:sp>
      <p:sp>
        <p:nvSpPr>
          <p:cNvPr id="46106" name="Text Box 26"/>
          <p:cNvSpPr txBox="1">
            <a:spLocks noChangeArrowheads="1"/>
          </p:cNvSpPr>
          <p:nvPr/>
        </p:nvSpPr>
        <p:spPr bwMode="auto">
          <a:xfrm>
            <a:off x="685800" y="5629275"/>
            <a:ext cx="7921625" cy="466725"/>
          </a:xfrm>
          <a:prstGeom prst="rect">
            <a:avLst/>
          </a:prstGeom>
          <a:noFill/>
          <a:ln w="9525">
            <a:solidFill>
              <a:schemeClr val="tx1"/>
            </a:solidFill>
            <a:prstDash val="dash"/>
            <a:miter lim="800000"/>
            <a:headEnd/>
            <a:tailEnd/>
          </a:ln>
          <a:effectLst/>
        </p:spPr>
        <p:txBody>
          <a:bodyPr wrap="none">
            <a:spAutoFit/>
          </a:bodyPr>
          <a:lstStyle/>
          <a:p>
            <a:r>
              <a:rPr lang="ja-JP" altLang="en-US"/>
              <a:t>実運送事業者による輸送の安全確保を阻害する行為の禁止</a:t>
            </a:r>
          </a:p>
        </p:txBody>
      </p:sp>
      <p:sp>
        <p:nvSpPr>
          <p:cNvPr id="46107" name="AutoShape 27"/>
          <p:cNvSpPr>
            <a:spLocks noChangeArrowheads="1"/>
          </p:cNvSpPr>
          <p:nvPr/>
        </p:nvSpPr>
        <p:spPr bwMode="auto">
          <a:xfrm rot="-10800000">
            <a:off x="2819400" y="4038600"/>
            <a:ext cx="381000" cy="1447800"/>
          </a:xfrm>
          <a:prstGeom prst="downArrow">
            <a:avLst>
              <a:gd name="adj1" fmla="val 50000"/>
              <a:gd name="adj2" fmla="val 95000"/>
            </a:avLst>
          </a:prstGeom>
          <a:noFill/>
          <a:ln w="9525">
            <a:solidFill>
              <a:schemeClr val="tx1"/>
            </a:solidFill>
            <a:prstDash val="dash"/>
            <a:miter lim="800000"/>
            <a:headEnd/>
            <a:tailEnd/>
          </a:ln>
          <a:effectLst/>
        </p:spPr>
        <p:txBody>
          <a:bodyPr rot="10800000" vert="eaVert" wrap="none" anchor="ctr"/>
          <a:lstStyle/>
          <a:p>
            <a:pPr algn="ctr"/>
            <a:r>
              <a:rPr lang="ja-JP" altLang="en-US"/>
              <a:t>？</a:t>
            </a:r>
          </a:p>
        </p:txBody>
      </p:sp>
      <p:sp>
        <p:nvSpPr>
          <p:cNvPr id="46108" name="Text Box 28"/>
          <p:cNvSpPr txBox="1">
            <a:spLocks noChangeArrowheads="1"/>
          </p:cNvSpPr>
          <p:nvPr/>
        </p:nvSpPr>
        <p:spPr bwMode="auto">
          <a:xfrm>
            <a:off x="5099050" y="838200"/>
            <a:ext cx="1717675" cy="466725"/>
          </a:xfrm>
          <a:prstGeom prst="rect">
            <a:avLst/>
          </a:prstGeom>
          <a:noFill/>
          <a:ln w="9525">
            <a:solidFill>
              <a:schemeClr val="tx1"/>
            </a:solidFill>
            <a:miter lim="800000"/>
            <a:headEnd/>
            <a:tailEnd/>
          </a:ln>
          <a:effectLst/>
        </p:spPr>
        <p:txBody>
          <a:bodyPr wrap="none">
            <a:spAutoFit/>
          </a:bodyPr>
          <a:lstStyle/>
          <a:p>
            <a:r>
              <a:rPr lang="ja-JP" altLang="en-US"/>
              <a:t>運行委託者</a:t>
            </a:r>
          </a:p>
        </p:txBody>
      </p:sp>
      <p:sp>
        <p:nvSpPr>
          <p:cNvPr id="46109" name="Text Box 29"/>
          <p:cNvSpPr txBox="1">
            <a:spLocks noChangeArrowheads="1"/>
          </p:cNvSpPr>
          <p:nvPr/>
        </p:nvSpPr>
        <p:spPr bwMode="auto">
          <a:xfrm>
            <a:off x="3733800" y="492125"/>
            <a:ext cx="1006475" cy="346075"/>
          </a:xfrm>
          <a:prstGeom prst="rect">
            <a:avLst/>
          </a:prstGeom>
          <a:noFill/>
          <a:ln w="9525">
            <a:solidFill>
              <a:schemeClr val="tx1"/>
            </a:solidFill>
            <a:prstDash val="dash"/>
            <a:miter lim="800000"/>
            <a:headEnd/>
            <a:tailEnd/>
          </a:ln>
          <a:effectLst/>
        </p:spPr>
        <p:txBody>
          <a:bodyPr wrap="none">
            <a:spAutoFit/>
          </a:bodyPr>
          <a:lstStyle/>
          <a:p>
            <a:r>
              <a:rPr lang="ja-JP" altLang="en-US" sz="1600"/>
              <a:t>運行委託</a:t>
            </a:r>
          </a:p>
        </p:txBody>
      </p:sp>
      <p:cxnSp>
        <p:nvCxnSpPr>
          <p:cNvPr id="46110" name="AutoShape 30"/>
          <p:cNvCxnSpPr>
            <a:cxnSpLocks noChangeShapeType="1"/>
            <a:stCxn id="46108" idx="1"/>
            <a:endCxn id="46082" idx="3"/>
          </p:cNvCxnSpPr>
          <p:nvPr/>
        </p:nvCxnSpPr>
        <p:spPr bwMode="auto">
          <a:xfrm rot="10800000">
            <a:off x="3200400" y="939800"/>
            <a:ext cx="1898650" cy="131763"/>
          </a:xfrm>
          <a:prstGeom prst="bentConnector3">
            <a:avLst>
              <a:gd name="adj1" fmla="val 50000"/>
            </a:avLst>
          </a:prstGeom>
          <a:noFill/>
          <a:ln w="9525">
            <a:solidFill>
              <a:schemeClr val="tx1"/>
            </a:solidFill>
            <a:miter lim="800000"/>
            <a:headEnd type="triangle" w="med" len="med"/>
            <a:tailEnd type="triangle" w="med" len="med"/>
          </a:ln>
          <a:effectLst/>
        </p:spPr>
      </p:cxnSp>
      <p:sp>
        <p:nvSpPr>
          <p:cNvPr id="46111" name="Oval 31"/>
          <p:cNvSpPr>
            <a:spLocks noChangeArrowheads="1"/>
          </p:cNvSpPr>
          <p:nvPr/>
        </p:nvSpPr>
        <p:spPr bwMode="auto">
          <a:xfrm>
            <a:off x="3048000" y="838200"/>
            <a:ext cx="838200" cy="381000"/>
          </a:xfrm>
          <a:prstGeom prst="ellipse">
            <a:avLst/>
          </a:prstGeom>
          <a:noFill/>
          <a:ln w="9525">
            <a:solidFill>
              <a:schemeClr val="tx1"/>
            </a:solidFill>
            <a:round/>
            <a:headEnd/>
            <a:tailEnd/>
          </a:ln>
          <a:effectLst/>
        </p:spPr>
        <p:txBody>
          <a:bodyPr wrap="none" anchor="ctr"/>
          <a:lstStyle/>
          <a:p>
            <a:pPr algn="ctr"/>
            <a:r>
              <a:rPr lang="ja-JP" altLang="en-US" sz="1400"/>
              <a:t>ドライバー</a:t>
            </a:r>
            <a:endParaRPr lang="ja-JP" altLang="en-US" sz="1600"/>
          </a:p>
        </p:txBody>
      </p:sp>
      <p:sp>
        <p:nvSpPr>
          <p:cNvPr id="46112" name="Text Box 32"/>
          <p:cNvSpPr txBox="1">
            <a:spLocks noChangeArrowheads="1"/>
          </p:cNvSpPr>
          <p:nvPr/>
        </p:nvSpPr>
        <p:spPr bwMode="auto">
          <a:xfrm>
            <a:off x="8066088" y="990600"/>
            <a:ext cx="468312" cy="3962400"/>
          </a:xfrm>
          <a:prstGeom prst="rect">
            <a:avLst/>
          </a:prstGeom>
          <a:noFill/>
          <a:ln w="9525">
            <a:solidFill>
              <a:schemeClr val="tx1"/>
            </a:solidFill>
            <a:miter lim="800000"/>
            <a:headEnd/>
            <a:tailEnd/>
          </a:ln>
          <a:effectLst/>
        </p:spPr>
        <p:txBody>
          <a:bodyPr vert="eaVert">
            <a:spAutoFit/>
          </a:bodyPr>
          <a:lstStyle/>
          <a:p>
            <a:pPr algn="dist"/>
            <a:r>
              <a:rPr lang="ja-JP" altLang="en-US" sz="1800"/>
              <a:t>真旅客</a:t>
            </a:r>
            <a:endParaRPr lang="ja-JP" altLang="en-US"/>
          </a:p>
        </p:txBody>
      </p:sp>
      <p:sp>
        <p:nvSpPr>
          <p:cNvPr id="46113" name="Text Box 33"/>
          <p:cNvSpPr txBox="1">
            <a:spLocks noChangeArrowheads="1"/>
          </p:cNvSpPr>
          <p:nvPr/>
        </p:nvSpPr>
        <p:spPr bwMode="auto">
          <a:xfrm>
            <a:off x="7197725" y="25146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46114" name="Text Box 34"/>
          <p:cNvSpPr txBox="1">
            <a:spLocks noChangeArrowheads="1"/>
          </p:cNvSpPr>
          <p:nvPr/>
        </p:nvSpPr>
        <p:spPr bwMode="auto">
          <a:xfrm>
            <a:off x="7178675" y="10668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46115" name="Text Box 35"/>
          <p:cNvSpPr txBox="1">
            <a:spLocks noChangeArrowheads="1"/>
          </p:cNvSpPr>
          <p:nvPr/>
        </p:nvSpPr>
        <p:spPr bwMode="auto">
          <a:xfrm>
            <a:off x="7162800" y="33274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46116" name="Text Box 36"/>
          <p:cNvSpPr txBox="1">
            <a:spLocks noChangeArrowheads="1"/>
          </p:cNvSpPr>
          <p:nvPr/>
        </p:nvSpPr>
        <p:spPr bwMode="auto">
          <a:xfrm>
            <a:off x="7315200" y="5003800"/>
            <a:ext cx="701675" cy="254000"/>
          </a:xfrm>
          <a:prstGeom prst="rect">
            <a:avLst/>
          </a:prstGeom>
          <a:noFill/>
          <a:ln w="9525">
            <a:solidFill>
              <a:schemeClr val="tx1"/>
            </a:solidFill>
            <a:prstDash val="dash"/>
            <a:miter lim="800000"/>
            <a:headEnd/>
            <a:tailEnd/>
          </a:ln>
          <a:effectLst/>
        </p:spPr>
        <p:txBody>
          <a:bodyPr wrap="none">
            <a:spAutoFit/>
          </a:bodyPr>
          <a:lstStyle/>
          <a:p>
            <a:r>
              <a:rPr lang="ja-JP" altLang="en-US" sz="1000"/>
              <a:t>運送契約</a:t>
            </a:r>
          </a:p>
        </p:txBody>
      </p:sp>
      <p:sp>
        <p:nvSpPr>
          <p:cNvPr id="46117" name="AutoShape 37"/>
          <p:cNvSpPr>
            <a:spLocks noChangeArrowheads="1"/>
          </p:cNvSpPr>
          <p:nvPr/>
        </p:nvSpPr>
        <p:spPr bwMode="auto">
          <a:xfrm rot="-10800000">
            <a:off x="5181600" y="4953000"/>
            <a:ext cx="762000" cy="533400"/>
          </a:xfrm>
          <a:prstGeom prst="downArrow">
            <a:avLst>
              <a:gd name="adj1" fmla="val 50000"/>
              <a:gd name="adj2" fmla="val 25000"/>
            </a:avLst>
          </a:prstGeom>
          <a:noFill/>
          <a:ln w="9525">
            <a:solidFill>
              <a:schemeClr val="tx1"/>
            </a:solidFill>
            <a:miter lim="800000"/>
            <a:headEnd/>
            <a:tailEnd/>
          </a:ln>
          <a:effectLst/>
        </p:spPr>
        <p:txBody>
          <a:bodyPr rot="10800000" vert="eaVert" wrap="none" anchor="ctr"/>
          <a:lstStyle/>
          <a:p>
            <a:pPr algn="ctr"/>
            <a:endParaRPr lang="ja-JP" altLang="ja-JP"/>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スライド番号プレースホルダ 3"/>
          <p:cNvSpPr>
            <a:spLocks noGrp="1"/>
          </p:cNvSpPr>
          <p:nvPr>
            <p:ph type="sldNum" sz="quarter" idx="12"/>
          </p:nvPr>
        </p:nvSpPr>
        <p:spPr/>
        <p:txBody>
          <a:bodyPr/>
          <a:lstStyle/>
          <a:p>
            <a:fld id="{C68BD1A6-FAC7-4406-8254-7DCEB2375D58}" type="slidenum">
              <a:rPr lang="en-US" altLang="ja-JP"/>
              <a:pPr/>
              <a:t>54</a:t>
            </a:fld>
            <a:endParaRPr lang="en-US" altLang="ja-JP"/>
          </a:p>
        </p:txBody>
      </p:sp>
      <p:sp>
        <p:nvSpPr>
          <p:cNvPr id="47106" name="Text Box 2"/>
          <p:cNvSpPr txBox="1">
            <a:spLocks noChangeArrowheads="1"/>
          </p:cNvSpPr>
          <p:nvPr/>
        </p:nvSpPr>
        <p:spPr bwMode="auto">
          <a:xfrm>
            <a:off x="228600" y="304800"/>
            <a:ext cx="7659688" cy="850900"/>
          </a:xfrm>
          <a:prstGeom prst="rect">
            <a:avLst/>
          </a:prstGeom>
          <a:noFill/>
          <a:ln w="28575">
            <a:solidFill>
              <a:schemeClr val="tx1"/>
            </a:solidFill>
            <a:miter lim="800000"/>
            <a:headEnd/>
            <a:tailEnd/>
          </a:ln>
          <a:effectLst/>
        </p:spPr>
        <p:txBody>
          <a:bodyPr wrap="none">
            <a:spAutoFit/>
          </a:bodyPr>
          <a:lstStyle/>
          <a:p>
            <a:r>
              <a:rPr lang="ja-JP" altLang="en-US"/>
              <a:t>航空機の運航または整備に関する</a:t>
            </a:r>
          </a:p>
          <a:p>
            <a:r>
              <a:rPr lang="ja-JP" altLang="en-US"/>
              <a:t>　　　　　　　　　　　　　業務の受委託と業務の管理の受委託</a:t>
            </a:r>
          </a:p>
        </p:txBody>
      </p:sp>
      <p:sp>
        <p:nvSpPr>
          <p:cNvPr id="47107" name="Oval 3"/>
          <p:cNvSpPr>
            <a:spLocks noChangeArrowheads="1"/>
          </p:cNvSpPr>
          <p:nvPr/>
        </p:nvSpPr>
        <p:spPr bwMode="auto">
          <a:xfrm>
            <a:off x="2209800" y="1828800"/>
            <a:ext cx="914400" cy="685800"/>
          </a:xfrm>
          <a:prstGeom prst="ellipse">
            <a:avLst/>
          </a:prstGeom>
          <a:noFill/>
          <a:ln w="9525">
            <a:solidFill>
              <a:schemeClr val="tx1"/>
            </a:solidFill>
            <a:round/>
            <a:headEnd/>
            <a:tailEnd/>
          </a:ln>
          <a:effectLst/>
        </p:spPr>
        <p:txBody>
          <a:bodyPr wrap="none" anchor="ctr"/>
          <a:lstStyle/>
          <a:p>
            <a:pPr algn="ctr"/>
            <a:r>
              <a:rPr lang="ja-JP" altLang="en-US"/>
              <a:t>ＡＮＡ</a:t>
            </a:r>
          </a:p>
        </p:txBody>
      </p:sp>
      <p:sp>
        <p:nvSpPr>
          <p:cNvPr id="47108" name="Oval 4"/>
          <p:cNvSpPr>
            <a:spLocks noChangeArrowheads="1"/>
          </p:cNvSpPr>
          <p:nvPr/>
        </p:nvSpPr>
        <p:spPr bwMode="auto">
          <a:xfrm>
            <a:off x="4953000" y="1828800"/>
            <a:ext cx="914400" cy="685800"/>
          </a:xfrm>
          <a:prstGeom prst="ellipse">
            <a:avLst/>
          </a:prstGeom>
          <a:noFill/>
          <a:ln w="9525">
            <a:solidFill>
              <a:schemeClr val="tx1"/>
            </a:solidFill>
            <a:round/>
            <a:headEnd/>
            <a:tailEnd/>
          </a:ln>
          <a:effectLst/>
        </p:spPr>
        <p:txBody>
          <a:bodyPr wrap="none" anchor="ctr"/>
          <a:lstStyle/>
          <a:p>
            <a:pPr algn="ctr"/>
            <a:r>
              <a:rPr lang="ja-JP" altLang="en-US"/>
              <a:t>ＡＮＫ</a:t>
            </a:r>
          </a:p>
        </p:txBody>
      </p:sp>
      <p:sp>
        <p:nvSpPr>
          <p:cNvPr id="47109" name="Text Box 5"/>
          <p:cNvSpPr txBox="1">
            <a:spLocks noChangeArrowheads="1"/>
          </p:cNvSpPr>
          <p:nvPr/>
        </p:nvSpPr>
        <p:spPr bwMode="auto">
          <a:xfrm>
            <a:off x="685800" y="2916238"/>
            <a:ext cx="2936875" cy="466725"/>
          </a:xfrm>
          <a:prstGeom prst="rect">
            <a:avLst/>
          </a:prstGeom>
          <a:noFill/>
          <a:ln w="9525">
            <a:solidFill>
              <a:schemeClr val="tx1"/>
            </a:solidFill>
            <a:miter lim="800000"/>
            <a:headEnd/>
            <a:tailEnd/>
          </a:ln>
          <a:effectLst/>
        </p:spPr>
        <p:txBody>
          <a:bodyPr wrap="none">
            <a:spAutoFit/>
          </a:bodyPr>
          <a:lstStyle/>
          <a:p>
            <a:r>
              <a:rPr lang="ja-JP" altLang="en-US"/>
              <a:t>業務の管理の受委託</a:t>
            </a:r>
          </a:p>
        </p:txBody>
      </p:sp>
      <p:sp>
        <p:nvSpPr>
          <p:cNvPr id="47110" name="Line 6"/>
          <p:cNvSpPr>
            <a:spLocks noChangeShapeType="1"/>
          </p:cNvSpPr>
          <p:nvPr/>
        </p:nvSpPr>
        <p:spPr bwMode="auto">
          <a:xfrm flipH="1">
            <a:off x="3200400" y="2133600"/>
            <a:ext cx="1524000" cy="0"/>
          </a:xfrm>
          <a:prstGeom prst="line">
            <a:avLst/>
          </a:prstGeom>
          <a:noFill/>
          <a:ln w="38100">
            <a:solidFill>
              <a:schemeClr val="tx1"/>
            </a:solidFill>
            <a:round/>
            <a:headEnd/>
            <a:tailEnd type="triangle" w="med" len="med"/>
          </a:ln>
          <a:effectLst/>
        </p:spPr>
        <p:txBody>
          <a:bodyPr/>
          <a:lstStyle/>
          <a:p>
            <a:endParaRPr lang="ja-JP" altLang="en-US"/>
          </a:p>
        </p:txBody>
      </p:sp>
      <p:sp>
        <p:nvSpPr>
          <p:cNvPr id="47111" name="Text Box 7"/>
          <p:cNvSpPr txBox="1">
            <a:spLocks noChangeArrowheads="1"/>
          </p:cNvSpPr>
          <p:nvPr/>
        </p:nvSpPr>
        <p:spPr bwMode="auto">
          <a:xfrm>
            <a:off x="3581400" y="1600200"/>
            <a:ext cx="1555750" cy="457200"/>
          </a:xfrm>
          <a:prstGeom prst="rect">
            <a:avLst/>
          </a:prstGeom>
          <a:noFill/>
          <a:ln w="9525">
            <a:noFill/>
            <a:miter lim="800000"/>
            <a:headEnd/>
            <a:tailEnd/>
          </a:ln>
          <a:effectLst/>
        </p:spPr>
        <p:txBody>
          <a:bodyPr wrap="none">
            <a:spAutoFit/>
          </a:bodyPr>
          <a:lstStyle/>
          <a:p>
            <a:r>
              <a:rPr lang="ja-JP" altLang="en-US"/>
              <a:t>機材・乗員</a:t>
            </a:r>
          </a:p>
        </p:txBody>
      </p:sp>
      <p:sp>
        <p:nvSpPr>
          <p:cNvPr id="47112" name="Text Box 8"/>
          <p:cNvSpPr txBox="1">
            <a:spLocks noChangeArrowheads="1"/>
          </p:cNvSpPr>
          <p:nvPr/>
        </p:nvSpPr>
        <p:spPr bwMode="auto">
          <a:xfrm>
            <a:off x="4391025" y="2895600"/>
            <a:ext cx="3762375" cy="457200"/>
          </a:xfrm>
          <a:prstGeom prst="rect">
            <a:avLst/>
          </a:prstGeom>
          <a:noFill/>
          <a:ln w="9525">
            <a:noFill/>
            <a:miter lim="800000"/>
            <a:headEnd/>
            <a:tailEnd/>
          </a:ln>
          <a:effectLst/>
        </p:spPr>
        <p:txBody>
          <a:bodyPr wrap="none">
            <a:spAutoFit/>
          </a:bodyPr>
          <a:lstStyle/>
          <a:p>
            <a:r>
              <a:rPr lang="ja-JP" altLang="en-US"/>
              <a:t>ＡＮＫの運航規程・整備規程</a:t>
            </a:r>
          </a:p>
        </p:txBody>
      </p:sp>
      <p:sp>
        <p:nvSpPr>
          <p:cNvPr id="47113" name="Text Box 9"/>
          <p:cNvSpPr txBox="1">
            <a:spLocks noChangeArrowheads="1"/>
          </p:cNvSpPr>
          <p:nvPr/>
        </p:nvSpPr>
        <p:spPr bwMode="auto">
          <a:xfrm>
            <a:off x="685800" y="5111750"/>
            <a:ext cx="2230438" cy="831850"/>
          </a:xfrm>
          <a:prstGeom prst="rect">
            <a:avLst/>
          </a:prstGeom>
          <a:noFill/>
          <a:ln w="9525">
            <a:solidFill>
              <a:schemeClr val="tx1"/>
            </a:solidFill>
            <a:miter lim="800000"/>
            <a:headEnd/>
            <a:tailEnd/>
          </a:ln>
          <a:effectLst/>
        </p:spPr>
        <p:txBody>
          <a:bodyPr wrap="none">
            <a:spAutoFit/>
          </a:bodyPr>
          <a:lstStyle/>
          <a:p>
            <a:r>
              <a:rPr lang="ja-JP" altLang="en-US"/>
              <a:t>業務の受委託</a:t>
            </a:r>
          </a:p>
          <a:p>
            <a:r>
              <a:rPr lang="ja-JP" altLang="en-US"/>
              <a:t>（ウェットリース）</a:t>
            </a:r>
          </a:p>
        </p:txBody>
      </p:sp>
      <p:sp>
        <p:nvSpPr>
          <p:cNvPr id="47114" name="Text Box 10"/>
          <p:cNvSpPr txBox="1">
            <a:spLocks noChangeArrowheads="1"/>
          </p:cNvSpPr>
          <p:nvPr/>
        </p:nvSpPr>
        <p:spPr bwMode="auto">
          <a:xfrm>
            <a:off x="4419600" y="5029200"/>
            <a:ext cx="3749675" cy="457200"/>
          </a:xfrm>
          <a:prstGeom prst="rect">
            <a:avLst/>
          </a:prstGeom>
          <a:noFill/>
          <a:ln w="9525">
            <a:noFill/>
            <a:miter lim="800000"/>
            <a:headEnd/>
            <a:tailEnd/>
          </a:ln>
          <a:effectLst/>
        </p:spPr>
        <p:txBody>
          <a:bodyPr wrap="none">
            <a:spAutoFit/>
          </a:bodyPr>
          <a:lstStyle/>
          <a:p>
            <a:r>
              <a:rPr lang="ja-JP" altLang="en-US"/>
              <a:t>ＡＮＡの運航規程・整備規程</a:t>
            </a:r>
          </a:p>
        </p:txBody>
      </p:sp>
      <p:sp>
        <p:nvSpPr>
          <p:cNvPr id="47115" name="Text Box 11"/>
          <p:cNvSpPr txBox="1">
            <a:spLocks noChangeArrowheads="1"/>
          </p:cNvSpPr>
          <p:nvPr/>
        </p:nvSpPr>
        <p:spPr bwMode="auto">
          <a:xfrm>
            <a:off x="4403725" y="5502275"/>
            <a:ext cx="4256088" cy="822325"/>
          </a:xfrm>
          <a:prstGeom prst="rect">
            <a:avLst/>
          </a:prstGeom>
          <a:noFill/>
          <a:ln w="9525">
            <a:noFill/>
            <a:miter lim="800000"/>
            <a:headEnd/>
            <a:tailEnd/>
          </a:ln>
          <a:effectLst/>
        </p:spPr>
        <p:txBody>
          <a:bodyPr wrap="none">
            <a:spAutoFit/>
          </a:bodyPr>
          <a:lstStyle/>
          <a:p>
            <a:r>
              <a:rPr lang="ja-JP" altLang="en-US"/>
              <a:t>機材・乗員の所属はＡＮＡとなる</a:t>
            </a:r>
          </a:p>
          <a:p>
            <a:r>
              <a:rPr lang="ja-JP" altLang="en-US"/>
              <a:t>（乗員はＡＮＡ事務所へ出頭</a:t>
            </a:r>
            <a:r>
              <a:rPr lang="en-US" altLang="ja-JP"/>
              <a:t>etc</a:t>
            </a:r>
            <a:r>
              <a:rPr lang="ja-JP" altLang="en-US"/>
              <a:t>）</a:t>
            </a:r>
          </a:p>
        </p:txBody>
      </p:sp>
      <p:sp>
        <p:nvSpPr>
          <p:cNvPr id="47116" name="Text Box 12"/>
          <p:cNvSpPr txBox="1">
            <a:spLocks noChangeArrowheads="1"/>
          </p:cNvSpPr>
          <p:nvPr/>
        </p:nvSpPr>
        <p:spPr bwMode="auto">
          <a:xfrm>
            <a:off x="4592638" y="6172200"/>
            <a:ext cx="3027362" cy="304800"/>
          </a:xfrm>
          <a:prstGeom prst="rect">
            <a:avLst/>
          </a:prstGeom>
          <a:noFill/>
          <a:ln w="9525">
            <a:noFill/>
            <a:miter lim="800000"/>
            <a:headEnd/>
            <a:tailEnd/>
          </a:ln>
          <a:effectLst/>
        </p:spPr>
        <p:txBody>
          <a:bodyPr wrap="none">
            <a:spAutoFit/>
          </a:bodyPr>
          <a:lstStyle/>
          <a:p>
            <a:r>
              <a:rPr lang="ja-JP" altLang="en-US" sz="1400"/>
              <a:t>一日の中でのＡＮＡ，ＡＮＫ混乗が不可</a:t>
            </a:r>
          </a:p>
        </p:txBody>
      </p:sp>
      <p:sp>
        <p:nvSpPr>
          <p:cNvPr id="47117" name="Text Box 13"/>
          <p:cNvSpPr txBox="1">
            <a:spLocks noChangeArrowheads="1"/>
          </p:cNvSpPr>
          <p:nvPr/>
        </p:nvSpPr>
        <p:spPr bwMode="auto">
          <a:xfrm>
            <a:off x="5227638" y="3429000"/>
            <a:ext cx="2849562" cy="304800"/>
          </a:xfrm>
          <a:prstGeom prst="rect">
            <a:avLst/>
          </a:prstGeom>
          <a:noFill/>
          <a:ln w="9525">
            <a:noFill/>
            <a:miter lim="800000"/>
            <a:headEnd/>
            <a:tailEnd/>
          </a:ln>
          <a:effectLst/>
        </p:spPr>
        <p:txBody>
          <a:bodyPr wrap="none">
            <a:spAutoFit/>
          </a:bodyPr>
          <a:lstStyle/>
          <a:p>
            <a:r>
              <a:rPr lang="ja-JP" altLang="en-US" sz="1400"/>
              <a:t>一日の中でのＡＮＡ，ＡＮＫ混乗が可</a:t>
            </a:r>
          </a:p>
        </p:txBody>
      </p:sp>
      <p:sp>
        <p:nvSpPr>
          <p:cNvPr id="47118" name="Oval 14"/>
          <p:cNvSpPr>
            <a:spLocks noChangeArrowheads="1"/>
          </p:cNvSpPr>
          <p:nvPr/>
        </p:nvSpPr>
        <p:spPr bwMode="auto">
          <a:xfrm>
            <a:off x="228600" y="1371600"/>
            <a:ext cx="1447800" cy="1295400"/>
          </a:xfrm>
          <a:prstGeom prst="ellipse">
            <a:avLst/>
          </a:prstGeom>
          <a:solidFill>
            <a:schemeClr val="accent1"/>
          </a:solidFill>
          <a:ln w="9525">
            <a:solidFill>
              <a:schemeClr val="tx1"/>
            </a:solidFill>
            <a:round/>
            <a:headEnd/>
            <a:tailEnd/>
          </a:ln>
          <a:effectLst/>
        </p:spPr>
        <p:txBody>
          <a:bodyPr wrap="none" anchor="ctr"/>
          <a:lstStyle/>
          <a:p>
            <a:pPr algn="ctr"/>
            <a:r>
              <a:rPr lang="ja-JP" altLang="en-US"/>
              <a:t>名義貸し</a:t>
            </a:r>
          </a:p>
          <a:p>
            <a:pPr algn="ctr"/>
            <a:r>
              <a:rPr lang="ja-JP" altLang="en-US"/>
              <a:t>の禁止</a:t>
            </a:r>
          </a:p>
        </p:txBody>
      </p:sp>
      <p:sp>
        <p:nvSpPr>
          <p:cNvPr id="47119" name="Text Box 15"/>
          <p:cNvSpPr txBox="1">
            <a:spLocks noChangeArrowheads="1"/>
          </p:cNvSpPr>
          <p:nvPr/>
        </p:nvSpPr>
        <p:spPr bwMode="auto">
          <a:xfrm>
            <a:off x="609600" y="5957888"/>
            <a:ext cx="3055938" cy="366712"/>
          </a:xfrm>
          <a:prstGeom prst="rect">
            <a:avLst/>
          </a:prstGeom>
          <a:noFill/>
          <a:ln w="9525">
            <a:noFill/>
            <a:miter lim="800000"/>
            <a:headEnd/>
            <a:tailEnd/>
          </a:ln>
          <a:effectLst/>
        </p:spPr>
        <p:txBody>
          <a:bodyPr wrap="none">
            <a:spAutoFit/>
          </a:bodyPr>
          <a:lstStyle/>
          <a:p>
            <a:r>
              <a:rPr lang="ja-JP" altLang="en-US" sz="1800"/>
              <a:t>（委託者が業務の管理を行う）</a:t>
            </a:r>
          </a:p>
        </p:txBody>
      </p:sp>
      <p:sp>
        <p:nvSpPr>
          <p:cNvPr id="47120" name="Text Box 16"/>
          <p:cNvSpPr txBox="1">
            <a:spLocks noChangeArrowheads="1"/>
          </p:cNvSpPr>
          <p:nvPr/>
        </p:nvSpPr>
        <p:spPr bwMode="auto">
          <a:xfrm>
            <a:off x="228600" y="3581400"/>
            <a:ext cx="4525963" cy="641350"/>
          </a:xfrm>
          <a:prstGeom prst="rect">
            <a:avLst/>
          </a:prstGeom>
          <a:noFill/>
          <a:ln w="9525">
            <a:noFill/>
            <a:miter lim="800000"/>
            <a:headEnd/>
            <a:tailEnd/>
          </a:ln>
          <a:effectLst/>
        </p:spPr>
        <p:txBody>
          <a:bodyPr wrap="none">
            <a:spAutoFit/>
          </a:bodyPr>
          <a:lstStyle/>
          <a:p>
            <a:r>
              <a:rPr lang="ja-JP" altLang="en-US" sz="1800"/>
              <a:t>（運航に関する業務についてその</a:t>
            </a:r>
            <a:r>
              <a:rPr lang="ja-JP" altLang="en-US" sz="1800">
                <a:solidFill>
                  <a:srgbClr val="FF0000"/>
                </a:solidFill>
              </a:rPr>
              <a:t>指揮監督権</a:t>
            </a:r>
          </a:p>
          <a:p>
            <a:r>
              <a:rPr lang="ja-JP" altLang="en-US" sz="1800">
                <a:solidFill>
                  <a:srgbClr val="FF0000"/>
                </a:solidFill>
              </a:rPr>
              <a:t>限</a:t>
            </a:r>
            <a:r>
              <a:rPr lang="ja-JP" altLang="en-US" sz="1800"/>
              <a:t>まで含めた業務の管理を包括的に受委託）</a:t>
            </a:r>
          </a:p>
        </p:txBody>
      </p:sp>
      <p:sp>
        <p:nvSpPr>
          <p:cNvPr id="47121" name="Text Box 17"/>
          <p:cNvSpPr txBox="1">
            <a:spLocks noChangeArrowheads="1"/>
          </p:cNvSpPr>
          <p:nvPr/>
        </p:nvSpPr>
        <p:spPr bwMode="auto">
          <a:xfrm>
            <a:off x="76200" y="4267200"/>
            <a:ext cx="6069013" cy="366713"/>
          </a:xfrm>
          <a:prstGeom prst="rect">
            <a:avLst/>
          </a:prstGeom>
          <a:noFill/>
          <a:ln w="9525">
            <a:noFill/>
            <a:miter lim="800000"/>
            <a:headEnd/>
            <a:tailEnd/>
          </a:ln>
          <a:effectLst/>
        </p:spPr>
        <p:txBody>
          <a:bodyPr wrap="none">
            <a:spAutoFit/>
          </a:bodyPr>
          <a:lstStyle/>
          <a:p>
            <a:r>
              <a:rPr lang="ja-JP" altLang="en-US" sz="1800">
                <a:solidFill>
                  <a:srgbClr val="FF0000"/>
                </a:solidFill>
              </a:rPr>
              <a:t>（航空事業者に課せられている社会的責任をも包含するもの）</a:t>
            </a:r>
          </a:p>
        </p:txBody>
      </p:sp>
      <p:sp>
        <p:nvSpPr>
          <p:cNvPr id="47122" name="Text Box 18"/>
          <p:cNvSpPr txBox="1">
            <a:spLocks noChangeArrowheads="1"/>
          </p:cNvSpPr>
          <p:nvPr/>
        </p:nvSpPr>
        <p:spPr bwMode="auto">
          <a:xfrm>
            <a:off x="76200" y="4586288"/>
            <a:ext cx="3930650" cy="366712"/>
          </a:xfrm>
          <a:prstGeom prst="rect">
            <a:avLst/>
          </a:prstGeom>
          <a:noFill/>
          <a:ln w="9525">
            <a:noFill/>
            <a:miter lim="800000"/>
            <a:headEnd/>
            <a:tailEnd/>
          </a:ln>
          <a:effectLst/>
        </p:spPr>
        <p:txBody>
          <a:bodyPr wrap="none">
            <a:spAutoFit/>
          </a:bodyPr>
          <a:lstStyle/>
          <a:p>
            <a:r>
              <a:rPr lang="ja-JP" altLang="en-US" sz="1800">
                <a:solidFill>
                  <a:srgbClr val="FF0000"/>
                </a:solidFill>
              </a:rPr>
              <a:t>（委託に関し管理監督する責務は残る）</a:t>
            </a:r>
          </a:p>
        </p:txBody>
      </p:sp>
      <p:sp>
        <p:nvSpPr>
          <p:cNvPr id="47123" name="Text Box 19"/>
          <p:cNvSpPr txBox="1">
            <a:spLocks noChangeArrowheads="1"/>
          </p:cNvSpPr>
          <p:nvPr/>
        </p:nvSpPr>
        <p:spPr bwMode="auto">
          <a:xfrm>
            <a:off x="5105400" y="3657600"/>
            <a:ext cx="2717800" cy="517525"/>
          </a:xfrm>
          <a:prstGeom prst="rect">
            <a:avLst/>
          </a:prstGeom>
          <a:noFill/>
          <a:ln w="9525">
            <a:noFill/>
            <a:miter lim="800000"/>
            <a:headEnd/>
            <a:tailEnd/>
          </a:ln>
          <a:effectLst/>
        </p:spPr>
        <p:txBody>
          <a:bodyPr wrap="none">
            <a:spAutoFit/>
          </a:bodyPr>
          <a:lstStyle/>
          <a:p>
            <a:r>
              <a:rPr lang="ja-JP" altLang="en-US" sz="1400"/>
              <a:t>一部の業務についてのみその</a:t>
            </a:r>
          </a:p>
          <a:p>
            <a:r>
              <a:rPr lang="ja-JP" altLang="en-US" sz="1400"/>
              <a:t>業務の管理を委託することは不可</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 3"/>
          <p:cNvSpPr>
            <a:spLocks noGrp="1"/>
          </p:cNvSpPr>
          <p:nvPr>
            <p:ph type="sldNum" sz="quarter" idx="12"/>
          </p:nvPr>
        </p:nvSpPr>
        <p:spPr/>
        <p:txBody>
          <a:bodyPr/>
          <a:lstStyle/>
          <a:p>
            <a:fld id="{2F09E16D-88CA-4921-846C-FAA3C2016A74}" type="slidenum">
              <a:rPr lang="en-US" altLang="ja-JP"/>
              <a:pPr/>
              <a:t>55</a:t>
            </a:fld>
            <a:endParaRPr lang="en-US" altLang="ja-JP"/>
          </a:p>
        </p:txBody>
      </p:sp>
      <p:sp>
        <p:nvSpPr>
          <p:cNvPr id="49154" name="Text Box 2"/>
          <p:cNvSpPr txBox="1">
            <a:spLocks noChangeArrowheads="1"/>
          </p:cNvSpPr>
          <p:nvPr/>
        </p:nvSpPr>
        <p:spPr bwMode="auto">
          <a:xfrm>
            <a:off x="3921125" y="3429000"/>
            <a:ext cx="1412875" cy="466725"/>
          </a:xfrm>
          <a:prstGeom prst="rect">
            <a:avLst/>
          </a:prstGeom>
          <a:noFill/>
          <a:ln w="9525">
            <a:solidFill>
              <a:schemeClr val="tx1"/>
            </a:solidFill>
            <a:prstDash val="dash"/>
            <a:miter lim="800000"/>
            <a:headEnd/>
            <a:tailEnd/>
          </a:ln>
          <a:effectLst/>
        </p:spPr>
        <p:txBody>
          <a:bodyPr wrap="none">
            <a:spAutoFit/>
          </a:bodyPr>
          <a:lstStyle/>
          <a:p>
            <a:r>
              <a:rPr lang="ja-JP" altLang="en-US"/>
              <a:t>共同運航</a:t>
            </a:r>
          </a:p>
        </p:txBody>
      </p:sp>
      <p:sp>
        <p:nvSpPr>
          <p:cNvPr id="49155" name="Text Box 3"/>
          <p:cNvSpPr txBox="1">
            <a:spLocks noChangeArrowheads="1"/>
          </p:cNvSpPr>
          <p:nvPr/>
        </p:nvSpPr>
        <p:spPr bwMode="auto">
          <a:xfrm>
            <a:off x="1279525" y="3724275"/>
            <a:ext cx="1935163" cy="466725"/>
          </a:xfrm>
          <a:prstGeom prst="rect">
            <a:avLst/>
          </a:prstGeom>
          <a:noFill/>
          <a:ln w="9525">
            <a:solidFill>
              <a:schemeClr val="tx1"/>
            </a:solidFill>
            <a:miter lim="800000"/>
            <a:headEnd/>
            <a:tailEnd/>
          </a:ln>
          <a:effectLst/>
        </p:spPr>
        <p:txBody>
          <a:bodyPr wrap="none">
            <a:spAutoFit/>
          </a:bodyPr>
          <a:lstStyle/>
          <a:p>
            <a:r>
              <a:rPr lang="ja-JP" altLang="en-US"/>
              <a:t>運航事業者Ａ</a:t>
            </a:r>
          </a:p>
        </p:txBody>
      </p:sp>
      <p:sp>
        <p:nvSpPr>
          <p:cNvPr id="49156" name="Text Box 4"/>
          <p:cNvSpPr txBox="1">
            <a:spLocks noChangeArrowheads="1"/>
          </p:cNvSpPr>
          <p:nvPr/>
        </p:nvSpPr>
        <p:spPr bwMode="auto">
          <a:xfrm>
            <a:off x="6122988" y="3733800"/>
            <a:ext cx="1954212" cy="466725"/>
          </a:xfrm>
          <a:prstGeom prst="rect">
            <a:avLst/>
          </a:prstGeom>
          <a:noFill/>
          <a:ln w="9525">
            <a:solidFill>
              <a:schemeClr val="tx1"/>
            </a:solidFill>
            <a:miter lim="800000"/>
            <a:headEnd/>
            <a:tailEnd/>
          </a:ln>
          <a:effectLst/>
        </p:spPr>
        <p:txBody>
          <a:bodyPr wrap="none">
            <a:spAutoFit/>
          </a:bodyPr>
          <a:lstStyle/>
          <a:p>
            <a:r>
              <a:rPr lang="ja-JP" altLang="en-US"/>
              <a:t>運航事業者Ｂ</a:t>
            </a:r>
          </a:p>
        </p:txBody>
      </p:sp>
      <p:sp>
        <p:nvSpPr>
          <p:cNvPr id="49157" name="Text Box 5"/>
          <p:cNvSpPr txBox="1">
            <a:spLocks noChangeArrowheads="1"/>
          </p:cNvSpPr>
          <p:nvPr/>
        </p:nvSpPr>
        <p:spPr bwMode="auto">
          <a:xfrm>
            <a:off x="6089650" y="4495800"/>
            <a:ext cx="2216150" cy="457200"/>
          </a:xfrm>
          <a:prstGeom prst="rect">
            <a:avLst/>
          </a:prstGeom>
          <a:noFill/>
          <a:ln w="9525">
            <a:noFill/>
            <a:miter lim="800000"/>
            <a:headEnd/>
            <a:tailEnd/>
          </a:ln>
          <a:effectLst/>
        </p:spPr>
        <p:txBody>
          <a:bodyPr wrap="none">
            <a:spAutoFit/>
          </a:bodyPr>
          <a:lstStyle/>
          <a:p>
            <a:r>
              <a:rPr lang="ja-JP" altLang="en-US"/>
              <a:t>機材　対空証明</a:t>
            </a:r>
          </a:p>
        </p:txBody>
      </p:sp>
      <p:sp>
        <p:nvSpPr>
          <p:cNvPr id="49158" name="Text Box 6"/>
          <p:cNvSpPr txBox="1">
            <a:spLocks noChangeArrowheads="1"/>
          </p:cNvSpPr>
          <p:nvPr/>
        </p:nvSpPr>
        <p:spPr bwMode="auto">
          <a:xfrm>
            <a:off x="6089650" y="4953000"/>
            <a:ext cx="2216150" cy="457200"/>
          </a:xfrm>
          <a:prstGeom prst="rect">
            <a:avLst/>
          </a:prstGeom>
          <a:noFill/>
          <a:ln w="9525">
            <a:noFill/>
            <a:miter lim="800000"/>
            <a:headEnd/>
            <a:tailEnd/>
          </a:ln>
          <a:effectLst/>
        </p:spPr>
        <p:txBody>
          <a:bodyPr wrap="none">
            <a:spAutoFit/>
          </a:bodyPr>
          <a:lstStyle/>
          <a:p>
            <a:r>
              <a:rPr lang="ja-JP" altLang="en-US"/>
              <a:t>乗員　技能証明</a:t>
            </a:r>
          </a:p>
        </p:txBody>
      </p:sp>
      <p:sp>
        <p:nvSpPr>
          <p:cNvPr id="49159" name="Text Box 7"/>
          <p:cNvSpPr txBox="1">
            <a:spLocks noChangeArrowheads="1"/>
          </p:cNvSpPr>
          <p:nvPr/>
        </p:nvSpPr>
        <p:spPr bwMode="auto">
          <a:xfrm>
            <a:off x="1447800" y="1163638"/>
            <a:ext cx="1108075" cy="466725"/>
          </a:xfrm>
          <a:prstGeom prst="rect">
            <a:avLst/>
          </a:prstGeom>
          <a:noFill/>
          <a:ln w="9525">
            <a:solidFill>
              <a:schemeClr val="tx1"/>
            </a:solidFill>
            <a:miter lim="800000"/>
            <a:headEnd/>
            <a:tailEnd/>
          </a:ln>
          <a:effectLst/>
        </p:spPr>
        <p:txBody>
          <a:bodyPr wrap="none">
            <a:spAutoFit/>
          </a:bodyPr>
          <a:lstStyle/>
          <a:p>
            <a:r>
              <a:rPr lang="ja-JP" altLang="en-US"/>
              <a:t>利用者</a:t>
            </a:r>
          </a:p>
        </p:txBody>
      </p:sp>
      <p:sp>
        <p:nvSpPr>
          <p:cNvPr id="49160" name="Text Box 8"/>
          <p:cNvSpPr txBox="1">
            <a:spLocks noChangeArrowheads="1"/>
          </p:cNvSpPr>
          <p:nvPr/>
        </p:nvSpPr>
        <p:spPr bwMode="auto">
          <a:xfrm>
            <a:off x="1447800" y="1955800"/>
            <a:ext cx="558800" cy="1320800"/>
          </a:xfrm>
          <a:prstGeom prst="rect">
            <a:avLst/>
          </a:prstGeom>
          <a:noFill/>
          <a:ln w="9525">
            <a:solidFill>
              <a:schemeClr val="tx1"/>
            </a:solidFill>
            <a:prstDash val="dash"/>
            <a:miter lim="800000"/>
            <a:headEnd/>
            <a:tailEnd/>
          </a:ln>
          <a:effectLst/>
        </p:spPr>
        <p:txBody>
          <a:bodyPr vert="eaVert" wrap="none">
            <a:spAutoFit/>
          </a:bodyPr>
          <a:lstStyle/>
          <a:p>
            <a:r>
              <a:rPr lang="ja-JP" altLang="en-US"/>
              <a:t>運送契約</a:t>
            </a:r>
          </a:p>
        </p:txBody>
      </p:sp>
      <p:sp>
        <p:nvSpPr>
          <p:cNvPr id="49161" name="Line 9"/>
          <p:cNvSpPr>
            <a:spLocks noChangeShapeType="1"/>
          </p:cNvSpPr>
          <p:nvPr/>
        </p:nvSpPr>
        <p:spPr bwMode="auto">
          <a:xfrm>
            <a:off x="2133600" y="1752600"/>
            <a:ext cx="0" cy="19050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49162" name="Line 10"/>
          <p:cNvSpPr>
            <a:spLocks noChangeShapeType="1"/>
          </p:cNvSpPr>
          <p:nvPr/>
        </p:nvSpPr>
        <p:spPr bwMode="auto">
          <a:xfrm>
            <a:off x="3200400" y="4038600"/>
            <a:ext cx="2895600" cy="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49163" name="Text Box 11"/>
          <p:cNvSpPr txBox="1">
            <a:spLocks noChangeArrowheads="1"/>
          </p:cNvSpPr>
          <p:nvPr/>
        </p:nvSpPr>
        <p:spPr bwMode="auto">
          <a:xfrm>
            <a:off x="2803525" y="4592638"/>
            <a:ext cx="2317750" cy="457200"/>
          </a:xfrm>
          <a:prstGeom prst="rect">
            <a:avLst/>
          </a:prstGeom>
          <a:noFill/>
          <a:ln w="9525">
            <a:noFill/>
            <a:miter lim="800000"/>
            <a:headEnd/>
            <a:tailEnd/>
          </a:ln>
          <a:effectLst/>
        </p:spPr>
        <p:txBody>
          <a:bodyPr wrap="none">
            <a:spAutoFit/>
          </a:bodyPr>
          <a:lstStyle/>
          <a:p>
            <a:r>
              <a:rPr lang="ja-JP" altLang="en-US"/>
              <a:t>運行管理責任？</a:t>
            </a:r>
          </a:p>
        </p:txBody>
      </p:sp>
      <p:sp>
        <p:nvSpPr>
          <p:cNvPr id="49164" name="Text Box 12"/>
          <p:cNvSpPr txBox="1">
            <a:spLocks noChangeArrowheads="1"/>
          </p:cNvSpPr>
          <p:nvPr/>
        </p:nvSpPr>
        <p:spPr bwMode="auto">
          <a:xfrm>
            <a:off x="3505200" y="4135438"/>
            <a:ext cx="2552700" cy="457200"/>
          </a:xfrm>
          <a:prstGeom prst="rect">
            <a:avLst/>
          </a:prstGeom>
          <a:noFill/>
          <a:ln w="9525">
            <a:noFill/>
            <a:miter lim="800000"/>
            <a:headEnd/>
            <a:tailEnd/>
          </a:ln>
          <a:effectLst/>
        </p:spPr>
        <p:txBody>
          <a:bodyPr wrap="none">
            <a:spAutoFit/>
          </a:bodyPr>
          <a:lstStyle/>
          <a:p>
            <a:r>
              <a:rPr lang="ja-JP" altLang="en-US"/>
              <a:t>運輸に関する協定</a:t>
            </a:r>
          </a:p>
        </p:txBody>
      </p:sp>
      <p:sp>
        <p:nvSpPr>
          <p:cNvPr id="49165" name="Oval 13"/>
          <p:cNvSpPr>
            <a:spLocks noChangeArrowheads="1"/>
          </p:cNvSpPr>
          <p:nvPr/>
        </p:nvSpPr>
        <p:spPr bwMode="auto">
          <a:xfrm rot="-20068336">
            <a:off x="4572000" y="2438400"/>
            <a:ext cx="1905000" cy="533400"/>
          </a:xfrm>
          <a:prstGeom prst="ellipse">
            <a:avLst/>
          </a:prstGeom>
          <a:noFill/>
          <a:ln w="9525">
            <a:solidFill>
              <a:schemeClr val="tx1"/>
            </a:solidFill>
            <a:round/>
            <a:headEnd/>
            <a:tailEnd/>
          </a:ln>
          <a:effectLst/>
        </p:spPr>
        <p:txBody>
          <a:bodyPr wrap="none" anchor="ctr"/>
          <a:lstStyle/>
          <a:p>
            <a:pPr algn="ctr"/>
            <a:r>
              <a:rPr lang="ja-JP" altLang="en-US"/>
              <a:t>実運送</a:t>
            </a:r>
          </a:p>
        </p:txBody>
      </p:sp>
      <p:sp>
        <p:nvSpPr>
          <p:cNvPr id="49166" name="Text Box 14"/>
          <p:cNvSpPr txBox="1">
            <a:spLocks noChangeArrowheads="1"/>
          </p:cNvSpPr>
          <p:nvPr/>
        </p:nvSpPr>
        <p:spPr bwMode="auto">
          <a:xfrm>
            <a:off x="4343400" y="1676400"/>
            <a:ext cx="4046538" cy="457200"/>
          </a:xfrm>
          <a:prstGeom prst="rect">
            <a:avLst/>
          </a:prstGeom>
          <a:noFill/>
          <a:ln w="9525">
            <a:noFill/>
            <a:miter lim="800000"/>
            <a:headEnd/>
            <a:tailEnd/>
          </a:ln>
          <a:effectLst/>
        </p:spPr>
        <p:txBody>
          <a:bodyPr wrap="none">
            <a:spAutoFit/>
          </a:bodyPr>
          <a:lstStyle/>
          <a:p>
            <a:r>
              <a:rPr lang="ja-JP" altLang="en-US"/>
              <a:t>不法行為による損害賠償責任</a:t>
            </a:r>
          </a:p>
        </p:txBody>
      </p:sp>
      <p:sp>
        <p:nvSpPr>
          <p:cNvPr id="49167" name="Line 15"/>
          <p:cNvSpPr>
            <a:spLocks noChangeShapeType="1"/>
          </p:cNvSpPr>
          <p:nvPr/>
        </p:nvSpPr>
        <p:spPr bwMode="auto">
          <a:xfrm flipH="1" flipV="1">
            <a:off x="2743200" y="1752600"/>
            <a:ext cx="4191000" cy="19812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49168" name="Text Box 16"/>
          <p:cNvSpPr txBox="1">
            <a:spLocks noChangeArrowheads="1"/>
          </p:cNvSpPr>
          <p:nvPr/>
        </p:nvSpPr>
        <p:spPr bwMode="auto">
          <a:xfrm>
            <a:off x="3489325" y="2895600"/>
            <a:ext cx="1428750" cy="457200"/>
          </a:xfrm>
          <a:prstGeom prst="rect">
            <a:avLst/>
          </a:prstGeom>
          <a:noFill/>
          <a:ln w="9525">
            <a:noFill/>
            <a:miter lim="800000"/>
            <a:headEnd/>
            <a:tailEnd/>
          </a:ln>
          <a:effectLst/>
        </p:spPr>
        <p:txBody>
          <a:bodyPr wrap="none">
            <a:spAutoFit/>
          </a:bodyPr>
          <a:lstStyle/>
          <a:p>
            <a:r>
              <a:rPr lang="ja-JP" altLang="en-US"/>
              <a:t>ＷＨＡＴ？</a:t>
            </a:r>
          </a:p>
        </p:txBody>
      </p:sp>
      <p:sp>
        <p:nvSpPr>
          <p:cNvPr id="49169" name="Oval 17"/>
          <p:cNvSpPr>
            <a:spLocks noChangeArrowheads="1"/>
          </p:cNvSpPr>
          <p:nvPr/>
        </p:nvSpPr>
        <p:spPr bwMode="auto">
          <a:xfrm>
            <a:off x="7772400" y="685800"/>
            <a:ext cx="914400" cy="914400"/>
          </a:xfrm>
          <a:prstGeom prst="ellipse">
            <a:avLst/>
          </a:prstGeom>
          <a:solidFill>
            <a:schemeClr val="accent1"/>
          </a:solidFill>
          <a:ln w="9525">
            <a:solidFill>
              <a:schemeClr val="tx1"/>
            </a:solidFill>
            <a:round/>
            <a:headEnd/>
            <a:tailEnd/>
          </a:ln>
          <a:effectLst/>
        </p:spPr>
        <p:txBody>
          <a:bodyPr wrap="none" anchor="ctr"/>
          <a:lstStyle/>
          <a:p>
            <a:pPr algn="ctr"/>
            <a:r>
              <a:rPr lang="ja-JP" altLang="en-US"/>
              <a:t>定航協</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スライド番号プレースホルダ 3"/>
          <p:cNvSpPr>
            <a:spLocks noGrp="1"/>
          </p:cNvSpPr>
          <p:nvPr>
            <p:ph type="sldNum" sz="quarter" idx="12"/>
          </p:nvPr>
        </p:nvSpPr>
        <p:spPr/>
        <p:txBody>
          <a:bodyPr/>
          <a:lstStyle/>
          <a:p>
            <a:fld id="{5E1EBDB8-0958-45B5-9249-ECECE8E04110}" type="slidenum">
              <a:rPr lang="en-US" altLang="ja-JP"/>
              <a:pPr/>
              <a:t>56</a:t>
            </a:fld>
            <a:endParaRPr lang="en-US" altLang="ja-JP"/>
          </a:p>
        </p:txBody>
      </p:sp>
      <p:sp>
        <p:nvSpPr>
          <p:cNvPr id="280578" name="Oval 2"/>
          <p:cNvSpPr>
            <a:spLocks noChangeArrowheads="1"/>
          </p:cNvSpPr>
          <p:nvPr/>
        </p:nvSpPr>
        <p:spPr bwMode="auto">
          <a:xfrm>
            <a:off x="2286000" y="1752600"/>
            <a:ext cx="3657600" cy="1752600"/>
          </a:xfrm>
          <a:prstGeom prst="ellipse">
            <a:avLst/>
          </a:prstGeom>
          <a:noFill/>
          <a:ln w="28575">
            <a:solidFill>
              <a:schemeClr val="tx1"/>
            </a:solidFill>
            <a:prstDash val="dash"/>
            <a:round/>
            <a:headEnd/>
            <a:tailEnd/>
          </a:ln>
          <a:effectLst/>
        </p:spPr>
        <p:txBody>
          <a:bodyPr wrap="none" anchor="ctr"/>
          <a:lstStyle/>
          <a:p>
            <a:pPr algn="ctr"/>
            <a:r>
              <a:rPr lang="ja-JP" altLang="en-US">
                <a:ea typeface="ＭＳ 明朝" pitchFamily="17" charset="-128"/>
              </a:rPr>
              <a:t>事業法規制の</a:t>
            </a:r>
          </a:p>
          <a:p>
            <a:pPr algn="ctr"/>
            <a:r>
              <a:rPr lang="ja-JP" altLang="en-US">
                <a:ea typeface="ＭＳ 明朝" pitchFamily="17" charset="-128"/>
              </a:rPr>
              <a:t>「運送行為」</a:t>
            </a:r>
          </a:p>
          <a:p>
            <a:pPr algn="ctr"/>
            <a:r>
              <a:rPr lang="ja-JP" altLang="en-US">
                <a:ea typeface="ＭＳ 明朝" pitchFamily="17" charset="-128"/>
              </a:rPr>
              <a:t>　　（事実記載型）</a:t>
            </a:r>
          </a:p>
        </p:txBody>
      </p:sp>
      <p:sp>
        <p:nvSpPr>
          <p:cNvPr id="280579" name="Rectangle 3"/>
          <p:cNvSpPr>
            <a:spLocks noChangeArrowheads="1"/>
          </p:cNvSpPr>
          <p:nvPr/>
        </p:nvSpPr>
        <p:spPr bwMode="auto">
          <a:xfrm>
            <a:off x="3124200" y="2438400"/>
            <a:ext cx="4419600" cy="2743200"/>
          </a:xfrm>
          <a:prstGeom prst="rect">
            <a:avLst/>
          </a:prstGeom>
          <a:noFill/>
          <a:ln w="9525">
            <a:solidFill>
              <a:schemeClr val="tx1"/>
            </a:solidFill>
            <a:prstDash val="dash"/>
            <a:miter lim="800000"/>
            <a:headEnd/>
            <a:tailEnd/>
          </a:ln>
          <a:effectLst/>
        </p:spPr>
        <p:txBody>
          <a:bodyPr wrap="none" anchor="ctr"/>
          <a:lstStyle/>
          <a:p>
            <a:pPr algn="ctr"/>
            <a:endParaRPr lang="en-US" altLang="ja-JP">
              <a:ea typeface="ＭＳ 明朝" pitchFamily="17" charset="-128"/>
            </a:endParaRPr>
          </a:p>
          <a:p>
            <a:pPr algn="ctr"/>
            <a:endParaRPr lang="en-US" altLang="ja-JP">
              <a:ea typeface="ＭＳ 明朝" pitchFamily="17" charset="-128"/>
            </a:endParaRPr>
          </a:p>
          <a:p>
            <a:pPr algn="ctr"/>
            <a:endParaRPr lang="en-US" altLang="ja-JP">
              <a:ea typeface="ＭＳ 明朝" pitchFamily="17" charset="-128"/>
            </a:endParaRPr>
          </a:p>
          <a:p>
            <a:pPr algn="ctr"/>
            <a:endParaRPr lang="en-US" altLang="ja-JP">
              <a:ea typeface="ＭＳ 明朝" pitchFamily="17" charset="-128"/>
            </a:endParaRPr>
          </a:p>
          <a:p>
            <a:pPr algn="ctr"/>
            <a:r>
              <a:rPr lang="ja-JP" altLang="en-US">
                <a:ea typeface="ＭＳ 明朝" pitchFamily="17" charset="-128"/>
              </a:rPr>
              <a:t>運送契約</a:t>
            </a:r>
          </a:p>
          <a:p>
            <a:pPr algn="ctr"/>
            <a:r>
              <a:rPr lang="ja-JP" altLang="en-US">
                <a:ea typeface="ＭＳ 明朝" pitchFamily="17" charset="-128"/>
              </a:rPr>
              <a:t>（私人間の契約内容）</a:t>
            </a:r>
          </a:p>
        </p:txBody>
      </p:sp>
      <p:sp>
        <p:nvSpPr>
          <p:cNvPr id="280580" name="Oval 4"/>
          <p:cNvSpPr>
            <a:spLocks noChangeArrowheads="1"/>
          </p:cNvSpPr>
          <p:nvPr/>
        </p:nvSpPr>
        <p:spPr bwMode="auto">
          <a:xfrm>
            <a:off x="5105400" y="5334000"/>
            <a:ext cx="914400" cy="914400"/>
          </a:xfrm>
          <a:prstGeom prst="ellipse">
            <a:avLst/>
          </a:prstGeom>
          <a:noFill/>
          <a:ln w="9525">
            <a:noFill/>
            <a:round/>
            <a:headEnd/>
            <a:tailEnd/>
          </a:ln>
          <a:effectLst/>
        </p:spPr>
        <p:txBody>
          <a:bodyPr wrap="none" anchor="ctr"/>
          <a:lstStyle/>
          <a:p>
            <a:pPr algn="ctr"/>
            <a:r>
              <a:rPr lang="ja-JP" altLang="en-US">
                <a:solidFill>
                  <a:srgbClr val="FF0000"/>
                </a:solidFill>
                <a:ea typeface="ＭＳ 明朝" pitchFamily="17" charset="-128"/>
              </a:rPr>
              <a:t>自家用自動車</a:t>
            </a:r>
            <a:r>
              <a:rPr lang="ja-JP" altLang="en-US">
                <a:ea typeface="ＭＳ 明朝" pitchFamily="17" charset="-128"/>
              </a:rPr>
              <a:t>の有償運送</a:t>
            </a:r>
          </a:p>
        </p:txBody>
      </p:sp>
      <p:sp>
        <p:nvSpPr>
          <p:cNvPr id="280581" name="Line 5"/>
          <p:cNvSpPr>
            <a:spLocks noChangeShapeType="1"/>
          </p:cNvSpPr>
          <p:nvPr/>
        </p:nvSpPr>
        <p:spPr bwMode="auto">
          <a:xfrm flipV="1">
            <a:off x="6172200" y="4876800"/>
            <a:ext cx="838200" cy="685800"/>
          </a:xfrm>
          <a:prstGeom prst="line">
            <a:avLst/>
          </a:prstGeom>
          <a:noFill/>
          <a:ln w="9525">
            <a:solidFill>
              <a:schemeClr val="tx1"/>
            </a:solidFill>
            <a:round/>
            <a:headEnd/>
            <a:tailEnd type="triangle" w="med" len="med"/>
          </a:ln>
          <a:effectLst/>
        </p:spPr>
        <p:txBody>
          <a:bodyPr/>
          <a:lstStyle/>
          <a:p>
            <a:endParaRPr lang="ja-JP" altLang="en-US"/>
          </a:p>
        </p:txBody>
      </p:sp>
      <p:sp>
        <p:nvSpPr>
          <p:cNvPr id="280582" name="Text Box 6"/>
          <p:cNvSpPr txBox="1">
            <a:spLocks noChangeArrowheads="1"/>
          </p:cNvSpPr>
          <p:nvPr/>
        </p:nvSpPr>
        <p:spPr bwMode="auto">
          <a:xfrm>
            <a:off x="304800" y="1209675"/>
            <a:ext cx="4156075" cy="466725"/>
          </a:xfrm>
          <a:prstGeom prst="rect">
            <a:avLst/>
          </a:prstGeom>
          <a:noFill/>
          <a:ln w="9525">
            <a:solidFill>
              <a:schemeClr val="tx1"/>
            </a:solidFill>
            <a:miter lim="800000"/>
            <a:headEnd/>
            <a:tailEnd/>
          </a:ln>
          <a:effectLst/>
        </p:spPr>
        <p:txBody>
          <a:bodyPr wrap="none">
            <a:spAutoFit/>
          </a:bodyPr>
          <a:lstStyle/>
          <a:p>
            <a:pPr algn="ctr"/>
            <a:r>
              <a:rPr lang="ja-JP" altLang="en-US">
                <a:ea typeface="ＭＳ 明朝" pitchFamily="17" charset="-128"/>
              </a:rPr>
              <a:t>無償自動車運送事業（廃止）</a:t>
            </a:r>
          </a:p>
        </p:txBody>
      </p:sp>
      <p:sp>
        <p:nvSpPr>
          <p:cNvPr id="280583" name="Text Box 7"/>
          <p:cNvSpPr txBox="1">
            <a:spLocks noChangeArrowheads="1"/>
          </p:cNvSpPr>
          <p:nvPr/>
        </p:nvSpPr>
        <p:spPr bwMode="auto">
          <a:xfrm>
            <a:off x="219075" y="2717800"/>
            <a:ext cx="558800" cy="2235200"/>
          </a:xfrm>
          <a:prstGeom prst="rect">
            <a:avLst/>
          </a:prstGeom>
          <a:noFill/>
          <a:ln w="9525">
            <a:solidFill>
              <a:schemeClr val="tx1"/>
            </a:solidFill>
            <a:miter lim="800000"/>
            <a:headEnd/>
            <a:tailEnd/>
          </a:ln>
          <a:effectLst/>
        </p:spPr>
        <p:txBody>
          <a:bodyPr vert="eaVert" wrap="none">
            <a:spAutoFit/>
          </a:bodyPr>
          <a:lstStyle/>
          <a:p>
            <a:pPr algn="ctr"/>
            <a:r>
              <a:rPr lang="ja-JP" altLang="en-US">
                <a:ea typeface="ＭＳ 明朝" pitchFamily="17" charset="-128"/>
              </a:rPr>
              <a:t>航空機使用事業</a:t>
            </a:r>
          </a:p>
        </p:txBody>
      </p:sp>
      <p:sp>
        <p:nvSpPr>
          <p:cNvPr id="280584" name="Text Box 8"/>
          <p:cNvSpPr txBox="1">
            <a:spLocks noChangeArrowheads="1"/>
          </p:cNvSpPr>
          <p:nvPr/>
        </p:nvSpPr>
        <p:spPr bwMode="auto">
          <a:xfrm>
            <a:off x="436563" y="5735638"/>
            <a:ext cx="2327275" cy="466725"/>
          </a:xfrm>
          <a:prstGeom prst="rect">
            <a:avLst/>
          </a:prstGeom>
          <a:noFill/>
          <a:ln w="9525">
            <a:solidFill>
              <a:schemeClr val="tx1"/>
            </a:solidFill>
            <a:miter lim="800000"/>
            <a:headEnd/>
            <a:tailEnd/>
          </a:ln>
          <a:effectLst/>
        </p:spPr>
        <p:txBody>
          <a:bodyPr wrap="none">
            <a:spAutoFit/>
          </a:bodyPr>
          <a:lstStyle/>
          <a:p>
            <a:pPr algn="ctr"/>
            <a:r>
              <a:rPr lang="ja-JP" altLang="en-US">
                <a:ea typeface="ＭＳ 明朝" pitchFamily="17" charset="-128"/>
              </a:rPr>
              <a:t>介護タクシー等</a:t>
            </a:r>
          </a:p>
        </p:txBody>
      </p:sp>
      <p:sp>
        <p:nvSpPr>
          <p:cNvPr id="280585" name="Oval 9"/>
          <p:cNvSpPr>
            <a:spLocks noChangeArrowheads="1"/>
          </p:cNvSpPr>
          <p:nvPr/>
        </p:nvSpPr>
        <p:spPr bwMode="auto">
          <a:xfrm>
            <a:off x="5943600" y="2667000"/>
            <a:ext cx="1371600" cy="914400"/>
          </a:xfrm>
          <a:prstGeom prst="ellipse">
            <a:avLst/>
          </a:prstGeom>
          <a:noFill/>
          <a:ln w="9525">
            <a:solidFill>
              <a:schemeClr val="tx1"/>
            </a:solidFill>
            <a:prstDash val="dash"/>
            <a:round/>
            <a:headEnd/>
            <a:tailEnd/>
          </a:ln>
          <a:effectLst/>
        </p:spPr>
        <p:txBody>
          <a:bodyPr wrap="none" anchor="ctr"/>
          <a:lstStyle/>
          <a:p>
            <a:pPr algn="ctr"/>
            <a:r>
              <a:rPr lang="ja-JP" altLang="en-US">
                <a:ea typeface="ＭＳ 明朝" pitchFamily="17" charset="-128"/>
              </a:rPr>
              <a:t>利用運送</a:t>
            </a:r>
          </a:p>
        </p:txBody>
      </p:sp>
      <p:sp>
        <p:nvSpPr>
          <p:cNvPr id="280586" name="AutoShape 10"/>
          <p:cNvSpPr>
            <a:spLocks noChangeArrowheads="1"/>
          </p:cNvSpPr>
          <p:nvPr/>
        </p:nvSpPr>
        <p:spPr bwMode="auto">
          <a:xfrm>
            <a:off x="5257800" y="609600"/>
            <a:ext cx="1981200" cy="457200"/>
          </a:xfrm>
          <a:prstGeom prst="wedgeRectCallout">
            <a:avLst>
              <a:gd name="adj1" fmla="val -65866"/>
              <a:gd name="adj2" fmla="val 406944"/>
            </a:avLst>
          </a:prstGeom>
          <a:noFill/>
          <a:ln w="9525">
            <a:solidFill>
              <a:schemeClr val="tx1"/>
            </a:solidFill>
            <a:miter lim="800000"/>
            <a:headEnd/>
            <a:tailEnd/>
          </a:ln>
          <a:effectLst/>
        </p:spPr>
        <p:txBody>
          <a:bodyPr wrap="none" anchor="ctr"/>
          <a:lstStyle/>
          <a:p>
            <a:pPr algn="ctr"/>
            <a:r>
              <a:rPr lang="en-US" altLang="ja-JP">
                <a:ea typeface="ＭＳ 明朝" pitchFamily="17" charset="-128"/>
              </a:rPr>
              <a:t>①</a:t>
            </a:r>
            <a:r>
              <a:rPr lang="ja-JP" altLang="en-US">
                <a:ea typeface="ＭＳ 明朝" pitchFamily="17" charset="-128"/>
              </a:rPr>
              <a:t>他人の需要</a:t>
            </a:r>
          </a:p>
        </p:txBody>
      </p:sp>
      <p:sp>
        <p:nvSpPr>
          <p:cNvPr id="280587" name="AutoShape 11"/>
          <p:cNvSpPr>
            <a:spLocks noChangeArrowheads="1"/>
          </p:cNvSpPr>
          <p:nvPr/>
        </p:nvSpPr>
        <p:spPr bwMode="auto">
          <a:xfrm flipH="1">
            <a:off x="609600" y="1989138"/>
            <a:ext cx="1082675" cy="647700"/>
          </a:xfrm>
          <a:prstGeom prst="wedgeRectCallout">
            <a:avLst>
              <a:gd name="adj1" fmla="val -204403"/>
              <a:gd name="adj2" fmla="val 8819"/>
            </a:avLst>
          </a:prstGeom>
          <a:noFill/>
          <a:ln w="9525">
            <a:solidFill>
              <a:schemeClr val="tx1"/>
            </a:solidFill>
            <a:miter lim="800000"/>
            <a:headEnd/>
            <a:tailEnd/>
          </a:ln>
          <a:effectLst/>
        </p:spPr>
        <p:txBody>
          <a:bodyPr wrap="none" anchor="ctr"/>
          <a:lstStyle/>
          <a:p>
            <a:pPr algn="ctr"/>
            <a:r>
              <a:rPr lang="en-US" altLang="ja-JP">
                <a:ea typeface="ＭＳ 明朝" pitchFamily="17" charset="-128"/>
              </a:rPr>
              <a:t>②</a:t>
            </a:r>
            <a:r>
              <a:rPr lang="ja-JP" altLang="en-US">
                <a:ea typeface="ＭＳ 明朝" pitchFamily="17" charset="-128"/>
              </a:rPr>
              <a:t>有償</a:t>
            </a:r>
          </a:p>
          <a:p>
            <a:pPr algn="ctr"/>
            <a:r>
              <a:rPr lang="ja-JP" altLang="en-US">
                <a:ea typeface="ＭＳ 明朝" pitchFamily="17" charset="-128"/>
              </a:rPr>
              <a:t>＊</a:t>
            </a:r>
          </a:p>
        </p:txBody>
      </p:sp>
      <p:sp>
        <p:nvSpPr>
          <p:cNvPr id="280588" name="Rectangle 12"/>
          <p:cNvSpPr>
            <a:spLocks noChangeArrowheads="1"/>
          </p:cNvSpPr>
          <p:nvPr/>
        </p:nvSpPr>
        <p:spPr bwMode="auto">
          <a:xfrm>
            <a:off x="7740650" y="476250"/>
            <a:ext cx="946150" cy="655638"/>
          </a:xfrm>
          <a:prstGeom prst="rect">
            <a:avLst/>
          </a:prstGeom>
          <a:noFill/>
          <a:ln w="9525">
            <a:solidFill>
              <a:schemeClr val="tx1"/>
            </a:solidFill>
            <a:miter lim="800000"/>
            <a:headEnd/>
            <a:tailEnd/>
          </a:ln>
          <a:effectLst/>
        </p:spPr>
        <p:txBody>
          <a:bodyPr wrap="none" anchor="ctr"/>
          <a:lstStyle/>
          <a:p>
            <a:pPr algn="ctr"/>
            <a:r>
              <a:rPr lang="ja-JP" altLang="en-US">
                <a:ea typeface="ＭＳ 明朝" pitchFamily="17" charset="-128"/>
              </a:rPr>
              <a:t>自家用</a:t>
            </a:r>
          </a:p>
          <a:p>
            <a:pPr algn="ctr"/>
            <a:r>
              <a:rPr lang="ja-JP" altLang="en-US" sz="1400">
                <a:ea typeface="ＭＳ 明朝" pitchFamily="17" charset="-128"/>
              </a:rPr>
              <a:t>（小集団）</a:t>
            </a:r>
          </a:p>
        </p:txBody>
      </p:sp>
      <p:cxnSp>
        <p:nvCxnSpPr>
          <p:cNvPr id="280589" name="AutoShape 13"/>
          <p:cNvCxnSpPr>
            <a:cxnSpLocks noChangeShapeType="1"/>
            <a:stCxn id="280586" idx="0"/>
            <a:endCxn id="280588" idx="0"/>
          </p:cNvCxnSpPr>
          <p:nvPr/>
        </p:nvCxnSpPr>
        <p:spPr bwMode="auto">
          <a:xfrm rot="16200000">
            <a:off x="7164388" y="-439738"/>
            <a:ext cx="133350" cy="1965325"/>
          </a:xfrm>
          <a:prstGeom prst="curvedConnector3">
            <a:avLst>
              <a:gd name="adj1" fmla="val 271431"/>
            </a:avLst>
          </a:prstGeom>
          <a:noFill/>
          <a:ln w="38100">
            <a:solidFill>
              <a:schemeClr val="tx1"/>
            </a:solidFill>
            <a:round/>
            <a:headEnd type="triangle" w="med" len="med"/>
            <a:tailEnd type="triangle" w="med" len="med"/>
          </a:ln>
          <a:effectLst/>
        </p:spPr>
      </p:cxnSp>
      <p:sp>
        <p:nvSpPr>
          <p:cNvPr id="280590" name="AutoShape 14"/>
          <p:cNvSpPr>
            <a:spLocks noChangeArrowheads="1"/>
          </p:cNvSpPr>
          <p:nvPr/>
        </p:nvSpPr>
        <p:spPr bwMode="auto">
          <a:xfrm>
            <a:off x="7696200" y="1219200"/>
            <a:ext cx="1143000" cy="1295400"/>
          </a:xfrm>
          <a:prstGeom prst="downArrow">
            <a:avLst>
              <a:gd name="adj1" fmla="val 50000"/>
              <a:gd name="adj2" fmla="val 28333"/>
            </a:avLst>
          </a:prstGeom>
          <a:noFill/>
          <a:ln w="9525">
            <a:solidFill>
              <a:schemeClr val="tx1"/>
            </a:solidFill>
            <a:prstDash val="dash"/>
            <a:miter lim="800000"/>
            <a:headEnd/>
            <a:tailEnd/>
          </a:ln>
          <a:effectLst/>
        </p:spPr>
        <p:txBody>
          <a:bodyPr vert="eaVert" wrap="none" anchor="ctr"/>
          <a:lstStyle/>
          <a:p>
            <a:pPr algn="ctr"/>
            <a:r>
              <a:rPr lang="en-US" altLang="ja-JP" sz="1400">
                <a:ea typeface="ＭＳ 明朝" pitchFamily="17" charset="-128"/>
              </a:rPr>
              <a:t>IT</a:t>
            </a:r>
            <a:r>
              <a:rPr lang="ja-JP" altLang="en-US" sz="1400">
                <a:ea typeface="ＭＳ 明朝" pitchFamily="17" charset="-128"/>
              </a:rPr>
              <a:t>により</a:t>
            </a:r>
          </a:p>
          <a:p>
            <a:pPr algn="ctr"/>
            <a:r>
              <a:rPr lang="ja-JP" altLang="en-US" sz="1400">
                <a:ea typeface="ＭＳ 明朝" pitchFamily="17" charset="-128"/>
              </a:rPr>
              <a:t>集団性拡大</a:t>
            </a:r>
            <a:endParaRPr lang="ja-JP" altLang="en-US">
              <a:ea typeface="ＭＳ 明朝" pitchFamily="17" charset="-128"/>
            </a:endParaRPr>
          </a:p>
        </p:txBody>
      </p:sp>
      <p:sp>
        <p:nvSpPr>
          <p:cNvPr id="280591" name="Text Box 15"/>
          <p:cNvSpPr txBox="1">
            <a:spLocks noChangeArrowheads="1"/>
          </p:cNvSpPr>
          <p:nvPr/>
        </p:nvSpPr>
        <p:spPr bwMode="auto">
          <a:xfrm>
            <a:off x="7985125" y="2667000"/>
            <a:ext cx="549275" cy="1311275"/>
          </a:xfrm>
          <a:prstGeom prst="rect">
            <a:avLst/>
          </a:prstGeom>
          <a:noFill/>
          <a:ln w="9525">
            <a:noFill/>
            <a:miter lim="800000"/>
            <a:headEnd/>
            <a:tailEnd/>
          </a:ln>
          <a:effectLst/>
        </p:spPr>
        <p:txBody>
          <a:bodyPr vert="eaVert" wrap="none">
            <a:spAutoFit/>
          </a:bodyPr>
          <a:lstStyle/>
          <a:p>
            <a:pPr algn="ctr"/>
            <a:r>
              <a:rPr lang="ja-JP" altLang="en-US">
                <a:ea typeface="ＭＳ 明朝" pitchFamily="17" charset="-128"/>
              </a:rPr>
              <a:t>特定多数</a:t>
            </a:r>
          </a:p>
        </p:txBody>
      </p:sp>
      <p:sp>
        <p:nvSpPr>
          <p:cNvPr id="280592" name="AutoShape 16"/>
          <p:cNvSpPr>
            <a:spLocks noChangeArrowheads="1"/>
          </p:cNvSpPr>
          <p:nvPr/>
        </p:nvSpPr>
        <p:spPr bwMode="auto">
          <a:xfrm flipV="1">
            <a:off x="1447800" y="3276600"/>
            <a:ext cx="1143000" cy="685800"/>
          </a:xfrm>
          <a:prstGeom prst="wedgeRectCallout">
            <a:avLst>
              <a:gd name="adj1" fmla="val 117495"/>
              <a:gd name="adj2" fmla="val 145370"/>
            </a:avLst>
          </a:prstGeom>
          <a:noFill/>
          <a:ln w="9525">
            <a:solidFill>
              <a:schemeClr val="tx1"/>
            </a:solidFill>
            <a:miter lim="800000"/>
            <a:headEnd/>
            <a:tailEnd/>
          </a:ln>
          <a:effectLst/>
        </p:spPr>
        <p:txBody>
          <a:bodyPr rot="10800000" wrap="none" anchor="ctr"/>
          <a:lstStyle/>
          <a:p>
            <a:pPr algn="ctr"/>
            <a:r>
              <a:rPr lang="en-US" altLang="ja-JP">
                <a:ea typeface="ＭＳ 明朝" pitchFamily="17" charset="-128"/>
              </a:rPr>
              <a:t>③</a:t>
            </a:r>
            <a:r>
              <a:rPr lang="ja-JP" altLang="en-US">
                <a:ea typeface="ＭＳ 明朝" pitchFamily="17" charset="-128"/>
              </a:rPr>
              <a:t>運送</a:t>
            </a:r>
          </a:p>
        </p:txBody>
      </p:sp>
      <p:cxnSp>
        <p:nvCxnSpPr>
          <p:cNvPr id="280593" name="AutoShape 17"/>
          <p:cNvCxnSpPr>
            <a:cxnSpLocks noChangeShapeType="1"/>
          </p:cNvCxnSpPr>
          <p:nvPr/>
        </p:nvCxnSpPr>
        <p:spPr bwMode="auto">
          <a:xfrm flipH="1">
            <a:off x="838200" y="3581400"/>
            <a:ext cx="381000" cy="1588"/>
          </a:xfrm>
          <a:prstGeom prst="straightConnector1">
            <a:avLst/>
          </a:prstGeom>
          <a:noFill/>
          <a:ln w="9525">
            <a:solidFill>
              <a:schemeClr val="tx1"/>
            </a:solidFill>
            <a:round/>
            <a:headEnd type="triangle" w="med" len="med"/>
            <a:tailEnd type="triangle" w="med" len="med"/>
          </a:ln>
          <a:effectLst/>
        </p:spPr>
      </p:cxnSp>
      <p:sp>
        <p:nvSpPr>
          <p:cNvPr id="280594" name="AutoShape 18"/>
          <p:cNvSpPr>
            <a:spLocks noChangeArrowheads="1"/>
          </p:cNvSpPr>
          <p:nvPr/>
        </p:nvSpPr>
        <p:spPr bwMode="auto">
          <a:xfrm rot="6155237">
            <a:off x="1202531" y="4207669"/>
            <a:ext cx="1281113" cy="12477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prstDash val="dash"/>
            <a:miter lim="800000"/>
            <a:headEnd/>
            <a:tailEnd/>
          </a:ln>
          <a:effectLst/>
        </p:spPr>
        <p:txBody>
          <a:bodyPr rot="10800000" vert="eaVert" wrap="none" anchor="ctr"/>
          <a:lstStyle/>
          <a:p>
            <a:pPr algn="ctr"/>
            <a:r>
              <a:rPr lang="ja-JP" altLang="en-US" sz="3200">
                <a:ea typeface="HGPｺﾞｼｯｸE" pitchFamily="50" charset="-128"/>
              </a:rPr>
              <a:t>分散・超越</a:t>
            </a:r>
            <a:endParaRPr lang="ja-JP" altLang="en-US">
              <a:ea typeface="ＭＳ 明朝" pitchFamily="17" charset="-128"/>
            </a:endParaRPr>
          </a:p>
        </p:txBody>
      </p:sp>
      <p:sp>
        <p:nvSpPr>
          <p:cNvPr id="280595" name="AutoShape 19"/>
          <p:cNvSpPr>
            <a:spLocks noChangeArrowheads="1"/>
          </p:cNvSpPr>
          <p:nvPr/>
        </p:nvSpPr>
        <p:spPr bwMode="auto">
          <a:xfrm>
            <a:off x="838200" y="1700213"/>
            <a:ext cx="485775" cy="233362"/>
          </a:xfrm>
          <a:prstGeom prst="upDownArrow">
            <a:avLst>
              <a:gd name="adj1" fmla="val 50000"/>
              <a:gd name="adj2" fmla="val 20000"/>
            </a:avLst>
          </a:prstGeom>
          <a:noFill/>
          <a:ln w="9525">
            <a:solidFill>
              <a:schemeClr val="tx1"/>
            </a:solidFill>
            <a:miter lim="800000"/>
            <a:headEnd/>
            <a:tailEnd/>
          </a:ln>
          <a:effectLst/>
        </p:spPr>
        <p:txBody>
          <a:bodyPr vert="eaVert" wrap="none" anchor="ctr"/>
          <a:lstStyle/>
          <a:p>
            <a:endParaRPr lang="ja-JP" altLang="en-US"/>
          </a:p>
        </p:txBody>
      </p:sp>
      <p:sp>
        <p:nvSpPr>
          <p:cNvPr id="280596" name="Rectangle 20"/>
          <p:cNvSpPr>
            <a:spLocks noChangeArrowheads="1"/>
          </p:cNvSpPr>
          <p:nvPr/>
        </p:nvSpPr>
        <p:spPr bwMode="auto">
          <a:xfrm>
            <a:off x="0" y="228600"/>
            <a:ext cx="5181600" cy="838200"/>
          </a:xfrm>
          <a:prstGeom prst="rect">
            <a:avLst/>
          </a:prstGeom>
          <a:noFill/>
          <a:ln w="76200" cmpd="tri">
            <a:solidFill>
              <a:schemeClr val="tx1"/>
            </a:solidFill>
            <a:miter lim="800000"/>
            <a:headEnd/>
            <a:tailEnd/>
          </a:ln>
          <a:effectLst/>
        </p:spPr>
        <p:txBody>
          <a:bodyPr wrap="none" anchor="ctr"/>
          <a:lstStyle/>
          <a:p>
            <a:pPr algn="ctr"/>
            <a:r>
              <a:rPr lang="ja-JP" altLang="en-US" sz="2800"/>
              <a:t>図　営業用運送のメルクマール</a:t>
            </a:r>
            <a:endParaRPr lang="ja-JP" altLang="en-US"/>
          </a:p>
        </p:txBody>
      </p:sp>
      <p:sp>
        <p:nvSpPr>
          <p:cNvPr id="280597" name="Text Box 21"/>
          <p:cNvSpPr txBox="1">
            <a:spLocks noChangeArrowheads="1"/>
          </p:cNvSpPr>
          <p:nvPr/>
        </p:nvSpPr>
        <p:spPr bwMode="auto">
          <a:xfrm>
            <a:off x="2667000" y="6099175"/>
            <a:ext cx="6488113" cy="641350"/>
          </a:xfrm>
          <a:prstGeom prst="rect">
            <a:avLst/>
          </a:prstGeom>
          <a:noFill/>
          <a:ln w="9525">
            <a:noFill/>
            <a:miter lim="800000"/>
            <a:headEnd/>
            <a:tailEnd/>
          </a:ln>
          <a:effectLst/>
        </p:spPr>
        <p:txBody>
          <a:bodyPr wrap="none">
            <a:spAutoFit/>
          </a:bodyPr>
          <a:lstStyle/>
          <a:p>
            <a:r>
              <a:rPr lang="ja-JP" altLang="en-US" sz="1800"/>
              <a:t>＊鞍馬寺ケーブルカーは運送法上は無償だが、宗教的行為として</a:t>
            </a:r>
          </a:p>
          <a:p>
            <a:r>
              <a:rPr lang="ja-JP" altLang="en-US" sz="1800"/>
              <a:t>　　消費税のかからない標準お布施を集めている</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スライド番号プレースホルダ 3"/>
          <p:cNvSpPr>
            <a:spLocks noGrp="1"/>
          </p:cNvSpPr>
          <p:nvPr>
            <p:ph type="sldNum" sz="quarter" idx="12"/>
          </p:nvPr>
        </p:nvSpPr>
        <p:spPr/>
        <p:txBody>
          <a:bodyPr/>
          <a:lstStyle/>
          <a:p>
            <a:fld id="{5469D46B-D2DE-47F4-A46F-4BB2C30D96E0}" type="slidenum">
              <a:rPr lang="en-US" altLang="ja-JP"/>
              <a:pPr/>
              <a:t>57</a:t>
            </a:fld>
            <a:endParaRPr lang="en-US" altLang="ja-JP"/>
          </a:p>
        </p:txBody>
      </p:sp>
      <p:sp>
        <p:nvSpPr>
          <p:cNvPr id="282626" name="Rectangle 2"/>
          <p:cNvSpPr>
            <a:spLocks noChangeArrowheads="1"/>
          </p:cNvSpPr>
          <p:nvPr/>
        </p:nvSpPr>
        <p:spPr bwMode="auto">
          <a:xfrm>
            <a:off x="457200" y="1447800"/>
            <a:ext cx="2819400" cy="838200"/>
          </a:xfrm>
          <a:prstGeom prst="rect">
            <a:avLst/>
          </a:prstGeom>
          <a:noFill/>
          <a:ln w="9525">
            <a:solidFill>
              <a:schemeClr val="tx1"/>
            </a:solidFill>
            <a:miter lim="800000"/>
            <a:headEnd/>
            <a:tailEnd/>
          </a:ln>
          <a:effectLst/>
        </p:spPr>
        <p:txBody>
          <a:bodyPr wrap="none" anchor="ctr"/>
          <a:lstStyle/>
          <a:p>
            <a:pPr algn="ctr"/>
            <a:r>
              <a:rPr lang="ja-JP" altLang="en-US"/>
              <a:t>定期航空運送事業</a:t>
            </a:r>
          </a:p>
        </p:txBody>
      </p:sp>
      <p:sp>
        <p:nvSpPr>
          <p:cNvPr id="282627" name="Rectangle 3"/>
          <p:cNvSpPr>
            <a:spLocks noChangeArrowheads="1"/>
          </p:cNvSpPr>
          <p:nvPr/>
        </p:nvSpPr>
        <p:spPr bwMode="auto">
          <a:xfrm>
            <a:off x="457200" y="2438400"/>
            <a:ext cx="2819400" cy="838200"/>
          </a:xfrm>
          <a:prstGeom prst="rect">
            <a:avLst/>
          </a:prstGeom>
          <a:noFill/>
          <a:ln w="9525">
            <a:solidFill>
              <a:schemeClr val="tx1"/>
            </a:solidFill>
            <a:miter lim="800000"/>
            <a:headEnd/>
            <a:tailEnd/>
          </a:ln>
          <a:effectLst/>
        </p:spPr>
        <p:txBody>
          <a:bodyPr wrap="none" anchor="ctr"/>
          <a:lstStyle/>
          <a:p>
            <a:pPr algn="ctr"/>
            <a:r>
              <a:rPr lang="ja-JP" altLang="en-US"/>
              <a:t>不定期航空運送事業</a:t>
            </a:r>
          </a:p>
        </p:txBody>
      </p:sp>
      <p:sp>
        <p:nvSpPr>
          <p:cNvPr id="282628" name="Rectangle 4"/>
          <p:cNvSpPr>
            <a:spLocks noChangeArrowheads="1"/>
          </p:cNvSpPr>
          <p:nvPr/>
        </p:nvSpPr>
        <p:spPr bwMode="auto">
          <a:xfrm>
            <a:off x="533400" y="5638800"/>
            <a:ext cx="2819400" cy="838200"/>
          </a:xfrm>
          <a:prstGeom prst="rect">
            <a:avLst/>
          </a:prstGeom>
          <a:noFill/>
          <a:ln w="9525">
            <a:solidFill>
              <a:schemeClr val="tx1"/>
            </a:solidFill>
            <a:miter lim="800000"/>
            <a:headEnd/>
            <a:tailEnd/>
          </a:ln>
          <a:effectLst/>
        </p:spPr>
        <p:txBody>
          <a:bodyPr wrap="none" anchor="ctr"/>
          <a:lstStyle/>
          <a:p>
            <a:pPr algn="ctr"/>
            <a:r>
              <a:rPr lang="ja-JP" altLang="en-US"/>
              <a:t>航空機使用事業</a:t>
            </a:r>
          </a:p>
        </p:txBody>
      </p:sp>
      <p:sp>
        <p:nvSpPr>
          <p:cNvPr id="282629" name="Rectangle 5"/>
          <p:cNvSpPr>
            <a:spLocks noChangeArrowheads="1"/>
          </p:cNvSpPr>
          <p:nvPr/>
        </p:nvSpPr>
        <p:spPr bwMode="auto">
          <a:xfrm>
            <a:off x="4724400" y="762000"/>
            <a:ext cx="2514600" cy="762000"/>
          </a:xfrm>
          <a:prstGeom prst="rect">
            <a:avLst/>
          </a:prstGeom>
          <a:noFill/>
          <a:ln w="9525">
            <a:solidFill>
              <a:schemeClr val="tx1"/>
            </a:solidFill>
            <a:miter lim="800000"/>
            <a:headEnd/>
            <a:tailEnd/>
          </a:ln>
          <a:effectLst/>
        </p:spPr>
        <p:txBody>
          <a:bodyPr wrap="none" anchor="ctr"/>
          <a:lstStyle/>
          <a:p>
            <a:pPr algn="ctr"/>
            <a:r>
              <a:rPr lang="ja-JP" altLang="en-US"/>
              <a:t>他人の需要に応じ</a:t>
            </a:r>
          </a:p>
        </p:txBody>
      </p:sp>
      <p:sp>
        <p:nvSpPr>
          <p:cNvPr id="282630" name="Rectangle 6"/>
          <p:cNvSpPr>
            <a:spLocks noChangeArrowheads="1"/>
          </p:cNvSpPr>
          <p:nvPr/>
        </p:nvSpPr>
        <p:spPr bwMode="auto">
          <a:xfrm>
            <a:off x="4724400" y="2590800"/>
            <a:ext cx="1676400" cy="838200"/>
          </a:xfrm>
          <a:prstGeom prst="rect">
            <a:avLst/>
          </a:prstGeom>
          <a:noFill/>
          <a:ln w="9525">
            <a:solidFill>
              <a:schemeClr val="tx1"/>
            </a:solidFill>
            <a:miter lim="800000"/>
            <a:headEnd/>
            <a:tailEnd/>
          </a:ln>
          <a:effectLst/>
        </p:spPr>
        <p:txBody>
          <a:bodyPr wrap="none" anchor="ctr"/>
          <a:lstStyle/>
          <a:p>
            <a:pPr algn="ctr"/>
            <a:r>
              <a:rPr lang="ja-JP" altLang="en-US"/>
              <a:t>有償で</a:t>
            </a:r>
          </a:p>
        </p:txBody>
      </p:sp>
      <p:sp>
        <p:nvSpPr>
          <p:cNvPr id="282631" name="Rectangle 7"/>
          <p:cNvSpPr>
            <a:spLocks noChangeArrowheads="1"/>
          </p:cNvSpPr>
          <p:nvPr/>
        </p:nvSpPr>
        <p:spPr bwMode="auto">
          <a:xfrm>
            <a:off x="4724400" y="1676400"/>
            <a:ext cx="2514600" cy="762000"/>
          </a:xfrm>
          <a:prstGeom prst="rect">
            <a:avLst/>
          </a:prstGeom>
          <a:noFill/>
          <a:ln w="9525">
            <a:solidFill>
              <a:schemeClr val="tx1"/>
            </a:solidFill>
            <a:miter lim="800000"/>
            <a:headEnd/>
            <a:tailEnd/>
          </a:ln>
          <a:effectLst/>
        </p:spPr>
        <p:txBody>
          <a:bodyPr wrap="none" anchor="ctr"/>
          <a:lstStyle/>
          <a:p>
            <a:pPr algn="ctr"/>
            <a:r>
              <a:rPr lang="ja-JP" altLang="en-US"/>
              <a:t>航空機を使用して</a:t>
            </a:r>
          </a:p>
        </p:txBody>
      </p:sp>
      <p:sp>
        <p:nvSpPr>
          <p:cNvPr id="282632" name="Rectangle 8"/>
          <p:cNvSpPr>
            <a:spLocks noChangeArrowheads="1"/>
          </p:cNvSpPr>
          <p:nvPr/>
        </p:nvSpPr>
        <p:spPr bwMode="auto">
          <a:xfrm>
            <a:off x="4724400" y="3505200"/>
            <a:ext cx="1981200" cy="838200"/>
          </a:xfrm>
          <a:prstGeom prst="rect">
            <a:avLst/>
          </a:prstGeom>
          <a:noFill/>
          <a:ln w="9525">
            <a:solidFill>
              <a:schemeClr val="tx1"/>
            </a:solidFill>
            <a:miter lim="800000"/>
            <a:headEnd/>
            <a:tailEnd/>
          </a:ln>
          <a:effectLst/>
        </p:spPr>
        <p:txBody>
          <a:bodyPr wrap="none" anchor="ctr"/>
          <a:lstStyle/>
          <a:p>
            <a:pPr algn="ctr"/>
            <a:r>
              <a:rPr lang="ja-JP" altLang="en-US"/>
              <a:t>事業として行う</a:t>
            </a:r>
          </a:p>
        </p:txBody>
      </p:sp>
      <p:sp>
        <p:nvSpPr>
          <p:cNvPr id="282633" name="Rectangle 9"/>
          <p:cNvSpPr>
            <a:spLocks noChangeArrowheads="1"/>
          </p:cNvSpPr>
          <p:nvPr/>
        </p:nvSpPr>
        <p:spPr bwMode="auto">
          <a:xfrm>
            <a:off x="381000" y="1295400"/>
            <a:ext cx="3124200" cy="21336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282634" name="Rectangle 10"/>
          <p:cNvSpPr>
            <a:spLocks noChangeArrowheads="1"/>
          </p:cNvSpPr>
          <p:nvPr/>
        </p:nvSpPr>
        <p:spPr bwMode="auto">
          <a:xfrm>
            <a:off x="4495800" y="685800"/>
            <a:ext cx="2971800" cy="38100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282635" name="Rectangle 11"/>
          <p:cNvSpPr>
            <a:spLocks noChangeArrowheads="1"/>
          </p:cNvSpPr>
          <p:nvPr/>
        </p:nvSpPr>
        <p:spPr bwMode="auto">
          <a:xfrm>
            <a:off x="685800" y="3810000"/>
            <a:ext cx="2971800" cy="533400"/>
          </a:xfrm>
          <a:prstGeom prst="rect">
            <a:avLst/>
          </a:prstGeom>
          <a:noFill/>
          <a:ln w="9525">
            <a:solidFill>
              <a:schemeClr val="tx1"/>
            </a:solidFill>
            <a:miter lim="800000"/>
            <a:headEnd/>
            <a:tailEnd/>
          </a:ln>
          <a:effectLst/>
        </p:spPr>
        <p:txBody>
          <a:bodyPr wrap="none" anchor="ctr"/>
          <a:lstStyle/>
          <a:p>
            <a:pPr algn="ctr"/>
            <a:r>
              <a:rPr lang="ja-JP" altLang="en-US"/>
              <a:t>旅客又は貨物の運送</a:t>
            </a:r>
          </a:p>
        </p:txBody>
      </p:sp>
      <p:sp>
        <p:nvSpPr>
          <p:cNvPr id="282636" name="Rectangle 12"/>
          <p:cNvSpPr>
            <a:spLocks noChangeArrowheads="1"/>
          </p:cNvSpPr>
          <p:nvPr/>
        </p:nvSpPr>
        <p:spPr bwMode="auto">
          <a:xfrm>
            <a:off x="685800" y="4724400"/>
            <a:ext cx="5181600" cy="533400"/>
          </a:xfrm>
          <a:prstGeom prst="rect">
            <a:avLst/>
          </a:prstGeom>
          <a:noFill/>
          <a:ln w="9525">
            <a:solidFill>
              <a:schemeClr val="tx1"/>
            </a:solidFill>
            <a:miter lim="800000"/>
            <a:headEnd/>
            <a:tailEnd/>
          </a:ln>
          <a:effectLst/>
        </p:spPr>
        <p:txBody>
          <a:bodyPr wrap="none" anchor="ctr"/>
          <a:lstStyle/>
          <a:p>
            <a:pPr algn="ctr"/>
            <a:r>
              <a:rPr lang="ja-JP" altLang="en-US"/>
              <a:t>旅客又は貨物の運送以外の行為を請負</a:t>
            </a:r>
          </a:p>
        </p:txBody>
      </p:sp>
      <p:sp>
        <p:nvSpPr>
          <p:cNvPr id="282637" name="Oval 13"/>
          <p:cNvSpPr>
            <a:spLocks noChangeArrowheads="1"/>
          </p:cNvSpPr>
          <p:nvPr/>
        </p:nvSpPr>
        <p:spPr bwMode="auto">
          <a:xfrm>
            <a:off x="6248400" y="4953000"/>
            <a:ext cx="1905000" cy="990600"/>
          </a:xfrm>
          <a:prstGeom prst="ellipse">
            <a:avLst/>
          </a:prstGeom>
          <a:solidFill>
            <a:srgbClr val="CCFFCC"/>
          </a:solidFill>
          <a:ln w="9525">
            <a:solidFill>
              <a:schemeClr val="tx1"/>
            </a:solidFill>
            <a:round/>
            <a:headEnd/>
            <a:tailEnd/>
          </a:ln>
          <a:effectLst/>
        </p:spPr>
        <p:txBody>
          <a:bodyPr wrap="none" anchor="ctr"/>
          <a:lstStyle/>
          <a:p>
            <a:pPr algn="ctr"/>
            <a:r>
              <a:rPr lang="ja-JP" altLang="en-US"/>
              <a:t>契約の解釈</a:t>
            </a:r>
          </a:p>
          <a:p>
            <a:pPr algn="ctr"/>
            <a:r>
              <a:rPr lang="ja-JP" altLang="en-US"/>
              <a:t>（山口真弘説）</a:t>
            </a:r>
          </a:p>
        </p:txBody>
      </p:sp>
      <p:sp>
        <p:nvSpPr>
          <p:cNvPr id="282638" name="Oval 14"/>
          <p:cNvSpPr>
            <a:spLocks noChangeArrowheads="1"/>
          </p:cNvSpPr>
          <p:nvPr/>
        </p:nvSpPr>
        <p:spPr bwMode="auto">
          <a:xfrm>
            <a:off x="3810000" y="5867400"/>
            <a:ext cx="3276600" cy="838200"/>
          </a:xfrm>
          <a:prstGeom prst="ellipse">
            <a:avLst/>
          </a:prstGeom>
          <a:solidFill>
            <a:srgbClr val="CCFFCC"/>
          </a:solidFill>
          <a:ln w="9525">
            <a:solidFill>
              <a:schemeClr val="tx1"/>
            </a:solidFill>
            <a:round/>
            <a:headEnd/>
            <a:tailEnd/>
          </a:ln>
          <a:effectLst/>
        </p:spPr>
        <p:txBody>
          <a:bodyPr wrap="none" anchor="ctr"/>
          <a:lstStyle/>
          <a:p>
            <a:pPr algn="ctr"/>
            <a:r>
              <a:rPr lang="ja-JP" altLang="en-US"/>
              <a:t>事業の分類は外形的に！</a:t>
            </a:r>
          </a:p>
        </p:txBody>
      </p:sp>
      <p:sp>
        <p:nvSpPr>
          <p:cNvPr id="282639" name="Text Box 15"/>
          <p:cNvSpPr txBox="1">
            <a:spLocks noChangeArrowheads="1"/>
          </p:cNvSpPr>
          <p:nvPr/>
        </p:nvSpPr>
        <p:spPr bwMode="auto">
          <a:xfrm>
            <a:off x="441325" y="317500"/>
            <a:ext cx="2968625" cy="655638"/>
          </a:xfrm>
          <a:prstGeom prst="rect">
            <a:avLst/>
          </a:prstGeom>
          <a:noFill/>
          <a:ln w="76200" cmpd="tri">
            <a:solidFill>
              <a:schemeClr val="tx1"/>
            </a:solidFill>
            <a:miter lim="800000"/>
            <a:headEnd/>
            <a:tailEnd/>
          </a:ln>
          <a:effectLst/>
        </p:spPr>
        <p:txBody>
          <a:bodyPr wrap="none">
            <a:spAutoFit/>
          </a:bodyPr>
          <a:lstStyle/>
          <a:p>
            <a:r>
              <a:rPr lang="ja-JP" altLang="en-US" sz="3200"/>
              <a:t>図　運送事業性</a:t>
            </a:r>
            <a:endParaRPr lang="ja-JP" altLang="en-US"/>
          </a:p>
        </p:txBody>
      </p:sp>
      <p:sp>
        <p:nvSpPr>
          <p:cNvPr id="282640" name="Text Box 16"/>
          <p:cNvSpPr txBox="1">
            <a:spLocks noChangeArrowheads="1"/>
          </p:cNvSpPr>
          <p:nvPr/>
        </p:nvSpPr>
        <p:spPr bwMode="auto">
          <a:xfrm>
            <a:off x="3733800" y="242888"/>
            <a:ext cx="2339975" cy="366712"/>
          </a:xfrm>
          <a:prstGeom prst="rect">
            <a:avLst/>
          </a:prstGeom>
          <a:noFill/>
          <a:ln w="9525">
            <a:noFill/>
            <a:miter lim="800000"/>
            <a:headEnd/>
            <a:tailEnd/>
          </a:ln>
          <a:effectLst/>
        </p:spPr>
        <p:txBody>
          <a:bodyPr wrap="none">
            <a:spAutoFit/>
          </a:bodyPr>
          <a:lstStyle/>
          <a:p>
            <a:r>
              <a:rPr lang="en-US" altLang="ja-JP" sz="1800"/>
              <a:t>ⅰ</a:t>
            </a:r>
            <a:r>
              <a:rPr lang="ja-JP" altLang="en-US" sz="1800"/>
              <a:t>　使用事業との区別</a:t>
            </a:r>
            <a:endParaRPr lang="ja-JP" altLang="en-US"/>
          </a:p>
        </p:txBody>
      </p:sp>
      <p:sp>
        <p:nvSpPr>
          <p:cNvPr id="282641" name="Line 17"/>
          <p:cNvSpPr>
            <a:spLocks noChangeShapeType="1"/>
          </p:cNvSpPr>
          <p:nvPr/>
        </p:nvSpPr>
        <p:spPr bwMode="auto">
          <a:xfrm flipH="1">
            <a:off x="7162800" y="5943600"/>
            <a:ext cx="685800" cy="4572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282642" name="Text Box 18"/>
          <p:cNvSpPr txBox="1">
            <a:spLocks noChangeArrowheads="1"/>
          </p:cNvSpPr>
          <p:nvPr/>
        </p:nvSpPr>
        <p:spPr bwMode="auto">
          <a:xfrm>
            <a:off x="7527925" y="6096000"/>
            <a:ext cx="793750" cy="457200"/>
          </a:xfrm>
          <a:prstGeom prst="rect">
            <a:avLst/>
          </a:prstGeom>
          <a:noFill/>
          <a:ln w="9525">
            <a:noFill/>
            <a:miter lim="800000"/>
            <a:headEnd/>
            <a:tailEnd/>
          </a:ln>
          <a:effectLst/>
        </p:spPr>
        <p:txBody>
          <a:bodyPr wrap="none">
            <a:spAutoFit/>
          </a:bodyPr>
          <a:lstStyle/>
          <a:p>
            <a:r>
              <a:rPr lang="ja-JP" altLang="en-US"/>
              <a:t>対立</a:t>
            </a:r>
          </a:p>
        </p:txBody>
      </p:sp>
      <p:sp>
        <p:nvSpPr>
          <p:cNvPr id="282643" name="Text Box 19"/>
          <p:cNvSpPr txBox="1">
            <a:spLocks noChangeArrowheads="1"/>
          </p:cNvSpPr>
          <p:nvPr/>
        </p:nvSpPr>
        <p:spPr bwMode="auto">
          <a:xfrm>
            <a:off x="8026400" y="304800"/>
            <a:ext cx="914400" cy="5411788"/>
          </a:xfrm>
          <a:prstGeom prst="rect">
            <a:avLst/>
          </a:prstGeom>
          <a:noFill/>
          <a:ln w="9525">
            <a:noFill/>
            <a:miter lim="800000"/>
            <a:headEnd/>
            <a:tailEnd/>
          </a:ln>
          <a:effectLst/>
        </p:spPr>
        <p:txBody>
          <a:bodyPr vert="eaVert" wrap="none">
            <a:spAutoFit/>
          </a:bodyPr>
          <a:lstStyle/>
          <a:p>
            <a:r>
              <a:rPr lang="ja-JP" altLang="en-US"/>
              <a:t>「運送」サービス以外の便利屋的サービス</a:t>
            </a:r>
          </a:p>
          <a:p>
            <a:r>
              <a:rPr lang="ja-JP" altLang="en-US"/>
              <a:t>はタクシー車両使用事業である。</a:t>
            </a:r>
          </a:p>
        </p:txBody>
      </p:sp>
      <p:sp>
        <p:nvSpPr>
          <p:cNvPr id="282644" name="Line 20"/>
          <p:cNvSpPr>
            <a:spLocks noChangeShapeType="1"/>
          </p:cNvSpPr>
          <p:nvPr/>
        </p:nvSpPr>
        <p:spPr bwMode="auto">
          <a:xfrm>
            <a:off x="2057400" y="5257800"/>
            <a:ext cx="0" cy="4572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282645" name="Line 21"/>
          <p:cNvSpPr>
            <a:spLocks noChangeShapeType="1"/>
          </p:cNvSpPr>
          <p:nvPr/>
        </p:nvSpPr>
        <p:spPr bwMode="auto">
          <a:xfrm flipV="1">
            <a:off x="1981200" y="3505200"/>
            <a:ext cx="0" cy="457200"/>
          </a:xfrm>
          <a:prstGeom prst="line">
            <a:avLst/>
          </a:prstGeom>
          <a:noFill/>
          <a:ln w="9525">
            <a:solidFill>
              <a:schemeClr val="tx1"/>
            </a:solidFill>
            <a:round/>
            <a:headEnd/>
            <a:tailEnd type="triangle" w="med" len="med"/>
          </a:ln>
          <a:effectLst/>
        </p:spPr>
        <p:txBody>
          <a:bodyPr wrap="none" anchor="ctr"/>
          <a:lstStyle/>
          <a:p>
            <a:endParaRPr lang="ja-JP"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スライド番号プレースホルダ 3"/>
          <p:cNvSpPr>
            <a:spLocks noGrp="1"/>
          </p:cNvSpPr>
          <p:nvPr>
            <p:ph type="sldNum" sz="quarter" idx="12"/>
          </p:nvPr>
        </p:nvSpPr>
        <p:spPr/>
        <p:txBody>
          <a:bodyPr/>
          <a:lstStyle/>
          <a:p>
            <a:fld id="{9BAACE13-664A-45F0-97AE-7B56AAF61C2C}" type="slidenum">
              <a:rPr lang="en-US" altLang="ja-JP"/>
              <a:pPr/>
              <a:t>58</a:t>
            </a:fld>
            <a:endParaRPr lang="en-US" altLang="ja-JP"/>
          </a:p>
        </p:txBody>
      </p:sp>
      <p:sp>
        <p:nvSpPr>
          <p:cNvPr id="283650" name="AutoShape 2"/>
          <p:cNvSpPr>
            <a:spLocks noChangeArrowheads="1"/>
          </p:cNvSpPr>
          <p:nvPr/>
        </p:nvSpPr>
        <p:spPr bwMode="auto">
          <a:xfrm>
            <a:off x="533400" y="304800"/>
            <a:ext cx="8610600" cy="3429000"/>
          </a:xfrm>
          <a:prstGeom prst="rightArrow">
            <a:avLst>
              <a:gd name="adj1" fmla="val 44167"/>
              <a:gd name="adj2" fmla="val 27773"/>
            </a:avLst>
          </a:prstGeom>
          <a:noFill/>
          <a:ln w="9525">
            <a:solidFill>
              <a:schemeClr val="tx1"/>
            </a:solidFill>
            <a:miter lim="800000"/>
            <a:headEnd/>
            <a:tailEnd/>
          </a:ln>
          <a:effectLst/>
        </p:spPr>
        <p:txBody>
          <a:bodyPr wrap="none" anchor="ctr"/>
          <a:lstStyle/>
          <a:p>
            <a:pPr algn="ctr"/>
            <a:endParaRPr lang="ja-JP" altLang="ja-JP"/>
          </a:p>
        </p:txBody>
      </p:sp>
      <p:sp>
        <p:nvSpPr>
          <p:cNvPr id="283651" name="AutoShape 3"/>
          <p:cNvSpPr>
            <a:spLocks noChangeArrowheads="1"/>
          </p:cNvSpPr>
          <p:nvPr/>
        </p:nvSpPr>
        <p:spPr bwMode="auto">
          <a:xfrm>
            <a:off x="304800" y="3200400"/>
            <a:ext cx="8610600" cy="3048000"/>
          </a:xfrm>
          <a:prstGeom prst="leftArrow">
            <a:avLst>
              <a:gd name="adj1" fmla="val 58019"/>
              <a:gd name="adj2" fmla="val 22090"/>
            </a:avLst>
          </a:prstGeom>
          <a:noFill/>
          <a:ln w="9525">
            <a:solidFill>
              <a:schemeClr val="tx1"/>
            </a:solidFill>
            <a:miter lim="800000"/>
            <a:headEnd/>
            <a:tailEnd/>
          </a:ln>
          <a:effectLst/>
        </p:spPr>
        <p:txBody>
          <a:bodyPr wrap="none" anchor="ctr"/>
          <a:lstStyle/>
          <a:p>
            <a:endParaRPr lang="ja-JP" altLang="en-US"/>
          </a:p>
        </p:txBody>
      </p:sp>
      <p:sp>
        <p:nvSpPr>
          <p:cNvPr id="283652" name="Oval 4"/>
          <p:cNvSpPr>
            <a:spLocks noChangeArrowheads="1"/>
          </p:cNvSpPr>
          <p:nvPr/>
        </p:nvSpPr>
        <p:spPr bwMode="auto">
          <a:xfrm>
            <a:off x="0" y="1752600"/>
            <a:ext cx="762000" cy="1676400"/>
          </a:xfrm>
          <a:prstGeom prst="ellipse">
            <a:avLst/>
          </a:prstGeom>
          <a:noFill/>
          <a:ln w="57150">
            <a:solidFill>
              <a:schemeClr val="tx1"/>
            </a:solidFill>
            <a:round/>
            <a:headEnd/>
            <a:tailEnd/>
          </a:ln>
          <a:effectLst/>
        </p:spPr>
        <p:txBody>
          <a:bodyPr vert="eaVert" wrap="none" anchor="ctr"/>
          <a:lstStyle/>
          <a:p>
            <a:pPr algn="ctr"/>
            <a:r>
              <a:rPr lang="ja-JP" altLang="en-US"/>
              <a:t>使用事業</a:t>
            </a:r>
          </a:p>
        </p:txBody>
      </p:sp>
      <p:sp>
        <p:nvSpPr>
          <p:cNvPr id="283653" name="Oval 5"/>
          <p:cNvSpPr>
            <a:spLocks noChangeArrowheads="1"/>
          </p:cNvSpPr>
          <p:nvPr/>
        </p:nvSpPr>
        <p:spPr bwMode="auto">
          <a:xfrm>
            <a:off x="8534400" y="2819400"/>
            <a:ext cx="609600" cy="1447800"/>
          </a:xfrm>
          <a:prstGeom prst="ellipse">
            <a:avLst/>
          </a:prstGeom>
          <a:noFill/>
          <a:ln w="57150">
            <a:solidFill>
              <a:schemeClr val="tx1"/>
            </a:solidFill>
            <a:prstDash val="dash"/>
            <a:round/>
            <a:headEnd/>
            <a:tailEnd/>
          </a:ln>
          <a:effectLst/>
        </p:spPr>
        <p:txBody>
          <a:bodyPr vert="eaVert" wrap="none" anchor="ctr"/>
          <a:lstStyle/>
          <a:p>
            <a:pPr algn="ctr"/>
            <a:r>
              <a:rPr lang="ja-JP" altLang="en-US"/>
              <a:t>運送事業</a:t>
            </a:r>
          </a:p>
        </p:txBody>
      </p:sp>
      <p:sp>
        <p:nvSpPr>
          <p:cNvPr id="283654" name="Rectangle 6"/>
          <p:cNvSpPr>
            <a:spLocks noChangeArrowheads="1"/>
          </p:cNvSpPr>
          <p:nvPr/>
        </p:nvSpPr>
        <p:spPr bwMode="auto">
          <a:xfrm>
            <a:off x="609600" y="14478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a:t>ビラ</a:t>
            </a:r>
          </a:p>
        </p:txBody>
      </p:sp>
      <p:sp>
        <p:nvSpPr>
          <p:cNvPr id="283655" name="Rectangle 7"/>
          <p:cNvSpPr>
            <a:spLocks noChangeArrowheads="1"/>
          </p:cNvSpPr>
          <p:nvPr/>
        </p:nvSpPr>
        <p:spPr bwMode="auto">
          <a:xfrm>
            <a:off x="1295400" y="14478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a:t>カメラ</a:t>
            </a:r>
          </a:p>
        </p:txBody>
      </p:sp>
      <p:sp>
        <p:nvSpPr>
          <p:cNvPr id="283656" name="Rectangle 8"/>
          <p:cNvSpPr>
            <a:spLocks noChangeArrowheads="1"/>
          </p:cNvSpPr>
          <p:nvPr/>
        </p:nvSpPr>
        <p:spPr bwMode="auto">
          <a:xfrm>
            <a:off x="1981200" y="1447800"/>
            <a:ext cx="609600" cy="990600"/>
          </a:xfrm>
          <a:prstGeom prst="rect">
            <a:avLst/>
          </a:prstGeom>
          <a:solidFill>
            <a:schemeClr val="folHlink"/>
          </a:solidFill>
          <a:ln w="9525">
            <a:solidFill>
              <a:srgbClr val="FF0000"/>
            </a:solidFill>
            <a:miter lim="800000"/>
            <a:headEnd/>
            <a:tailEnd/>
          </a:ln>
          <a:effectLst/>
        </p:spPr>
        <p:txBody>
          <a:bodyPr vert="eaVert" wrap="none" anchor="ctr"/>
          <a:lstStyle/>
          <a:p>
            <a:pPr algn="ctr"/>
            <a:r>
              <a:rPr lang="ja-JP" altLang="en-US"/>
              <a:t>監視員</a:t>
            </a:r>
          </a:p>
        </p:txBody>
      </p:sp>
      <p:sp>
        <p:nvSpPr>
          <p:cNvPr id="283657" name="Rectangle 9"/>
          <p:cNvSpPr>
            <a:spLocks noChangeArrowheads="1"/>
          </p:cNvSpPr>
          <p:nvPr/>
        </p:nvSpPr>
        <p:spPr bwMode="auto">
          <a:xfrm>
            <a:off x="2667000" y="14478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a:t>薬剤</a:t>
            </a:r>
          </a:p>
        </p:txBody>
      </p:sp>
      <p:sp>
        <p:nvSpPr>
          <p:cNvPr id="283658" name="Rectangle 10"/>
          <p:cNvSpPr>
            <a:spLocks noChangeArrowheads="1"/>
          </p:cNvSpPr>
          <p:nvPr/>
        </p:nvSpPr>
        <p:spPr bwMode="auto">
          <a:xfrm>
            <a:off x="5410200" y="1447800"/>
            <a:ext cx="381000" cy="990600"/>
          </a:xfrm>
          <a:prstGeom prst="rect">
            <a:avLst/>
          </a:prstGeom>
          <a:noFill/>
          <a:ln w="9525">
            <a:solidFill>
              <a:schemeClr val="tx1"/>
            </a:solidFill>
            <a:miter lim="800000"/>
            <a:headEnd/>
            <a:tailEnd/>
          </a:ln>
          <a:effectLst/>
        </p:spPr>
        <p:txBody>
          <a:bodyPr vert="eaVert" wrap="none" anchor="ctr"/>
          <a:lstStyle/>
          <a:p>
            <a:pPr algn="ctr"/>
            <a:r>
              <a:rPr lang="ja-JP" altLang="en-US"/>
              <a:t>電線</a:t>
            </a:r>
          </a:p>
        </p:txBody>
      </p:sp>
      <p:sp>
        <p:nvSpPr>
          <p:cNvPr id="283659" name="Rectangle 11"/>
          <p:cNvSpPr>
            <a:spLocks noChangeArrowheads="1"/>
          </p:cNvSpPr>
          <p:nvPr/>
        </p:nvSpPr>
        <p:spPr bwMode="auto">
          <a:xfrm>
            <a:off x="4038600" y="1447800"/>
            <a:ext cx="609600" cy="990600"/>
          </a:xfrm>
          <a:prstGeom prst="rect">
            <a:avLst/>
          </a:prstGeom>
          <a:solidFill>
            <a:schemeClr val="folHlink"/>
          </a:solidFill>
          <a:ln w="9525">
            <a:solidFill>
              <a:srgbClr val="FF0000"/>
            </a:solidFill>
            <a:miter lim="800000"/>
            <a:headEnd/>
            <a:tailEnd/>
          </a:ln>
          <a:effectLst/>
        </p:spPr>
        <p:txBody>
          <a:bodyPr vert="eaVert" wrap="none" anchor="ctr"/>
          <a:lstStyle/>
          <a:p>
            <a:pPr algn="ctr"/>
            <a:r>
              <a:rPr lang="ja-JP" altLang="en-US"/>
              <a:t>生徒</a:t>
            </a:r>
          </a:p>
        </p:txBody>
      </p:sp>
      <p:sp>
        <p:nvSpPr>
          <p:cNvPr id="283660" name="Rectangle 12"/>
          <p:cNvSpPr>
            <a:spLocks noChangeArrowheads="1"/>
          </p:cNvSpPr>
          <p:nvPr/>
        </p:nvSpPr>
        <p:spPr bwMode="auto">
          <a:xfrm>
            <a:off x="4724400" y="1447800"/>
            <a:ext cx="609600" cy="990600"/>
          </a:xfrm>
          <a:prstGeom prst="rect">
            <a:avLst/>
          </a:prstGeom>
          <a:solidFill>
            <a:schemeClr val="folHlink"/>
          </a:solidFill>
          <a:ln w="9525">
            <a:solidFill>
              <a:srgbClr val="FF0000"/>
            </a:solidFill>
            <a:prstDash val="dash"/>
            <a:miter lim="800000"/>
            <a:headEnd/>
            <a:tailEnd/>
          </a:ln>
          <a:effectLst/>
        </p:spPr>
        <p:txBody>
          <a:bodyPr vert="eaVert" wrap="none" anchor="ctr"/>
          <a:lstStyle/>
          <a:p>
            <a:pPr algn="ctr"/>
            <a:r>
              <a:rPr lang="ja-JP" altLang="en-US"/>
              <a:t>遊覧客</a:t>
            </a:r>
          </a:p>
        </p:txBody>
      </p:sp>
      <p:sp>
        <p:nvSpPr>
          <p:cNvPr id="283661" name="Rectangle 13"/>
          <p:cNvSpPr>
            <a:spLocks noChangeArrowheads="1"/>
          </p:cNvSpPr>
          <p:nvPr/>
        </p:nvSpPr>
        <p:spPr bwMode="auto">
          <a:xfrm>
            <a:off x="6324600" y="1447800"/>
            <a:ext cx="609600" cy="990600"/>
          </a:xfrm>
          <a:prstGeom prst="rect">
            <a:avLst/>
          </a:prstGeom>
          <a:noFill/>
          <a:ln w="9525">
            <a:solidFill>
              <a:schemeClr val="tx1"/>
            </a:solidFill>
            <a:prstDash val="dash"/>
            <a:miter lim="800000"/>
            <a:headEnd/>
            <a:tailEnd/>
          </a:ln>
          <a:effectLst/>
        </p:spPr>
        <p:txBody>
          <a:bodyPr vert="eaVert" wrap="none" anchor="ctr"/>
          <a:lstStyle/>
          <a:p>
            <a:pPr algn="ctr"/>
            <a:r>
              <a:rPr lang="ja-JP" altLang="en-US"/>
              <a:t>食品</a:t>
            </a:r>
          </a:p>
        </p:txBody>
      </p:sp>
      <p:sp>
        <p:nvSpPr>
          <p:cNvPr id="283662" name="Rectangle 14"/>
          <p:cNvSpPr>
            <a:spLocks noChangeArrowheads="1"/>
          </p:cNvSpPr>
          <p:nvPr/>
        </p:nvSpPr>
        <p:spPr bwMode="auto">
          <a:xfrm>
            <a:off x="8382000" y="1447800"/>
            <a:ext cx="609600" cy="990600"/>
          </a:xfrm>
          <a:prstGeom prst="rect">
            <a:avLst/>
          </a:prstGeom>
          <a:solidFill>
            <a:schemeClr val="folHlink"/>
          </a:solidFill>
          <a:ln w="9525">
            <a:solidFill>
              <a:srgbClr val="FF0000"/>
            </a:solidFill>
            <a:prstDash val="dash"/>
            <a:miter lim="800000"/>
            <a:headEnd/>
            <a:tailEnd/>
          </a:ln>
          <a:effectLst/>
        </p:spPr>
        <p:txBody>
          <a:bodyPr vert="eaVert" wrap="none" anchor="ctr"/>
          <a:lstStyle/>
          <a:p>
            <a:pPr algn="ctr"/>
            <a:r>
              <a:rPr lang="ja-JP" altLang="en-US"/>
              <a:t>観光客</a:t>
            </a:r>
          </a:p>
        </p:txBody>
      </p:sp>
      <p:sp>
        <p:nvSpPr>
          <p:cNvPr id="283663" name="Rectangle 15"/>
          <p:cNvSpPr>
            <a:spLocks noChangeArrowheads="1"/>
          </p:cNvSpPr>
          <p:nvPr/>
        </p:nvSpPr>
        <p:spPr bwMode="auto">
          <a:xfrm>
            <a:off x="7696200" y="1447800"/>
            <a:ext cx="609600" cy="990600"/>
          </a:xfrm>
          <a:prstGeom prst="rect">
            <a:avLst/>
          </a:prstGeom>
          <a:solidFill>
            <a:schemeClr val="folHlink"/>
          </a:solidFill>
          <a:ln w="9525">
            <a:solidFill>
              <a:srgbClr val="FF0000"/>
            </a:solidFill>
            <a:prstDash val="dash"/>
            <a:miter lim="800000"/>
            <a:headEnd/>
            <a:tailEnd/>
          </a:ln>
          <a:effectLst/>
        </p:spPr>
        <p:txBody>
          <a:bodyPr vert="eaVert" wrap="none" anchor="ctr"/>
          <a:lstStyle/>
          <a:p>
            <a:pPr algn="ctr"/>
            <a:r>
              <a:rPr lang="ja-JP" altLang="en-US"/>
              <a:t>出張客</a:t>
            </a:r>
          </a:p>
        </p:txBody>
      </p:sp>
      <p:sp>
        <p:nvSpPr>
          <p:cNvPr id="283664" name="Oval 16"/>
          <p:cNvSpPr>
            <a:spLocks noChangeArrowheads="1"/>
          </p:cNvSpPr>
          <p:nvPr/>
        </p:nvSpPr>
        <p:spPr bwMode="auto">
          <a:xfrm>
            <a:off x="1524000" y="381000"/>
            <a:ext cx="5867400" cy="685800"/>
          </a:xfrm>
          <a:prstGeom prst="ellipse">
            <a:avLst/>
          </a:prstGeom>
          <a:noFill/>
          <a:ln w="9525">
            <a:solidFill>
              <a:schemeClr val="tx1"/>
            </a:solidFill>
            <a:round/>
            <a:headEnd/>
            <a:tailEnd/>
          </a:ln>
          <a:effectLst/>
        </p:spPr>
        <p:txBody>
          <a:bodyPr wrap="none" anchor="ctr"/>
          <a:lstStyle/>
          <a:p>
            <a:pPr algn="ctr"/>
            <a:r>
              <a:rPr lang="ja-JP" altLang="en-US"/>
              <a:t>移動対象</a:t>
            </a:r>
          </a:p>
        </p:txBody>
      </p:sp>
      <p:sp>
        <p:nvSpPr>
          <p:cNvPr id="283665" name="Oval 17"/>
          <p:cNvSpPr>
            <a:spLocks noChangeArrowheads="1"/>
          </p:cNvSpPr>
          <p:nvPr/>
        </p:nvSpPr>
        <p:spPr bwMode="auto">
          <a:xfrm>
            <a:off x="1676400" y="5943600"/>
            <a:ext cx="5867400" cy="685800"/>
          </a:xfrm>
          <a:prstGeom prst="ellipse">
            <a:avLst/>
          </a:prstGeom>
          <a:noFill/>
          <a:ln w="9525">
            <a:solidFill>
              <a:schemeClr val="tx1"/>
            </a:solidFill>
            <a:round/>
            <a:headEnd/>
            <a:tailEnd/>
          </a:ln>
          <a:effectLst/>
        </p:spPr>
        <p:txBody>
          <a:bodyPr wrap="none" anchor="ctr"/>
          <a:lstStyle/>
          <a:p>
            <a:pPr algn="ctr"/>
            <a:r>
              <a:rPr lang="ja-JP" altLang="en-US"/>
              <a:t>移動目的</a:t>
            </a:r>
          </a:p>
        </p:txBody>
      </p:sp>
      <p:sp>
        <p:nvSpPr>
          <p:cNvPr id="283666" name="Rectangle 18"/>
          <p:cNvSpPr>
            <a:spLocks noChangeArrowheads="1"/>
          </p:cNvSpPr>
          <p:nvPr/>
        </p:nvSpPr>
        <p:spPr bwMode="auto">
          <a:xfrm>
            <a:off x="609600" y="44196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a:t>宣伝</a:t>
            </a:r>
          </a:p>
        </p:txBody>
      </p:sp>
      <p:sp>
        <p:nvSpPr>
          <p:cNvPr id="283667" name="Rectangle 19"/>
          <p:cNvSpPr>
            <a:spLocks noChangeArrowheads="1"/>
          </p:cNvSpPr>
          <p:nvPr/>
        </p:nvSpPr>
        <p:spPr bwMode="auto">
          <a:xfrm>
            <a:off x="1295400" y="44196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a:t>撮影</a:t>
            </a:r>
          </a:p>
        </p:txBody>
      </p:sp>
      <p:sp>
        <p:nvSpPr>
          <p:cNvPr id="283668" name="Rectangle 20"/>
          <p:cNvSpPr>
            <a:spLocks noChangeArrowheads="1"/>
          </p:cNvSpPr>
          <p:nvPr/>
        </p:nvSpPr>
        <p:spPr bwMode="auto">
          <a:xfrm>
            <a:off x="1981200" y="44196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a:t>監視</a:t>
            </a:r>
          </a:p>
        </p:txBody>
      </p:sp>
      <p:sp>
        <p:nvSpPr>
          <p:cNvPr id="283669" name="Rectangle 21"/>
          <p:cNvSpPr>
            <a:spLocks noChangeArrowheads="1"/>
          </p:cNvSpPr>
          <p:nvPr/>
        </p:nvSpPr>
        <p:spPr bwMode="auto">
          <a:xfrm>
            <a:off x="2667000" y="44196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a:t>散布</a:t>
            </a:r>
          </a:p>
        </p:txBody>
      </p:sp>
      <p:sp>
        <p:nvSpPr>
          <p:cNvPr id="283670" name="Rectangle 22"/>
          <p:cNvSpPr>
            <a:spLocks noChangeArrowheads="1"/>
          </p:cNvSpPr>
          <p:nvPr/>
        </p:nvSpPr>
        <p:spPr bwMode="auto">
          <a:xfrm>
            <a:off x="5486400" y="4419600"/>
            <a:ext cx="304800" cy="990600"/>
          </a:xfrm>
          <a:prstGeom prst="rect">
            <a:avLst/>
          </a:prstGeom>
          <a:noFill/>
          <a:ln w="9525">
            <a:solidFill>
              <a:schemeClr val="tx1"/>
            </a:solidFill>
            <a:miter lim="800000"/>
            <a:headEnd/>
            <a:tailEnd/>
          </a:ln>
          <a:effectLst/>
        </p:spPr>
        <p:txBody>
          <a:bodyPr vert="eaVert" wrap="none" anchor="ctr"/>
          <a:lstStyle/>
          <a:p>
            <a:pPr algn="ctr"/>
            <a:r>
              <a:rPr lang="ja-JP" altLang="en-US"/>
              <a:t>架設</a:t>
            </a:r>
          </a:p>
        </p:txBody>
      </p:sp>
      <p:sp>
        <p:nvSpPr>
          <p:cNvPr id="283671" name="Rectangle 23"/>
          <p:cNvSpPr>
            <a:spLocks noChangeArrowheads="1"/>
          </p:cNvSpPr>
          <p:nvPr/>
        </p:nvSpPr>
        <p:spPr bwMode="auto">
          <a:xfrm>
            <a:off x="4038600" y="44196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a:t>訓練</a:t>
            </a:r>
          </a:p>
        </p:txBody>
      </p:sp>
      <p:sp>
        <p:nvSpPr>
          <p:cNvPr id="283672" name="Rectangle 24"/>
          <p:cNvSpPr>
            <a:spLocks noChangeArrowheads="1"/>
          </p:cNvSpPr>
          <p:nvPr/>
        </p:nvSpPr>
        <p:spPr bwMode="auto">
          <a:xfrm>
            <a:off x="6248400" y="4419600"/>
            <a:ext cx="609600" cy="990600"/>
          </a:xfrm>
          <a:prstGeom prst="rect">
            <a:avLst/>
          </a:prstGeom>
          <a:noFill/>
          <a:ln w="38100">
            <a:solidFill>
              <a:schemeClr val="tx1"/>
            </a:solidFill>
            <a:prstDash val="dash"/>
            <a:miter lim="800000"/>
            <a:headEnd/>
            <a:tailEnd/>
          </a:ln>
          <a:effectLst/>
        </p:spPr>
        <p:txBody>
          <a:bodyPr vert="eaVert" wrap="none" anchor="ctr"/>
          <a:lstStyle/>
          <a:p>
            <a:pPr algn="ctr"/>
            <a:r>
              <a:rPr lang="ja-JP" altLang="en-US" sz="2000"/>
              <a:t>物流管理</a:t>
            </a:r>
          </a:p>
        </p:txBody>
      </p:sp>
      <p:sp>
        <p:nvSpPr>
          <p:cNvPr id="283673" name="Rectangle 25"/>
          <p:cNvSpPr>
            <a:spLocks noChangeArrowheads="1"/>
          </p:cNvSpPr>
          <p:nvPr/>
        </p:nvSpPr>
        <p:spPr bwMode="auto">
          <a:xfrm>
            <a:off x="4800600" y="4419600"/>
            <a:ext cx="609600" cy="990600"/>
          </a:xfrm>
          <a:prstGeom prst="rect">
            <a:avLst/>
          </a:prstGeom>
          <a:noFill/>
          <a:ln w="38100">
            <a:solidFill>
              <a:schemeClr val="tx1"/>
            </a:solidFill>
            <a:prstDash val="dash"/>
            <a:miter lim="800000"/>
            <a:headEnd/>
            <a:tailEnd/>
          </a:ln>
          <a:effectLst/>
        </p:spPr>
        <p:txBody>
          <a:bodyPr vert="eaVert" wrap="none" anchor="ctr"/>
          <a:lstStyle/>
          <a:p>
            <a:pPr algn="ctr"/>
            <a:r>
              <a:rPr lang="ja-JP" altLang="en-US"/>
              <a:t>遊覧</a:t>
            </a:r>
          </a:p>
        </p:txBody>
      </p:sp>
      <p:sp>
        <p:nvSpPr>
          <p:cNvPr id="283674" name="Rectangle 26"/>
          <p:cNvSpPr>
            <a:spLocks noChangeArrowheads="1"/>
          </p:cNvSpPr>
          <p:nvPr/>
        </p:nvSpPr>
        <p:spPr bwMode="auto">
          <a:xfrm>
            <a:off x="7696200" y="4419600"/>
            <a:ext cx="609600" cy="990600"/>
          </a:xfrm>
          <a:prstGeom prst="rect">
            <a:avLst/>
          </a:prstGeom>
          <a:noFill/>
          <a:ln w="28575">
            <a:solidFill>
              <a:schemeClr val="tx1"/>
            </a:solidFill>
            <a:prstDash val="dash"/>
            <a:miter lim="800000"/>
            <a:headEnd/>
            <a:tailEnd/>
          </a:ln>
          <a:effectLst/>
        </p:spPr>
        <p:txBody>
          <a:bodyPr vert="eaVert" wrap="none" anchor="ctr"/>
          <a:lstStyle/>
          <a:p>
            <a:pPr algn="ctr"/>
            <a:r>
              <a:rPr lang="ja-JP" altLang="en-US"/>
              <a:t>出張</a:t>
            </a:r>
          </a:p>
        </p:txBody>
      </p:sp>
      <p:sp>
        <p:nvSpPr>
          <p:cNvPr id="283675" name="Rectangle 27"/>
          <p:cNvSpPr>
            <a:spLocks noChangeArrowheads="1"/>
          </p:cNvSpPr>
          <p:nvPr/>
        </p:nvSpPr>
        <p:spPr bwMode="auto">
          <a:xfrm>
            <a:off x="8382000" y="4419600"/>
            <a:ext cx="609600" cy="990600"/>
          </a:xfrm>
          <a:prstGeom prst="rect">
            <a:avLst/>
          </a:prstGeom>
          <a:noFill/>
          <a:ln w="28575">
            <a:solidFill>
              <a:schemeClr val="tx1"/>
            </a:solidFill>
            <a:prstDash val="dash"/>
            <a:miter lim="800000"/>
            <a:headEnd/>
            <a:tailEnd/>
          </a:ln>
          <a:effectLst/>
        </p:spPr>
        <p:txBody>
          <a:bodyPr vert="eaVert" wrap="none" anchor="ctr"/>
          <a:lstStyle/>
          <a:p>
            <a:pPr algn="ctr"/>
            <a:r>
              <a:rPr lang="ja-JP" altLang="en-US"/>
              <a:t>観光</a:t>
            </a:r>
          </a:p>
        </p:txBody>
      </p:sp>
      <p:sp>
        <p:nvSpPr>
          <p:cNvPr id="283676" name="Line 28"/>
          <p:cNvSpPr>
            <a:spLocks noChangeShapeType="1"/>
          </p:cNvSpPr>
          <p:nvPr/>
        </p:nvSpPr>
        <p:spPr bwMode="auto">
          <a:xfrm flipH="1">
            <a:off x="1066800" y="4191000"/>
            <a:ext cx="4343400" cy="0"/>
          </a:xfrm>
          <a:prstGeom prst="line">
            <a:avLst/>
          </a:prstGeom>
          <a:noFill/>
          <a:ln w="38100">
            <a:solidFill>
              <a:schemeClr val="tx1"/>
            </a:solidFill>
            <a:round/>
            <a:headEnd type="triangle" w="med" len="med"/>
            <a:tailEnd type="triangle" w="med" len="med"/>
          </a:ln>
          <a:effectLst/>
        </p:spPr>
        <p:txBody>
          <a:bodyPr wrap="none" anchor="ctr"/>
          <a:lstStyle/>
          <a:p>
            <a:endParaRPr lang="ja-JP" altLang="en-US"/>
          </a:p>
        </p:txBody>
      </p:sp>
      <p:sp>
        <p:nvSpPr>
          <p:cNvPr id="283677" name="Text Box 29"/>
          <p:cNvSpPr txBox="1">
            <a:spLocks noChangeArrowheads="1"/>
          </p:cNvSpPr>
          <p:nvPr/>
        </p:nvSpPr>
        <p:spPr bwMode="auto">
          <a:xfrm>
            <a:off x="2270125" y="3810000"/>
            <a:ext cx="2276475" cy="457200"/>
          </a:xfrm>
          <a:prstGeom prst="rect">
            <a:avLst/>
          </a:prstGeom>
          <a:noFill/>
          <a:ln w="9525">
            <a:noFill/>
            <a:miter lim="800000"/>
            <a:headEnd/>
            <a:tailEnd/>
          </a:ln>
          <a:effectLst/>
        </p:spPr>
        <p:txBody>
          <a:bodyPr wrap="none">
            <a:spAutoFit/>
          </a:bodyPr>
          <a:lstStyle/>
          <a:p>
            <a:r>
              <a:rPr lang="ja-JP" altLang="en-US"/>
              <a:t>同一地点へ戻る</a:t>
            </a:r>
          </a:p>
        </p:txBody>
      </p:sp>
      <p:sp>
        <p:nvSpPr>
          <p:cNvPr id="283678" name="Rectangle 30"/>
          <p:cNvSpPr>
            <a:spLocks noChangeArrowheads="1"/>
          </p:cNvSpPr>
          <p:nvPr/>
        </p:nvSpPr>
        <p:spPr bwMode="auto">
          <a:xfrm>
            <a:off x="3352800" y="1447800"/>
            <a:ext cx="609600" cy="990600"/>
          </a:xfrm>
          <a:prstGeom prst="rect">
            <a:avLst/>
          </a:prstGeom>
          <a:solidFill>
            <a:schemeClr val="folHlink"/>
          </a:solidFill>
          <a:ln w="9525">
            <a:solidFill>
              <a:srgbClr val="FF0000"/>
            </a:solidFill>
            <a:miter lim="800000"/>
            <a:headEnd/>
            <a:tailEnd/>
          </a:ln>
          <a:effectLst/>
        </p:spPr>
        <p:txBody>
          <a:bodyPr vert="eaVert" wrap="none" anchor="ctr"/>
          <a:lstStyle/>
          <a:p>
            <a:pPr algn="ctr"/>
            <a:r>
              <a:rPr lang="ja-JP" altLang="en-US" sz="1400"/>
              <a:t>調査・報道員</a:t>
            </a:r>
            <a:endParaRPr lang="ja-JP" altLang="en-US"/>
          </a:p>
        </p:txBody>
      </p:sp>
      <p:sp>
        <p:nvSpPr>
          <p:cNvPr id="283679" name="Rectangle 31"/>
          <p:cNvSpPr>
            <a:spLocks noChangeArrowheads="1"/>
          </p:cNvSpPr>
          <p:nvPr/>
        </p:nvSpPr>
        <p:spPr bwMode="auto">
          <a:xfrm>
            <a:off x="3352800" y="4419600"/>
            <a:ext cx="609600" cy="990600"/>
          </a:xfrm>
          <a:prstGeom prst="rect">
            <a:avLst/>
          </a:prstGeom>
          <a:noFill/>
          <a:ln w="9525">
            <a:solidFill>
              <a:schemeClr val="tx1"/>
            </a:solidFill>
            <a:miter lim="800000"/>
            <a:headEnd/>
            <a:tailEnd/>
          </a:ln>
          <a:effectLst/>
        </p:spPr>
        <p:txBody>
          <a:bodyPr vert="eaVert" wrap="none" anchor="ctr"/>
          <a:lstStyle/>
          <a:p>
            <a:pPr algn="ctr"/>
            <a:r>
              <a:rPr lang="ja-JP" altLang="en-US" sz="1600"/>
              <a:t>調査・報道</a:t>
            </a:r>
          </a:p>
        </p:txBody>
      </p:sp>
      <p:sp>
        <p:nvSpPr>
          <p:cNvPr id="283680" name="Rectangle 32"/>
          <p:cNvSpPr>
            <a:spLocks noChangeArrowheads="1"/>
          </p:cNvSpPr>
          <p:nvPr/>
        </p:nvSpPr>
        <p:spPr bwMode="auto">
          <a:xfrm>
            <a:off x="7010400" y="1447800"/>
            <a:ext cx="609600" cy="990600"/>
          </a:xfrm>
          <a:prstGeom prst="rect">
            <a:avLst/>
          </a:prstGeom>
          <a:solidFill>
            <a:schemeClr val="folHlink"/>
          </a:solidFill>
          <a:ln w="9525">
            <a:solidFill>
              <a:srgbClr val="FF0000"/>
            </a:solidFill>
            <a:prstDash val="dash"/>
            <a:miter lim="800000"/>
            <a:headEnd/>
            <a:tailEnd/>
          </a:ln>
          <a:effectLst/>
        </p:spPr>
        <p:txBody>
          <a:bodyPr vert="eaVert" wrap="none" anchor="ctr"/>
          <a:lstStyle/>
          <a:p>
            <a:pPr algn="ctr"/>
            <a:r>
              <a:rPr lang="ja-JP" altLang="en-US"/>
              <a:t>患者</a:t>
            </a:r>
          </a:p>
        </p:txBody>
      </p:sp>
      <p:sp>
        <p:nvSpPr>
          <p:cNvPr id="283681" name="Rectangle 33"/>
          <p:cNvSpPr>
            <a:spLocks noChangeArrowheads="1"/>
          </p:cNvSpPr>
          <p:nvPr/>
        </p:nvSpPr>
        <p:spPr bwMode="auto">
          <a:xfrm>
            <a:off x="5867400" y="1447800"/>
            <a:ext cx="381000" cy="990600"/>
          </a:xfrm>
          <a:prstGeom prst="rect">
            <a:avLst/>
          </a:prstGeom>
          <a:noFill/>
          <a:ln w="9525">
            <a:solidFill>
              <a:schemeClr val="tx1"/>
            </a:solidFill>
            <a:miter lim="800000"/>
            <a:headEnd/>
            <a:tailEnd/>
          </a:ln>
          <a:effectLst/>
        </p:spPr>
        <p:txBody>
          <a:bodyPr vert="eaVert" wrap="none" anchor="ctr"/>
          <a:lstStyle/>
          <a:p>
            <a:pPr algn="ctr"/>
            <a:r>
              <a:rPr lang="ja-JP" altLang="en-US"/>
              <a:t>電線</a:t>
            </a:r>
          </a:p>
        </p:txBody>
      </p:sp>
      <p:sp>
        <p:nvSpPr>
          <p:cNvPr id="283682" name="Rectangle 34"/>
          <p:cNvSpPr>
            <a:spLocks noChangeArrowheads="1"/>
          </p:cNvSpPr>
          <p:nvPr/>
        </p:nvSpPr>
        <p:spPr bwMode="auto">
          <a:xfrm>
            <a:off x="5867400" y="4419600"/>
            <a:ext cx="304800" cy="990600"/>
          </a:xfrm>
          <a:prstGeom prst="rect">
            <a:avLst/>
          </a:prstGeom>
          <a:noFill/>
          <a:ln w="9525">
            <a:solidFill>
              <a:schemeClr val="tx1"/>
            </a:solidFill>
            <a:miter lim="800000"/>
            <a:headEnd/>
            <a:tailEnd/>
          </a:ln>
          <a:effectLst/>
        </p:spPr>
        <p:txBody>
          <a:bodyPr vert="eaVert" wrap="none" anchor="ctr"/>
          <a:lstStyle/>
          <a:p>
            <a:pPr algn="ctr"/>
            <a:r>
              <a:rPr lang="ja-JP" altLang="en-US"/>
              <a:t>移動</a:t>
            </a:r>
          </a:p>
        </p:txBody>
      </p:sp>
      <p:sp>
        <p:nvSpPr>
          <p:cNvPr id="283683" name="Rectangle 35"/>
          <p:cNvSpPr>
            <a:spLocks noChangeArrowheads="1"/>
          </p:cNvSpPr>
          <p:nvPr/>
        </p:nvSpPr>
        <p:spPr bwMode="auto">
          <a:xfrm>
            <a:off x="7010400" y="4419600"/>
            <a:ext cx="609600" cy="990600"/>
          </a:xfrm>
          <a:prstGeom prst="rect">
            <a:avLst/>
          </a:prstGeom>
          <a:noFill/>
          <a:ln w="28575">
            <a:solidFill>
              <a:schemeClr val="tx1"/>
            </a:solidFill>
            <a:prstDash val="dash"/>
            <a:miter lim="800000"/>
            <a:headEnd/>
            <a:tailEnd/>
          </a:ln>
          <a:effectLst/>
        </p:spPr>
        <p:txBody>
          <a:bodyPr vert="eaVert" wrap="none" anchor="ctr"/>
          <a:lstStyle/>
          <a:p>
            <a:pPr algn="ctr"/>
            <a:r>
              <a:rPr lang="ja-JP" altLang="en-US"/>
              <a:t>治療</a:t>
            </a:r>
          </a:p>
        </p:txBody>
      </p:sp>
      <p:sp>
        <p:nvSpPr>
          <p:cNvPr id="283684" name="Oval 36"/>
          <p:cNvSpPr>
            <a:spLocks noChangeArrowheads="1"/>
          </p:cNvSpPr>
          <p:nvPr/>
        </p:nvSpPr>
        <p:spPr bwMode="auto">
          <a:xfrm>
            <a:off x="8153400" y="5791200"/>
            <a:ext cx="914400" cy="914400"/>
          </a:xfrm>
          <a:prstGeom prst="ellipse">
            <a:avLst/>
          </a:prstGeom>
          <a:noFill/>
          <a:ln w="9525">
            <a:solidFill>
              <a:schemeClr val="tx1"/>
            </a:solidFill>
            <a:round/>
            <a:headEnd/>
            <a:tailEnd/>
          </a:ln>
          <a:effectLst/>
        </p:spPr>
        <p:txBody>
          <a:bodyPr wrap="none" anchor="ctr"/>
          <a:lstStyle/>
          <a:p>
            <a:pPr algn="ctr"/>
            <a:r>
              <a:rPr lang="ja-JP" altLang="en-US"/>
              <a:t>局</a:t>
            </a:r>
          </a:p>
        </p:txBody>
      </p:sp>
      <p:sp>
        <p:nvSpPr>
          <p:cNvPr id="283685" name="Oval 37"/>
          <p:cNvSpPr>
            <a:spLocks noChangeArrowheads="1"/>
          </p:cNvSpPr>
          <p:nvPr/>
        </p:nvSpPr>
        <p:spPr bwMode="auto">
          <a:xfrm>
            <a:off x="76200" y="228600"/>
            <a:ext cx="914400" cy="914400"/>
          </a:xfrm>
          <a:prstGeom prst="ellipse">
            <a:avLst/>
          </a:prstGeom>
          <a:noFill/>
          <a:ln w="9525">
            <a:solidFill>
              <a:schemeClr val="tx1"/>
            </a:solidFill>
            <a:round/>
            <a:headEnd/>
            <a:tailEnd/>
          </a:ln>
          <a:effectLst/>
        </p:spPr>
        <p:txBody>
          <a:bodyPr wrap="none" anchor="ctr"/>
          <a:lstStyle/>
          <a:p>
            <a:pPr algn="ctr"/>
            <a:r>
              <a:rPr lang="ja-JP" altLang="en-US"/>
              <a:t>事務所</a:t>
            </a:r>
          </a:p>
        </p:txBody>
      </p:sp>
      <p:sp>
        <p:nvSpPr>
          <p:cNvPr id="283686" name="Oval 38"/>
          <p:cNvSpPr>
            <a:spLocks noChangeArrowheads="1"/>
          </p:cNvSpPr>
          <p:nvPr/>
        </p:nvSpPr>
        <p:spPr bwMode="auto">
          <a:xfrm>
            <a:off x="5562600" y="3200400"/>
            <a:ext cx="914400" cy="381000"/>
          </a:xfrm>
          <a:prstGeom prst="ellipse">
            <a:avLst/>
          </a:prstGeom>
          <a:noFill/>
          <a:ln w="9525">
            <a:solidFill>
              <a:schemeClr val="tx1"/>
            </a:solidFill>
            <a:round/>
            <a:headEnd/>
            <a:tailEnd/>
          </a:ln>
          <a:effectLst/>
        </p:spPr>
        <p:txBody>
          <a:bodyPr wrap="none" anchor="ctr"/>
          <a:lstStyle/>
          <a:p>
            <a:pPr algn="ctr"/>
            <a:r>
              <a:rPr lang="ja-JP" altLang="en-US"/>
              <a:t>改正</a:t>
            </a:r>
          </a:p>
        </p:txBody>
      </p:sp>
      <p:cxnSp>
        <p:nvCxnSpPr>
          <p:cNvPr id="283687" name="AutoShape 39"/>
          <p:cNvCxnSpPr>
            <a:cxnSpLocks noChangeShapeType="1"/>
            <a:stCxn id="283686" idx="4"/>
            <a:endCxn id="283682" idx="0"/>
          </p:cNvCxnSpPr>
          <p:nvPr/>
        </p:nvCxnSpPr>
        <p:spPr bwMode="auto">
          <a:xfrm>
            <a:off x="6019800" y="3581400"/>
            <a:ext cx="0" cy="838200"/>
          </a:xfrm>
          <a:prstGeom prst="straightConnector1">
            <a:avLst/>
          </a:prstGeom>
          <a:noFill/>
          <a:ln w="9525">
            <a:solidFill>
              <a:schemeClr val="tx1"/>
            </a:solidFill>
            <a:round/>
            <a:headEnd/>
            <a:tailEnd type="triangle" w="med" len="med"/>
          </a:ln>
          <a:effectLst/>
        </p:spPr>
      </p:cxnSp>
      <p:sp>
        <p:nvSpPr>
          <p:cNvPr id="283688" name="Text Box 40"/>
          <p:cNvSpPr txBox="1">
            <a:spLocks noChangeArrowheads="1"/>
          </p:cNvSpPr>
          <p:nvPr/>
        </p:nvSpPr>
        <p:spPr bwMode="auto">
          <a:xfrm>
            <a:off x="7162800" y="2514600"/>
            <a:ext cx="366713" cy="923925"/>
          </a:xfrm>
          <a:prstGeom prst="rect">
            <a:avLst/>
          </a:prstGeom>
          <a:noFill/>
          <a:ln w="9525">
            <a:noFill/>
            <a:miter lim="800000"/>
            <a:headEnd/>
            <a:tailEnd/>
          </a:ln>
          <a:effectLst/>
        </p:spPr>
        <p:txBody>
          <a:bodyPr vert="eaVert" wrap="none">
            <a:spAutoFit/>
          </a:bodyPr>
          <a:lstStyle/>
          <a:p>
            <a:r>
              <a:rPr lang="ja-JP" altLang="en-US" sz="1200"/>
              <a:t>ドクターヘリ</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スライド番号プレースホルダ 3"/>
          <p:cNvSpPr>
            <a:spLocks noGrp="1"/>
          </p:cNvSpPr>
          <p:nvPr>
            <p:ph type="sldNum" sz="quarter" idx="12"/>
          </p:nvPr>
        </p:nvSpPr>
        <p:spPr/>
        <p:txBody>
          <a:bodyPr/>
          <a:lstStyle/>
          <a:p>
            <a:fld id="{B1F5E899-F1ED-40A6-8261-1E7515C8722B}" type="slidenum">
              <a:rPr lang="en-US" altLang="ja-JP"/>
              <a:pPr/>
              <a:t>59</a:t>
            </a:fld>
            <a:endParaRPr lang="en-US" altLang="ja-JP"/>
          </a:p>
        </p:txBody>
      </p:sp>
      <p:sp>
        <p:nvSpPr>
          <p:cNvPr id="285698" name="Rectangle 1026"/>
          <p:cNvSpPr>
            <a:spLocks noChangeArrowheads="1"/>
          </p:cNvSpPr>
          <p:nvPr/>
        </p:nvSpPr>
        <p:spPr bwMode="auto">
          <a:xfrm>
            <a:off x="990600" y="2362200"/>
            <a:ext cx="1066800" cy="533400"/>
          </a:xfrm>
          <a:prstGeom prst="rect">
            <a:avLst/>
          </a:prstGeom>
          <a:noFill/>
          <a:ln w="9525">
            <a:solidFill>
              <a:schemeClr val="tx1"/>
            </a:solidFill>
            <a:miter lim="800000"/>
            <a:headEnd/>
            <a:tailEnd/>
          </a:ln>
          <a:effectLst/>
        </p:spPr>
        <p:txBody>
          <a:bodyPr wrap="none" anchor="ctr"/>
          <a:lstStyle/>
          <a:p>
            <a:pPr algn="ctr"/>
            <a:r>
              <a:rPr lang="ja-JP" altLang="en-US" sz="1800"/>
              <a:t>実利用者</a:t>
            </a:r>
          </a:p>
        </p:txBody>
      </p:sp>
      <p:sp>
        <p:nvSpPr>
          <p:cNvPr id="285699" name="Rectangle 1027"/>
          <p:cNvSpPr>
            <a:spLocks noChangeArrowheads="1"/>
          </p:cNvSpPr>
          <p:nvPr/>
        </p:nvSpPr>
        <p:spPr bwMode="auto">
          <a:xfrm>
            <a:off x="914400" y="685800"/>
            <a:ext cx="1066800" cy="533400"/>
          </a:xfrm>
          <a:prstGeom prst="rect">
            <a:avLst/>
          </a:prstGeom>
          <a:noFill/>
          <a:ln w="9525">
            <a:solidFill>
              <a:srgbClr val="FF0000"/>
            </a:solidFill>
            <a:miter lim="800000"/>
            <a:headEnd/>
            <a:tailEnd/>
          </a:ln>
          <a:effectLst/>
        </p:spPr>
        <p:txBody>
          <a:bodyPr wrap="none" anchor="ctr"/>
          <a:lstStyle/>
          <a:p>
            <a:pPr algn="ctr"/>
            <a:r>
              <a:rPr lang="ja-JP" altLang="en-US" sz="1800"/>
              <a:t>自家用車</a:t>
            </a:r>
          </a:p>
        </p:txBody>
      </p:sp>
      <p:sp>
        <p:nvSpPr>
          <p:cNvPr id="285700" name="Line 1028"/>
          <p:cNvSpPr>
            <a:spLocks noChangeShapeType="1"/>
          </p:cNvSpPr>
          <p:nvPr/>
        </p:nvSpPr>
        <p:spPr bwMode="auto">
          <a:xfrm flipV="1">
            <a:off x="1447800" y="1295400"/>
            <a:ext cx="0" cy="685800"/>
          </a:xfrm>
          <a:prstGeom prst="line">
            <a:avLst/>
          </a:prstGeom>
          <a:noFill/>
          <a:ln w="38100">
            <a:solidFill>
              <a:schemeClr val="tx1"/>
            </a:solidFill>
            <a:round/>
            <a:headEnd/>
            <a:tailEnd type="triangle" w="med" len="med"/>
          </a:ln>
          <a:effectLst/>
        </p:spPr>
        <p:txBody>
          <a:bodyPr wrap="none" anchor="ctr"/>
          <a:lstStyle/>
          <a:p>
            <a:endParaRPr lang="ja-JP" altLang="en-US"/>
          </a:p>
        </p:txBody>
      </p:sp>
      <p:sp>
        <p:nvSpPr>
          <p:cNvPr id="285701" name="Oval 1029"/>
          <p:cNvSpPr>
            <a:spLocks noChangeArrowheads="1"/>
          </p:cNvSpPr>
          <p:nvPr/>
        </p:nvSpPr>
        <p:spPr bwMode="auto">
          <a:xfrm>
            <a:off x="609600" y="1524000"/>
            <a:ext cx="914400" cy="533400"/>
          </a:xfrm>
          <a:prstGeom prst="ellipse">
            <a:avLst/>
          </a:prstGeom>
          <a:noFill/>
          <a:ln w="9525">
            <a:solidFill>
              <a:schemeClr val="tx1"/>
            </a:solidFill>
            <a:round/>
            <a:headEnd/>
            <a:tailEnd/>
          </a:ln>
          <a:effectLst/>
        </p:spPr>
        <p:txBody>
          <a:bodyPr wrap="none" anchor="ctr"/>
          <a:lstStyle/>
          <a:p>
            <a:pPr algn="ctr"/>
            <a:r>
              <a:rPr lang="ja-JP" altLang="en-US"/>
              <a:t>運転</a:t>
            </a:r>
          </a:p>
        </p:txBody>
      </p:sp>
      <p:sp>
        <p:nvSpPr>
          <p:cNvPr id="285702" name="Rectangle 1030"/>
          <p:cNvSpPr>
            <a:spLocks noChangeArrowheads="1"/>
          </p:cNvSpPr>
          <p:nvPr/>
        </p:nvSpPr>
        <p:spPr bwMode="auto">
          <a:xfrm>
            <a:off x="4572000" y="2362200"/>
            <a:ext cx="1066800" cy="533400"/>
          </a:xfrm>
          <a:prstGeom prst="rect">
            <a:avLst/>
          </a:prstGeom>
          <a:noFill/>
          <a:ln w="9525">
            <a:solidFill>
              <a:schemeClr val="tx1"/>
            </a:solidFill>
            <a:miter lim="800000"/>
            <a:headEnd/>
            <a:tailEnd/>
          </a:ln>
          <a:effectLst/>
        </p:spPr>
        <p:txBody>
          <a:bodyPr wrap="none" anchor="ctr"/>
          <a:lstStyle/>
          <a:p>
            <a:pPr algn="ctr"/>
            <a:r>
              <a:rPr lang="ja-JP" altLang="en-US" sz="1800"/>
              <a:t>実利用者</a:t>
            </a:r>
          </a:p>
        </p:txBody>
      </p:sp>
      <p:sp>
        <p:nvSpPr>
          <p:cNvPr id="285703" name="Rectangle 1031"/>
          <p:cNvSpPr>
            <a:spLocks noChangeArrowheads="1"/>
          </p:cNvSpPr>
          <p:nvPr/>
        </p:nvSpPr>
        <p:spPr bwMode="auto">
          <a:xfrm>
            <a:off x="3810000" y="762000"/>
            <a:ext cx="609600" cy="1066800"/>
          </a:xfrm>
          <a:prstGeom prst="rect">
            <a:avLst/>
          </a:prstGeom>
          <a:noFill/>
          <a:ln w="9525">
            <a:solidFill>
              <a:schemeClr val="tx1"/>
            </a:solidFill>
            <a:miter lim="800000"/>
            <a:headEnd/>
            <a:tailEnd/>
          </a:ln>
          <a:effectLst/>
        </p:spPr>
        <p:txBody>
          <a:bodyPr vert="eaVert" wrap="none" anchor="ctr"/>
          <a:lstStyle/>
          <a:p>
            <a:pPr algn="ctr"/>
            <a:r>
              <a:rPr lang="ja-JP" altLang="en-US" sz="1200"/>
              <a:t>自家用運転手</a:t>
            </a:r>
            <a:endParaRPr lang="ja-JP" altLang="en-US" sz="1600"/>
          </a:p>
          <a:p>
            <a:pPr algn="ctr"/>
            <a:r>
              <a:rPr lang="ja-JP" altLang="en-US" sz="1600"/>
              <a:t>家族等</a:t>
            </a:r>
          </a:p>
        </p:txBody>
      </p:sp>
      <p:sp>
        <p:nvSpPr>
          <p:cNvPr id="285704" name="Rectangle 1032"/>
          <p:cNvSpPr>
            <a:spLocks noChangeArrowheads="1"/>
          </p:cNvSpPr>
          <p:nvPr/>
        </p:nvSpPr>
        <p:spPr bwMode="auto">
          <a:xfrm>
            <a:off x="4724400" y="1295400"/>
            <a:ext cx="1066800" cy="457200"/>
          </a:xfrm>
          <a:prstGeom prst="rect">
            <a:avLst/>
          </a:prstGeom>
          <a:noFill/>
          <a:ln w="9525">
            <a:solidFill>
              <a:schemeClr val="tx1"/>
            </a:solidFill>
            <a:miter lim="800000"/>
            <a:headEnd/>
            <a:tailEnd/>
          </a:ln>
          <a:effectLst/>
        </p:spPr>
        <p:txBody>
          <a:bodyPr wrap="none" anchor="ctr"/>
          <a:lstStyle/>
          <a:p>
            <a:pPr algn="ctr"/>
            <a:r>
              <a:rPr lang="ja-JP" altLang="en-US" sz="1800"/>
              <a:t>自分の車</a:t>
            </a:r>
          </a:p>
        </p:txBody>
      </p:sp>
      <p:sp>
        <p:nvSpPr>
          <p:cNvPr id="285705" name="Line 1033"/>
          <p:cNvSpPr>
            <a:spLocks noChangeShapeType="1"/>
          </p:cNvSpPr>
          <p:nvPr/>
        </p:nvSpPr>
        <p:spPr bwMode="auto">
          <a:xfrm flipV="1">
            <a:off x="4267200" y="2133600"/>
            <a:ext cx="0" cy="457200"/>
          </a:xfrm>
          <a:prstGeom prst="line">
            <a:avLst/>
          </a:prstGeom>
          <a:noFill/>
          <a:ln w="38100">
            <a:solidFill>
              <a:schemeClr val="tx1"/>
            </a:solidFill>
            <a:round/>
            <a:headEnd/>
            <a:tailEnd type="triangle" w="med" len="med"/>
          </a:ln>
          <a:effectLst/>
        </p:spPr>
        <p:txBody>
          <a:bodyPr wrap="none" anchor="ctr"/>
          <a:lstStyle/>
          <a:p>
            <a:endParaRPr lang="ja-JP" altLang="en-US"/>
          </a:p>
        </p:txBody>
      </p:sp>
      <p:sp>
        <p:nvSpPr>
          <p:cNvPr id="285706" name="Rectangle 1034"/>
          <p:cNvSpPr>
            <a:spLocks noChangeArrowheads="1"/>
          </p:cNvSpPr>
          <p:nvPr/>
        </p:nvSpPr>
        <p:spPr bwMode="auto">
          <a:xfrm>
            <a:off x="6705600" y="2362200"/>
            <a:ext cx="1066800" cy="533400"/>
          </a:xfrm>
          <a:prstGeom prst="rect">
            <a:avLst/>
          </a:prstGeom>
          <a:noFill/>
          <a:ln w="9525">
            <a:solidFill>
              <a:schemeClr val="tx1"/>
            </a:solidFill>
            <a:miter lim="800000"/>
            <a:headEnd/>
            <a:tailEnd/>
          </a:ln>
          <a:effectLst/>
        </p:spPr>
        <p:txBody>
          <a:bodyPr wrap="none" anchor="ctr"/>
          <a:lstStyle/>
          <a:p>
            <a:pPr algn="ctr"/>
            <a:r>
              <a:rPr lang="ja-JP" altLang="en-US" sz="1800"/>
              <a:t>会社員</a:t>
            </a:r>
          </a:p>
        </p:txBody>
      </p:sp>
      <p:sp>
        <p:nvSpPr>
          <p:cNvPr id="285707" name="Rectangle 1035"/>
          <p:cNvSpPr>
            <a:spLocks noChangeArrowheads="1"/>
          </p:cNvSpPr>
          <p:nvPr/>
        </p:nvSpPr>
        <p:spPr bwMode="auto">
          <a:xfrm>
            <a:off x="6248400" y="609600"/>
            <a:ext cx="838200" cy="1219200"/>
          </a:xfrm>
          <a:prstGeom prst="rect">
            <a:avLst/>
          </a:prstGeom>
          <a:noFill/>
          <a:ln w="9525">
            <a:solidFill>
              <a:schemeClr val="tx1"/>
            </a:solidFill>
            <a:miter lim="800000"/>
            <a:headEnd/>
            <a:tailEnd/>
          </a:ln>
          <a:effectLst/>
        </p:spPr>
        <p:txBody>
          <a:bodyPr vert="eaVert" wrap="none" anchor="ctr"/>
          <a:lstStyle/>
          <a:p>
            <a:pPr algn="ctr"/>
            <a:r>
              <a:rPr lang="ja-JP" altLang="en-US" sz="1800"/>
              <a:t>運転手</a:t>
            </a:r>
          </a:p>
          <a:p>
            <a:pPr algn="ctr"/>
            <a:r>
              <a:rPr lang="en-US" altLang="ja-JP" sz="1800"/>
              <a:t>(</a:t>
            </a:r>
            <a:r>
              <a:rPr lang="ja-JP" altLang="en-US" sz="1800"/>
              <a:t>社員・派遣）</a:t>
            </a:r>
          </a:p>
        </p:txBody>
      </p:sp>
      <p:sp>
        <p:nvSpPr>
          <p:cNvPr id="285708" name="Rectangle 1036"/>
          <p:cNvSpPr>
            <a:spLocks noChangeArrowheads="1"/>
          </p:cNvSpPr>
          <p:nvPr/>
        </p:nvSpPr>
        <p:spPr bwMode="auto">
          <a:xfrm>
            <a:off x="7391400" y="685800"/>
            <a:ext cx="762000" cy="1143000"/>
          </a:xfrm>
          <a:prstGeom prst="rect">
            <a:avLst/>
          </a:prstGeom>
          <a:noFill/>
          <a:ln w="9525">
            <a:solidFill>
              <a:schemeClr val="tx1"/>
            </a:solidFill>
            <a:miter lim="800000"/>
            <a:headEnd/>
            <a:tailEnd/>
          </a:ln>
          <a:effectLst/>
        </p:spPr>
        <p:txBody>
          <a:bodyPr vert="eaVert" wrap="none" anchor="ctr"/>
          <a:lstStyle/>
          <a:p>
            <a:pPr algn="ctr"/>
            <a:r>
              <a:rPr lang="ja-JP" altLang="en-US" sz="1800"/>
              <a:t>会社の車</a:t>
            </a:r>
          </a:p>
        </p:txBody>
      </p:sp>
      <p:sp>
        <p:nvSpPr>
          <p:cNvPr id="285709" name="Line 1037"/>
          <p:cNvSpPr>
            <a:spLocks noChangeShapeType="1"/>
          </p:cNvSpPr>
          <p:nvPr/>
        </p:nvSpPr>
        <p:spPr bwMode="auto">
          <a:xfrm flipV="1">
            <a:off x="7239000" y="1828800"/>
            <a:ext cx="0" cy="457200"/>
          </a:xfrm>
          <a:prstGeom prst="line">
            <a:avLst/>
          </a:prstGeom>
          <a:noFill/>
          <a:ln w="28575">
            <a:solidFill>
              <a:schemeClr val="tx1"/>
            </a:solidFill>
            <a:round/>
            <a:headEnd/>
            <a:tailEnd type="triangle" w="med" len="med"/>
          </a:ln>
          <a:effectLst/>
        </p:spPr>
        <p:txBody>
          <a:bodyPr wrap="none" anchor="ctr"/>
          <a:lstStyle/>
          <a:p>
            <a:endParaRPr lang="ja-JP" altLang="en-US"/>
          </a:p>
        </p:txBody>
      </p:sp>
      <p:sp>
        <p:nvSpPr>
          <p:cNvPr id="285710" name="Rectangle 1038"/>
          <p:cNvSpPr>
            <a:spLocks noChangeArrowheads="1"/>
          </p:cNvSpPr>
          <p:nvPr/>
        </p:nvSpPr>
        <p:spPr bwMode="auto">
          <a:xfrm>
            <a:off x="3276600" y="762000"/>
            <a:ext cx="457200" cy="1066800"/>
          </a:xfrm>
          <a:prstGeom prst="rect">
            <a:avLst/>
          </a:prstGeom>
          <a:noFill/>
          <a:ln w="9525">
            <a:solidFill>
              <a:schemeClr val="tx1"/>
            </a:solidFill>
            <a:miter lim="800000"/>
            <a:headEnd/>
            <a:tailEnd/>
          </a:ln>
          <a:effectLst/>
        </p:spPr>
        <p:txBody>
          <a:bodyPr vert="eaVert" wrap="none" anchor="ctr"/>
          <a:lstStyle/>
          <a:p>
            <a:pPr algn="ctr"/>
            <a:r>
              <a:rPr lang="ja-JP" altLang="en-US" sz="1800"/>
              <a:t>運転代行</a:t>
            </a:r>
          </a:p>
        </p:txBody>
      </p:sp>
      <p:sp>
        <p:nvSpPr>
          <p:cNvPr id="285711" name="Rectangle 1039"/>
          <p:cNvSpPr>
            <a:spLocks noChangeArrowheads="1"/>
          </p:cNvSpPr>
          <p:nvPr/>
        </p:nvSpPr>
        <p:spPr bwMode="auto">
          <a:xfrm>
            <a:off x="4724400" y="838200"/>
            <a:ext cx="1066800" cy="381000"/>
          </a:xfrm>
          <a:prstGeom prst="rect">
            <a:avLst/>
          </a:prstGeom>
          <a:noFill/>
          <a:ln w="9525">
            <a:solidFill>
              <a:schemeClr val="tx1"/>
            </a:solidFill>
            <a:miter lim="800000"/>
            <a:headEnd/>
            <a:tailEnd/>
          </a:ln>
          <a:effectLst/>
        </p:spPr>
        <p:txBody>
          <a:bodyPr wrap="none" anchor="ctr"/>
          <a:lstStyle/>
          <a:p>
            <a:pPr algn="ctr"/>
            <a:r>
              <a:rPr lang="ja-JP" altLang="en-US" sz="1800"/>
              <a:t>借りた車</a:t>
            </a:r>
          </a:p>
        </p:txBody>
      </p:sp>
      <p:sp>
        <p:nvSpPr>
          <p:cNvPr id="285712" name="Rectangle 1040"/>
          <p:cNvSpPr>
            <a:spLocks noChangeArrowheads="1"/>
          </p:cNvSpPr>
          <p:nvPr/>
        </p:nvSpPr>
        <p:spPr bwMode="auto">
          <a:xfrm>
            <a:off x="4648200" y="685800"/>
            <a:ext cx="1219200" cy="1143000"/>
          </a:xfrm>
          <a:prstGeom prst="rect">
            <a:avLst/>
          </a:prstGeom>
          <a:noFill/>
          <a:ln w="9525">
            <a:solidFill>
              <a:srgbClr val="FF0000"/>
            </a:solidFill>
            <a:prstDash val="sysDot"/>
            <a:miter lim="800000"/>
            <a:headEnd/>
            <a:tailEnd/>
          </a:ln>
          <a:effectLst/>
        </p:spPr>
        <p:txBody>
          <a:bodyPr wrap="none" anchor="ctr"/>
          <a:lstStyle/>
          <a:p>
            <a:pPr algn="ctr"/>
            <a:endParaRPr lang="ja-JP" altLang="ja-JP" sz="1800"/>
          </a:p>
        </p:txBody>
      </p:sp>
      <p:sp>
        <p:nvSpPr>
          <p:cNvPr id="285713" name="Rectangle 1041"/>
          <p:cNvSpPr>
            <a:spLocks noChangeArrowheads="1"/>
          </p:cNvSpPr>
          <p:nvPr/>
        </p:nvSpPr>
        <p:spPr bwMode="auto">
          <a:xfrm>
            <a:off x="3200400" y="685800"/>
            <a:ext cx="1295400" cy="1219200"/>
          </a:xfrm>
          <a:prstGeom prst="rect">
            <a:avLst/>
          </a:prstGeom>
          <a:noFill/>
          <a:ln w="9525">
            <a:solidFill>
              <a:schemeClr val="tx1"/>
            </a:solidFill>
            <a:prstDash val="sysDot"/>
            <a:miter lim="800000"/>
            <a:headEnd/>
            <a:tailEnd/>
          </a:ln>
          <a:effectLst/>
        </p:spPr>
        <p:txBody>
          <a:bodyPr wrap="none" anchor="ctr"/>
          <a:lstStyle/>
          <a:p>
            <a:pPr algn="ctr"/>
            <a:endParaRPr lang="ja-JP" altLang="ja-JP" sz="1800"/>
          </a:p>
        </p:txBody>
      </p:sp>
      <p:sp>
        <p:nvSpPr>
          <p:cNvPr id="285714" name="Oval 1042"/>
          <p:cNvSpPr>
            <a:spLocks noChangeArrowheads="1"/>
          </p:cNvSpPr>
          <p:nvPr/>
        </p:nvSpPr>
        <p:spPr bwMode="auto">
          <a:xfrm>
            <a:off x="3124200" y="2057400"/>
            <a:ext cx="914400" cy="533400"/>
          </a:xfrm>
          <a:prstGeom prst="ellipse">
            <a:avLst/>
          </a:prstGeom>
          <a:noFill/>
          <a:ln w="9525">
            <a:solidFill>
              <a:schemeClr val="tx1"/>
            </a:solidFill>
            <a:round/>
            <a:headEnd/>
            <a:tailEnd/>
          </a:ln>
          <a:effectLst/>
        </p:spPr>
        <p:txBody>
          <a:bodyPr wrap="none" anchor="ctr"/>
          <a:lstStyle/>
          <a:p>
            <a:pPr algn="ctr"/>
            <a:r>
              <a:rPr lang="ja-JP" altLang="en-US" sz="1600"/>
              <a:t>運転</a:t>
            </a:r>
          </a:p>
          <a:p>
            <a:pPr algn="ctr"/>
            <a:r>
              <a:rPr lang="ja-JP" altLang="en-US" sz="1600"/>
              <a:t>指示</a:t>
            </a:r>
            <a:endParaRPr lang="ja-JP" altLang="en-US"/>
          </a:p>
        </p:txBody>
      </p:sp>
      <p:sp>
        <p:nvSpPr>
          <p:cNvPr id="285715" name="Rectangle 1043"/>
          <p:cNvSpPr>
            <a:spLocks noChangeArrowheads="1"/>
          </p:cNvSpPr>
          <p:nvPr/>
        </p:nvSpPr>
        <p:spPr bwMode="auto">
          <a:xfrm>
            <a:off x="685800" y="4724400"/>
            <a:ext cx="457200" cy="1295400"/>
          </a:xfrm>
          <a:prstGeom prst="rect">
            <a:avLst/>
          </a:prstGeom>
          <a:noFill/>
          <a:ln w="9525">
            <a:solidFill>
              <a:schemeClr val="tx1"/>
            </a:solidFill>
            <a:miter lim="800000"/>
            <a:headEnd/>
            <a:tailEnd/>
          </a:ln>
          <a:effectLst/>
        </p:spPr>
        <p:txBody>
          <a:bodyPr vert="eaVert" wrap="none" anchor="ctr"/>
          <a:lstStyle/>
          <a:p>
            <a:pPr algn="ctr"/>
            <a:r>
              <a:rPr lang="ja-JP" altLang="en-US" sz="1800"/>
              <a:t>実利用者</a:t>
            </a:r>
          </a:p>
        </p:txBody>
      </p:sp>
      <p:sp>
        <p:nvSpPr>
          <p:cNvPr id="285716" name="Rectangle 1044"/>
          <p:cNvSpPr>
            <a:spLocks noChangeArrowheads="1"/>
          </p:cNvSpPr>
          <p:nvPr/>
        </p:nvSpPr>
        <p:spPr bwMode="auto">
          <a:xfrm>
            <a:off x="1219200" y="4724400"/>
            <a:ext cx="457200" cy="1295400"/>
          </a:xfrm>
          <a:prstGeom prst="rect">
            <a:avLst/>
          </a:prstGeom>
          <a:noFill/>
          <a:ln w="9525">
            <a:solidFill>
              <a:schemeClr val="tx1"/>
            </a:solidFill>
            <a:miter lim="800000"/>
            <a:headEnd/>
            <a:tailEnd/>
          </a:ln>
          <a:effectLst/>
        </p:spPr>
        <p:txBody>
          <a:bodyPr vert="eaVert" wrap="none" anchor="ctr"/>
          <a:lstStyle/>
          <a:p>
            <a:pPr algn="ctr"/>
            <a:r>
              <a:rPr lang="ja-JP" altLang="en-US" sz="1800"/>
              <a:t>実利用者</a:t>
            </a:r>
          </a:p>
        </p:txBody>
      </p:sp>
      <p:sp>
        <p:nvSpPr>
          <p:cNvPr id="285717" name="Rectangle 1045"/>
          <p:cNvSpPr>
            <a:spLocks noChangeArrowheads="1"/>
          </p:cNvSpPr>
          <p:nvPr/>
        </p:nvSpPr>
        <p:spPr bwMode="auto">
          <a:xfrm>
            <a:off x="228600" y="3581400"/>
            <a:ext cx="2286000" cy="685800"/>
          </a:xfrm>
          <a:prstGeom prst="rect">
            <a:avLst/>
          </a:prstGeom>
          <a:noFill/>
          <a:ln w="9525">
            <a:solidFill>
              <a:schemeClr val="tx1"/>
            </a:solidFill>
            <a:miter lim="800000"/>
            <a:headEnd/>
            <a:tailEnd/>
          </a:ln>
          <a:effectLst/>
        </p:spPr>
        <p:txBody>
          <a:bodyPr wrap="none" anchor="ctr"/>
          <a:lstStyle/>
          <a:p>
            <a:pPr algn="ctr"/>
            <a:r>
              <a:rPr lang="ja-JP" altLang="en-US" sz="1800"/>
              <a:t>共有</a:t>
            </a:r>
            <a:r>
              <a:rPr lang="en-US" altLang="ja-JP" sz="1800"/>
              <a:t>(</a:t>
            </a:r>
            <a:r>
              <a:rPr lang="ja-JP" altLang="en-US" sz="1800"/>
              <a:t>登録）の自家用車</a:t>
            </a:r>
          </a:p>
        </p:txBody>
      </p:sp>
      <p:sp>
        <p:nvSpPr>
          <p:cNvPr id="285718" name="Rectangle 1046"/>
          <p:cNvSpPr>
            <a:spLocks noChangeArrowheads="1"/>
          </p:cNvSpPr>
          <p:nvPr/>
        </p:nvSpPr>
        <p:spPr bwMode="auto">
          <a:xfrm>
            <a:off x="2895600" y="4724400"/>
            <a:ext cx="457200" cy="1295400"/>
          </a:xfrm>
          <a:prstGeom prst="rect">
            <a:avLst/>
          </a:prstGeom>
          <a:noFill/>
          <a:ln w="9525">
            <a:solidFill>
              <a:schemeClr val="tx1"/>
            </a:solidFill>
            <a:miter lim="800000"/>
            <a:headEnd/>
            <a:tailEnd/>
          </a:ln>
          <a:effectLst/>
        </p:spPr>
        <p:txBody>
          <a:bodyPr vert="eaVert" wrap="none" anchor="ctr"/>
          <a:lstStyle/>
          <a:p>
            <a:pPr algn="ctr"/>
            <a:r>
              <a:rPr lang="ja-JP" altLang="en-US" sz="1800"/>
              <a:t>実利用者</a:t>
            </a:r>
          </a:p>
        </p:txBody>
      </p:sp>
      <p:sp>
        <p:nvSpPr>
          <p:cNvPr id="285719" name="Rectangle 1047"/>
          <p:cNvSpPr>
            <a:spLocks noChangeArrowheads="1"/>
          </p:cNvSpPr>
          <p:nvPr/>
        </p:nvSpPr>
        <p:spPr bwMode="auto">
          <a:xfrm>
            <a:off x="3429000" y="4724400"/>
            <a:ext cx="457200" cy="1295400"/>
          </a:xfrm>
          <a:prstGeom prst="rect">
            <a:avLst/>
          </a:prstGeom>
          <a:noFill/>
          <a:ln w="9525">
            <a:solidFill>
              <a:schemeClr val="tx1"/>
            </a:solidFill>
            <a:miter lim="800000"/>
            <a:headEnd/>
            <a:tailEnd/>
          </a:ln>
          <a:effectLst/>
        </p:spPr>
        <p:txBody>
          <a:bodyPr vert="eaVert" wrap="none" anchor="ctr"/>
          <a:lstStyle/>
          <a:p>
            <a:pPr algn="ctr"/>
            <a:r>
              <a:rPr lang="ja-JP" altLang="en-US" sz="1800"/>
              <a:t>実利用者</a:t>
            </a:r>
          </a:p>
        </p:txBody>
      </p:sp>
      <p:sp>
        <p:nvSpPr>
          <p:cNvPr id="285720" name="Rectangle 1048"/>
          <p:cNvSpPr>
            <a:spLocks noChangeArrowheads="1"/>
          </p:cNvSpPr>
          <p:nvPr/>
        </p:nvSpPr>
        <p:spPr bwMode="auto">
          <a:xfrm>
            <a:off x="3962400" y="4724400"/>
            <a:ext cx="457200" cy="1295400"/>
          </a:xfrm>
          <a:prstGeom prst="rect">
            <a:avLst/>
          </a:prstGeom>
          <a:noFill/>
          <a:ln w="9525">
            <a:solidFill>
              <a:schemeClr val="tx1"/>
            </a:solidFill>
            <a:miter lim="800000"/>
            <a:headEnd/>
            <a:tailEnd/>
          </a:ln>
          <a:effectLst/>
        </p:spPr>
        <p:txBody>
          <a:bodyPr vert="eaVert" wrap="none" anchor="ctr"/>
          <a:lstStyle/>
          <a:p>
            <a:pPr algn="ctr"/>
            <a:r>
              <a:rPr lang="ja-JP" altLang="en-US" sz="1800"/>
              <a:t>実利用者</a:t>
            </a:r>
          </a:p>
        </p:txBody>
      </p:sp>
      <p:sp>
        <p:nvSpPr>
          <p:cNvPr id="285721" name="Text Box 1049"/>
          <p:cNvSpPr txBox="1">
            <a:spLocks noChangeArrowheads="1"/>
          </p:cNvSpPr>
          <p:nvPr/>
        </p:nvSpPr>
        <p:spPr bwMode="auto">
          <a:xfrm>
            <a:off x="2971800" y="5943600"/>
            <a:ext cx="1965325" cy="822325"/>
          </a:xfrm>
          <a:prstGeom prst="rect">
            <a:avLst/>
          </a:prstGeom>
          <a:noFill/>
          <a:ln w="9525">
            <a:noFill/>
            <a:miter lim="800000"/>
            <a:headEnd/>
            <a:tailEnd/>
          </a:ln>
          <a:effectLst/>
        </p:spPr>
        <p:txBody>
          <a:bodyPr wrap="none">
            <a:spAutoFit/>
          </a:bodyPr>
          <a:lstStyle/>
          <a:p>
            <a:r>
              <a:rPr lang="en-US" altLang="ja-JP">
                <a:solidFill>
                  <a:srgbClr val="FF0000"/>
                </a:solidFill>
              </a:rPr>
              <a:t>IT</a:t>
            </a:r>
            <a:r>
              <a:rPr lang="ja-JP" altLang="en-US">
                <a:solidFill>
                  <a:srgbClr val="FF0000"/>
                </a:solidFill>
              </a:rPr>
              <a:t>で拡大可能</a:t>
            </a:r>
          </a:p>
          <a:p>
            <a:r>
              <a:rPr lang="en-US" altLang="ja-JP">
                <a:solidFill>
                  <a:srgbClr val="FF0000"/>
                </a:solidFill>
              </a:rPr>
              <a:t>(</a:t>
            </a:r>
            <a:r>
              <a:rPr lang="ja-JP" altLang="en-US">
                <a:solidFill>
                  <a:srgbClr val="FF0000"/>
                </a:solidFill>
              </a:rPr>
              <a:t>特定多数）</a:t>
            </a:r>
            <a:endParaRPr lang="ja-JP" altLang="en-US"/>
          </a:p>
        </p:txBody>
      </p:sp>
      <p:sp>
        <p:nvSpPr>
          <p:cNvPr id="285722" name="Rectangle 1050"/>
          <p:cNvSpPr>
            <a:spLocks noChangeArrowheads="1"/>
          </p:cNvSpPr>
          <p:nvPr/>
        </p:nvSpPr>
        <p:spPr bwMode="auto">
          <a:xfrm>
            <a:off x="4495800" y="4724400"/>
            <a:ext cx="457200" cy="1295400"/>
          </a:xfrm>
          <a:prstGeom prst="rect">
            <a:avLst/>
          </a:prstGeom>
          <a:noFill/>
          <a:ln w="9525">
            <a:solidFill>
              <a:schemeClr val="tx1"/>
            </a:solidFill>
            <a:miter lim="800000"/>
            <a:headEnd/>
            <a:tailEnd/>
          </a:ln>
          <a:effectLst/>
        </p:spPr>
        <p:txBody>
          <a:bodyPr vert="eaVert" wrap="none" anchor="ctr"/>
          <a:lstStyle/>
          <a:p>
            <a:pPr algn="ctr"/>
            <a:r>
              <a:rPr lang="ja-JP" altLang="en-US" sz="1800"/>
              <a:t>実利用者</a:t>
            </a:r>
          </a:p>
        </p:txBody>
      </p:sp>
      <p:sp>
        <p:nvSpPr>
          <p:cNvPr id="285723" name="Rectangle 1051"/>
          <p:cNvSpPr>
            <a:spLocks noChangeArrowheads="1"/>
          </p:cNvSpPr>
          <p:nvPr/>
        </p:nvSpPr>
        <p:spPr bwMode="auto">
          <a:xfrm>
            <a:off x="6553200" y="4724400"/>
            <a:ext cx="1828800" cy="609600"/>
          </a:xfrm>
          <a:prstGeom prst="rect">
            <a:avLst/>
          </a:prstGeom>
          <a:noFill/>
          <a:ln w="38100">
            <a:solidFill>
              <a:schemeClr val="accent2"/>
            </a:solidFill>
            <a:miter lim="800000"/>
            <a:headEnd/>
            <a:tailEnd/>
          </a:ln>
          <a:effectLst/>
        </p:spPr>
        <p:txBody>
          <a:bodyPr wrap="none" anchor="ctr"/>
          <a:lstStyle/>
          <a:p>
            <a:pPr algn="ctr"/>
            <a:r>
              <a:rPr lang="ja-JP" altLang="en-US"/>
              <a:t>車</a:t>
            </a:r>
            <a:r>
              <a:rPr lang="en-US" altLang="ja-JP"/>
              <a:t>(</a:t>
            </a:r>
            <a:r>
              <a:rPr lang="ja-JP" altLang="en-US"/>
              <a:t>組合名義）</a:t>
            </a:r>
          </a:p>
        </p:txBody>
      </p:sp>
      <p:sp>
        <p:nvSpPr>
          <p:cNvPr id="285724" name="Oval 1052"/>
          <p:cNvSpPr>
            <a:spLocks noChangeArrowheads="1"/>
          </p:cNvSpPr>
          <p:nvPr/>
        </p:nvSpPr>
        <p:spPr bwMode="auto">
          <a:xfrm>
            <a:off x="6753225" y="5410200"/>
            <a:ext cx="1371600" cy="685800"/>
          </a:xfrm>
          <a:prstGeom prst="ellipse">
            <a:avLst/>
          </a:prstGeom>
          <a:noFill/>
          <a:ln w="9525">
            <a:solidFill>
              <a:schemeClr val="tx1"/>
            </a:solidFill>
            <a:round/>
            <a:headEnd/>
            <a:tailEnd/>
          </a:ln>
          <a:effectLst/>
        </p:spPr>
        <p:txBody>
          <a:bodyPr wrap="none" anchor="ctr"/>
          <a:lstStyle/>
          <a:p>
            <a:pPr algn="ctr"/>
            <a:r>
              <a:rPr lang="ja-JP" altLang="en-US"/>
              <a:t>実利用者</a:t>
            </a:r>
          </a:p>
        </p:txBody>
      </p:sp>
      <p:sp>
        <p:nvSpPr>
          <p:cNvPr id="285725" name="AutoShape 1053"/>
          <p:cNvSpPr>
            <a:spLocks noChangeArrowheads="1"/>
          </p:cNvSpPr>
          <p:nvPr/>
        </p:nvSpPr>
        <p:spPr bwMode="auto">
          <a:xfrm>
            <a:off x="6657975" y="3733800"/>
            <a:ext cx="1647825" cy="762000"/>
          </a:xfrm>
          <a:prstGeom prst="diamond">
            <a:avLst/>
          </a:prstGeom>
          <a:noFill/>
          <a:ln w="9525">
            <a:solidFill>
              <a:schemeClr val="tx1"/>
            </a:solidFill>
            <a:miter lim="800000"/>
            <a:headEnd/>
            <a:tailEnd/>
          </a:ln>
          <a:effectLst/>
        </p:spPr>
        <p:txBody>
          <a:bodyPr wrap="none" anchor="ctr"/>
          <a:lstStyle/>
          <a:p>
            <a:pPr algn="ctr"/>
            <a:r>
              <a:rPr lang="ja-JP" altLang="en-US"/>
              <a:t>共済組合</a:t>
            </a:r>
          </a:p>
        </p:txBody>
      </p:sp>
      <p:sp>
        <p:nvSpPr>
          <p:cNvPr id="285726" name="Text Box 1054"/>
          <p:cNvSpPr txBox="1">
            <a:spLocks noChangeArrowheads="1"/>
          </p:cNvSpPr>
          <p:nvPr/>
        </p:nvSpPr>
        <p:spPr bwMode="auto">
          <a:xfrm>
            <a:off x="6096000" y="3990975"/>
            <a:ext cx="428625" cy="1266825"/>
          </a:xfrm>
          <a:prstGeom prst="rect">
            <a:avLst/>
          </a:prstGeom>
          <a:noFill/>
          <a:ln w="9525">
            <a:noFill/>
            <a:miter lim="800000"/>
            <a:headEnd/>
            <a:tailEnd/>
          </a:ln>
          <a:effectLst/>
        </p:spPr>
        <p:txBody>
          <a:bodyPr vert="eaVert" wrap="none">
            <a:spAutoFit/>
          </a:bodyPr>
          <a:lstStyle/>
          <a:p>
            <a:r>
              <a:rPr lang="ja-JP" altLang="en-US" sz="1600"/>
              <a:t>輸送サービス</a:t>
            </a:r>
            <a:endParaRPr lang="ja-JP" altLang="en-US"/>
          </a:p>
        </p:txBody>
      </p:sp>
      <p:sp>
        <p:nvSpPr>
          <p:cNvPr id="285727" name="Text Box 1055"/>
          <p:cNvSpPr txBox="1">
            <a:spLocks noChangeArrowheads="1"/>
          </p:cNvSpPr>
          <p:nvPr/>
        </p:nvSpPr>
        <p:spPr bwMode="auto">
          <a:xfrm>
            <a:off x="8594725" y="4283075"/>
            <a:ext cx="396875" cy="1127125"/>
          </a:xfrm>
          <a:prstGeom prst="rect">
            <a:avLst/>
          </a:prstGeom>
          <a:noFill/>
          <a:ln w="9525">
            <a:noFill/>
            <a:miter lim="800000"/>
            <a:headEnd/>
            <a:tailEnd/>
          </a:ln>
          <a:effectLst/>
        </p:spPr>
        <p:txBody>
          <a:bodyPr vert="eaVert" wrap="none">
            <a:spAutoFit/>
          </a:bodyPr>
          <a:lstStyle/>
          <a:p>
            <a:r>
              <a:rPr lang="ja-JP" altLang="en-US" sz="1400"/>
              <a:t>組合費支払い</a:t>
            </a:r>
            <a:endParaRPr lang="ja-JP" altLang="en-US"/>
          </a:p>
        </p:txBody>
      </p:sp>
      <p:sp>
        <p:nvSpPr>
          <p:cNvPr id="285728" name="Text Box 1056"/>
          <p:cNvSpPr txBox="1">
            <a:spLocks noChangeArrowheads="1"/>
          </p:cNvSpPr>
          <p:nvPr/>
        </p:nvSpPr>
        <p:spPr bwMode="auto">
          <a:xfrm>
            <a:off x="6661150" y="6048375"/>
            <a:ext cx="1573213" cy="581025"/>
          </a:xfrm>
          <a:prstGeom prst="rect">
            <a:avLst/>
          </a:prstGeom>
          <a:noFill/>
          <a:ln w="9525">
            <a:noFill/>
            <a:miter lim="800000"/>
            <a:headEnd/>
            <a:tailEnd/>
          </a:ln>
          <a:effectLst/>
        </p:spPr>
        <p:txBody>
          <a:bodyPr wrap="none">
            <a:spAutoFit/>
          </a:bodyPr>
          <a:lstStyle/>
          <a:p>
            <a:pPr algn="ctr"/>
            <a:r>
              <a:rPr lang="ja-JP" altLang="en-US" sz="1600"/>
              <a:t>判例では営業</a:t>
            </a:r>
          </a:p>
          <a:p>
            <a:pPr algn="ctr"/>
            <a:r>
              <a:rPr lang="en-US" altLang="ja-JP" sz="1600"/>
              <a:t>(</a:t>
            </a:r>
            <a:r>
              <a:rPr lang="ja-JP" altLang="en-US" sz="1600"/>
              <a:t>旧道路運送法）</a:t>
            </a:r>
          </a:p>
        </p:txBody>
      </p:sp>
      <p:sp>
        <p:nvSpPr>
          <p:cNvPr id="285729" name="Line 1057"/>
          <p:cNvSpPr>
            <a:spLocks noChangeShapeType="1"/>
          </p:cNvSpPr>
          <p:nvPr/>
        </p:nvSpPr>
        <p:spPr bwMode="auto">
          <a:xfrm>
            <a:off x="6324600" y="4648200"/>
            <a:ext cx="2057400" cy="0"/>
          </a:xfrm>
          <a:prstGeom prst="line">
            <a:avLst/>
          </a:prstGeom>
          <a:noFill/>
          <a:ln w="9525">
            <a:solidFill>
              <a:schemeClr val="tx1"/>
            </a:solidFill>
            <a:round/>
            <a:headEnd/>
            <a:tailEnd type="triangle" w="med" len="med"/>
          </a:ln>
          <a:effectLst/>
        </p:spPr>
        <p:txBody>
          <a:bodyPr wrap="none" anchor="ctr"/>
          <a:lstStyle/>
          <a:p>
            <a:endParaRPr lang="ja-JP" altLang="en-US"/>
          </a:p>
        </p:txBody>
      </p:sp>
      <p:cxnSp>
        <p:nvCxnSpPr>
          <p:cNvPr id="285730" name="AutoShape 1058"/>
          <p:cNvCxnSpPr>
            <a:cxnSpLocks noChangeShapeType="1"/>
            <a:stCxn id="285724" idx="6"/>
            <a:endCxn id="285725" idx="3"/>
          </p:cNvCxnSpPr>
          <p:nvPr/>
        </p:nvCxnSpPr>
        <p:spPr bwMode="auto">
          <a:xfrm flipV="1">
            <a:off x="8124825" y="4114800"/>
            <a:ext cx="180975" cy="1638300"/>
          </a:xfrm>
          <a:prstGeom prst="bentConnector3">
            <a:avLst>
              <a:gd name="adj1" fmla="val 226315"/>
            </a:avLst>
          </a:prstGeom>
          <a:noFill/>
          <a:ln w="9525">
            <a:solidFill>
              <a:schemeClr val="tx1"/>
            </a:solidFill>
            <a:prstDash val="dash"/>
            <a:miter lim="800000"/>
            <a:headEnd/>
            <a:tailEnd type="triangle" w="med" len="med"/>
          </a:ln>
          <a:effectLst/>
        </p:spPr>
      </p:cxnSp>
      <p:sp>
        <p:nvSpPr>
          <p:cNvPr id="285731" name="AutoShape 1059"/>
          <p:cNvSpPr>
            <a:spLocks noChangeArrowheads="1"/>
          </p:cNvSpPr>
          <p:nvPr/>
        </p:nvSpPr>
        <p:spPr bwMode="auto">
          <a:xfrm rot="2012692">
            <a:off x="5791200" y="5562600"/>
            <a:ext cx="533400" cy="914400"/>
          </a:xfrm>
          <a:prstGeom prst="triangle">
            <a:avLst>
              <a:gd name="adj" fmla="val 50000"/>
            </a:avLst>
          </a:prstGeom>
          <a:noFill/>
          <a:ln w="9525">
            <a:solidFill>
              <a:schemeClr val="tx1"/>
            </a:solidFill>
            <a:miter lim="800000"/>
            <a:headEnd/>
            <a:tailEnd/>
          </a:ln>
          <a:effectLst/>
        </p:spPr>
        <p:txBody>
          <a:bodyPr wrap="none" anchor="ctr"/>
          <a:lstStyle/>
          <a:p>
            <a:pPr algn="ctr"/>
            <a:r>
              <a:rPr lang="ja-JP" altLang="en-US">
                <a:solidFill>
                  <a:srgbClr val="FF0000"/>
                </a:solidFill>
              </a:rPr>
              <a:t>違反</a:t>
            </a:r>
          </a:p>
          <a:p>
            <a:pPr algn="ctr"/>
            <a:r>
              <a:rPr lang="en-US" altLang="ja-JP">
                <a:solidFill>
                  <a:srgbClr val="FF0000"/>
                </a:solidFill>
              </a:rPr>
              <a:t>(</a:t>
            </a:r>
            <a:r>
              <a:rPr lang="ja-JP" altLang="en-US">
                <a:solidFill>
                  <a:srgbClr val="FF0000"/>
                </a:solidFill>
              </a:rPr>
              <a:t>判例）</a:t>
            </a:r>
            <a:endParaRPr lang="ja-JP" altLang="en-US"/>
          </a:p>
        </p:txBody>
      </p:sp>
      <p:sp>
        <p:nvSpPr>
          <p:cNvPr id="285732" name="AutoShape 1060"/>
          <p:cNvSpPr>
            <a:spLocks noChangeArrowheads="1"/>
          </p:cNvSpPr>
          <p:nvPr/>
        </p:nvSpPr>
        <p:spPr bwMode="auto">
          <a:xfrm>
            <a:off x="7896225" y="5181600"/>
            <a:ext cx="485775" cy="533400"/>
          </a:xfrm>
          <a:prstGeom prst="upArrow">
            <a:avLst>
              <a:gd name="adj1" fmla="val 50000"/>
              <a:gd name="adj2" fmla="val 27451"/>
            </a:avLst>
          </a:prstGeom>
          <a:noFill/>
          <a:ln w="9525">
            <a:solidFill>
              <a:schemeClr val="tx1"/>
            </a:solidFill>
            <a:prstDash val="sysDot"/>
            <a:miter lim="800000"/>
            <a:headEnd/>
            <a:tailEnd/>
          </a:ln>
          <a:effectLst/>
        </p:spPr>
        <p:txBody>
          <a:bodyPr vert="eaVert" wrap="none" anchor="ctr"/>
          <a:lstStyle/>
          <a:p>
            <a:pPr algn="ctr"/>
            <a:r>
              <a:rPr lang="ja-JP" altLang="en-US" sz="1400"/>
              <a:t>配車</a:t>
            </a:r>
            <a:endParaRPr lang="ja-JP" altLang="en-US"/>
          </a:p>
        </p:txBody>
      </p:sp>
      <p:sp>
        <p:nvSpPr>
          <p:cNvPr id="285733" name="Oval 1061"/>
          <p:cNvSpPr>
            <a:spLocks noChangeArrowheads="1"/>
          </p:cNvSpPr>
          <p:nvPr/>
        </p:nvSpPr>
        <p:spPr bwMode="auto">
          <a:xfrm>
            <a:off x="3505200" y="4191000"/>
            <a:ext cx="914400" cy="533400"/>
          </a:xfrm>
          <a:prstGeom prst="ellipse">
            <a:avLst/>
          </a:prstGeom>
          <a:noFill/>
          <a:ln w="9525">
            <a:solidFill>
              <a:schemeClr val="tx1"/>
            </a:solidFill>
            <a:round/>
            <a:headEnd/>
            <a:tailEnd/>
          </a:ln>
          <a:effectLst/>
        </p:spPr>
        <p:txBody>
          <a:bodyPr wrap="none" anchor="ctr"/>
          <a:lstStyle/>
          <a:p>
            <a:pPr algn="ctr"/>
            <a:r>
              <a:rPr lang="ja-JP" altLang="en-US" sz="1600"/>
              <a:t>運転</a:t>
            </a:r>
          </a:p>
          <a:p>
            <a:pPr algn="ctr"/>
            <a:r>
              <a:rPr lang="ja-JP" altLang="en-US" sz="1600"/>
              <a:t>指示</a:t>
            </a:r>
            <a:endParaRPr lang="ja-JP" altLang="en-US"/>
          </a:p>
        </p:txBody>
      </p:sp>
      <p:sp>
        <p:nvSpPr>
          <p:cNvPr id="285734" name="Oval 1062"/>
          <p:cNvSpPr>
            <a:spLocks noChangeArrowheads="1"/>
          </p:cNvSpPr>
          <p:nvPr/>
        </p:nvSpPr>
        <p:spPr bwMode="auto">
          <a:xfrm>
            <a:off x="762000" y="4191000"/>
            <a:ext cx="914400" cy="533400"/>
          </a:xfrm>
          <a:prstGeom prst="ellipse">
            <a:avLst/>
          </a:prstGeom>
          <a:noFill/>
          <a:ln w="9525">
            <a:solidFill>
              <a:schemeClr val="tx1"/>
            </a:solidFill>
            <a:round/>
            <a:headEnd/>
            <a:tailEnd/>
          </a:ln>
          <a:effectLst/>
        </p:spPr>
        <p:txBody>
          <a:bodyPr wrap="none" anchor="ctr"/>
          <a:lstStyle/>
          <a:p>
            <a:pPr algn="ctr"/>
            <a:r>
              <a:rPr lang="ja-JP" altLang="en-US" sz="1600"/>
              <a:t>運転</a:t>
            </a:r>
          </a:p>
          <a:p>
            <a:pPr algn="ctr"/>
            <a:r>
              <a:rPr lang="ja-JP" altLang="en-US" sz="1600"/>
              <a:t>指示</a:t>
            </a:r>
            <a:endParaRPr lang="ja-JP" altLang="en-US"/>
          </a:p>
        </p:txBody>
      </p:sp>
      <p:sp>
        <p:nvSpPr>
          <p:cNvPr id="285735" name="Text Box 1063"/>
          <p:cNvSpPr txBox="1">
            <a:spLocks noChangeArrowheads="1"/>
          </p:cNvSpPr>
          <p:nvPr/>
        </p:nvSpPr>
        <p:spPr bwMode="auto">
          <a:xfrm>
            <a:off x="4648200" y="349250"/>
            <a:ext cx="1200150" cy="336550"/>
          </a:xfrm>
          <a:prstGeom prst="rect">
            <a:avLst/>
          </a:prstGeom>
          <a:noFill/>
          <a:ln w="9525">
            <a:noFill/>
            <a:miter lim="800000"/>
            <a:headEnd/>
            <a:tailEnd/>
          </a:ln>
          <a:effectLst/>
        </p:spPr>
        <p:txBody>
          <a:bodyPr wrap="none">
            <a:spAutoFit/>
          </a:bodyPr>
          <a:lstStyle/>
          <a:p>
            <a:r>
              <a:rPr lang="ja-JP" altLang="en-US" sz="1600"/>
              <a:t>管理下の車</a:t>
            </a:r>
          </a:p>
        </p:txBody>
      </p:sp>
      <p:sp>
        <p:nvSpPr>
          <p:cNvPr id="285736" name="Text Box 1064"/>
          <p:cNvSpPr txBox="1">
            <a:spLocks noChangeArrowheads="1"/>
          </p:cNvSpPr>
          <p:nvPr/>
        </p:nvSpPr>
        <p:spPr bwMode="auto">
          <a:xfrm>
            <a:off x="228600" y="76200"/>
            <a:ext cx="2292350" cy="533400"/>
          </a:xfrm>
          <a:prstGeom prst="rect">
            <a:avLst/>
          </a:prstGeom>
          <a:noFill/>
          <a:ln w="76200" cmpd="tri">
            <a:solidFill>
              <a:schemeClr val="tx1"/>
            </a:solidFill>
            <a:miter lim="800000"/>
            <a:headEnd/>
            <a:tailEnd/>
          </a:ln>
          <a:effectLst/>
        </p:spPr>
        <p:txBody>
          <a:bodyPr wrap="none">
            <a:spAutoFit/>
          </a:bodyPr>
          <a:lstStyle/>
          <a:p>
            <a:r>
              <a:rPr lang="ja-JP" altLang="en-US"/>
              <a:t>図　他人の需要</a:t>
            </a:r>
          </a:p>
        </p:txBody>
      </p:sp>
      <p:sp>
        <p:nvSpPr>
          <p:cNvPr id="285737" name="Rectangle 1065"/>
          <p:cNvSpPr>
            <a:spLocks noChangeArrowheads="1"/>
          </p:cNvSpPr>
          <p:nvPr/>
        </p:nvSpPr>
        <p:spPr bwMode="auto">
          <a:xfrm>
            <a:off x="2743200" y="3581400"/>
            <a:ext cx="2286000" cy="685800"/>
          </a:xfrm>
          <a:prstGeom prst="rect">
            <a:avLst/>
          </a:prstGeom>
          <a:noFill/>
          <a:ln w="9525">
            <a:solidFill>
              <a:schemeClr val="tx1"/>
            </a:solidFill>
            <a:miter lim="800000"/>
            <a:headEnd/>
            <a:tailEnd/>
          </a:ln>
          <a:effectLst/>
        </p:spPr>
        <p:txBody>
          <a:bodyPr wrap="none" anchor="ctr"/>
          <a:lstStyle/>
          <a:p>
            <a:pPr algn="ctr"/>
            <a:r>
              <a:rPr lang="ja-JP" altLang="en-US" sz="1800"/>
              <a:t>共有</a:t>
            </a:r>
            <a:r>
              <a:rPr lang="en-US" altLang="ja-JP" sz="1800"/>
              <a:t>(</a:t>
            </a:r>
            <a:r>
              <a:rPr lang="ja-JP" altLang="en-US" sz="1800"/>
              <a:t>登録）の自家用車</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2192338" y="333375"/>
            <a:ext cx="4324350" cy="655638"/>
          </a:xfrm>
          <a:prstGeom prst="rect">
            <a:avLst/>
          </a:prstGeom>
          <a:noFill/>
          <a:ln w="76200" cmpd="tri">
            <a:solidFill>
              <a:schemeClr val="tx1"/>
            </a:solidFill>
            <a:miter lim="800000"/>
            <a:headEnd/>
            <a:tailEnd/>
          </a:ln>
          <a:effectLst/>
        </p:spPr>
        <p:txBody>
          <a:bodyPr wrap="none">
            <a:spAutoFit/>
          </a:bodyPr>
          <a:lstStyle/>
          <a:p>
            <a:r>
              <a:rPr lang="ja-JP" altLang="en-US" sz="3200">
                <a:latin typeface="Times New Roman" pitchFamily="18" charset="0"/>
              </a:rPr>
              <a:t>包括代金制度への疑問</a:t>
            </a:r>
          </a:p>
        </p:txBody>
      </p:sp>
      <p:sp>
        <p:nvSpPr>
          <p:cNvPr id="89091" name="Text Box 3"/>
          <p:cNvSpPr txBox="1">
            <a:spLocks noChangeArrowheads="1"/>
          </p:cNvSpPr>
          <p:nvPr/>
        </p:nvSpPr>
        <p:spPr bwMode="auto">
          <a:xfrm>
            <a:off x="381000" y="2657475"/>
            <a:ext cx="1524000" cy="466725"/>
          </a:xfrm>
          <a:prstGeom prst="rect">
            <a:avLst/>
          </a:prstGeom>
          <a:noFill/>
          <a:ln w="9525">
            <a:solidFill>
              <a:schemeClr val="tx1"/>
            </a:solidFill>
            <a:miter lim="800000"/>
            <a:headEnd/>
            <a:tailEnd/>
          </a:ln>
          <a:effectLst/>
        </p:spPr>
        <p:txBody>
          <a:bodyPr wrap="none">
            <a:spAutoFit/>
          </a:bodyPr>
          <a:lstStyle/>
          <a:p>
            <a:r>
              <a:rPr lang="ja-JP" altLang="en-US" sz="2400">
                <a:latin typeface="Times New Roman" pitchFamily="18" charset="0"/>
              </a:rPr>
              <a:t>運賃（３０）</a:t>
            </a:r>
          </a:p>
        </p:txBody>
      </p:sp>
      <p:sp>
        <p:nvSpPr>
          <p:cNvPr id="89092" name="Text Box 4"/>
          <p:cNvSpPr txBox="1">
            <a:spLocks noChangeArrowheads="1"/>
          </p:cNvSpPr>
          <p:nvPr/>
        </p:nvSpPr>
        <p:spPr bwMode="auto">
          <a:xfrm>
            <a:off x="304800" y="3581400"/>
            <a:ext cx="2133600" cy="466725"/>
          </a:xfrm>
          <a:prstGeom prst="rect">
            <a:avLst/>
          </a:prstGeom>
          <a:noFill/>
          <a:ln w="9525">
            <a:solidFill>
              <a:schemeClr val="tx1"/>
            </a:solidFill>
            <a:miter lim="800000"/>
            <a:headEnd/>
            <a:tailEnd/>
          </a:ln>
          <a:effectLst/>
        </p:spPr>
        <p:txBody>
          <a:bodyPr wrap="none">
            <a:spAutoFit/>
          </a:bodyPr>
          <a:lstStyle/>
          <a:p>
            <a:r>
              <a:rPr lang="ja-JP" altLang="en-US" sz="2400">
                <a:latin typeface="Times New Roman" pitchFamily="18" charset="0"/>
              </a:rPr>
              <a:t>宿泊料金（２０）</a:t>
            </a:r>
          </a:p>
        </p:txBody>
      </p:sp>
      <p:sp>
        <p:nvSpPr>
          <p:cNvPr id="89093" name="Text Box 5"/>
          <p:cNvSpPr txBox="1">
            <a:spLocks noChangeArrowheads="1"/>
          </p:cNvSpPr>
          <p:nvPr/>
        </p:nvSpPr>
        <p:spPr bwMode="auto">
          <a:xfrm>
            <a:off x="304800" y="4486275"/>
            <a:ext cx="1838325" cy="476250"/>
          </a:xfrm>
          <a:prstGeom prst="rect">
            <a:avLst/>
          </a:prstGeom>
          <a:noFill/>
          <a:ln w="19050">
            <a:solidFill>
              <a:schemeClr val="tx1"/>
            </a:solidFill>
            <a:miter lim="800000"/>
            <a:headEnd/>
            <a:tailEnd/>
          </a:ln>
          <a:effectLst/>
        </p:spPr>
        <p:txBody>
          <a:bodyPr wrap="none">
            <a:spAutoFit/>
          </a:bodyPr>
          <a:lstStyle/>
          <a:p>
            <a:r>
              <a:rPr lang="ja-JP" altLang="en-US" sz="2400">
                <a:latin typeface="Times New Roman" pitchFamily="18" charset="0"/>
              </a:rPr>
              <a:t>観劇料（１０）</a:t>
            </a:r>
          </a:p>
        </p:txBody>
      </p:sp>
      <p:sp>
        <p:nvSpPr>
          <p:cNvPr id="89094" name="Text Box 6"/>
          <p:cNvSpPr txBox="1">
            <a:spLocks noChangeArrowheads="1"/>
          </p:cNvSpPr>
          <p:nvPr/>
        </p:nvSpPr>
        <p:spPr bwMode="auto">
          <a:xfrm>
            <a:off x="304800" y="5410200"/>
            <a:ext cx="2230438" cy="466725"/>
          </a:xfrm>
          <a:prstGeom prst="rect">
            <a:avLst/>
          </a:prstGeom>
          <a:noFill/>
          <a:ln w="9525">
            <a:solidFill>
              <a:schemeClr val="tx1"/>
            </a:solidFill>
            <a:miter lim="800000"/>
            <a:headEnd/>
            <a:tailEnd/>
          </a:ln>
          <a:effectLst/>
        </p:spPr>
        <p:txBody>
          <a:bodyPr wrap="none">
            <a:spAutoFit/>
          </a:bodyPr>
          <a:lstStyle/>
          <a:p>
            <a:r>
              <a:rPr lang="ja-JP" altLang="en-US" sz="2400">
                <a:latin typeface="Times New Roman" pitchFamily="18" charset="0"/>
              </a:rPr>
              <a:t>手配手数料（５）</a:t>
            </a:r>
          </a:p>
        </p:txBody>
      </p:sp>
      <p:sp>
        <p:nvSpPr>
          <p:cNvPr id="89095" name="Text Box 7"/>
          <p:cNvSpPr txBox="1">
            <a:spLocks noChangeArrowheads="1"/>
          </p:cNvSpPr>
          <p:nvPr/>
        </p:nvSpPr>
        <p:spPr bwMode="auto">
          <a:xfrm>
            <a:off x="152400" y="1524000"/>
            <a:ext cx="2733675" cy="457200"/>
          </a:xfrm>
          <a:prstGeom prst="rect">
            <a:avLst/>
          </a:prstGeom>
          <a:noFill/>
          <a:ln w="9525">
            <a:noFill/>
            <a:miter lim="800000"/>
            <a:headEnd/>
            <a:tailEnd/>
          </a:ln>
          <a:effectLst/>
        </p:spPr>
        <p:txBody>
          <a:bodyPr wrap="none">
            <a:spAutoFit/>
          </a:bodyPr>
          <a:lstStyle/>
          <a:p>
            <a:r>
              <a:rPr lang="ja-JP" altLang="en-US" sz="2400">
                <a:latin typeface="Times New Roman" pitchFamily="18" charset="0"/>
              </a:rPr>
              <a:t>手配旅行代金（６５）</a:t>
            </a:r>
          </a:p>
        </p:txBody>
      </p:sp>
      <p:sp>
        <p:nvSpPr>
          <p:cNvPr id="89096" name="Text Box 8"/>
          <p:cNvSpPr txBox="1">
            <a:spLocks noChangeArrowheads="1"/>
          </p:cNvSpPr>
          <p:nvPr/>
        </p:nvSpPr>
        <p:spPr bwMode="auto">
          <a:xfrm>
            <a:off x="3190875" y="2647950"/>
            <a:ext cx="2143125" cy="476250"/>
          </a:xfrm>
          <a:prstGeom prst="rect">
            <a:avLst/>
          </a:prstGeom>
          <a:noFill/>
          <a:ln w="19050">
            <a:solidFill>
              <a:schemeClr val="tx1"/>
            </a:solidFill>
            <a:miter lim="800000"/>
            <a:headEnd/>
            <a:tailEnd/>
          </a:ln>
          <a:effectLst/>
        </p:spPr>
        <p:txBody>
          <a:bodyPr wrap="none">
            <a:spAutoFit/>
          </a:bodyPr>
          <a:lstStyle/>
          <a:p>
            <a:r>
              <a:rPr lang="ja-JP" altLang="en-US" sz="2400">
                <a:latin typeface="Times New Roman" pitchFamily="18" charset="0"/>
              </a:rPr>
              <a:t>規制運賃（３０）</a:t>
            </a:r>
          </a:p>
        </p:txBody>
      </p:sp>
      <p:sp>
        <p:nvSpPr>
          <p:cNvPr id="89097" name="Text Box 9"/>
          <p:cNvSpPr txBox="1">
            <a:spLocks noChangeArrowheads="1"/>
          </p:cNvSpPr>
          <p:nvPr/>
        </p:nvSpPr>
        <p:spPr bwMode="auto">
          <a:xfrm>
            <a:off x="3197225" y="3581400"/>
            <a:ext cx="2136775" cy="469900"/>
          </a:xfrm>
          <a:prstGeom prst="rect">
            <a:avLst/>
          </a:prstGeom>
          <a:noFill/>
          <a:ln w="12700">
            <a:solidFill>
              <a:schemeClr val="tx1"/>
            </a:solidFill>
            <a:miter lim="800000"/>
            <a:headEnd/>
            <a:tailEnd/>
          </a:ln>
          <a:effectLst/>
        </p:spPr>
        <p:txBody>
          <a:bodyPr wrap="none">
            <a:spAutoFit/>
          </a:bodyPr>
          <a:lstStyle/>
          <a:p>
            <a:r>
              <a:rPr lang="ja-JP" altLang="en-US" sz="2400">
                <a:latin typeface="Times New Roman" pitchFamily="18" charset="0"/>
              </a:rPr>
              <a:t>届出料金（２０）</a:t>
            </a:r>
          </a:p>
        </p:txBody>
      </p:sp>
      <p:sp>
        <p:nvSpPr>
          <p:cNvPr id="89098" name="Text Box 10"/>
          <p:cNvSpPr txBox="1">
            <a:spLocks noChangeArrowheads="1"/>
          </p:cNvSpPr>
          <p:nvPr/>
        </p:nvSpPr>
        <p:spPr bwMode="auto">
          <a:xfrm>
            <a:off x="3200400" y="4572000"/>
            <a:ext cx="2286000" cy="476250"/>
          </a:xfrm>
          <a:prstGeom prst="rect">
            <a:avLst/>
          </a:prstGeom>
          <a:noFill/>
          <a:ln w="19050">
            <a:solidFill>
              <a:schemeClr val="tx1"/>
            </a:solidFill>
            <a:miter lim="800000"/>
            <a:headEnd/>
            <a:tailEnd/>
          </a:ln>
          <a:effectLst/>
        </p:spPr>
        <p:txBody>
          <a:bodyPr wrap="none">
            <a:spAutoFit/>
          </a:bodyPr>
          <a:lstStyle/>
          <a:p>
            <a:r>
              <a:rPr lang="ja-JP" altLang="en-US" sz="2400">
                <a:latin typeface="Times New Roman" pitchFamily="18" charset="0"/>
              </a:rPr>
              <a:t>観劇料</a:t>
            </a:r>
            <a:r>
              <a:rPr lang="en-US" altLang="ja-JP" sz="2400">
                <a:latin typeface="Times New Roman" pitchFamily="18" charset="0"/>
              </a:rPr>
              <a:t>(</a:t>
            </a:r>
            <a:r>
              <a:rPr lang="ja-JP" altLang="en-US" sz="2400">
                <a:latin typeface="Times New Roman" pitchFamily="18" charset="0"/>
              </a:rPr>
              <a:t>無規制）</a:t>
            </a:r>
          </a:p>
        </p:txBody>
      </p:sp>
      <p:sp>
        <p:nvSpPr>
          <p:cNvPr id="89099" name="Text Box 11"/>
          <p:cNvSpPr txBox="1">
            <a:spLocks noChangeArrowheads="1"/>
          </p:cNvSpPr>
          <p:nvPr/>
        </p:nvSpPr>
        <p:spPr bwMode="auto">
          <a:xfrm>
            <a:off x="7654925" y="2657475"/>
            <a:ext cx="803275" cy="466725"/>
          </a:xfrm>
          <a:prstGeom prst="rect">
            <a:avLst/>
          </a:prstGeom>
          <a:noFill/>
          <a:ln w="9525">
            <a:solidFill>
              <a:schemeClr val="tx1"/>
            </a:solidFill>
            <a:prstDash val="dash"/>
            <a:miter lim="800000"/>
            <a:headEnd/>
            <a:tailEnd/>
          </a:ln>
          <a:effectLst/>
        </p:spPr>
        <p:txBody>
          <a:bodyPr wrap="none">
            <a:spAutoFit/>
          </a:bodyPr>
          <a:lstStyle/>
          <a:p>
            <a:r>
              <a:rPr lang="ja-JP" altLang="en-US" sz="2400">
                <a:latin typeface="Times New Roman" pitchFamily="18" charset="0"/>
              </a:rPr>
              <a:t>運賃</a:t>
            </a:r>
          </a:p>
        </p:txBody>
      </p:sp>
      <p:sp>
        <p:nvSpPr>
          <p:cNvPr id="89100" name="Text Box 12"/>
          <p:cNvSpPr txBox="1">
            <a:spLocks noChangeArrowheads="1"/>
          </p:cNvSpPr>
          <p:nvPr/>
        </p:nvSpPr>
        <p:spPr bwMode="auto">
          <a:xfrm>
            <a:off x="7197725" y="3495675"/>
            <a:ext cx="1412875" cy="466725"/>
          </a:xfrm>
          <a:prstGeom prst="rect">
            <a:avLst/>
          </a:prstGeom>
          <a:noFill/>
          <a:ln w="9525">
            <a:solidFill>
              <a:schemeClr val="tx1"/>
            </a:solidFill>
            <a:prstDash val="dash"/>
            <a:miter lim="800000"/>
            <a:headEnd/>
            <a:tailEnd/>
          </a:ln>
          <a:effectLst/>
        </p:spPr>
        <p:txBody>
          <a:bodyPr wrap="none">
            <a:spAutoFit/>
          </a:bodyPr>
          <a:lstStyle/>
          <a:p>
            <a:r>
              <a:rPr lang="ja-JP" altLang="en-US" sz="2400">
                <a:latin typeface="Times New Roman" pitchFamily="18" charset="0"/>
              </a:rPr>
              <a:t>宿泊料金</a:t>
            </a:r>
          </a:p>
        </p:txBody>
      </p:sp>
      <p:sp>
        <p:nvSpPr>
          <p:cNvPr id="89101" name="Text Box 13"/>
          <p:cNvSpPr txBox="1">
            <a:spLocks noChangeArrowheads="1"/>
          </p:cNvSpPr>
          <p:nvPr/>
        </p:nvSpPr>
        <p:spPr bwMode="auto">
          <a:xfrm>
            <a:off x="7350125" y="4191000"/>
            <a:ext cx="1108075" cy="466725"/>
          </a:xfrm>
          <a:prstGeom prst="rect">
            <a:avLst/>
          </a:prstGeom>
          <a:noFill/>
          <a:ln w="9525">
            <a:solidFill>
              <a:schemeClr val="tx1"/>
            </a:solidFill>
            <a:prstDash val="dash"/>
            <a:miter lim="800000"/>
            <a:headEnd/>
            <a:tailEnd/>
          </a:ln>
          <a:effectLst/>
        </p:spPr>
        <p:txBody>
          <a:bodyPr wrap="none">
            <a:spAutoFit/>
          </a:bodyPr>
          <a:lstStyle/>
          <a:p>
            <a:r>
              <a:rPr lang="ja-JP" altLang="en-US" sz="2400">
                <a:latin typeface="Times New Roman" pitchFamily="18" charset="0"/>
              </a:rPr>
              <a:t>観劇料</a:t>
            </a:r>
          </a:p>
        </p:txBody>
      </p:sp>
      <p:sp>
        <p:nvSpPr>
          <p:cNvPr id="89102" name="Text Box 14"/>
          <p:cNvSpPr txBox="1">
            <a:spLocks noChangeArrowheads="1"/>
          </p:cNvSpPr>
          <p:nvPr/>
        </p:nvSpPr>
        <p:spPr bwMode="auto">
          <a:xfrm>
            <a:off x="7162800" y="4953000"/>
            <a:ext cx="1412875" cy="831850"/>
          </a:xfrm>
          <a:prstGeom prst="rect">
            <a:avLst/>
          </a:prstGeom>
          <a:noFill/>
          <a:ln w="9525">
            <a:solidFill>
              <a:schemeClr val="tx1"/>
            </a:solidFill>
            <a:prstDash val="dash"/>
            <a:miter lim="800000"/>
            <a:headEnd/>
            <a:tailEnd/>
          </a:ln>
          <a:effectLst/>
        </p:spPr>
        <p:txBody>
          <a:bodyPr wrap="none">
            <a:spAutoFit/>
          </a:bodyPr>
          <a:lstStyle/>
          <a:p>
            <a:pPr algn="ctr"/>
            <a:r>
              <a:rPr lang="ja-JP" altLang="en-US" sz="2400">
                <a:latin typeface="Times New Roman" pitchFamily="18" charset="0"/>
              </a:rPr>
              <a:t>旅行業者</a:t>
            </a:r>
          </a:p>
          <a:p>
            <a:pPr algn="ctr"/>
            <a:r>
              <a:rPr lang="ja-JP" altLang="en-US" sz="2400">
                <a:latin typeface="Times New Roman" pitchFamily="18" charset="0"/>
              </a:rPr>
              <a:t>利潤</a:t>
            </a:r>
          </a:p>
        </p:txBody>
      </p:sp>
      <p:sp>
        <p:nvSpPr>
          <p:cNvPr id="89103" name="Rectangle 15"/>
          <p:cNvSpPr>
            <a:spLocks noChangeArrowheads="1"/>
          </p:cNvSpPr>
          <p:nvPr/>
        </p:nvSpPr>
        <p:spPr bwMode="auto">
          <a:xfrm>
            <a:off x="6858000" y="2362200"/>
            <a:ext cx="1828800" cy="3581400"/>
          </a:xfrm>
          <a:prstGeom prst="rect">
            <a:avLst/>
          </a:prstGeom>
          <a:noFill/>
          <a:ln w="9525">
            <a:solidFill>
              <a:schemeClr val="tx1"/>
            </a:solidFill>
            <a:miter lim="800000"/>
            <a:headEnd/>
            <a:tailEnd/>
          </a:ln>
          <a:effectLst/>
        </p:spPr>
        <p:txBody>
          <a:bodyPr wrap="none" anchor="ctr"/>
          <a:lstStyle/>
          <a:p>
            <a:endParaRPr lang="ja-JP" altLang="en-US"/>
          </a:p>
        </p:txBody>
      </p:sp>
      <p:sp>
        <p:nvSpPr>
          <p:cNvPr id="89104" name="Text Box 16"/>
          <p:cNvSpPr txBox="1">
            <a:spLocks noChangeArrowheads="1"/>
          </p:cNvSpPr>
          <p:nvPr/>
        </p:nvSpPr>
        <p:spPr bwMode="auto">
          <a:xfrm>
            <a:off x="6477000" y="1143000"/>
            <a:ext cx="2549525" cy="822325"/>
          </a:xfrm>
          <a:prstGeom prst="rect">
            <a:avLst/>
          </a:prstGeom>
          <a:noFill/>
          <a:ln w="9525">
            <a:noFill/>
            <a:miter lim="800000"/>
            <a:headEnd/>
            <a:tailEnd/>
          </a:ln>
          <a:effectLst/>
        </p:spPr>
        <p:txBody>
          <a:bodyPr wrap="none">
            <a:spAutoFit/>
          </a:bodyPr>
          <a:lstStyle/>
          <a:p>
            <a:pPr algn="ctr"/>
            <a:r>
              <a:rPr lang="ja-JP" altLang="en-US" sz="2400">
                <a:latin typeface="Times New Roman" pitchFamily="18" charset="0"/>
              </a:rPr>
              <a:t>パッケージ・ツアー</a:t>
            </a:r>
          </a:p>
          <a:p>
            <a:pPr algn="ctr"/>
            <a:r>
              <a:rPr lang="ja-JP" altLang="en-US" sz="2400">
                <a:latin typeface="Times New Roman" pitchFamily="18" charset="0"/>
              </a:rPr>
              <a:t>包括代金（４５）</a:t>
            </a:r>
          </a:p>
        </p:txBody>
      </p:sp>
      <p:cxnSp>
        <p:nvCxnSpPr>
          <p:cNvPr id="89105" name="AutoShape 17"/>
          <p:cNvCxnSpPr>
            <a:cxnSpLocks noChangeShapeType="1"/>
            <a:stCxn id="89096" idx="1"/>
            <a:endCxn id="89091" idx="3"/>
          </p:cNvCxnSpPr>
          <p:nvPr/>
        </p:nvCxnSpPr>
        <p:spPr bwMode="auto">
          <a:xfrm flipH="1">
            <a:off x="1905000" y="2886075"/>
            <a:ext cx="1276350" cy="4763"/>
          </a:xfrm>
          <a:prstGeom prst="straightConnector1">
            <a:avLst/>
          </a:prstGeom>
          <a:noFill/>
          <a:ln w="9525">
            <a:solidFill>
              <a:schemeClr val="tx1"/>
            </a:solidFill>
            <a:round/>
            <a:headEnd/>
            <a:tailEnd type="triangle" w="med" len="med"/>
          </a:ln>
          <a:effectLst/>
        </p:spPr>
      </p:cxnSp>
      <p:cxnSp>
        <p:nvCxnSpPr>
          <p:cNvPr id="89106" name="AutoShape 18"/>
          <p:cNvCxnSpPr>
            <a:cxnSpLocks noChangeShapeType="1"/>
            <a:stCxn id="89097" idx="1"/>
            <a:endCxn id="89092" idx="3"/>
          </p:cNvCxnSpPr>
          <p:nvPr/>
        </p:nvCxnSpPr>
        <p:spPr bwMode="auto">
          <a:xfrm flipH="1" flipV="1">
            <a:off x="2438400" y="3814763"/>
            <a:ext cx="758825" cy="1587"/>
          </a:xfrm>
          <a:prstGeom prst="straightConnector1">
            <a:avLst/>
          </a:prstGeom>
          <a:noFill/>
          <a:ln w="9525">
            <a:solidFill>
              <a:schemeClr val="tx1"/>
            </a:solidFill>
            <a:round/>
            <a:headEnd/>
            <a:tailEnd type="triangle" w="med" len="med"/>
          </a:ln>
          <a:effectLst/>
        </p:spPr>
      </p:cxnSp>
      <p:sp>
        <p:nvSpPr>
          <p:cNvPr id="89107" name="Rectangle 19"/>
          <p:cNvSpPr>
            <a:spLocks noChangeArrowheads="1"/>
          </p:cNvSpPr>
          <p:nvPr/>
        </p:nvSpPr>
        <p:spPr bwMode="auto">
          <a:xfrm>
            <a:off x="228600" y="2362200"/>
            <a:ext cx="2438400" cy="37338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89108" name="Oval 20"/>
          <p:cNvSpPr>
            <a:spLocks noChangeArrowheads="1"/>
          </p:cNvSpPr>
          <p:nvPr/>
        </p:nvSpPr>
        <p:spPr bwMode="auto">
          <a:xfrm>
            <a:off x="5562600" y="1828800"/>
            <a:ext cx="1143000" cy="2743200"/>
          </a:xfrm>
          <a:prstGeom prst="ellipse">
            <a:avLst/>
          </a:prstGeom>
          <a:noFill/>
          <a:ln w="9525">
            <a:solidFill>
              <a:srgbClr val="FF0000"/>
            </a:solidFill>
            <a:round/>
            <a:headEnd/>
            <a:tailEnd/>
          </a:ln>
          <a:effectLst/>
        </p:spPr>
        <p:txBody>
          <a:bodyPr vert="eaVert" wrap="none" anchor="ctr"/>
          <a:lstStyle/>
          <a:p>
            <a:pPr algn="ctr"/>
            <a:r>
              <a:rPr lang="ja-JP" altLang="en-US" sz="2400">
                <a:solidFill>
                  <a:srgbClr val="FF0000"/>
                </a:solidFill>
                <a:latin typeface="Times New Roman" pitchFamily="18" charset="0"/>
              </a:rPr>
              <a:t>何故規制料金では</a:t>
            </a:r>
          </a:p>
          <a:p>
            <a:pPr algn="ctr"/>
            <a:r>
              <a:rPr lang="ja-JP" altLang="en-US" sz="2400">
                <a:solidFill>
                  <a:srgbClr val="FF0000"/>
                </a:solidFill>
                <a:latin typeface="Times New Roman" pitchFamily="18" charset="0"/>
              </a:rPr>
              <a:t>なくてもいいのか</a:t>
            </a:r>
          </a:p>
        </p:txBody>
      </p:sp>
      <p:cxnSp>
        <p:nvCxnSpPr>
          <p:cNvPr id="89109" name="AutoShape 21"/>
          <p:cNvCxnSpPr>
            <a:cxnSpLocks noChangeShapeType="1"/>
            <a:stCxn id="89096" idx="3"/>
          </p:cNvCxnSpPr>
          <p:nvPr/>
        </p:nvCxnSpPr>
        <p:spPr bwMode="auto">
          <a:xfrm>
            <a:off x="5343525" y="2886075"/>
            <a:ext cx="2343150" cy="11113"/>
          </a:xfrm>
          <a:prstGeom prst="straightConnector1">
            <a:avLst/>
          </a:prstGeom>
          <a:noFill/>
          <a:ln w="9525">
            <a:solidFill>
              <a:schemeClr val="tx1"/>
            </a:solidFill>
            <a:prstDash val="dash"/>
            <a:round/>
            <a:headEnd/>
            <a:tailEnd type="triangle" w="med" len="med"/>
          </a:ln>
          <a:effectLst/>
        </p:spPr>
      </p:cxnSp>
      <p:cxnSp>
        <p:nvCxnSpPr>
          <p:cNvPr id="89110" name="AutoShape 22"/>
          <p:cNvCxnSpPr>
            <a:cxnSpLocks noChangeShapeType="1"/>
            <a:stCxn id="89097" idx="3"/>
          </p:cNvCxnSpPr>
          <p:nvPr/>
        </p:nvCxnSpPr>
        <p:spPr bwMode="auto">
          <a:xfrm flipV="1">
            <a:off x="5334000" y="3771900"/>
            <a:ext cx="1981200" cy="44450"/>
          </a:xfrm>
          <a:prstGeom prst="straightConnector1">
            <a:avLst/>
          </a:prstGeom>
          <a:noFill/>
          <a:ln w="9525">
            <a:solidFill>
              <a:schemeClr val="tx1"/>
            </a:solidFill>
            <a:prstDash val="dash"/>
            <a:round/>
            <a:headEnd/>
            <a:tailEnd type="triangle" w="med" len="med"/>
          </a:ln>
          <a:effectLst/>
        </p:spPr>
      </p:cxnSp>
      <p:sp>
        <p:nvSpPr>
          <p:cNvPr id="89111" name="Text Box 23"/>
          <p:cNvSpPr txBox="1">
            <a:spLocks noChangeArrowheads="1"/>
          </p:cNvSpPr>
          <p:nvPr/>
        </p:nvSpPr>
        <p:spPr bwMode="auto">
          <a:xfrm>
            <a:off x="3048000" y="4006850"/>
            <a:ext cx="2482850" cy="336550"/>
          </a:xfrm>
          <a:prstGeom prst="rect">
            <a:avLst/>
          </a:prstGeom>
          <a:noFill/>
          <a:ln w="9525">
            <a:noFill/>
            <a:miter lim="800000"/>
            <a:headEnd/>
            <a:tailEnd/>
          </a:ln>
          <a:effectLst/>
        </p:spPr>
        <p:txBody>
          <a:bodyPr wrap="none">
            <a:spAutoFit/>
          </a:bodyPr>
          <a:lstStyle/>
          <a:p>
            <a:r>
              <a:rPr lang="ja-JP" altLang="en-US" sz="1600">
                <a:latin typeface="Times New Roman" pitchFamily="18" charset="0"/>
              </a:rPr>
              <a:t>国際観光登録ホテル・旅館</a:t>
            </a:r>
          </a:p>
        </p:txBody>
      </p:sp>
      <p:sp>
        <p:nvSpPr>
          <p:cNvPr id="89112" name="Text Box 24"/>
          <p:cNvSpPr txBox="1">
            <a:spLocks noChangeArrowheads="1"/>
          </p:cNvSpPr>
          <p:nvPr/>
        </p:nvSpPr>
        <p:spPr bwMode="auto">
          <a:xfrm>
            <a:off x="6881813" y="2043113"/>
            <a:ext cx="1881187" cy="336550"/>
          </a:xfrm>
          <a:prstGeom prst="rect">
            <a:avLst/>
          </a:prstGeom>
          <a:noFill/>
          <a:ln w="9525">
            <a:noFill/>
            <a:miter lim="800000"/>
            <a:headEnd/>
            <a:tailEnd/>
          </a:ln>
          <a:effectLst/>
        </p:spPr>
        <p:txBody>
          <a:bodyPr wrap="none">
            <a:spAutoFit/>
          </a:bodyPr>
          <a:lstStyle/>
          <a:p>
            <a:r>
              <a:rPr lang="en-US" altLang="ja-JP" sz="1600">
                <a:latin typeface="Times New Roman" pitchFamily="18" charset="0"/>
              </a:rPr>
              <a:t>(</a:t>
            </a:r>
            <a:r>
              <a:rPr lang="ja-JP" altLang="en-US" sz="1600">
                <a:latin typeface="Times New Roman" pitchFamily="18" charset="0"/>
              </a:rPr>
              <a:t>自己の計算による</a:t>
            </a:r>
            <a:r>
              <a:rPr lang="en-US" altLang="ja-JP" sz="1600">
                <a:latin typeface="Times New Roman" pitchFamily="18" charset="0"/>
              </a:rPr>
              <a:t>)</a:t>
            </a:r>
          </a:p>
        </p:txBody>
      </p:sp>
      <p:sp>
        <p:nvSpPr>
          <p:cNvPr id="89113" name="Text Box 25"/>
          <p:cNvSpPr txBox="1">
            <a:spLocks noChangeArrowheads="1"/>
          </p:cNvSpPr>
          <p:nvPr/>
        </p:nvSpPr>
        <p:spPr bwMode="auto">
          <a:xfrm>
            <a:off x="7078663" y="5911850"/>
            <a:ext cx="1608137" cy="336550"/>
          </a:xfrm>
          <a:prstGeom prst="rect">
            <a:avLst/>
          </a:prstGeom>
          <a:noFill/>
          <a:ln w="9525">
            <a:noFill/>
            <a:miter lim="800000"/>
            <a:headEnd/>
            <a:tailEnd/>
          </a:ln>
          <a:effectLst/>
        </p:spPr>
        <p:txBody>
          <a:bodyPr wrap="none">
            <a:spAutoFit/>
          </a:bodyPr>
          <a:lstStyle/>
          <a:p>
            <a:r>
              <a:rPr lang="en-US" altLang="ja-JP" sz="1600">
                <a:latin typeface="Times New Roman" pitchFamily="18" charset="0"/>
              </a:rPr>
              <a:t>(</a:t>
            </a:r>
            <a:r>
              <a:rPr lang="ja-JP" altLang="en-US" sz="1600">
                <a:latin typeface="Times New Roman" pitchFamily="18" charset="0"/>
              </a:rPr>
              <a:t>定額、内訳なし</a:t>
            </a:r>
            <a:r>
              <a:rPr lang="en-US" altLang="ja-JP" sz="1600">
                <a:latin typeface="Times New Roman" pitchFamily="18" charset="0"/>
              </a:rPr>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スライド番号プレースホルダ 3"/>
          <p:cNvSpPr>
            <a:spLocks noGrp="1"/>
          </p:cNvSpPr>
          <p:nvPr>
            <p:ph type="sldNum" sz="quarter" idx="12"/>
          </p:nvPr>
        </p:nvSpPr>
        <p:spPr/>
        <p:txBody>
          <a:bodyPr/>
          <a:lstStyle/>
          <a:p>
            <a:fld id="{045FC394-2CED-4D65-9850-8B1395F7FBDD}" type="slidenum">
              <a:rPr lang="en-US" altLang="ja-JP"/>
              <a:pPr/>
              <a:t>60</a:t>
            </a:fld>
            <a:endParaRPr lang="en-US" altLang="ja-JP"/>
          </a:p>
        </p:txBody>
      </p:sp>
      <p:sp>
        <p:nvSpPr>
          <p:cNvPr id="287746" name="Rectangle 2"/>
          <p:cNvSpPr>
            <a:spLocks noChangeArrowheads="1"/>
          </p:cNvSpPr>
          <p:nvPr/>
        </p:nvSpPr>
        <p:spPr bwMode="auto">
          <a:xfrm>
            <a:off x="1600200" y="2819400"/>
            <a:ext cx="1066800" cy="533400"/>
          </a:xfrm>
          <a:prstGeom prst="rect">
            <a:avLst/>
          </a:prstGeom>
          <a:noFill/>
          <a:ln w="9525">
            <a:solidFill>
              <a:schemeClr val="tx1"/>
            </a:solidFill>
            <a:miter lim="800000"/>
            <a:headEnd/>
            <a:tailEnd/>
          </a:ln>
          <a:effectLst/>
        </p:spPr>
        <p:txBody>
          <a:bodyPr wrap="none" anchor="ctr"/>
          <a:lstStyle/>
          <a:p>
            <a:pPr algn="ctr"/>
            <a:r>
              <a:rPr lang="ja-JP" altLang="en-US" sz="1800"/>
              <a:t>実利用者</a:t>
            </a:r>
          </a:p>
        </p:txBody>
      </p:sp>
      <p:sp>
        <p:nvSpPr>
          <p:cNvPr id="287747" name="Rectangle 3"/>
          <p:cNvSpPr>
            <a:spLocks noChangeArrowheads="1"/>
          </p:cNvSpPr>
          <p:nvPr/>
        </p:nvSpPr>
        <p:spPr bwMode="auto">
          <a:xfrm>
            <a:off x="990600" y="838200"/>
            <a:ext cx="990600" cy="1295400"/>
          </a:xfrm>
          <a:prstGeom prst="rect">
            <a:avLst/>
          </a:prstGeom>
          <a:noFill/>
          <a:ln w="38100">
            <a:solidFill>
              <a:schemeClr val="accent1"/>
            </a:solidFill>
            <a:miter lim="800000"/>
            <a:headEnd/>
            <a:tailEnd/>
          </a:ln>
          <a:effectLst/>
        </p:spPr>
        <p:txBody>
          <a:bodyPr vert="eaVert" wrap="none" anchor="ctr"/>
          <a:lstStyle/>
          <a:p>
            <a:pPr algn="ctr"/>
            <a:r>
              <a:rPr lang="ja-JP" altLang="en-US"/>
              <a:t>営業車</a:t>
            </a:r>
          </a:p>
          <a:p>
            <a:pPr algn="ctr"/>
            <a:r>
              <a:rPr lang="ja-JP" altLang="en-US" sz="1400"/>
              <a:t>（営業ナンバー）</a:t>
            </a:r>
            <a:endParaRPr lang="ja-JP" altLang="en-US" sz="1800"/>
          </a:p>
        </p:txBody>
      </p:sp>
      <p:sp>
        <p:nvSpPr>
          <p:cNvPr id="287748" name="Rectangle 4"/>
          <p:cNvSpPr>
            <a:spLocks noChangeArrowheads="1"/>
          </p:cNvSpPr>
          <p:nvPr/>
        </p:nvSpPr>
        <p:spPr bwMode="auto">
          <a:xfrm>
            <a:off x="2286000" y="838200"/>
            <a:ext cx="898525" cy="1295400"/>
          </a:xfrm>
          <a:prstGeom prst="rect">
            <a:avLst/>
          </a:prstGeom>
          <a:noFill/>
          <a:ln w="9525">
            <a:solidFill>
              <a:schemeClr val="tx1"/>
            </a:solidFill>
            <a:miter lim="800000"/>
            <a:headEnd/>
            <a:tailEnd/>
          </a:ln>
          <a:effectLst/>
        </p:spPr>
        <p:txBody>
          <a:bodyPr vert="eaVert" wrap="none" anchor="ctr"/>
          <a:lstStyle/>
          <a:p>
            <a:pPr algn="ctr"/>
            <a:r>
              <a:rPr lang="ja-JP" altLang="en-US"/>
              <a:t>運転手</a:t>
            </a:r>
          </a:p>
          <a:p>
            <a:pPr algn="ctr"/>
            <a:r>
              <a:rPr lang="en-US" altLang="ja-JP" sz="1400"/>
              <a:t>(</a:t>
            </a:r>
            <a:r>
              <a:rPr lang="ja-JP" altLang="en-US" sz="1400"/>
              <a:t>二種運転免許）</a:t>
            </a:r>
            <a:endParaRPr lang="ja-JP" altLang="en-US" sz="1800"/>
          </a:p>
        </p:txBody>
      </p:sp>
      <p:sp>
        <p:nvSpPr>
          <p:cNvPr id="287749" name="Text Box 5"/>
          <p:cNvSpPr txBox="1">
            <a:spLocks noChangeArrowheads="1"/>
          </p:cNvSpPr>
          <p:nvPr/>
        </p:nvSpPr>
        <p:spPr bwMode="auto">
          <a:xfrm>
            <a:off x="1060450" y="2286000"/>
            <a:ext cx="996950" cy="581025"/>
          </a:xfrm>
          <a:prstGeom prst="rect">
            <a:avLst/>
          </a:prstGeom>
          <a:noFill/>
          <a:ln w="9525">
            <a:noFill/>
            <a:miter lim="800000"/>
            <a:headEnd/>
            <a:tailEnd/>
          </a:ln>
          <a:effectLst/>
        </p:spPr>
        <p:txBody>
          <a:bodyPr wrap="none">
            <a:spAutoFit/>
          </a:bodyPr>
          <a:lstStyle/>
          <a:p>
            <a:pPr algn="ctr"/>
            <a:r>
              <a:rPr lang="ja-JP" altLang="en-US" sz="1600"/>
              <a:t>運送契約</a:t>
            </a:r>
          </a:p>
          <a:p>
            <a:pPr algn="ctr"/>
            <a:r>
              <a:rPr lang="en-US" altLang="ja-JP" sz="1600"/>
              <a:t>(</a:t>
            </a:r>
            <a:r>
              <a:rPr lang="ja-JP" altLang="en-US" sz="1600"/>
              <a:t>有償）</a:t>
            </a:r>
          </a:p>
        </p:txBody>
      </p:sp>
      <p:sp>
        <p:nvSpPr>
          <p:cNvPr id="287750" name="Rectangle 6"/>
          <p:cNvSpPr>
            <a:spLocks noChangeArrowheads="1"/>
          </p:cNvSpPr>
          <p:nvPr/>
        </p:nvSpPr>
        <p:spPr bwMode="auto">
          <a:xfrm>
            <a:off x="6629400" y="3505200"/>
            <a:ext cx="1066800" cy="533400"/>
          </a:xfrm>
          <a:prstGeom prst="rect">
            <a:avLst/>
          </a:prstGeom>
          <a:noFill/>
          <a:ln w="9525">
            <a:solidFill>
              <a:schemeClr val="tx1"/>
            </a:solidFill>
            <a:miter lim="800000"/>
            <a:headEnd/>
            <a:tailEnd/>
          </a:ln>
          <a:effectLst/>
        </p:spPr>
        <p:txBody>
          <a:bodyPr wrap="none" anchor="ctr"/>
          <a:lstStyle/>
          <a:p>
            <a:pPr algn="ctr"/>
            <a:r>
              <a:rPr lang="ja-JP" altLang="en-US" sz="1800"/>
              <a:t>実利用者</a:t>
            </a:r>
          </a:p>
        </p:txBody>
      </p:sp>
      <p:sp>
        <p:nvSpPr>
          <p:cNvPr id="287751" name="Rectangle 7"/>
          <p:cNvSpPr>
            <a:spLocks noChangeArrowheads="1"/>
          </p:cNvSpPr>
          <p:nvPr/>
        </p:nvSpPr>
        <p:spPr bwMode="auto">
          <a:xfrm>
            <a:off x="7239000" y="1295400"/>
            <a:ext cx="1066800" cy="1524000"/>
          </a:xfrm>
          <a:prstGeom prst="rect">
            <a:avLst/>
          </a:prstGeom>
          <a:noFill/>
          <a:ln w="38100">
            <a:solidFill>
              <a:srgbClr val="FF0000"/>
            </a:solidFill>
            <a:miter lim="800000"/>
            <a:headEnd/>
            <a:tailEnd/>
          </a:ln>
          <a:effectLst/>
        </p:spPr>
        <p:txBody>
          <a:bodyPr vert="eaVert" wrap="none" anchor="ctr"/>
          <a:lstStyle/>
          <a:p>
            <a:pPr algn="ctr"/>
            <a:r>
              <a:rPr lang="ja-JP" altLang="en-US"/>
              <a:t>自家用車</a:t>
            </a:r>
          </a:p>
          <a:p>
            <a:pPr algn="ctr"/>
            <a:r>
              <a:rPr lang="ja-JP" altLang="en-US" sz="1400"/>
              <a:t>（自家用ナンバー）</a:t>
            </a:r>
            <a:endParaRPr lang="ja-JP" altLang="en-US" sz="1800"/>
          </a:p>
        </p:txBody>
      </p:sp>
      <p:sp>
        <p:nvSpPr>
          <p:cNvPr id="287752" name="Text Box 8"/>
          <p:cNvSpPr txBox="1">
            <a:spLocks noChangeArrowheads="1"/>
          </p:cNvSpPr>
          <p:nvPr/>
        </p:nvSpPr>
        <p:spPr bwMode="auto">
          <a:xfrm>
            <a:off x="6013450" y="3000375"/>
            <a:ext cx="996950" cy="581025"/>
          </a:xfrm>
          <a:prstGeom prst="rect">
            <a:avLst/>
          </a:prstGeom>
          <a:noFill/>
          <a:ln w="9525">
            <a:noFill/>
            <a:miter lim="800000"/>
            <a:headEnd/>
            <a:tailEnd/>
          </a:ln>
          <a:effectLst/>
        </p:spPr>
        <p:txBody>
          <a:bodyPr wrap="none">
            <a:spAutoFit/>
          </a:bodyPr>
          <a:lstStyle/>
          <a:p>
            <a:pPr algn="ctr"/>
            <a:r>
              <a:rPr lang="ja-JP" altLang="en-US" sz="1600"/>
              <a:t>運送契約</a:t>
            </a:r>
          </a:p>
          <a:p>
            <a:pPr algn="ctr"/>
            <a:r>
              <a:rPr lang="en-US" altLang="ja-JP" sz="1600"/>
              <a:t>(</a:t>
            </a:r>
            <a:r>
              <a:rPr lang="ja-JP" altLang="en-US" sz="1600"/>
              <a:t>有償）</a:t>
            </a:r>
          </a:p>
        </p:txBody>
      </p:sp>
      <p:sp>
        <p:nvSpPr>
          <p:cNvPr id="287753" name="Line 9"/>
          <p:cNvSpPr>
            <a:spLocks noChangeShapeType="1"/>
          </p:cNvSpPr>
          <p:nvPr/>
        </p:nvSpPr>
        <p:spPr bwMode="auto">
          <a:xfrm flipV="1">
            <a:off x="7086600" y="2895600"/>
            <a:ext cx="0" cy="609600"/>
          </a:xfrm>
          <a:prstGeom prst="line">
            <a:avLst/>
          </a:prstGeom>
          <a:noFill/>
          <a:ln w="38100">
            <a:solidFill>
              <a:schemeClr val="tx1"/>
            </a:solidFill>
            <a:round/>
            <a:headEnd type="triangle" w="med" len="med"/>
            <a:tailEnd type="triangle" w="med" len="med"/>
          </a:ln>
          <a:effectLst/>
        </p:spPr>
        <p:txBody>
          <a:bodyPr wrap="none" anchor="ctr"/>
          <a:lstStyle/>
          <a:p>
            <a:endParaRPr lang="ja-JP" altLang="en-US"/>
          </a:p>
        </p:txBody>
      </p:sp>
      <p:sp>
        <p:nvSpPr>
          <p:cNvPr id="287754" name="Text Box 10"/>
          <p:cNvSpPr txBox="1">
            <a:spLocks noChangeArrowheads="1"/>
          </p:cNvSpPr>
          <p:nvPr/>
        </p:nvSpPr>
        <p:spPr bwMode="auto">
          <a:xfrm>
            <a:off x="5943600" y="685800"/>
            <a:ext cx="2514600" cy="485775"/>
          </a:xfrm>
          <a:prstGeom prst="rect">
            <a:avLst/>
          </a:prstGeom>
          <a:noFill/>
          <a:ln w="28575">
            <a:solidFill>
              <a:schemeClr val="tx1"/>
            </a:solidFill>
            <a:miter lim="800000"/>
            <a:headEnd/>
            <a:tailEnd/>
          </a:ln>
          <a:effectLst/>
        </p:spPr>
        <p:txBody>
          <a:bodyPr>
            <a:spAutoFit/>
          </a:bodyPr>
          <a:lstStyle/>
          <a:p>
            <a:r>
              <a:rPr lang="ja-JP" altLang="en-US"/>
              <a:t>有償運送の許可</a:t>
            </a:r>
          </a:p>
        </p:txBody>
      </p:sp>
      <p:sp>
        <p:nvSpPr>
          <p:cNvPr id="287755" name="Text Box 11"/>
          <p:cNvSpPr txBox="1">
            <a:spLocks noChangeArrowheads="1"/>
          </p:cNvSpPr>
          <p:nvPr/>
        </p:nvSpPr>
        <p:spPr bwMode="auto">
          <a:xfrm>
            <a:off x="762000" y="304800"/>
            <a:ext cx="3260725" cy="425450"/>
          </a:xfrm>
          <a:prstGeom prst="rect">
            <a:avLst/>
          </a:prstGeom>
          <a:noFill/>
          <a:ln w="28575">
            <a:solidFill>
              <a:schemeClr val="tx1"/>
            </a:solidFill>
            <a:miter lim="800000"/>
            <a:headEnd/>
            <a:tailEnd/>
          </a:ln>
          <a:effectLst/>
        </p:spPr>
        <p:txBody>
          <a:bodyPr wrap="none">
            <a:spAutoFit/>
          </a:bodyPr>
          <a:lstStyle/>
          <a:p>
            <a:r>
              <a:rPr lang="ja-JP" altLang="en-US" sz="2000"/>
              <a:t>旅客自動車運送事業の許可</a:t>
            </a:r>
          </a:p>
        </p:txBody>
      </p:sp>
      <p:sp>
        <p:nvSpPr>
          <p:cNvPr id="287756" name="Line 12"/>
          <p:cNvSpPr>
            <a:spLocks noChangeShapeType="1"/>
          </p:cNvSpPr>
          <p:nvPr/>
        </p:nvSpPr>
        <p:spPr bwMode="auto">
          <a:xfrm flipV="1">
            <a:off x="2057400" y="2209800"/>
            <a:ext cx="0" cy="609600"/>
          </a:xfrm>
          <a:prstGeom prst="line">
            <a:avLst/>
          </a:prstGeom>
          <a:noFill/>
          <a:ln w="38100">
            <a:solidFill>
              <a:schemeClr val="tx1"/>
            </a:solidFill>
            <a:round/>
            <a:headEnd type="triangle" w="med" len="med"/>
            <a:tailEnd type="triangle" w="med" len="med"/>
          </a:ln>
          <a:effectLst/>
        </p:spPr>
        <p:txBody>
          <a:bodyPr wrap="none" anchor="ctr"/>
          <a:lstStyle/>
          <a:p>
            <a:endParaRPr lang="ja-JP" altLang="en-US"/>
          </a:p>
        </p:txBody>
      </p:sp>
      <p:sp>
        <p:nvSpPr>
          <p:cNvPr id="287757" name="Rectangle 13"/>
          <p:cNvSpPr>
            <a:spLocks noChangeArrowheads="1"/>
          </p:cNvSpPr>
          <p:nvPr/>
        </p:nvSpPr>
        <p:spPr bwMode="auto">
          <a:xfrm>
            <a:off x="6111875" y="1295400"/>
            <a:ext cx="898525" cy="1524000"/>
          </a:xfrm>
          <a:prstGeom prst="rect">
            <a:avLst/>
          </a:prstGeom>
          <a:noFill/>
          <a:ln w="9525">
            <a:solidFill>
              <a:schemeClr val="tx1"/>
            </a:solidFill>
            <a:miter lim="800000"/>
            <a:headEnd/>
            <a:tailEnd/>
          </a:ln>
          <a:effectLst/>
        </p:spPr>
        <p:txBody>
          <a:bodyPr vert="eaVert" wrap="none" anchor="ctr"/>
          <a:lstStyle/>
          <a:p>
            <a:pPr algn="ctr"/>
            <a:r>
              <a:rPr lang="ja-JP" altLang="en-US"/>
              <a:t>運転手</a:t>
            </a:r>
          </a:p>
          <a:p>
            <a:pPr algn="ctr"/>
            <a:r>
              <a:rPr lang="en-US" altLang="ja-JP" sz="1400"/>
              <a:t>(</a:t>
            </a:r>
            <a:r>
              <a:rPr lang="ja-JP" altLang="en-US" sz="1400"/>
              <a:t>普通運転免許）</a:t>
            </a:r>
            <a:endParaRPr lang="ja-JP" altLang="en-US" sz="1800"/>
          </a:p>
        </p:txBody>
      </p:sp>
      <p:sp>
        <p:nvSpPr>
          <p:cNvPr id="287758" name="Rectangle 14"/>
          <p:cNvSpPr>
            <a:spLocks noChangeArrowheads="1"/>
          </p:cNvSpPr>
          <p:nvPr/>
        </p:nvSpPr>
        <p:spPr bwMode="auto">
          <a:xfrm>
            <a:off x="914400" y="4876800"/>
            <a:ext cx="990600" cy="1447800"/>
          </a:xfrm>
          <a:prstGeom prst="rect">
            <a:avLst/>
          </a:prstGeom>
          <a:noFill/>
          <a:ln w="9525">
            <a:solidFill>
              <a:srgbClr val="FF0000"/>
            </a:solidFill>
            <a:miter lim="800000"/>
            <a:headEnd/>
            <a:tailEnd/>
          </a:ln>
          <a:effectLst/>
        </p:spPr>
        <p:txBody>
          <a:bodyPr vert="eaVert" wrap="none" anchor="ctr"/>
          <a:lstStyle/>
          <a:p>
            <a:pPr algn="ctr"/>
            <a:r>
              <a:rPr lang="ja-JP" altLang="en-US"/>
              <a:t>自家用車</a:t>
            </a:r>
          </a:p>
          <a:p>
            <a:pPr algn="ctr"/>
            <a:r>
              <a:rPr lang="ja-JP" altLang="en-US" sz="1400"/>
              <a:t>（自家用ナンバー）</a:t>
            </a:r>
            <a:endParaRPr lang="ja-JP" altLang="en-US" sz="1800"/>
          </a:p>
        </p:txBody>
      </p:sp>
      <p:sp>
        <p:nvSpPr>
          <p:cNvPr id="287759" name="Rectangle 15"/>
          <p:cNvSpPr>
            <a:spLocks noChangeArrowheads="1"/>
          </p:cNvSpPr>
          <p:nvPr/>
        </p:nvSpPr>
        <p:spPr bwMode="auto">
          <a:xfrm>
            <a:off x="2590800" y="4876800"/>
            <a:ext cx="990600" cy="1447800"/>
          </a:xfrm>
          <a:prstGeom prst="rect">
            <a:avLst/>
          </a:prstGeom>
          <a:noFill/>
          <a:ln w="9525">
            <a:solidFill>
              <a:srgbClr val="FF0000"/>
            </a:solidFill>
            <a:miter lim="800000"/>
            <a:headEnd/>
            <a:tailEnd/>
          </a:ln>
          <a:effectLst/>
        </p:spPr>
        <p:txBody>
          <a:bodyPr vert="eaVert" wrap="none" anchor="ctr"/>
          <a:lstStyle/>
          <a:p>
            <a:pPr algn="ctr"/>
            <a:r>
              <a:rPr lang="ja-JP" altLang="en-US"/>
              <a:t>自家用車</a:t>
            </a:r>
          </a:p>
          <a:p>
            <a:pPr algn="ctr"/>
            <a:r>
              <a:rPr lang="ja-JP" altLang="en-US" sz="1400"/>
              <a:t>（自家用ナンバー）</a:t>
            </a:r>
            <a:endParaRPr lang="ja-JP" altLang="en-US" sz="1800"/>
          </a:p>
        </p:txBody>
      </p:sp>
      <p:sp>
        <p:nvSpPr>
          <p:cNvPr id="287760" name="Line 16"/>
          <p:cNvSpPr>
            <a:spLocks noChangeShapeType="1"/>
          </p:cNvSpPr>
          <p:nvPr/>
        </p:nvSpPr>
        <p:spPr bwMode="auto">
          <a:xfrm flipH="1">
            <a:off x="1981200" y="5486400"/>
            <a:ext cx="533400" cy="0"/>
          </a:xfrm>
          <a:prstGeom prst="line">
            <a:avLst/>
          </a:prstGeom>
          <a:noFill/>
          <a:ln w="57150">
            <a:solidFill>
              <a:schemeClr val="tx1"/>
            </a:solidFill>
            <a:round/>
            <a:headEnd/>
            <a:tailEnd type="triangle" w="med" len="med"/>
          </a:ln>
          <a:effectLst/>
        </p:spPr>
        <p:txBody>
          <a:bodyPr wrap="none" anchor="ctr"/>
          <a:lstStyle/>
          <a:p>
            <a:endParaRPr lang="ja-JP" altLang="en-US"/>
          </a:p>
        </p:txBody>
      </p:sp>
      <p:sp>
        <p:nvSpPr>
          <p:cNvPr id="287761" name="Line 17"/>
          <p:cNvSpPr>
            <a:spLocks noChangeShapeType="1"/>
          </p:cNvSpPr>
          <p:nvPr/>
        </p:nvSpPr>
        <p:spPr bwMode="auto">
          <a:xfrm>
            <a:off x="2057400" y="5867400"/>
            <a:ext cx="533400" cy="0"/>
          </a:xfrm>
          <a:prstGeom prst="line">
            <a:avLst/>
          </a:prstGeom>
          <a:noFill/>
          <a:ln w="57150">
            <a:solidFill>
              <a:schemeClr val="tx1"/>
            </a:solidFill>
            <a:round/>
            <a:headEnd/>
            <a:tailEnd type="triangle" w="med" len="med"/>
          </a:ln>
          <a:effectLst/>
        </p:spPr>
        <p:txBody>
          <a:bodyPr wrap="none" anchor="ctr"/>
          <a:lstStyle/>
          <a:p>
            <a:endParaRPr lang="ja-JP" altLang="en-US"/>
          </a:p>
        </p:txBody>
      </p:sp>
      <p:sp>
        <p:nvSpPr>
          <p:cNvPr id="287762" name="Text Box 18"/>
          <p:cNvSpPr txBox="1">
            <a:spLocks noChangeArrowheads="1"/>
          </p:cNvSpPr>
          <p:nvPr/>
        </p:nvSpPr>
        <p:spPr bwMode="auto">
          <a:xfrm>
            <a:off x="654050" y="4433888"/>
            <a:ext cx="3422650" cy="404812"/>
          </a:xfrm>
          <a:prstGeom prst="rect">
            <a:avLst/>
          </a:prstGeom>
          <a:noFill/>
          <a:ln w="38100">
            <a:solidFill>
              <a:schemeClr val="tx1"/>
            </a:solidFill>
            <a:miter lim="800000"/>
            <a:headEnd/>
            <a:tailEnd/>
          </a:ln>
          <a:effectLst/>
        </p:spPr>
        <p:txBody>
          <a:bodyPr wrap="none">
            <a:spAutoFit/>
          </a:bodyPr>
          <a:lstStyle/>
          <a:p>
            <a:r>
              <a:rPr lang="ja-JP" altLang="en-US" sz="1800"/>
              <a:t>自家用自動車の共同使用の許可</a:t>
            </a:r>
            <a:endParaRPr lang="ja-JP" altLang="en-US"/>
          </a:p>
        </p:txBody>
      </p:sp>
      <p:sp>
        <p:nvSpPr>
          <p:cNvPr id="287763" name="Text Box 19"/>
          <p:cNvSpPr txBox="1">
            <a:spLocks noChangeArrowheads="1"/>
          </p:cNvSpPr>
          <p:nvPr/>
        </p:nvSpPr>
        <p:spPr bwMode="auto">
          <a:xfrm rot="-19858630">
            <a:off x="3048000" y="1600200"/>
            <a:ext cx="468313" cy="2800350"/>
          </a:xfrm>
          <a:prstGeom prst="rect">
            <a:avLst/>
          </a:prstGeom>
          <a:noFill/>
          <a:ln w="9525">
            <a:solidFill>
              <a:schemeClr val="tx1"/>
            </a:solidFill>
            <a:prstDash val="sysDot"/>
            <a:miter lim="800000"/>
            <a:headEnd/>
            <a:tailEnd/>
          </a:ln>
          <a:effectLst/>
        </p:spPr>
        <p:txBody>
          <a:bodyPr vert="eaVert" wrap="none">
            <a:spAutoFit/>
          </a:bodyPr>
          <a:lstStyle/>
          <a:p>
            <a:r>
              <a:rPr lang="ja-JP" altLang="en-US" sz="1800"/>
              <a:t>営業類似行為の禁止の発想</a:t>
            </a:r>
            <a:endParaRPr lang="ja-JP" altLang="en-US"/>
          </a:p>
        </p:txBody>
      </p:sp>
      <p:sp>
        <p:nvSpPr>
          <p:cNvPr id="287764" name="Text Box 20"/>
          <p:cNvSpPr txBox="1">
            <a:spLocks noChangeArrowheads="1"/>
          </p:cNvSpPr>
          <p:nvPr/>
        </p:nvSpPr>
        <p:spPr bwMode="auto">
          <a:xfrm>
            <a:off x="381000" y="6289675"/>
            <a:ext cx="4348163" cy="457200"/>
          </a:xfrm>
          <a:prstGeom prst="rect">
            <a:avLst/>
          </a:prstGeom>
          <a:noFill/>
          <a:ln w="9525">
            <a:noFill/>
            <a:miter lim="800000"/>
            <a:headEnd/>
            <a:tailEnd/>
          </a:ln>
          <a:effectLst/>
        </p:spPr>
        <p:txBody>
          <a:bodyPr wrap="none">
            <a:spAutoFit/>
          </a:bodyPr>
          <a:lstStyle/>
          <a:p>
            <a:r>
              <a:rPr lang="en-US" altLang="ja-JP"/>
              <a:t>(</a:t>
            </a:r>
            <a:r>
              <a:rPr lang="ja-JP" altLang="en-US"/>
              <a:t>カーシェアリング普及には支障）</a:t>
            </a:r>
          </a:p>
        </p:txBody>
      </p:sp>
      <p:sp>
        <p:nvSpPr>
          <p:cNvPr id="287765" name="Text Box 21"/>
          <p:cNvSpPr txBox="1">
            <a:spLocks noChangeArrowheads="1"/>
          </p:cNvSpPr>
          <p:nvPr/>
        </p:nvSpPr>
        <p:spPr bwMode="auto">
          <a:xfrm rot="1827144">
            <a:off x="4191000" y="685800"/>
            <a:ext cx="1412875" cy="831850"/>
          </a:xfrm>
          <a:prstGeom prst="rect">
            <a:avLst/>
          </a:prstGeom>
          <a:noFill/>
          <a:ln w="9525">
            <a:solidFill>
              <a:schemeClr val="tx1"/>
            </a:solidFill>
            <a:prstDash val="sysDot"/>
            <a:miter lim="800000"/>
            <a:headEnd/>
            <a:tailEnd/>
          </a:ln>
          <a:effectLst/>
        </p:spPr>
        <p:txBody>
          <a:bodyPr wrap="none">
            <a:spAutoFit/>
          </a:bodyPr>
          <a:lstStyle/>
          <a:p>
            <a:r>
              <a:rPr lang="ja-JP" altLang="en-US"/>
              <a:t>災害緊急</a:t>
            </a:r>
          </a:p>
          <a:p>
            <a:r>
              <a:rPr lang="ja-JP" altLang="en-US"/>
              <a:t>公共福祉</a:t>
            </a:r>
            <a:endParaRPr lang="ja-JP" altLang="en-US" sz="2000"/>
          </a:p>
        </p:txBody>
      </p:sp>
      <p:sp>
        <p:nvSpPr>
          <p:cNvPr id="287766" name="AutoShape 22"/>
          <p:cNvSpPr>
            <a:spLocks noChangeArrowheads="1"/>
          </p:cNvSpPr>
          <p:nvPr/>
        </p:nvSpPr>
        <p:spPr bwMode="auto">
          <a:xfrm rot="-18127">
            <a:off x="5410200" y="304800"/>
            <a:ext cx="393700" cy="7032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a:effectLst/>
        </p:spPr>
        <p:txBody>
          <a:bodyPr wrap="none" anchor="ctr"/>
          <a:lstStyle/>
          <a:p>
            <a:endParaRPr lang="ja-JP" altLang="en-US"/>
          </a:p>
        </p:txBody>
      </p:sp>
      <p:sp>
        <p:nvSpPr>
          <p:cNvPr id="287767" name="Rectangle 23"/>
          <p:cNvSpPr>
            <a:spLocks noChangeArrowheads="1"/>
          </p:cNvSpPr>
          <p:nvPr/>
        </p:nvSpPr>
        <p:spPr bwMode="auto">
          <a:xfrm>
            <a:off x="4876800" y="4876800"/>
            <a:ext cx="990600" cy="1447800"/>
          </a:xfrm>
          <a:prstGeom prst="rect">
            <a:avLst/>
          </a:prstGeom>
          <a:noFill/>
          <a:ln w="9525">
            <a:solidFill>
              <a:srgbClr val="FF0000"/>
            </a:solidFill>
            <a:miter lim="800000"/>
            <a:headEnd/>
            <a:tailEnd/>
          </a:ln>
          <a:effectLst/>
        </p:spPr>
        <p:txBody>
          <a:bodyPr vert="eaVert" wrap="none" anchor="ctr"/>
          <a:lstStyle/>
          <a:p>
            <a:pPr algn="ctr"/>
            <a:r>
              <a:rPr lang="ja-JP" altLang="en-US"/>
              <a:t>自家用車</a:t>
            </a:r>
          </a:p>
          <a:p>
            <a:pPr algn="ctr"/>
            <a:r>
              <a:rPr lang="ja-JP" altLang="en-US" sz="1400"/>
              <a:t>（自家用ナンバー）</a:t>
            </a:r>
            <a:endParaRPr lang="ja-JP" altLang="en-US" sz="1800"/>
          </a:p>
        </p:txBody>
      </p:sp>
      <p:sp>
        <p:nvSpPr>
          <p:cNvPr id="287768" name="AutoShape 24"/>
          <p:cNvSpPr>
            <a:spLocks noChangeArrowheads="1"/>
          </p:cNvSpPr>
          <p:nvPr/>
        </p:nvSpPr>
        <p:spPr bwMode="auto">
          <a:xfrm>
            <a:off x="5943600" y="5105400"/>
            <a:ext cx="1752600" cy="1219200"/>
          </a:xfrm>
          <a:prstGeom prst="rightArrow">
            <a:avLst>
              <a:gd name="adj1" fmla="val 50000"/>
              <a:gd name="adj2" fmla="val 35938"/>
            </a:avLst>
          </a:prstGeom>
          <a:noFill/>
          <a:ln w="9525">
            <a:solidFill>
              <a:schemeClr val="tx1"/>
            </a:solidFill>
            <a:miter lim="800000"/>
            <a:headEnd/>
            <a:tailEnd/>
          </a:ln>
          <a:effectLst/>
        </p:spPr>
        <p:txBody>
          <a:bodyPr wrap="none" anchor="ctr"/>
          <a:lstStyle/>
          <a:p>
            <a:pPr algn="ctr"/>
            <a:r>
              <a:rPr lang="ja-JP" altLang="en-US" sz="2000"/>
              <a:t>レンターカー</a:t>
            </a:r>
          </a:p>
          <a:p>
            <a:pPr algn="ctr"/>
            <a:r>
              <a:rPr lang="ja-JP" altLang="en-US" sz="2000"/>
              <a:t>カーリース</a:t>
            </a:r>
            <a:endParaRPr lang="ja-JP" altLang="en-US"/>
          </a:p>
        </p:txBody>
      </p:sp>
      <p:sp>
        <p:nvSpPr>
          <p:cNvPr id="287769" name="Text Box 25"/>
          <p:cNvSpPr txBox="1">
            <a:spLocks noChangeArrowheads="1"/>
          </p:cNvSpPr>
          <p:nvPr/>
        </p:nvSpPr>
        <p:spPr bwMode="auto">
          <a:xfrm>
            <a:off x="7740650" y="4648200"/>
            <a:ext cx="488950" cy="1844675"/>
          </a:xfrm>
          <a:prstGeom prst="rect">
            <a:avLst/>
          </a:prstGeom>
          <a:noFill/>
          <a:ln w="9525">
            <a:noFill/>
            <a:miter lim="800000"/>
            <a:headEnd/>
            <a:tailEnd/>
          </a:ln>
          <a:effectLst/>
        </p:spPr>
        <p:txBody>
          <a:bodyPr vert="eaVert" wrap="none">
            <a:spAutoFit/>
          </a:bodyPr>
          <a:lstStyle/>
          <a:p>
            <a:r>
              <a:rPr lang="ja-JP" altLang="en-US" sz="2000"/>
              <a:t>有償貸渡の許可</a:t>
            </a:r>
            <a:endParaRPr lang="ja-JP" altLang="en-US"/>
          </a:p>
        </p:txBody>
      </p:sp>
      <p:sp>
        <p:nvSpPr>
          <p:cNvPr id="287770" name="Oval 26"/>
          <p:cNvSpPr>
            <a:spLocks noChangeArrowheads="1"/>
          </p:cNvSpPr>
          <p:nvPr/>
        </p:nvSpPr>
        <p:spPr bwMode="auto">
          <a:xfrm rot="-40718932">
            <a:off x="3657600" y="2997200"/>
            <a:ext cx="3352800" cy="914400"/>
          </a:xfrm>
          <a:prstGeom prst="ellipse">
            <a:avLst/>
          </a:prstGeom>
          <a:noFill/>
          <a:ln w="9525">
            <a:solidFill>
              <a:schemeClr val="tx1"/>
            </a:solidFill>
            <a:round/>
            <a:headEnd/>
            <a:tailEnd/>
          </a:ln>
          <a:effectLst/>
        </p:spPr>
        <p:txBody>
          <a:bodyPr wrap="none" anchor="ctr"/>
          <a:lstStyle/>
          <a:p>
            <a:pPr algn="ctr"/>
            <a:r>
              <a:rPr lang="ja-JP" altLang="en-US"/>
              <a:t>経済特区による拡大</a:t>
            </a:r>
          </a:p>
        </p:txBody>
      </p:sp>
      <p:sp>
        <p:nvSpPr>
          <p:cNvPr id="287771" name="AutoShape 27"/>
          <p:cNvSpPr>
            <a:spLocks noChangeArrowheads="1"/>
          </p:cNvSpPr>
          <p:nvPr/>
        </p:nvSpPr>
        <p:spPr bwMode="auto">
          <a:xfrm rot="-2283796">
            <a:off x="3833813" y="1136650"/>
            <a:ext cx="622300" cy="7032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folHlink"/>
          </a:solidFill>
          <a:ln w="9525">
            <a:solidFill>
              <a:schemeClr val="tx1"/>
            </a:solidFill>
            <a:miter lim="800000"/>
            <a:headEnd/>
            <a:tailEnd/>
          </a:ln>
          <a:effectLst/>
        </p:spPr>
        <p:txBody>
          <a:bodyPr wrap="none" anchor="ctr"/>
          <a:lstStyle/>
          <a:p>
            <a:endParaRPr lang="ja-JP" altLang="en-US"/>
          </a:p>
        </p:txBody>
      </p:sp>
      <p:sp>
        <p:nvSpPr>
          <p:cNvPr id="287772" name="AutoShape 28"/>
          <p:cNvSpPr>
            <a:spLocks noChangeArrowheads="1"/>
          </p:cNvSpPr>
          <p:nvPr/>
        </p:nvSpPr>
        <p:spPr bwMode="auto">
          <a:xfrm rot="4650241">
            <a:off x="4820444" y="1720056"/>
            <a:ext cx="622300" cy="111918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a:effectLst/>
        </p:spPr>
        <p:txBody>
          <a:bodyPr rot="10800000" vert="eaVert" wrap="none" anchor="ctr"/>
          <a:lstStyle/>
          <a:p>
            <a:pPr algn="ctr"/>
            <a:r>
              <a:rPr lang="ja-JP" altLang="en-US"/>
              <a:t>拡大</a:t>
            </a:r>
          </a:p>
        </p:txBody>
      </p:sp>
      <p:sp>
        <p:nvSpPr>
          <p:cNvPr id="287773" name="Oval 29"/>
          <p:cNvSpPr>
            <a:spLocks noChangeArrowheads="1"/>
          </p:cNvSpPr>
          <p:nvPr/>
        </p:nvSpPr>
        <p:spPr bwMode="auto">
          <a:xfrm>
            <a:off x="5867400" y="228600"/>
            <a:ext cx="2895600" cy="381000"/>
          </a:xfrm>
          <a:prstGeom prst="ellipse">
            <a:avLst/>
          </a:prstGeom>
          <a:noFill/>
          <a:ln w="9525">
            <a:solidFill>
              <a:schemeClr val="tx1"/>
            </a:solidFill>
            <a:round/>
            <a:headEnd/>
            <a:tailEnd/>
          </a:ln>
          <a:effectLst/>
        </p:spPr>
        <p:txBody>
          <a:bodyPr wrap="none" anchor="ctr"/>
          <a:lstStyle/>
          <a:p>
            <a:pPr algn="ctr"/>
            <a:r>
              <a:rPr lang="ja-JP" altLang="en-US" sz="2000"/>
              <a:t>営業サービスがない地域</a:t>
            </a:r>
          </a:p>
        </p:txBody>
      </p:sp>
      <p:sp>
        <p:nvSpPr>
          <p:cNvPr id="287774" name="Rectangle 30"/>
          <p:cNvSpPr>
            <a:spLocks noChangeArrowheads="1"/>
          </p:cNvSpPr>
          <p:nvPr/>
        </p:nvSpPr>
        <p:spPr bwMode="auto">
          <a:xfrm>
            <a:off x="838200" y="762000"/>
            <a:ext cx="2438400" cy="14478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287775" name="Rectangle 31"/>
          <p:cNvSpPr>
            <a:spLocks noChangeArrowheads="1"/>
          </p:cNvSpPr>
          <p:nvPr/>
        </p:nvSpPr>
        <p:spPr bwMode="auto">
          <a:xfrm>
            <a:off x="5943600" y="1219200"/>
            <a:ext cx="2514600" cy="17526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287776" name="Oval 32"/>
          <p:cNvSpPr>
            <a:spLocks noChangeArrowheads="1"/>
          </p:cNvSpPr>
          <p:nvPr/>
        </p:nvSpPr>
        <p:spPr bwMode="auto">
          <a:xfrm>
            <a:off x="4038600" y="0"/>
            <a:ext cx="838200" cy="533400"/>
          </a:xfrm>
          <a:prstGeom prst="ellipse">
            <a:avLst/>
          </a:prstGeom>
          <a:noFill/>
          <a:ln w="9525">
            <a:solidFill>
              <a:schemeClr val="tx1"/>
            </a:solidFill>
            <a:round/>
            <a:headEnd/>
            <a:tailEnd/>
          </a:ln>
          <a:effectLst/>
        </p:spPr>
        <p:txBody>
          <a:bodyPr wrap="none" anchor="ctr"/>
          <a:lstStyle/>
          <a:p>
            <a:pPr algn="ctr"/>
            <a:r>
              <a:rPr lang="ja-JP" altLang="en-US"/>
              <a:t>限定</a:t>
            </a:r>
          </a:p>
        </p:txBody>
      </p:sp>
      <p:sp>
        <p:nvSpPr>
          <p:cNvPr id="287777" name="Text Box 33"/>
          <p:cNvSpPr txBox="1">
            <a:spLocks noChangeArrowheads="1"/>
          </p:cNvSpPr>
          <p:nvPr/>
        </p:nvSpPr>
        <p:spPr bwMode="auto">
          <a:xfrm>
            <a:off x="6019800" y="6145213"/>
            <a:ext cx="1200150" cy="336550"/>
          </a:xfrm>
          <a:prstGeom prst="rect">
            <a:avLst/>
          </a:prstGeom>
          <a:noFill/>
          <a:ln w="9525">
            <a:noFill/>
            <a:miter lim="800000"/>
            <a:headEnd/>
            <a:tailEnd/>
          </a:ln>
          <a:effectLst/>
        </p:spPr>
        <p:txBody>
          <a:bodyPr wrap="none">
            <a:spAutoFit/>
          </a:bodyPr>
          <a:lstStyle/>
          <a:p>
            <a:r>
              <a:rPr lang="ja-JP" altLang="en-US" sz="1600"/>
              <a:t>賃貸借契約</a:t>
            </a:r>
            <a:endParaRPr lang="ja-JP" altLang="en-US"/>
          </a:p>
        </p:txBody>
      </p:sp>
      <p:sp>
        <p:nvSpPr>
          <p:cNvPr id="287778" name="AutoShape 34"/>
          <p:cNvSpPr>
            <a:spLocks noChangeArrowheads="1"/>
          </p:cNvSpPr>
          <p:nvPr/>
        </p:nvSpPr>
        <p:spPr bwMode="auto">
          <a:xfrm rot="888525">
            <a:off x="3203575" y="4319588"/>
            <a:ext cx="3656013" cy="33337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folHlink"/>
          </a:solidFill>
          <a:ln w="9525">
            <a:solidFill>
              <a:schemeClr val="tx1"/>
            </a:solidFill>
            <a:miter lim="800000"/>
            <a:headEnd/>
            <a:tailEnd/>
          </a:ln>
          <a:effectLst/>
        </p:spPr>
        <p:txBody>
          <a:bodyPr wrap="none" anchor="ctr"/>
          <a:lstStyle/>
          <a:p>
            <a:endParaRPr lang="ja-JP" altLang="en-US"/>
          </a:p>
        </p:txBody>
      </p:sp>
      <p:sp>
        <p:nvSpPr>
          <p:cNvPr id="287779" name="AutoShape 35"/>
          <p:cNvSpPr>
            <a:spLocks noChangeArrowheads="1"/>
          </p:cNvSpPr>
          <p:nvPr/>
        </p:nvSpPr>
        <p:spPr bwMode="auto">
          <a:xfrm rot="9743194">
            <a:off x="1547813" y="3771900"/>
            <a:ext cx="806450" cy="46355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folHlink"/>
          </a:solidFill>
          <a:ln w="9525">
            <a:solidFill>
              <a:schemeClr val="tx1"/>
            </a:solidFill>
            <a:miter lim="800000"/>
            <a:headEnd/>
            <a:tailEnd/>
          </a:ln>
          <a:effectLst/>
        </p:spPr>
        <p:txBody>
          <a:bodyPr wrap="none" anchor="ctr"/>
          <a:lstStyle/>
          <a:p>
            <a:endParaRPr lang="ja-JP"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スライド番号プレースホルダ 3"/>
          <p:cNvSpPr>
            <a:spLocks noGrp="1"/>
          </p:cNvSpPr>
          <p:nvPr>
            <p:ph type="sldNum" sz="quarter" idx="12"/>
          </p:nvPr>
        </p:nvSpPr>
        <p:spPr/>
        <p:txBody>
          <a:bodyPr/>
          <a:lstStyle/>
          <a:p>
            <a:fld id="{D3777C98-5E93-4AB3-9C7E-AA70141C1C16}" type="slidenum">
              <a:rPr lang="en-US" altLang="ja-JP"/>
              <a:pPr/>
              <a:t>61</a:t>
            </a:fld>
            <a:endParaRPr lang="en-US" altLang="ja-JP"/>
          </a:p>
        </p:txBody>
      </p:sp>
      <p:sp>
        <p:nvSpPr>
          <p:cNvPr id="288770" name="Text Box 2"/>
          <p:cNvSpPr txBox="1">
            <a:spLocks noChangeArrowheads="1"/>
          </p:cNvSpPr>
          <p:nvPr/>
        </p:nvSpPr>
        <p:spPr bwMode="auto">
          <a:xfrm>
            <a:off x="3460750" y="304800"/>
            <a:ext cx="5302250" cy="476250"/>
          </a:xfrm>
          <a:prstGeom prst="rect">
            <a:avLst/>
          </a:prstGeom>
          <a:noFill/>
          <a:ln w="19050">
            <a:solidFill>
              <a:schemeClr val="tx1"/>
            </a:solidFill>
            <a:miter lim="800000"/>
            <a:headEnd/>
            <a:tailEnd/>
          </a:ln>
          <a:effectLst/>
        </p:spPr>
        <p:txBody>
          <a:bodyPr wrap="none">
            <a:spAutoFit/>
          </a:bodyPr>
          <a:lstStyle/>
          <a:p>
            <a:r>
              <a:rPr lang="ja-JP" altLang="en-US"/>
              <a:t>介護保険の移送サービスの営業運送性</a:t>
            </a:r>
          </a:p>
        </p:txBody>
      </p:sp>
      <p:sp>
        <p:nvSpPr>
          <p:cNvPr id="288771" name="Rectangle 3"/>
          <p:cNvSpPr>
            <a:spLocks noChangeArrowheads="1"/>
          </p:cNvSpPr>
          <p:nvPr/>
        </p:nvSpPr>
        <p:spPr bwMode="auto">
          <a:xfrm>
            <a:off x="3276600" y="1295400"/>
            <a:ext cx="1752600" cy="609600"/>
          </a:xfrm>
          <a:prstGeom prst="rect">
            <a:avLst/>
          </a:prstGeom>
          <a:noFill/>
          <a:ln w="57150">
            <a:solidFill>
              <a:schemeClr val="tx1"/>
            </a:solidFill>
            <a:miter lim="800000"/>
            <a:headEnd/>
            <a:tailEnd/>
          </a:ln>
          <a:effectLst/>
        </p:spPr>
        <p:txBody>
          <a:bodyPr wrap="none" anchor="ctr"/>
          <a:lstStyle/>
          <a:p>
            <a:pPr algn="ctr"/>
            <a:r>
              <a:rPr lang="ja-JP" altLang="en-US"/>
              <a:t>介護保険</a:t>
            </a:r>
          </a:p>
        </p:txBody>
      </p:sp>
      <p:sp>
        <p:nvSpPr>
          <p:cNvPr id="288772" name="Rectangle 4"/>
          <p:cNvSpPr>
            <a:spLocks noChangeArrowheads="1"/>
          </p:cNvSpPr>
          <p:nvPr/>
        </p:nvSpPr>
        <p:spPr bwMode="auto">
          <a:xfrm>
            <a:off x="3200400" y="2743200"/>
            <a:ext cx="990600" cy="1524000"/>
          </a:xfrm>
          <a:prstGeom prst="rect">
            <a:avLst/>
          </a:prstGeom>
          <a:noFill/>
          <a:ln w="57150">
            <a:solidFill>
              <a:schemeClr val="tx1"/>
            </a:solidFill>
            <a:miter lim="800000"/>
            <a:headEnd/>
            <a:tailEnd/>
          </a:ln>
          <a:effectLst/>
        </p:spPr>
        <p:txBody>
          <a:bodyPr vert="eaVert" wrap="none" anchor="ctr"/>
          <a:lstStyle/>
          <a:p>
            <a:pPr algn="ctr"/>
            <a:r>
              <a:rPr lang="ja-JP" altLang="en-US"/>
              <a:t>身体介助</a:t>
            </a:r>
          </a:p>
        </p:txBody>
      </p:sp>
      <p:sp>
        <p:nvSpPr>
          <p:cNvPr id="288773" name="Rectangle 5"/>
          <p:cNvSpPr>
            <a:spLocks noChangeArrowheads="1"/>
          </p:cNvSpPr>
          <p:nvPr/>
        </p:nvSpPr>
        <p:spPr bwMode="auto">
          <a:xfrm>
            <a:off x="4267200" y="2743200"/>
            <a:ext cx="990600" cy="1524000"/>
          </a:xfrm>
          <a:prstGeom prst="rect">
            <a:avLst/>
          </a:prstGeom>
          <a:noFill/>
          <a:ln w="9525">
            <a:solidFill>
              <a:schemeClr val="tx1"/>
            </a:solidFill>
            <a:miter lim="800000"/>
            <a:headEnd/>
            <a:tailEnd/>
          </a:ln>
          <a:effectLst/>
        </p:spPr>
        <p:txBody>
          <a:bodyPr vert="eaVert" wrap="none" anchor="ctr"/>
          <a:lstStyle/>
          <a:p>
            <a:pPr algn="ctr"/>
            <a:r>
              <a:rPr lang="ja-JP" altLang="en-US"/>
              <a:t>移送介助</a:t>
            </a:r>
          </a:p>
        </p:txBody>
      </p:sp>
      <p:sp>
        <p:nvSpPr>
          <p:cNvPr id="288774" name="AutoShape 6"/>
          <p:cNvSpPr>
            <a:spLocks noChangeArrowheads="1"/>
          </p:cNvSpPr>
          <p:nvPr/>
        </p:nvSpPr>
        <p:spPr bwMode="auto">
          <a:xfrm>
            <a:off x="3276600" y="4114800"/>
            <a:ext cx="2057400" cy="914400"/>
          </a:xfrm>
          <a:prstGeom prst="rightArrow">
            <a:avLst>
              <a:gd name="adj1" fmla="val 50000"/>
              <a:gd name="adj2" fmla="val 56250"/>
            </a:avLst>
          </a:prstGeom>
          <a:noFill/>
          <a:ln w="9525">
            <a:solidFill>
              <a:schemeClr val="tx1"/>
            </a:solidFill>
            <a:miter lim="800000"/>
            <a:headEnd/>
            <a:tailEnd/>
          </a:ln>
          <a:effectLst/>
        </p:spPr>
        <p:txBody>
          <a:bodyPr wrap="none" anchor="ctr"/>
          <a:lstStyle/>
          <a:p>
            <a:pPr algn="ctr"/>
            <a:r>
              <a:rPr lang="ja-JP" altLang="en-US"/>
              <a:t>一連の行為</a:t>
            </a:r>
          </a:p>
        </p:txBody>
      </p:sp>
      <p:sp>
        <p:nvSpPr>
          <p:cNvPr id="288775" name="Line 7"/>
          <p:cNvSpPr>
            <a:spLocks noChangeShapeType="1"/>
          </p:cNvSpPr>
          <p:nvPr/>
        </p:nvSpPr>
        <p:spPr bwMode="auto">
          <a:xfrm>
            <a:off x="3581400" y="1905000"/>
            <a:ext cx="0" cy="838200"/>
          </a:xfrm>
          <a:prstGeom prst="line">
            <a:avLst/>
          </a:prstGeom>
          <a:noFill/>
          <a:ln w="38100">
            <a:solidFill>
              <a:schemeClr val="tx1"/>
            </a:solidFill>
            <a:round/>
            <a:headEnd/>
            <a:tailEnd type="triangle" w="med" len="med"/>
          </a:ln>
          <a:effectLst/>
        </p:spPr>
        <p:txBody>
          <a:bodyPr wrap="none" anchor="ctr"/>
          <a:lstStyle/>
          <a:p>
            <a:endParaRPr lang="ja-JP" altLang="en-US"/>
          </a:p>
        </p:txBody>
      </p:sp>
      <p:sp>
        <p:nvSpPr>
          <p:cNvPr id="288776" name="Text Box 8"/>
          <p:cNvSpPr txBox="1">
            <a:spLocks noChangeArrowheads="1"/>
          </p:cNvSpPr>
          <p:nvPr/>
        </p:nvSpPr>
        <p:spPr bwMode="auto">
          <a:xfrm>
            <a:off x="1797050" y="2133600"/>
            <a:ext cx="2012950" cy="701675"/>
          </a:xfrm>
          <a:prstGeom prst="rect">
            <a:avLst/>
          </a:prstGeom>
          <a:noFill/>
          <a:ln w="9525">
            <a:noFill/>
            <a:miter lim="800000"/>
            <a:headEnd/>
            <a:tailEnd/>
          </a:ln>
          <a:effectLst/>
        </p:spPr>
        <p:txBody>
          <a:bodyPr wrap="none">
            <a:spAutoFit/>
          </a:bodyPr>
          <a:lstStyle/>
          <a:p>
            <a:pPr algn="ctr"/>
            <a:r>
              <a:rPr lang="ja-JP" altLang="en-US"/>
              <a:t>保険給付対象</a:t>
            </a:r>
          </a:p>
          <a:p>
            <a:pPr algn="ctr"/>
            <a:r>
              <a:rPr lang="en-US" altLang="ja-JP" sz="1600"/>
              <a:t>(</a:t>
            </a:r>
            <a:r>
              <a:rPr lang="ja-JP" altLang="en-US" sz="1600"/>
              <a:t>介護報酬）</a:t>
            </a:r>
            <a:endParaRPr lang="ja-JP" altLang="en-US"/>
          </a:p>
        </p:txBody>
      </p:sp>
      <p:sp>
        <p:nvSpPr>
          <p:cNvPr id="288777" name="Text Box 9"/>
          <p:cNvSpPr txBox="1">
            <a:spLocks noChangeArrowheads="1"/>
          </p:cNvSpPr>
          <p:nvPr/>
        </p:nvSpPr>
        <p:spPr bwMode="auto">
          <a:xfrm>
            <a:off x="4464050" y="2133600"/>
            <a:ext cx="2317750" cy="457200"/>
          </a:xfrm>
          <a:prstGeom prst="rect">
            <a:avLst/>
          </a:prstGeom>
          <a:noFill/>
          <a:ln w="9525">
            <a:noFill/>
            <a:miter lim="800000"/>
            <a:headEnd/>
            <a:tailEnd/>
          </a:ln>
          <a:effectLst/>
        </p:spPr>
        <p:txBody>
          <a:bodyPr wrap="none">
            <a:spAutoFit/>
          </a:bodyPr>
          <a:lstStyle/>
          <a:p>
            <a:r>
              <a:rPr lang="ja-JP" altLang="en-US"/>
              <a:t>保険給付対象外</a:t>
            </a:r>
          </a:p>
        </p:txBody>
      </p:sp>
      <p:sp>
        <p:nvSpPr>
          <p:cNvPr id="288778" name="Oval 10"/>
          <p:cNvSpPr>
            <a:spLocks noChangeArrowheads="1"/>
          </p:cNvSpPr>
          <p:nvPr/>
        </p:nvSpPr>
        <p:spPr bwMode="auto">
          <a:xfrm>
            <a:off x="2438400" y="3352800"/>
            <a:ext cx="914400" cy="914400"/>
          </a:xfrm>
          <a:prstGeom prst="ellipse">
            <a:avLst/>
          </a:prstGeom>
          <a:noFill/>
          <a:ln w="38100" cmpd="dbl">
            <a:solidFill>
              <a:schemeClr val="tx1"/>
            </a:solidFill>
            <a:prstDash val="dash"/>
            <a:round/>
            <a:headEnd/>
            <a:tailEnd/>
          </a:ln>
          <a:effectLst/>
        </p:spPr>
        <p:txBody>
          <a:bodyPr wrap="none" anchor="ctr"/>
          <a:lstStyle/>
          <a:p>
            <a:pPr algn="ctr"/>
            <a:r>
              <a:rPr lang="ja-JP" altLang="en-US"/>
              <a:t>有償</a:t>
            </a:r>
          </a:p>
        </p:txBody>
      </p:sp>
      <p:sp>
        <p:nvSpPr>
          <p:cNvPr id="288779" name="Oval 11"/>
          <p:cNvSpPr>
            <a:spLocks noChangeArrowheads="1"/>
          </p:cNvSpPr>
          <p:nvPr/>
        </p:nvSpPr>
        <p:spPr bwMode="auto">
          <a:xfrm>
            <a:off x="5105400" y="3352800"/>
            <a:ext cx="914400" cy="914400"/>
          </a:xfrm>
          <a:prstGeom prst="ellipse">
            <a:avLst/>
          </a:prstGeom>
          <a:noFill/>
          <a:ln w="38100" cmpd="dbl">
            <a:solidFill>
              <a:schemeClr val="tx1"/>
            </a:solidFill>
            <a:prstDash val="dash"/>
            <a:round/>
            <a:headEnd/>
            <a:tailEnd/>
          </a:ln>
          <a:effectLst/>
        </p:spPr>
        <p:txBody>
          <a:bodyPr wrap="none" anchor="ctr"/>
          <a:lstStyle/>
          <a:p>
            <a:pPr algn="ctr"/>
            <a:r>
              <a:rPr lang="ja-JP" altLang="en-US"/>
              <a:t>無償</a:t>
            </a:r>
          </a:p>
        </p:txBody>
      </p:sp>
      <p:sp>
        <p:nvSpPr>
          <p:cNvPr id="288780" name="Rectangle 12"/>
          <p:cNvSpPr>
            <a:spLocks noChangeArrowheads="1"/>
          </p:cNvSpPr>
          <p:nvPr/>
        </p:nvSpPr>
        <p:spPr bwMode="auto">
          <a:xfrm>
            <a:off x="6934200" y="2743200"/>
            <a:ext cx="1828800" cy="1066800"/>
          </a:xfrm>
          <a:prstGeom prst="rect">
            <a:avLst/>
          </a:prstGeom>
          <a:noFill/>
          <a:ln w="9525">
            <a:solidFill>
              <a:schemeClr val="tx1"/>
            </a:solidFill>
            <a:miter lim="800000"/>
            <a:headEnd/>
            <a:tailEnd/>
          </a:ln>
          <a:effectLst/>
        </p:spPr>
        <p:txBody>
          <a:bodyPr wrap="none" anchor="ctr"/>
          <a:lstStyle/>
          <a:p>
            <a:pPr algn="ctr"/>
            <a:r>
              <a:rPr lang="ja-JP" altLang="en-US"/>
              <a:t>営業運送</a:t>
            </a:r>
          </a:p>
          <a:p>
            <a:pPr algn="ctr"/>
            <a:r>
              <a:rPr lang="en-US" altLang="ja-JP"/>
              <a:t>(</a:t>
            </a:r>
            <a:r>
              <a:rPr lang="ja-JP" altLang="en-US"/>
              <a:t>有償運送）</a:t>
            </a:r>
          </a:p>
        </p:txBody>
      </p:sp>
      <p:sp>
        <p:nvSpPr>
          <p:cNvPr id="288781" name="AutoShape 13"/>
          <p:cNvSpPr>
            <a:spLocks noChangeArrowheads="1"/>
          </p:cNvSpPr>
          <p:nvPr/>
        </p:nvSpPr>
        <p:spPr bwMode="auto">
          <a:xfrm>
            <a:off x="6172200" y="3352800"/>
            <a:ext cx="609600" cy="533400"/>
          </a:xfrm>
          <a:prstGeom prst="leftRightArrow">
            <a:avLst>
              <a:gd name="adj1" fmla="val 50000"/>
              <a:gd name="adj2" fmla="val 22857"/>
            </a:avLst>
          </a:prstGeom>
          <a:noFill/>
          <a:ln w="9525">
            <a:solidFill>
              <a:schemeClr val="tx1"/>
            </a:solidFill>
            <a:miter lim="800000"/>
            <a:headEnd/>
            <a:tailEnd/>
          </a:ln>
          <a:effectLst/>
        </p:spPr>
        <p:txBody>
          <a:bodyPr wrap="none" anchor="ctr"/>
          <a:lstStyle/>
          <a:p>
            <a:endParaRPr lang="ja-JP" altLang="en-US"/>
          </a:p>
        </p:txBody>
      </p:sp>
      <p:sp>
        <p:nvSpPr>
          <p:cNvPr id="288782" name="Rectangle 14"/>
          <p:cNvSpPr>
            <a:spLocks noChangeArrowheads="1"/>
          </p:cNvSpPr>
          <p:nvPr/>
        </p:nvSpPr>
        <p:spPr bwMode="auto">
          <a:xfrm>
            <a:off x="1143000" y="3048000"/>
            <a:ext cx="1447800" cy="762000"/>
          </a:xfrm>
          <a:prstGeom prst="rect">
            <a:avLst/>
          </a:prstGeom>
          <a:noFill/>
          <a:ln w="9525">
            <a:solidFill>
              <a:schemeClr val="tx1"/>
            </a:solidFill>
            <a:miter lim="800000"/>
            <a:headEnd/>
            <a:tailEnd/>
          </a:ln>
          <a:effectLst/>
        </p:spPr>
        <p:txBody>
          <a:bodyPr wrap="none" anchor="ctr"/>
          <a:lstStyle/>
          <a:p>
            <a:pPr algn="ctr"/>
            <a:r>
              <a:rPr lang="ja-JP" altLang="en-US"/>
              <a:t>車体広告</a:t>
            </a:r>
          </a:p>
        </p:txBody>
      </p:sp>
      <p:sp>
        <p:nvSpPr>
          <p:cNvPr id="288783" name="Rectangle 15"/>
          <p:cNvSpPr>
            <a:spLocks noChangeArrowheads="1"/>
          </p:cNvSpPr>
          <p:nvPr/>
        </p:nvSpPr>
        <p:spPr bwMode="auto">
          <a:xfrm>
            <a:off x="1143000" y="4114800"/>
            <a:ext cx="1447800" cy="762000"/>
          </a:xfrm>
          <a:prstGeom prst="rect">
            <a:avLst/>
          </a:prstGeom>
          <a:noFill/>
          <a:ln w="9525">
            <a:solidFill>
              <a:schemeClr val="tx1"/>
            </a:solidFill>
            <a:miter lim="800000"/>
            <a:headEnd/>
            <a:tailEnd/>
          </a:ln>
          <a:effectLst/>
        </p:spPr>
        <p:txBody>
          <a:bodyPr wrap="none" anchor="ctr"/>
          <a:lstStyle/>
          <a:p>
            <a:pPr algn="ctr"/>
            <a:r>
              <a:rPr lang="ja-JP" altLang="en-US"/>
              <a:t>見回り等</a:t>
            </a:r>
          </a:p>
        </p:txBody>
      </p:sp>
      <p:sp>
        <p:nvSpPr>
          <p:cNvPr id="288784" name="Line 16"/>
          <p:cNvSpPr>
            <a:spLocks noChangeShapeType="1"/>
          </p:cNvSpPr>
          <p:nvPr/>
        </p:nvSpPr>
        <p:spPr bwMode="auto">
          <a:xfrm flipH="1">
            <a:off x="381000" y="5867400"/>
            <a:ext cx="3733800" cy="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288785" name="Text Box 17"/>
          <p:cNvSpPr txBox="1">
            <a:spLocks noChangeArrowheads="1"/>
          </p:cNvSpPr>
          <p:nvPr/>
        </p:nvSpPr>
        <p:spPr bwMode="auto">
          <a:xfrm>
            <a:off x="1355725" y="5410200"/>
            <a:ext cx="3284538" cy="457200"/>
          </a:xfrm>
          <a:prstGeom prst="rect">
            <a:avLst/>
          </a:prstGeom>
          <a:noFill/>
          <a:ln w="9525">
            <a:noFill/>
            <a:miter lim="800000"/>
            <a:headEnd/>
            <a:tailEnd/>
          </a:ln>
          <a:effectLst/>
        </p:spPr>
        <p:txBody>
          <a:bodyPr wrap="none">
            <a:spAutoFit/>
          </a:bodyPr>
          <a:lstStyle/>
          <a:p>
            <a:r>
              <a:rPr lang="ja-JP" altLang="en-US"/>
              <a:t>非移送･非運送サービス</a:t>
            </a:r>
          </a:p>
        </p:txBody>
      </p:sp>
      <p:sp>
        <p:nvSpPr>
          <p:cNvPr id="288786" name="Text Box 18"/>
          <p:cNvSpPr txBox="1">
            <a:spLocks noChangeArrowheads="1"/>
          </p:cNvSpPr>
          <p:nvPr/>
        </p:nvSpPr>
        <p:spPr bwMode="auto">
          <a:xfrm>
            <a:off x="1371600" y="6019800"/>
            <a:ext cx="2997200" cy="457200"/>
          </a:xfrm>
          <a:prstGeom prst="rect">
            <a:avLst/>
          </a:prstGeom>
          <a:noFill/>
          <a:ln w="9525">
            <a:noFill/>
            <a:miter lim="800000"/>
            <a:headEnd/>
            <a:tailEnd/>
          </a:ln>
          <a:effectLst/>
        </p:spPr>
        <p:txBody>
          <a:bodyPr wrap="none">
            <a:spAutoFit/>
          </a:bodyPr>
          <a:lstStyle/>
          <a:p>
            <a:r>
              <a:rPr lang="ja-JP" altLang="en-US"/>
              <a:t>移送・非運送サービス</a:t>
            </a:r>
          </a:p>
        </p:txBody>
      </p:sp>
      <p:sp>
        <p:nvSpPr>
          <p:cNvPr id="288787" name="Line 19"/>
          <p:cNvSpPr>
            <a:spLocks noChangeShapeType="1"/>
          </p:cNvSpPr>
          <p:nvPr/>
        </p:nvSpPr>
        <p:spPr bwMode="auto">
          <a:xfrm flipH="1">
            <a:off x="304800" y="6477000"/>
            <a:ext cx="4876800" cy="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288788" name="Oval 20"/>
          <p:cNvSpPr>
            <a:spLocks noChangeArrowheads="1"/>
          </p:cNvSpPr>
          <p:nvPr/>
        </p:nvSpPr>
        <p:spPr bwMode="auto">
          <a:xfrm>
            <a:off x="6477000" y="5943600"/>
            <a:ext cx="1524000" cy="762000"/>
          </a:xfrm>
          <a:prstGeom prst="ellipse">
            <a:avLst/>
          </a:prstGeom>
          <a:noFill/>
          <a:ln w="9525">
            <a:solidFill>
              <a:schemeClr val="tx1"/>
            </a:solidFill>
            <a:round/>
            <a:headEnd/>
            <a:tailEnd/>
          </a:ln>
          <a:effectLst/>
        </p:spPr>
        <p:txBody>
          <a:bodyPr wrap="none" anchor="ctr"/>
          <a:lstStyle/>
          <a:p>
            <a:pPr algn="ctr"/>
            <a:r>
              <a:rPr lang="ja-JP" altLang="en-US"/>
              <a:t>実利用者</a:t>
            </a:r>
          </a:p>
        </p:txBody>
      </p:sp>
      <p:sp>
        <p:nvSpPr>
          <p:cNvPr id="288789" name="AutoShape 21"/>
          <p:cNvSpPr>
            <a:spLocks noChangeArrowheads="1"/>
          </p:cNvSpPr>
          <p:nvPr/>
        </p:nvSpPr>
        <p:spPr bwMode="auto">
          <a:xfrm rot="-19333260">
            <a:off x="4876800" y="4987925"/>
            <a:ext cx="1658938" cy="1325563"/>
          </a:xfrm>
          <a:prstGeom prst="leftArrow">
            <a:avLst>
              <a:gd name="adj1" fmla="val 50000"/>
              <a:gd name="adj2" fmla="val 31287"/>
            </a:avLst>
          </a:prstGeom>
          <a:noFill/>
          <a:ln w="9525">
            <a:solidFill>
              <a:schemeClr val="tx1"/>
            </a:solidFill>
            <a:miter lim="800000"/>
            <a:headEnd/>
            <a:tailEnd/>
          </a:ln>
          <a:effectLst/>
        </p:spPr>
        <p:txBody>
          <a:bodyPr wrap="none" anchor="ctr"/>
          <a:lstStyle/>
          <a:p>
            <a:pPr algn="ctr"/>
            <a:r>
              <a:rPr lang="ja-JP" altLang="en-US"/>
              <a:t>支払い（＊）</a:t>
            </a:r>
          </a:p>
          <a:p>
            <a:pPr algn="ctr"/>
            <a:r>
              <a:rPr lang="en-US" altLang="ja-JP" sz="1600"/>
              <a:t>1</a:t>
            </a:r>
            <a:r>
              <a:rPr lang="ja-JP" altLang="en-US" sz="1600"/>
              <a:t>割自己負担</a:t>
            </a:r>
            <a:endParaRPr lang="ja-JP" altLang="en-US"/>
          </a:p>
        </p:txBody>
      </p:sp>
      <p:sp>
        <p:nvSpPr>
          <p:cNvPr id="288790" name="Text Box 22"/>
          <p:cNvSpPr txBox="1">
            <a:spLocks noChangeArrowheads="1"/>
          </p:cNvSpPr>
          <p:nvPr/>
        </p:nvSpPr>
        <p:spPr bwMode="auto">
          <a:xfrm>
            <a:off x="6000750" y="4860925"/>
            <a:ext cx="3143250" cy="701675"/>
          </a:xfrm>
          <a:prstGeom prst="rect">
            <a:avLst/>
          </a:prstGeom>
          <a:noFill/>
          <a:ln w="9525">
            <a:noFill/>
            <a:miter lim="800000"/>
            <a:headEnd/>
            <a:tailEnd/>
          </a:ln>
          <a:effectLst/>
        </p:spPr>
        <p:txBody>
          <a:bodyPr wrap="none">
            <a:spAutoFit/>
          </a:bodyPr>
          <a:lstStyle/>
          <a:p>
            <a:r>
              <a:rPr lang="ja-JP" altLang="en-US" sz="2000"/>
              <a:t>＊運送への支払いなら抵触</a:t>
            </a:r>
          </a:p>
          <a:p>
            <a:r>
              <a:rPr lang="ja-JP" altLang="en-US" sz="2000"/>
              <a:t>介護への支払いなら非抵触</a:t>
            </a:r>
            <a:endParaRPr lang="ja-JP" altLang="en-US"/>
          </a:p>
        </p:txBody>
      </p:sp>
      <p:sp>
        <p:nvSpPr>
          <p:cNvPr id="288791" name="Oval 23"/>
          <p:cNvSpPr>
            <a:spLocks noChangeArrowheads="1"/>
          </p:cNvSpPr>
          <p:nvPr/>
        </p:nvSpPr>
        <p:spPr bwMode="auto">
          <a:xfrm rot="4417466">
            <a:off x="-1104900" y="2476500"/>
            <a:ext cx="3657600" cy="838200"/>
          </a:xfrm>
          <a:prstGeom prst="ellipse">
            <a:avLst/>
          </a:prstGeom>
          <a:noFill/>
          <a:ln w="9525">
            <a:solidFill>
              <a:schemeClr val="tx1"/>
            </a:solidFill>
            <a:round/>
            <a:headEnd/>
            <a:tailEnd/>
          </a:ln>
          <a:effectLst/>
        </p:spPr>
        <p:txBody>
          <a:bodyPr wrap="none" anchor="ctr"/>
          <a:lstStyle/>
          <a:p>
            <a:pPr algn="ctr"/>
            <a:r>
              <a:rPr lang="ja-JP" altLang="en-US" sz="2000"/>
              <a:t>タクシ－車両を使用する事業</a:t>
            </a:r>
            <a:endParaRPr lang="ja-JP" altLang="en-US"/>
          </a:p>
        </p:txBody>
      </p:sp>
      <p:sp>
        <p:nvSpPr>
          <p:cNvPr id="288792" name="Text Box 24"/>
          <p:cNvSpPr txBox="1">
            <a:spLocks noChangeArrowheads="1"/>
          </p:cNvSpPr>
          <p:nvPr/>
        </p:nvSpPr>
        <p:spPr bwMode="auto">
          <a:xfrm>
            <a:off x="6283325" y="4287838"/>
            <a:ext cx="2632075" cy="466725"/>
          </a:xfrm>
          <a:prstGeom prst="rect">
            <a:avLst/>
          </a:prstGeom>
          <a:noFill/>
          <a:ln w="9525">
            <a:solidFill>
              <a:schemeClr val="tx1"/>
            </a:solidFill>
            <a:prstDash val="dash"/>
            <a:miter lim="800000"/>
            <a:headEnd/>
            <a:tailEnd/>
          </a:ln>
          <a:effectLst/>
        </p:spPr>
        <p:txBody>
          <a:bodyPr wrap="none">
            <a:spAutoFit/>
          </a:bodyPr>
          <a:lstStyle/>
          <a:p>
            <a:r>
              <a:rPr lang="ja-JP" altLang="en-US"/>
              <a:t>道路運送法の取扱</a:t>
            </a:r>
          </a:p>
        </p:txBody>
      </p:sp>
      <p:sp>
        <p:nvSpPr>
          <p:cNvPr id="288793" name="Text Box 25"/>
          <p:cNvSpPr txBox="1">
            <a:spLocks noChangeArrowheads="1"/>
          </p:cNvSpPr>
          <p:nvPr/>
        </p:nvSpPr>
        <p:spPr bwMode="auto">
          <a:xfrm>
            <a:off x="381000" y="212725"/>
            <a:ext cx="2630488" cy="777875"/>
          </a:xfrm>
          <a:prstGeom prst="rect">
            <a:avLst/>
          </a:prstGeom>
          <a:noFill/>
          <a:ln w="76200" cmpd="tri">
            <a:solidFill>
              <a:schemeClr val="tx1"/>
            </a:solidFill>
            <a:miter lim="800000"/>
            <a:headEnd/>
            <a:tailEnd/>
          </a:ln>
          <a:effectLst/>
        </p:spPr>
        <p:txBody>
          <a:bodyPr wrap="none">
            <a:spAutoFit/>
          </a:bodyPr>
          <a:lstStyle/>
          <a:p>
            <a:r>
              <a:rPr lang="ja-JP" altLang="en-US" sz="4000"/>
              <a:t>図　有償性</a:t>
            </a:r>
          </a:p>
        </p:txBody>
      </p:sp>
      <p:sp>
        <p:nvSpPr>
          <p:cNvPr id="288794" name="Text Box 26"/>
          <p:cNvSpPr txBox="1">
            <a:spLocks noChangeArrowheads="1"/>
          </p:cNvSpPr>
          <p:nvPr/>
        </p:nvSpPr>
        <p:spPr bwMode="auto">
          <a:xfrm>
            <a:off x="152400" y="3733800"/>
            <a:ext cx="488950" cy="1849438"/>
          </a:xfrm>
          <a:prstGeom prst="rect">
            <a:avLst/>
          </a:prstGeom>
          <a:noFill/>
          <a:ln w="9525">
            <a:noFill/>
            <a:miter lim="800000"/>
            <a:headEnd/>
            <a:tailEnd/>
          </a:ln>
          <a:effectLst/>
        </p:spPr>
        <p:txBody>
          <a:bodyPr vert="eaVert" wrap="none">
            <a:spAutoFit/>
          </a:bodyPr>
          <a:lstStyle/>
          <a:p>
            <a:r>
              <a:rPr lang="ja-JP" altLang="en-US" sz="1000"/>
              <a:t>タクシー車両を使用しなければ</a:t>
            </a:r>
          </a:p>
          <a:p>
            <a:r>
              <a:rPr lang="ja-JP" altLang="en-US" sz="1000"/>
              <a:t>道路運送法上は自由に営業可能</a:t>
            </a:r>
            <a:endParaRPr lang="ja-JP" altLang="en-US"/>
          </a:p>
        </p:txBody>
      </p:sp>
      <p:sp>
        <p:nvSpPr>
          <p:cNvPr id="288795" name="Text Box 27"/>
          <p:cNvSpPr txBox="1">
            <a:spLocks noChangeArrowheads="1"/>
          </p:cNvSpPr>
          <p:nvPr/>
        </p:nvSpPr>
        <p:spPr bwMode="auto">
          <a:xfrm>
            <a:off x="5091113" y="762000"/>
            <a:ext cx="3671887" cy="366713"/>
          </a:xfrm>
          <a:prstGeom prst="rect">
            <a:avLst/>
          </a:prstGeom>
          <a:noFill/>
          <a:ln w="9525">
            <a:noFill/>
            <a:miter lim="800000"/>
            <a:headEnd/>
            <a:tailEnd/>
          </a:ln>
          <a:effectLst/>
        </p:spPr>
        <p:txBody>
          <a:bodyPr wrap="none">
            <a:spAutoFit/>
          </a:bodyPr>
          <a:lstStyle/>
          <a:p>
            <a:r>
              <a:rPr lang="ja-JP" altLang="en-US" sz="1800"/>
              <a:t>介護タクシーは訪問介護</a:t>
            </a:r>
            <a:r>
              <a:rPr lang="en-US" altLang="ja-JP" sz="1800"/>
              <a:t>(</a:t>
            </a:r>
            <a:r>
              <a:rPr lang="ja-JP" altLang="en-US" sz="1800"/>
              <a:t>居宅前提）</a:t>
            </a:r>
            <a:endParaRPr lang="ja-JP" altLang="en-US"/>
          </a:p>
        </p:txBody>
      </p:sp>
      <p:sp>
        <p:nvSpPr>
          <p:cNvPr id="288796" name="AutoShape 28"/>
          <p:cNvSpPr>
            <a:spLocks noChangeArrowheads="1"/>
          </p:cNvSpPr>
          <p:nvPr/>
        </p:nvSpPr>
        <p:spPr bwMode="auto">
          <a:xfrm rot="10605997">
            <a:off x="2598738" y="1296988"/>
            <a:ext cx="373062" cy="7620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noFill/>
          <a:ln w="9525">
            <a:solidFill>
              <a:schemeClr val="tx1"/>
            </a:solidFill>
            <a:miter lim="800000"/>
            <a:headEnd/>
            <a:tailEnd/>
          </a:ln>
          <a:effectLst/>
        </p:spPr>
        <p:txBody>
          <a:bodyPr wrap="none" anchor="ctr"/>
          <a:lstStyle/>
          <a:p>
            <a:endParaRPr lang="ja-JP" altLang="en-US"/>
          </a:p>
        </p:txBody>
      </p:sp>
      <p:sp>
        <p:nvSpPr>
          <p:cNvPr id="288797" name="Text Box 29"/>
          <p:cNvSpPr txBox="1">
            <a:spLocks noChangeArrowheads="1"/>
          </p:cNvSpPr>
          <p:nvPr/>
        </p:nvSpPr>
        <p:spPr bwMode="auto">
          <a:xfrm>
            <a:off x="1670050" y="990600"/>
            <a:ext cx="1606550" cy="304800"/>
          </a:xfrm>
          <a:prstGeom prst="rect">
            <a:avLst/>
          </a:prstGeom>
          <a:noFill/>
          <a:ln w="9525">
            <a:noFill/>
            <a:miter lim="800000"/>
            <a:headEnd/>
            <a:tailEnd/>
          </a:ln>
          <a:effectLst/>
        </p:spPr>
        <p:txBody>
          <a:bodyPr wrap="none">
            <a:spAutoFit/>
          </a:bodyPr>
          <a:lstStyle/>
          <a:p>
            <a:r>
              <a:rPr lang="ja-JP" altLang="en-US" sz="1400"/>
              <a:t>介護保険業者指定</a:t>
            </a:r>
            <a:endParaRPr lang="ja-JP" altLang="en-US"/>
          </a:p>
        </p:txBody>
      </p:sp>
      <p:sp>
        <p:nvSpPr>
          <p:cNvPr id="288798" name="Text Box 30"/>
          <p:cNvSpPr txBox="1">
            <a:spLocks noChangeArrowheads="1"/>
          </p:cNvSpPr>
          <p:nvPr/>
        </p:nvSpPr>
        <p:spPr bwMode="auto">
          <a:xfrm>
            <a:off x="3048000" y="4953000"/>
            <a:ext cx="1962150" cy="304800"/>
          </a:xfrm>
          <a:prstGeom prst="rect">
            <a:avLst/>
          </a:prstGeom>
          <a:noFill/>
          <a:ln w="9525">
            <a:noFill/>
            <a:miter lim="800000"/>
            <a:headEnd/>
            <a:tailEnd/>
          </a:ln>
          <a:effectLst/>
        </p:spPr>
        <p:txBody>
          <a:bodyPr wrap="none">
            <a:spAutoFit/>
          </a:bodyPr>
          <a:lstStyle/>
          <a:p>
            <a:r>
              <a:rPr lang="ja-JP" altLang="en-US" sz="1400"/>
              <a:t>運転手は介護資格保有</a:t>
            </a:r>
            <a:endParaRPr lang="ja-JP" altLang="en-US"/>
          </a:p>
        </p:txBody>
      </p:sp>
      <p:sp>
        <p:nvSpPr>
          <p:cNvPr id="288799" name="Text Box 31"/>
          <p:cNvSpPr txBox="1">
            <a:spLocks noChangeArrowheads="1"/>
          </p:cNvSpPr>
          <p:nvPr/>
        </p:nvSpPr>
        <p:spPr bwMode="auto">
          <a:xfrm>
            <a:off x="5341938" y="1447800"/>
            <a:ext cx="3192462" cy="641350"/>
          </a:xfrm>
          <a:prstGeom prst="rect">
            <a:avLst/>
          </a:prstGeom>
          <a:noFill/>
          <a:ln w="9525">
            <a:noFill/>
            <a:miter lim="800000"/>
            <a:headEnd/>
            <a:tailEnd/>
          </a:ln>
          <a:effectLst/>
        </p:spPr>
        <p:txBody>
          <a:bodyPr wrap="none">
            <a:spAutoFit/>
          </a:bodyPr>
          <a:lstStyle/>
          <a:p>
            <a:r>
              <a:rPr lang="ja-JP" altLang="en-US" sz="1800"/>
              <a:t>病院、銀行、選挙は認めるが</a:t>
            </a:r>
          </a:p>
          <a:p>
            <a:r>
              <a:rPr lang="ja-JP" altLang="en-US" sz="1800"/>
              <a:t>旅行、行事、冠婚葬祭認めない</a:t>
            </a:r>
            <a:endParaRPr lang="ja-JP"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スライド番号プレースホルダ 3"/>
          <p:cNvSpPr>
            <a:spLocks noGrp="1"/>
          </p:cNvSpPr>
          <p:nvPr>
            <p:ph type="sldNum" sz="quarter" idx="12"/>
          </p:nvPr>
        </p:nvSpPr>
        <p:spPr/>
        <p:txBody>
          <a:bodyPr/>
          <a:lstStyle/>
          <a:p>
            <a:fld id="{5C1234AB-2786-4431-897B-286A7F61F5E3}" type="slidenum">
              <a:rPr lang="en-US" altLang="ja-JP"/>
              <a:pPr/>
              <a:t>62</a:t>
            </a:fld>
            <a:endParaRPr lang="en-US" altLang="ja-JP"/>
          </a:p>
        </p:txBody>
      </p:sp>
      <p:sp>
        <p:nvSpPr>
          <p:cNvPr id="289794" name="Rectangle 2"/>
          <p:cNvSpPr>
            <a:spLocks noChangeArrowheads="1"/>
          </p:cNvSpPr>
          <p:nvPr/>
        </p:nvSpPr>
        <p:spPr bwMode="auto">
          <a:xfrm>
            <a:off x="1463675" y="1600200"/>
            <a:ext cx="1676400" cy="685800"/>
          </a:xfrm>
          <a:prstGeom prst="rect">
            <a:avLst/>
          </a:prstGeom>
          <a:noFill/>
          <a:ln w="9525">
            <a:solidFill>
              <a:schemeClr val="tx1"/>
            </a:solidFill>
            <a:miter lim="800000"/>
            <a:headEnd/>
            <a:tailEnd/>
          </a:ln>
          <a:effectLst/>
        </p:spPr>
        <p:txBody>
          <a:bodyPr wrap="none" anchor="ctr"/>
          <a:lstStyle/>
          <a:p>
            <a:pPr algn="ctr"/>
            <a:r>
              <a:rPr lang="ja-JP" altLang="en-US"/>
              <a:t>介護保険</a:t>
            </a:r>
          </a:p>
        </p:txBody>
      </p:sp>
      <p:sp>
        <p:nvSpPr>
          <p:cNvPr id="289795" name="Rectangle 3"/>
          <p:cNvSpPr>
            <a:spLocks noChangeArrowheads="1"/>
          </p:cNvSpPr>
          <p:nvPr/>
        </p:nvSpPr>
        <p:spPr bwMode="auto">
          <a:xfrm>
            <a:off x="1463675" y="3048000"/>
            <a:ext cx="609600" cy="1524000"/>
          </a:xfrm>
          <a:prstGeom prst="rect">
            <a:avLst/>
          </a:prstGeom>
          <a:noFill/>
          <a:ln w="9525">
            <a:solidFill>
              <a:schemeClr val="tx1"/>
            </a:solidFill>
            <a:miter lim="800000"/>
            <a:headEnd/>
            <a:tailEnd/>
          </a:ln>
          <a:effectLst/>
        </p:spPr>
        <p:txBody>
          <a:bodyPr vert="eaVert" wrap="none" anchor="ctr"/>
          <a:lstStyle/>
          <a:p>
            <a:pPr algn="ctr"/>
            <a:r>
              <a:rPr lang="ja-JP" altLang="en-US"/>
              <a:t>乗降介助</a:t>
            </a:r>
          </a:p>
        </p:txBody>
      </p:sp>
      <p:sp>
        <p:nvSpPr>
          <p:cNvPr id="289796" name="Rectangle 4"/>
          <p:cNvSpPr>
            <a:spLocks noChangeArrowheads="1"/>
          </p:cNvSpPr>
          <p:nvPr/>
        </p:nvSpPr>
        <p:spPr bwMode="auto">
          <a:xfrm>
            <a:off x="2454275" y="3048000"/>
            <a:ext cx="609600" cy="1524000"/>
          </a:xfrm>
          <a:prstGeom prst="rect">
            <a:avLst/>
          </a:prstGeom>
          <a:noFill/>
          <a:ln w="9525">
            <a:solidFill>
              <a:schemeClr val="tx1"/>
            </a:solidFill>
            <a:miter lim="800000"/>
            <a:headEnd/>
            <a:tailEnd/>
          </a:ln>
          <a:effectLst/>
        </p:spPr>
        <p:txBody>
          <a:bodyPr vert="eaVert" wrap="none" anchor="ctr"/>
          <a:lstStyle/>
          <a:p>
            <a:pPr algn="ctr"/>
            <a:r>
              <a:rPr lang="ja-JP" altLang="en-US"/>
              <a:t>移送介助</a:t>
            </a:r>
          </a:p>
        </p:txBody>
      </p:sp>
      <p:sp>
        <p:nvSpPr>
          <p:cNvPr id="289797" name="Line 5"/>
          <p:cNvSpPr>
            <a:spLocks noChangeShapeType="1"/>
          </p:cNvSpPr>
          <p:nvPr/>
        </p:nvSpPr>
        <p:spPr bwMode="auto">
          <a:xfrm>
            <a:off x="1692275" y="2362200"/>
            <a:ext cx="0" cy="457200"/>
          </a:xfrm>
          <a:prstGeom prst="line">
            <a:avLst/>
          </a:prstGeom>
          <a:noFill/>
          <a:ln w="38100">
            <a:solidFill>
              <a:schemeClr val="tx1"/>
            </a:solidFill>
            <a:round/>
            <a:headEnd/>
            <a:tailEnd type="triangle" w="med" len="med"/>
          </a:ln>
          <a:effectLst/>
        </p:spPr>
        <p:txBody>
          <a:bodyPr wrap="none" anchor="ctr"/>
          <a:lstStyle/>
          <a:p>
            <a:endParaRPr lang="ja-JP" altLang="en-US"/>
          </a:p>
        </p:txBody>
      </p:sp>
      <p:sp>
        <p:nvSpPr>
          <p:cNvPr id="289798" name="Text Box 6"/>
          <p:cNvSpPr txBox="1">
            <a:spLocks noChangeArrowheads="1"/>
          </p:cNvSpPr>
          <p:nvPr/>
        </p:nvSpPr>
        <p:spPr bwMode="auto">
          <a:xfrm>
            <a:off x="304800" y="2230438"/>
            <a:ext cx="1403350" cy="457200"/>
          </a:xfrm>
          <a:prstGeom prst="rect">
            <a:avLst/>
          </a:prstGeom>
          <a:noFill/>
          <a:ln w="9525">
            <a:noFill/>
            <a:miter lim="800000"/>
            <a:headEnd/>
            <a:tailEnd/>
          </a:ln>
          <a:effectLst/>
        </p:spPr>
        <p:txBody>
          <a:bodyPr wrap="none">
            <a:spAutoFit/>
          </a:bodyPr>
          <a:lstStyle/>
          <a:p>
            <a:r>
              <a:rPr lang="ja-JP" altLang="en-US"/>
              <a:t>保険給付</a:t>
            </a:r>
          </a:p>
        </p:txBody>
      </p:sp>
      <p:sp>
        <p:nvSpPr>
          <p:cNvPr id="289799" name="Rectangle 7"/>
          <p:cNvSpPr>
            <a:spLocks noChangeArrowheads="1"/>
          </p:cNvSpPr>
          <p:nvPr/>
        </p:nvSpPr>
        <p:spPr bwMode="auto">
          <a:xfrm>
            <a:off x="1387475" y="5334000"/>
            <a:ext cx="1676400" cy="685800"/>
          </a:xfrm>
          <a:prstGeom prst="rect">
            <a:avLst/>
          </a:prstGeom>
          <a:noFill/>
          <a:ln w="9525">
            <a:solidFill>
              <a:schemeClr val="tx1"/>
            </a:solidFill>
            <a:miter lim="800000"/>
            <a:headEnd/>
            <a:tailEnd/>
          </a:ln>
          <a:effectLst/>
        </p:spPr>
        <p:txBody>
          <a:bodyPr wrap="none" anchor="ctr"/>
          <a:lstStyle/>
          <a:p>
            <a:pPr algn="ctr"/>
            <a:r>
              <a:rPr lang="ja-JP" altLang="en-US"/>
              <a:t>利用者</a:t>
            </a:r>
          </a:p>
          <a:p>
            <a:pPr algn="ctr"/>
            <a:r>
              <a:rPr lang="en-US" altLang="ja-JP"/>
              <a:t>(</a:t>
            </a:r>
            <a:r>
              <a:rPr lang="ja-JP" altLang="en-US"/>
              <a:t>要介護者）</a:t>
            </a:r>
          </a:p>
        </p:txBody>
      </p:sp>
      <p:sp>
        <p:nvSpPr>
          <p:cNvPr id="289800" name="Line 8"/>
          <p:cNvSpPr>
            <a:spLocks noChangeShapeType="1"/>
          </p:cNvSpPr>
          <p:nvPr/>
        </p:nvSpPr>
        <p:spPr bwMode="auto">
          <a:xfrm flipV="1">
            <a:off x="1905000" y="4572000"/>
            <a:ext cx="0" cy="685800"/>
          </a:xfrm>
          <a:prstGeom prst="line">
            <a:avLst/>
          </a:prstGeom>
          <a:noFill/>
          <a:ln w="38100">
            <a:solidFill>
              <a:schemeClr val="tx1"/>
            </a:solidFill>
            <a:round/>
            <a:headEnd/>
            <a:tailEnd type="triangle" w="med" len="med"/>
          </a:ln>
          <a:effectLst/>
        </p:spPr>
        <p:txBody>
          <a:bodyPr wrap="none" anchor="ctr"/>
          <a:lstStyle/>
          <a:p>
            <a:endParaRPr lang="ja-JP" altLang="en-US"/>
          </a:p>
        </p:txBody>
      </p:sp>
      <p:sp>
        <p:nvSpPr>
          <p:cNvPr id="289801" name="Text Box 9"/>
          <p:cNvSpPr txBox="1">
            <a:spLocks noChangeArrowheads="1"/>
          </p:cNvSpPr>
          <p:nvPr/>
        </p:nvSpPr>
        <p:spPr bwMode="auto">
          <a:xfrm>
            <a:off x="1092200" y="4668838"/>
            <a:ext cx="1803400" cy="457200"/>
          </a:xfrm>
          <a:prstGeom prst="rect">
            <a:avLst/>
          </a:prstGeom>
          <a:noFill/>
          <a:ln w="9525">
            <a:noFill/>
            <a:miter lim="800000"/>
            <a:headEnd/>
            <a:tailEnd/>
          </a:ln>
          <a:effectLst/>
        </p:spPr>
        <p:txBody>
          <a:bodyPr wrap="none">
            <a:spAutoFit/>
          </a:bodyPr>
          <a:lstStyle/>
          <a:p>
            <a:r>
              <a:rPr lang="ja-JP" altLang="en-US"/>
              <a:t>１０％支払い</a:t>
            </a:r>
          </a:p>
        </p:txBody>
      </p:sp>
      <p:sp>
        <p:nvSpPr>
          <p:cNvPr id="289802" name="Rectangle 10"/>
          <p:cNvSpPr>
            <a:spLocks noChangeArrowheads="1"/>
          </p:cNvSpPr>
          <p:nvPr/>
        </p:nvSpPr>
        <p:spPr bwMode="auto">
          <a:xfrm>
            <a:off x="1082675" y="3048000"/>
            <a:ext cx="2362200" cy="1524000"/>
          </a:xfrm>
          <a:prstGeom prst="rect">
            <a:avLst/>
          </a:prstGeom>
          <a:noFill/>
          <a:ln w="9525">
            <a:solidFill>
              <a:schemeClr val="tx1"/>
            </a:solidFill>
            <a:prstDash val="dash"/>
            <a:miter lim="800000"/>
            <a:headEnd/>
            <a:tailEnd/>
          </a:ln>
          <a:effectLst/>
        </p:spPr>
        <p:txBody>
          <a:bodyPr wrap="none" anchor="ctr"/>
          <a:lstStyle/>
          <a:p>
            <a:endParaRPr lang="ja-JP" altLang="en-US"/>
          </a:p>
        </p:txBody>
      </p:sp>
      <p:sp>
        <p:nvSpPr>
          <p:cNvPr id="289803" name="Text Box 11"/>
          <p:cNvSpPr txBox="1">
            <a:spLocks noChangeArrowheads="1"/>
          </p:cNvSpPr>
          <p:nvPr/>
        </p:nvSpPr>
        <p:spPr bwMode="auto">
          <a:xfrm>
            <a:off x="304800" y="228600"/>
            <a:ext cx="4943475" cy="485775"/>
          </a:xfrm>
          <a:prstGeom prst="rect">
            <a:avLst/>
          </a:prstGeom>
          <a:noFill/>
          <a:ln w="28575">
            <a:solidFill>
              <a:schemeClr val="tx1"/>
            </a:solidFill>
            <a:miter lim="800000"/>
            <a:headEnd/>
            <a:tailEnd/>
          </a:ln>
          <a:effectLst/>
        </p:spPr>
        <p:txBody>
          <a:bodyPr wrap="none">
            <a:spAutoFit/>
          </a:bodyPr>
          <a:lstStyle/>
          <a:p>
            <a:r>
              <a:rPr lang="ja-JP" altLang="en-US"/>
              <a:t>図　介護保険は移送の有償性を否定</a:t>
            </a:r>
          </a:p>
        </p:txBody>
      </p:sp>
      <p:sp>
        <p:nvSpPr>
          <p:cNvPr id="289804" name="Text Box 12"/>
          <p:cNvSpPr txBox="1">
            <a:spLocks noChangeArrowheads="1"/>
          </p:cNvSpPr>
          <p:nvPr/>
        </p:nvSpPr>
        <p:spPr bwMode="auto">
          <a:xfrm>
            <a:off x="304800" y="685800"/>
            <a:ext cx="7747000" cy="457200"/>
          </a:xfrm>
          <a:prstGeom prst="rect">
            <a:avLst/>
          </a:prstGeom>
          <a:noFill/>
          <a:ln w="9525">
            <a:noFill/>
            <a:miter lim="800000"/>
            <a:headEnd/>
            <a:tailEnd/>
          </a:ln>
          <a:effectLst/>
        </p:spPr>
        <p:txBody>
          <a:bodyPr wrap="none">
            <a:spAutoFit/>
          </a:bodyPr>
          <a:lstStyle/>
          <a:p>
            <a:r>
              <a:rPr lang="ja-JP" altLang="en-US"/>
              <a:t>　　　　自家用車も法的には可能･･自治体の運用はまちまち</a:t>
            </a:r>
          </a:p>
        </p:txBody>
      </p:sp>
      <p:sp>
        <p:nvSpPr>
          <p:cNvPr id="289805" name="Text Box 13"/>
          <p:cNvSpPr txBox="1">
            <a:spLocks noChangeArrowheads="1"/>
          </p:cNvSpPr>
          <p:nvPr/>
        </p:nvSpPr>
        <p:spPr bwMode="auto">
          <a:xfrm>
            <a:off x="3773488" y="2590800"/>
            <a:ext cx="5446712" cy="2647950"/>
          </a:xfrm>
          <a:prstGeom prst="rect">
            <a:avLst/>
          </a:prstGeom>
          <a:noFill/>
          <a:ln w="9525">
            <a:noFill/>
            <a:miter lim="800000"/>
            <a:headEnd/>
            <a:tailEnd/>
          </a:ln>
          <a:effectLst/>
        </p:spPr>
        <p:txBody>
          <a:bodyPr wrap="none">
            <a:spAutoFit/>
          </a:bodyPr>
          <a:lstStyle/>
          <a:p>
            <a:r>
              <a:rPr lang="ja-JP" altLang="en-US"/>
              <a:t>道路運送法は「タクシー運賃額相当額が</a:t>
            </a:r>
          </a:p>
          <a:p>
            <a:r>
              <a:rPr lang="ja-JP" altLang="en-US"/>
              <a:t>事実上当該事業の実施に伴う事業者の</a:t>
            </a:r>
          </a:p>
          <a:p>
            <a:r>
              <a:rPr lang="ja-JP" altLang="en-US"/>
              <a:t>収入になっていれば認可運賃を収受して</a:t>
            </a:r>
          </a:p>
          <a:p>
            <a:r>
              <a:rPr lang="ja-JP" altLang="en-US"/>
              <a:t>いる」と解釈。有償性の判断を乗降介助、</a:t>
            </a:r>
          </a:p>
          <a:p>
            <a:r>
              <a:rPr lang="ja-JP" altLang="en-US"/>
              <a:t>移送介助をパッケージで判断</a:t>
            </a:r>
          </a:p>
          <a:p>
            <a:r>
              <a:rPr lang="ja-JP" altLang="en-US"/>
              <a:t>警備会社が顧客をタクシー車両で移送</a:t>
            </a:r>
          </a:p>
          <a:p>
            <a:r>
              <a:rPr lang="ja-JP" altLang="en-US"/>
              <a:t>する場合も同じと判断？</a:t>
            </a:r>
          </a:p>
        </p:txBody>
      </p:sp>
      <p:sp>
        <p:nvSpPr>
          <p:cNvPr id="289806" name="Line 14"/>
          <p:cNvSpPr>
            <a:spLocks noChangeShapeType="1"/>
          </p:cNvSpPr>
          <p:nvPr/>
        </p:nvSpPr>
        <p:spPr bwMode="auto">
          <a:xfrm>
            <a:off x="4724400" y="1447800"/>
            <a:ext cx="0" cy="1219200"/>
          </a:xfrm>
          <a:prstGeom prst="line">
            <a:avLst/>
          </a:prstGeom>
          <a:noFill/>
          <a:ln w="38100">
            <a:solidFill>
              <a:schemeClr val="tx1"/>
            </a:solidFill>
            <a:round/>
            <a:headEnd type="triangle" w="med" len="med"/>
            <a:tailEnd type="triangle" w="med" len="med"/>
          </a:ln>
          <a:effectLst/>
        </p:spPr>
        <p:txBody>
          <a:bodyPr wrap="none" anchor="ctr"/>
          <a:lstStyle/>
          <a:p>
            <a:endParaRPr lang="ja-JP" altLang="en-US"/>
          </a:p>
        </p:txBody>
      </p:sp>
      <p:sp>
        <p:nvSpPr>
          <p:cNvPr id="289807" name="Text Box 15"/>
          <p:cNvSpPr txBox="1">
            <a:spLocks noChangeArrowheads="1"/>
          </p:cNvSpPr>
          <p:nvPr/>
        </p:nvSpPr>
        <p:spPr bwMode="auto">
          <a:xfrm>
            <a:off x="4860925" y="1697038"/>
            <a:ext cx="3160713" cy="457200"/>
          </a:xfrm>
          <a:prstGeom prst="rect">
            <a:avLst/>
          </a:prstGeom>
          <a:noFill/>
          <a:ln w="9525">
            <a:noFill/>
            <a:miter lim="800000"/>
            <a:headEnd/>
            <a:tailEnd/>
          </a:ln>
          <a:effectLst/>
        </p:spPr>
        <p:txBody>
          <a:bodyPr wrap="none">
            <a:spAutoFit/>
          </a:bodyPr>
          <a:lstStyle/>
          <a:p>
            <a:r>
              <a:rPr lang="ja-JP" altLang="en-US"/>
              <a:t>有償性の判断が異なる</a:t>
            </a:r>
          </a:p>
        </p:txBody>
      </p:sp>
      <p:sp>
        <p:nvSpPr>
          <p:cNvPr id="289808" name="Text Box 16"/>
          <p:cNvSpPr txBox="1">
            <a:spLocks noChangeArrowheads="1"/>
          </p:cNvSpPr>
          <p:nvPr/>
        </p:nvSpPr>
        <p:spPr bwMode="auto">
          <a:xfrm>
            <a:off x="5965825" y="5410200"/>
            <a:ext cx="2873375" cy="825500"/>
          </a:xfrm>
          <a:prstGeom prst="rect">
            <a:avLst/>
          </a:prstGeom>
          <a:noFill/>
          <a:ln w="9525">
            <a:noFill/>
            <a:miter lim="800000"/>
            <a:headEnd/>
            <a:tailEnd/>
          </a:ln>
          <a:effectLst/>
        </p:spPr>
        <p:txBody>
          <a:bodyPr wrap="none">
            <a:spAutoFit/>
          </a:bodyPr>
          <a:lstStyle/>
          <a:p>
            <a:r>
              <a:rPr lang="ja-JP" altLang="en-US" sz="1600"/>
              <a:t>従来の無償自動車運送事業も</a:t>
            </a:r>
          </a:p>
          <a:p>
            <a:r>
              <a:rPr lang="ja-JP" altLang="en-US" sz="1600"/>
              <a:t>入園料等を収入源としており、</a:t>
            </a:r>
          </a:p>
          <a:p>
            <a:r>
              <a:rPr lang="ja-JP" altLang="en-US" sz="1600"/>
              <a:t>上記解釈では有償とならないか</a:t>
            </a:r>
          </a:p>
        </p:txBody>
      </p:sp>
      <p:sp>
        <p:nvSpPr>
          <p:cNvPr id="289809" name="Text Box 17"/>
          <p:cNvSpPr txBox="1">
            <a:spLocks noChangeArrowheads="1"/>
          </p:cNvSpPr>
          <p:nvPr/>
        </p:nvSpPr>
        <p:spPr bwMode="auto">
          <a:xfrm>
            <a:off x="3400425" y="5486400"/>
            <a:ext cx="2466975" cy="581025"/>
          </a:xfrm>
          <a:prstGeom prst="rect">
            <a:avLst/>
          </a:prstGeom>
          <a:noFill/>
          <a:ln w="9525">
            <a:noFill/>
            <a:miter lim="800000"/>
            <a:headEnd/>
            <a:tailEnd/>
          </a:ln>
          <a:effectLst/>
        </p:spPr>
        <p:txBody>
          <a:bodyPr wrap="none">
            <a:spAutoFit/>
          </a:bodyPr>
          <a:lstStyle/>
          <a:p>
            <a:r>
              <a:rPr lang="ja-JP" altLang="en-US" sz="1600"/>
              <a:t>介護保険側は運送契約と</a:t>
            </a:r>
          </a:p>
          <a:p>
            <a:r>
              <a:rPr lang="ja-JP" altLang="en-US" sz="1600"/>
              <a:t>結びつけて解釈していない</a:t>
            </a:r>
          </a:p>
        </p:txBody>
      </p:sp>
      <p:sp>
        <p:nvSpPr>
          <p:cNvPr id="289810" name="Oval 18"/>
          <p:cNvSpPr>
            <a:spLocks noChangeArrowheads="1"/>
          </p:cNvSpPr>
          <p:nvPr/>
        </p:nvSpPr>
        <p:spPr bwMode="auto">
          <a:xfrm>
            <a:off x="3657600" y="6172200"/>
            <a:ext cx="2971800" cy="685800"/>
          </a:xfrm>
          <a:prstGeom prst="ellipse">
            <a:avLst/>
          </a:prstGeom>
          <a:noFill/>
          <a:ln w="9525">
            <a:solidFill>
              <a:schemeClr val="tx1"/>
            </a:solidFill>
            <a:round/>
            <a:headEnd/>
            <a:tailEnd/>
          </a:ln>
          <a:effectLst/>
        </p:spPr>
        <p:txBody>
          <a:bodyPr wrap="none" anchor="ctr"/>
          <a:lstStyle/>
          <a:p>
            <a:pPr algn="ctr"/>
            <a:r>
              <a:rPr lang="ja-JP" altLang="en-US"/>
              <a:t>立法的解決が必要</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3"/>
          <p:cNvSpPr>
            <a:spLocks noGrp="1"/>
          </p:cNvSpPr>
          <p:nvPr>
            <p:ph type="sldNum" sz="quarter" idx="12"/>
          </p:nvPr>
        </p:nvSpPr>
        <p:spPr/>
        <p:txBody>
          <a:bodyPr/>
          <a:lstStyle/>
          <a:p>
            <a:fld id="{6AC9142F-ABEE-49A7-A31A-D418126E0A41}" type="slidenum">
              <a:rPr lang="en-US" altLang="ja-JP"/>
              <a:pPr/>
              <a:t>63</a:t>
            </a:fld>
            <a:endParaRPr lang="en-US" altLang="ja-JP"/>
          </a:p>
        </p:txBody>
      </p:sp>
      <p:sp>
        <p:nvSpPr>
          <p:cNvPr id="334850" name="Text Box 2"/>
          <p:cNvSpPr txBox="1">
            <a:spLocks noChangeArrowheads="1"/>
          </p:cNvSpPr>
          <p:nvPr/>
        </p:nvSpPr>
        <p:spPr bwMode="auto">
          <a:xfrm>
            <a:off x="3246438" y="2971800"/>
            <a:ext cx="1992312" cy="514350"/>
          </a:xfrm>
          <a:prstGeom prst="rect">
            <a:avLst/>
          </a:prstGeom>
          <a:noFill/>
          <a:ln w="57150">
            <a:solidFill>
              <a:schemeClr val="tx1"/>
            </a:solidFill>
            <a:miter lim="800000"/>
            <a:headEnd/>
            <a:tailEnd/>
          </a:ln>
          <a:effectLst/>
        </p:spPr>
        <p:txBody>
          <a:bodyPr wrap="none">
            <a:spAutoFit/>
          </a:bodyPr>
          <a:lstStyle/>
          <a:p>
            <a:r>
              <a:rPr lang="ja-JP" altLang="en-US"/>
              <a:t>乗り放題契約</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 3"/>
          <p:cNvSpPr>
            <a:spLocks noGrp="1"/>
          </p:cNvSpPr>
          <p:nvPr>
            <p:ph type="sldNum" sz="quarter" idx="12"/>
          </p:nvPr>
        </p:nvSpPr>
        <p:spPr/>
        <p:txBody>
          <a:bodyPr/>
          <a:lstStyle/>
          <a:p>
            <a:fld id="{03297482-570C-4AA0-8E19-D84D3980AF38}" type="slidenum">
              <a:rPr lang="en-US" altLang="ja-JP"/>
              <a:pPr/>
              <a:t>64</a:t>
            </a:fld>
            <a:endParaRPr lang="en-US" altLang="ja-JP"/>
          </a:p>
        </p:txBody>
      </p:sp>
      <p:sp>
        <p:nvSpPr>
          <p:cNvPr id="194562" name="Rectangle 2"/>
          <p:cNvSpPr>
            <a:spLocks noChangeArrowheads="1"/>
          </p:cNvSpPr>
          <p:nvPr/>
        </p:nvSpPr>
        <p:spPr bwMode="auto">
          <a:xfrm>
            <a:off x="457200" y="381000"/>
            <a:ext cx="4114800" cy="533400"/>
          </a:xfrm>
          <a:prstGeom prst="rect">
            <a:avLst/>
          </a:prstGeom>
          <a:noFill/>
          <a:ln w="38100">
            <a:solidFill>
              <a:schemeClr val="tx1"/>
            </a:solidFill>
            <a:miter lim="800000"/>
            <a:headEnd/>
            <a:tailEnd/>
          </a:ln>
          <a:effectLst/>
        </p:spPr>
        <p:txBody>
          <a:bodyPr wrap="none" anchor="ctr"/>
          <a:lstStyle/>
          <a:p>
            <a:pPr algn="ctr"/>
            <a:r>
              <a:rPr lang="ja-JP" altLang="en-US"/>
              <a:t>図</a:t>
            </a:r>
            <a:r>
              <a:rPr lang="en-US" altLang="ja-JP"/>
              <a:t>12</a:t>
            </a:r>
            <a:r>
              <a:rPr lang="ja-JP" altLang="en-US"/>
              <a:t>　鉄道・タクシー定期運賃</a:t>
            </a:r>
          </a:p>
        </p:txBody>
      </p:sp>
      <p:sp>
        <p:nvSpPr>
          <p:cNvPr id="194563" name="Line 3"/>
          <p:cNvSpPr>
            <a:spLocks noChangeShapeType="1"/>
          </p:cNvSpPr>
          <p:nvPr/>
        </p:nvSpPr>
        <p:spPr bwMode="auto">
          <a:xfrm>
            <a:off x="1708150" y="1981200"/>
            <a:ext cx="0" cy="36576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94564" name="Text Box 4"/>
          <p:cNvSpPr txBox="1">
            <a:spLocks noChangeArrowheads="1"/>
          </p:cNvSpPr>
          <p:nvPr/>
        </p:nvSpPr>
        <p:spPr bwMode="auto">
          <a:xfrm>
            <a:off x="1295400" y="5888038"/>
            <a:ext cx="793750" cy="457200"/>
          </a:xfrm>
          <a:prstGeom prst="rect">
            <a:avLst/>
          </a:prstGeom>
          <a:noFill/>
          <a:ln w="9525">
            <a:noFill/>
            <a:miter lim="800000"/>
            <a:headEnd/>
            <a:tailEnd/>
          </a:ln>
          <a:effectLst/>
        </p:spPr>
        <p:txBody>
          <a:bodyPr wrap="none">
            <a:spAutoFit/>
          </a:bodyPr>
          <a:lstStyle/>
          <a:p>
            <a:r>
              <a:rPr lang="ja-JP" altLang="en-US"/>
              <a:t>期間</a:t>
            </a:r>
          </a:p>
        </p:txBody>
      </p:sp>
      <p:sp>
        <p:nvSpPr>
          <p:cNvPr id="194565" name="Text Box 5"/>
          <p:cNvSpPr txBox="1">
            <a:spLocks noChangeArrowheads="1"/>
          </p:cNvSpPr>
          <p:nvPr/>
        </p:nvSpPr>
        <p:spPr bwMode="auto">
          <a:xfrm>
            <a:off x="1752600" y="4648200"/>
            <a:ext cx="793750" cy="457200"/>
          </a:xfrm>
          <a:prstGeom prst="rect">
            <a:avLst/>
          </a:prstGeom>
          <a:noFill/>
          <a:ln w="9525">
            <a:noFill/>
            <a:miter lim="800000"/>
            <a:headEnd/>
            <a:tailEnd/>
          </a:ln>
          <a:effectLst/>
        </p:spPr>
        <p:txBody>
          <a:bodyPr wrap="none">
            <a:spAutoFit/>
          </a:bodyPr>
          <a:lstStyle/>
          <a:p>
            <a:r>
              <a:rPr lang="ja-JP" altLang="en-US"/>
              <a:t>月極</a:t>
            </a:r>
          </a:p>
        </p:txBody>
      </p:sp>
      <p:sp>
        <p:nvSpPr>
          <p:cNvPr id="194566" name="Text Box 6"/>
          <p:cNvSpPr txBox="1">
            <a:spLocks noChangeArrowheads="1"/>
          </p:cNvSpPr>
          <p:nvPr/>
        </p:nvSpPr>
        <p:spPr bwMode="auto">
          <a:xfrm>
            <a:off x="654050" y="3200400"/>
            <a:ext cx="673100" cy="904875"/>
          </a:xfrm>
          <a:prstGeom prst="rect">
            <a:avLst/>
          </a:prstGeom>
          <a:noFill/>
          <a:ln w="9525">
            <a:noFill/>
            <a:miter lim="800000"/>
            <a:headEnd/>
            <a:tailEnd/>
          </a:ln>
          <a:effectLst/>
        </p:spPr>
        <p:txBody>
          <a:bodyPr vert="eaVert" wrap="none">
            <a:spAutoFit/>
          </a:bodyPr>
          <a:lstStyle/>
          <a:p>
            <a:r>
              <a:rPr lang="ja-JP" altLang="en-US" sz="1600"/>
              <a:t>運賃変更</a:t>
            </a:r>
          </a:p>
          <a:p>
            <a:r>
              <a:rPr lang="ja-JP" altLang="en-US" sz="1600"/>
              <a:t>の扱い等</a:t>
            </a:r>
          </a:p>
        </p:txBody>
      </p:sp>
      <p:cxnSp>
        <p:nvCxnSpPr>
          <p:cNvPr id="194567" name="AutoShape 7"/>
          <p:cNvCxnSpPr>
            <a:cxnSpLocks noChangeShapeType="1"/>
          </p:cNvCxnSpPr>
          <p:nvPr/>
        </p:nvCxnSpPr>
        <p:spPr bwMode="auto">
          <a:xfrm rot="10800000" flipV="1">
            <a:off x="1327150" y="3276600"/>
            <a:ext cx="762000" cy="609600"/>
          </a:xfrm>
          <a:prstGeom prst="curvedConnector3">
            <a:avLst>
              <a:gd name="adj1" fmla="val 50000"/>
            </a:avLst>
          </a:prstGeom>
          <a:noFill/>
          <a:ln w="9525">
            <a:solidFill>
              <a:schemeClr val="tx1"/>
            </a:solidFill>
            <a:round/>
            <a:headEnd/>
            <a:tailEnd type="triangle" w="med" len="med"/>
          </a:ln>
          <a:effectLst/>
        </p:spPr>
      </p:cxnSp>
      <p:sp>
        <p:nvSpPr>
          <p:cNvPr id="194568" name="Line 8"/>
          <p:cNvSpPr>
            <a:spLocks noChangeShapeType="1"/>
          </p:cNvSpPr>
          <p:nvPr/>
        </p:nvSpPr>
        <p:spPr bwMode="auto">
          <a:xfrm>
            <a:off x="1708150" y="1981200"/>
            <a:ext cx="51054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94569" name="Text Box 9"/>
          <p:cNvSpPr txBox="1">
            <a:spLocks noChangeArrowheads="1"/>
          </p:cNvSpPr>
          <p:nvPr/>
        </p:nvSpPr>
        <p:spPr bwMode="auto">
          <a:xfrm>
            <a:off x="6781800" y="1752600"/>
            <a:ext cx="1403350" cy="457200"/>
          </a:xfrm>
          <a:prstGeom prst="rect">
            <a:avLst/>
          </a:prstGeom>
          <a:noFill/>
          <a:ln w="9525">
            <a:noFill/>
            <a:miter lim="800000"/>
            <a:headEnd/>
            <a:tailEnd/>
          </a:ln>
          <a:effectLst/>
        </p:spPr>
        <p:txBody>
          <a:bodyPr wrap="none">
            <a:spAutoFit/>
          </a:bodyPr>
          <a:lstStyle/>
          <a:p>
            <a:r>
              <a:rPr lang="ja-JP" altLang="en-US"/>
              <a:t>営業範囲</a:t>
            </a:r>
          </a:p>
        </p:txBody>
      </p:sp>
      <p:sp>
        <p:nvSpPr>
          <p:cNvPr id="194570" name="Oval 10"/>
          <p:cNvSpPr>
            <a:spLocks noChangeArrowheads="1"/>
          </p:cNvSpPr>
          <p:nvPr/>
        </p:nvSpPr>
        <p:spPr bwMode="auto">
          <a:xfrm rot="-1167436">
            <a:off x="5670550" y="5105400"/>
            <a:ext cx="1752600" cy="685800"/>
          </a:xfrm>
          <a:prstGeom prst="ellipse">
            <a:avLst/>
          </a:prstGeom>
          <a:noFill/>
          <a:ln w="9525">
            <a:solidFill>
              <a:schemeClr val="tx1"/>
            </a:solidFill>
            <a:round/>
            <a:headEnd/>
            <a:tailEnd/>
          </a:ln>
          <a:effectLst/>
        </p:spPr>
        <p:txBody>
          <a:bodyPr wrap="none" anchor="ctr"/>
          <a:lstStyle/>
          <a:p>
            <a:pPr algn="ctr"/>
            <a:r>
              <a:rPr lang="ja-JP" altLang="en-US"/>
              <a:t>上限設定</a:t>
            </a:r>
          </a:p>
        </p:txBody>
      </p:sp>
      <p:sp>
        <p:nvSpPr>
          <p:cNvPr id="194571" name="Text Box 11"/>
          <p:cNvSpPr txBox="1">
            <a:spLocks noChangeArrowheads="1"/>
          </p:cNvSpPr>
          <p:nvPr/>
        </p:nvSpPr>
        <p:spPr bwMode="auto">
          <a:xfrm>
            <a:off x="1708150" y="2362200"/>
            <a:ext cx="793750" cy="457200"/>
          </a:xfrm>
          <a:prstGeom prst="rect">
            <a:avLst/>
          </a:prstGeom>
          <a:noFill/>
          <a:ln w="9525">
            <a:noFill/>
            <a:miter lim="800000"/>
            <a:headEnd/>
            <a:tailEnd/>
          </a:ln>
          <a:effectLst/>
        </p:spPr>
        <p:txBody>
          <a:bodyPr wrap="none">
            <a:spAutoFit/>
          </a:bodyPr>
          <a:lstStyle/>
          <a:p>
            <a:r>
              <a:rPr lang="ja-JP" altLang="en-US"/>
              <a:t>日極</a:t>
            </a:r>
          </a:p>
        </p:txBody>
      </p:sp>
      <p:sp>
        <p:nvSpPr>
          <p:cNvPr id="194572" name="Text Box 12"/>
          <p:cNvSpPr txBox="1">
            <a:spLocks noChangeArrowheads="1"/>
          </p:cNvSpPr>
          <p:nvPr/>
        </p:nvSpPr>
        <p:spPr bwMode="auto">
          <a:xfrm rot="-1293170">
            <a:off x="793750" y="1524000"/>
            <a:ext cx="1717675" cy="466725"/>
          </a:xfrm>
          <a:prstGeom prst="rect">
            <a:avLst/>
          </a:prstGeom>
          <a:noFill/>
          <a:ln w="9525">
            <a:solidFill>
              <a:schemeClr val="tx1"/>
            </a:solidFill>
            <a:miter lim="800000"/>
            <a:headEnd/>
            <a:tailEnd/>
          </a:ln>
          <a:effectLst/>
        </p:spPr>
        <p:txBody>
          <a:bodyPr wrap="none">
            <a:spAutoFit/>
          </a:bodyPr>
          <a:lstStyle/>
          <a:p>
            <a:r>
              <a:rPr lang="ja-JP" altLang="en-US"/>
              <a:t>普通乗車券</a:t>
            </a:r>
          </a:p>
        </p:txBody>
      </p:sp>
      <p:sp>
        <p:nvSpPr>
          <p:cNvPr id="194573" name="Text Box 13"/>
          <p:cNvSpPr txBox="1">
            <a:spLocks noChangeArrowheads="1"/>
          </p:cNvSpPr>
          <p:nvPr/>
        </p:nvSpPr>
        <p:spPr bwMode="auto">
          <a:xfrm>
            <a:off x="304800" y="2376488"/>
            <a:ext cx="1327150" cy="366712"/>
          </a:xfrm>
          <a:prstGeom prst="rect">
            <a:avLst/>
          </a:prstGeom>
          <a:noFill/>
          <a:ln w="9525">
            <a:noFill/>
            <a:miter lim="800000"/>
            <a:headEnd/>
            <a:tailEnd/>
          </a:ln>
          <a:effectLst/>
        </p:spPr>
        <p:txBody>
          <a:bodyPr wrap="none">
            <a:spAutoFit/>
          </a:bodyPr>
          <a:lstStyle/>
          <a:p>
            <a:r>
              <a:rPr lang="ja-JP" altLang="en-US" sz="1800"/>
              <a:t>一日乗車券</a:t>
            </a:r>
            <a:endParaRPr lang="ja-JP" altLang="en-US"/>
          </a:p>
        </p:txBody>
      </p:sp>
      <p:sp>
        <p:nvSpPr>
          <p:cNvPr id="194574" name="Text Box 14"/>
          <p:cNvSpPr txBox="1">
            <a:spLocks noChangeArrowheads="1"/>
          </p:cNvSpPr>
          <p:nvPr/>
        </p:nvSpPr>
        <p:spPr bwMode="auto">
          <a:xfrm>
            <a:off x="609600" y="4724400"/>
            <a:ext cx="869950" cy="366713"/>
          </a:xfrm>
          <a:prstGeom prst="rect">
            <a:avLst/>
          </a:prstGeom>
          <a:noFill/>
          <a:ln w="9525">
            <a:noFill/>
            <a:miter lim="800000"/>
            <a:headEnd/>
            <a:tailEnd/>
          </a:ln>
          <a:effectLst/>
        </p:spPr>
        <p:txBody>
          <a:bodyPr wrap="none">
            <a:spAutoFit/>
          </a:bodyPr>
          <a:lstStyle/>
          <a:p>
            <a:r>
              <a:rPr lang="ja-JP" altLang="en-US" sz="1800"/>
              <a:t>定期券</a:t>
            </a:r>
            <a:endParaRPr lang="ja-JP" altLang="en-US"/>
          </a:p>
        </p:txBody>
      </p:sp>
      <p:sp>
        <p:nvSpPr>
          <p:cNvPr id="194575" name="Text Box 15"/>
          <p:cNvSpPr txBox="1">
            <a:spLocks noChangeArrowheads="1"/>
          </p:cNvSpPr>
          <p:nvPr/>
        </p:nvSpPr>
        <p:spPr bwMode="auto">
          <a:xfrm>
            <a:off x="6400800" y="1524000"/>
            <a:ext cx="641350" cy="366713"/>
          </a:xfrm>
          <a:prstGeom prst="rect">
            <a:avLst/>
          </a:prstGeom>
          <a:noFill/>
          <a:ln w="9525">
            <a:noFill/>
            <a:miter lim="800000"/>
            <a:headEnd/>
            <a:tailEnd/>
          </a:ln>
          <a:effectLst/>
        </p:spPr>
        <p:txBody>
          <a:bodyPr wrap="none">
            <a:spAutoFit/>
          </a:bodyPr>
          <a:lstStyle/>
          <a:p>
            <a:r>
              <a:rPr lang="ja-JP" altLang="en-US" sz="1800"/>
              <a:t>全線</a:t>
            </a:r>
            <a:endParaRPr lang="ja-JP" altLang="en-US"/>
          </a:p>
        </p:txBody>
      </p:sp>
      <p:sp>
        <p:nvSpPr>
          <p:cNvPr id="194576" name="Text Box 16"/>
          <p:cNvSpPr txBox="1">
            <a:spLocks noChangeArrowheads="1"/>
          </p:cNvSpPr>
          <p:nvPr/>
        </p:nvSpPr>
        <p:spPr bwMode="auto">
          <a:xfrm>
            <a:off x="3048000" y="1524000"/>
            <a:ext cx="641350" cy="366713"/>
          </a:xfrm>
          <a:prstGeom prst="rect">
            <a:avLst/>
          </a:prstGeom>
          <a:noFill/>
          <a:ln w="9525">
            <a:noFill/>
            <a:miter lim="800000"/>
            <a:headEnd/>
            <a:tailEnd/>
          </a:ln>
          <a:effectLst/>
        </p:spPr>
        <p:txBody>
          <a:bodyPr wrap="none">
            <a:spAutoFit/>
          </a:bodyPr>
          <a:lstStyle/>
          <a:p>
            <a:r>
              <a:rPr lang="ja-JP" altLang="en-US" sz="1800"/>
              <a:t>区間</a:t>
            </a:r>
            <a:endParaRPr lang="ja-JP" altLang="en-US"/>
          </a:p>
        </p:txBody>
      </p:sp>
      <p:sp>
        <p:nvSpPr>
          <p:cNvPr id="194577" name="Text Box 17"/>
          <p:cNvSpPr txBox="1">
            <a:spLocks noChangeArrowheads="1"/>
          </p:cNvSpPr>
          <p:nvPr/>
        </p:nvSpPr>
        <p:spPr bwMode="auto">
          <a:xfrm>
            <a:off x="3765550" y="2057400"/>
            <a:ext cx="2622550" cy="336550"/>
          </a:xfrm>
          <a:prstGeom prst="rect">
            <a:avLst/>
          </a:prstGeom>
          <a:noFill/>
          <a:ln w="9525">
            <a:noFill/>
            <a:miter lim="800000"/>
            <a:headEnd/>
            <a:tailEnd/>
          </a:ln>
          <a:effectLst/>
        </p:spPr>
        <p:txBody>
          <a:bodyPr wrap="none">
            <a:spAutoFit/>
          </a:bodyPr>
          <a:lstStyle/>
          <a:p>
            <a:r>
              <a:rPr lang="ja-JP" altLang="en-US" sz="1600"/>
              <a:t>均一運賃の場合は区別不要</a:t>
            </a:r>
            <a:endParaRPr lang="ja-JP" altLang="en-US"/>
          </a:p>
        </p:txBody>
      </p:sp>
      <p:sp>
        <p:nvSpPr>
          <p:cNvPr id="194578" name="Rectangle 18"/>
          <p:cNvSpPr>
            <a:spLocks noChangeArrowheads="1"/>
          </p:cNvSpPr>
          <p:nvPr/>
        </p:nvSpPr>
        <p:spPr bwMode="auto">
          <a:xfrm>
            <a:off x="3460750" y="2667000"/>
            <a:ext cx="3962400" cy="609600"/>
          </a:xfrm>
          <a:prstGeom prst="rect">
            <a:avLst/>
          </a:prstGeom>
          <a:noFill/>
          <a:ln w="9525">
            <a:solidFill>
              <a:schemeClr val="tx1"/>
            </a:solidFill>
            <a:miter lim="800000"/>
            <a:headEnd/>
            <a:tailEnd/>
          </a:ln>
          <a:effectLst/>
        </p:spPr>
        <p:txBody>
          <a:bodyPr wrap="none" anchor="ctr"/>
          <a:lstStyle/>
          <a:p>
            <a:pPr algn="ctr"/>
            <a:r>
              <a:rPr lang="ja-JP" altLang="en-US" sz="1800" b="1"/>
              <a:t>定時</a:t>
            </a:r>
            <a:r>
              <a:rPr lang="ja-JP" altLang="en-US" sz="1800"/>
              <a:t>・定路線的サービス：供給者の判断</a:t>
            </a:r>
            <a:endParaRPr lang="ja-JP" altLang="en-US"/>
          </a:p>
        </p:txBody>
      </p:sp>
      <p:sp>
        <p:nvSpPr>
          <p:cNvPr id="194579" name="Rectangle 19"/>
          <p:cNvSpPr>
            <a:spLocks noChangeArrowheads="1"/>
          </p:cNvSpPr>
          <p:nvPr/>
        </p:nvSpPr>
        <p:spPr bwMode="auto">
          <a:xfrm>
            <a:off x="3460750" y="4495800"/>
            <a:ext cx="4267200" cy="609600"/>
          </a:xfrm>
          <a:prstGeom prst="rect">
            <a:avLst/>
          </a:prstGeom>
          <a:noFill/>
          <a:ln w="9525">
            <a:solidFill>
              <a:schemeClr val="tx1"/>
            </a:solidFill>
            <a:miter lim="800000"/>
            <a:headEnd/>
            <a:tailEnd/>
          </a:ln>
          <a:effectLst/>
        </p:spPr>
        <p:txBody>
          <a:bodyPr wrap="none" anchor="ctr"/>
          <a:lstStyle/>
          <a:p>
            <a:pPr algn="ctr"/>
            <a:r>
              <a:rPr lang="ja-JP" altLang="en-US" sz="1800" b="1"/>
              <a:t>非定時</a:t>
            </a:r>
            <a:r>
              <a:rPr lang="ja-JP" altLang="en-US" sz="1800"/>
              <a:t>・非定路線的サービス：需要者の判断</a:t>
            </a:r>
            <a:endParaRPr lang="ja-JP" altLang="en-US"/>
          </a:p>
        </p:txBody>
      </p:sp>
      <p:sp>
        <p:nvSpPr>
          <p:cNvPr id="194580" name="Oval 20"/>
          <p:cNvSpPr>
            <a:spLocks noChangeArrowheads="1"/>
          </p:cNvSpPr>
          <p:nvPr/>
        </p:nvSpPr>
        <p:spPr bwMode="auto">
          <a:xfrm rot="-1167436">
            <a:off x="3536950" y="5105400"/>
            <a:ext cx="1752600" cy="685800"/>
          </a:xfrm>
          <a:prstGeom prst="ellipse">
            <a:avLst/>
          </a:prstGeom>
          <a:noFill/>
          <a:ln w="9525">
            <a:solidFill>
              <a:schemeClr val="tx1"/>
            </a:solidFill>
            <a:round/>
            <a:headEnd/>
            <a:tailEnd/>
          </a:ln>
          <a:effectLst/>
        </p:spPr>
        <p:txBody>
          <a:bodyPr wrap="none" anchor="ctr"/>
          <a:lstStyle/>
          <a:p>
            <a:pPr algn="ctr"/>
            <a:r>
              <a:rPr lang="ja-JP" altLang="en-US"/>
              <a:t>完全予約制</a:t>
            </a:r>
          </a:p>
        </p:txBody>
      </p:sp>
      <p:sp>
        <p:nvSpPr>
          <p:cNvPr id="194581" name="AutoShape 21"/>
          <p:cNvSpPr>
            <a:spLocks noChangeArrowheads="1"/>
          </p:cNvSpPr>
          <p:nvPr/>
        </p:nvSpPr>
        <p:spPr bwMode="auto">
          <a:xfrm>
            <a:off x="3460750" y="3543300"/>
            <a:ext cx="685800" cy="304800"/>
          </a:xfrm>
          <a:prstGeom prst="rightArrow">
            <a:avLst>
              <a:gd name="adj1" fmla="val 50000"/>
              <a:gd name="adj2" fmla="val 56250"/>
            </a:avLst>
          </a:prstGeom>
          <a:noFill/>
          <a:ln w="9525">
            <a:solidFill>
              <a:schemeClr val="tx1"/>
            </a:solidFill>
            <a:miter lim="800000"/>
            <a:headEnd/>
            <a:tailEnd/>
          </a:ln>
          <a:effectLst/>
        </p:spPr>
        <p:txBody>
          <a:bodyPr wrap="none" anchor="ctr"/>
          <a:lstStyle/>
          <a:p>
            <a:endParaRPr lang="ja-JP" altLang="en-US"/>
          </a:p>
        </p:txBody>
      </p:sp>
      <p:sp>
        <p:nvSpPr>
          <p:cNvPr id="194582" name="Text Box 22"/>
          <p:cNvSpPr txBox="1">
            <a:spLocks noChangeArrowheads="1"/>
          </p:cNvSpPr>
          <p:nvPr/>
        </p:nvSpPr>
        <p:spPr bwMode="auto">
          <a:xfrm>
            <a:off x="4222750" y="3352800"/>
            <a:ext cx="3165475" cy="650875"/>
          </a:xfrm>
          <a:prstGeom prst="rect">
            <a:avLst/>
          </a:prstGeom>
          <a:noFill/>
          <a:ln w="9525">
            <a:solidFill>
              <a:schemeClr val="tx1"/>
            </a:solidFill>
            <a:prstDash val="sysDot"/>
            <a:miter lim="800000"/>
            <a:headEnd/>
            <a:tailEnd/>
          </a:ln>
          <a:effectLst/>
        </p:spPr>
        <p:txBody>
          <a:bodyPr wrap="none">
            <a:spAutoFit/>
          </a:bodyPr>
          <a:lstStyle/>
          <a:p>
            <a:r>
              <a:rPr lang="ja-JP" altLang="en-US" sz="1800"/>
              <a:t>原価計算：一日位置往復・</a:t>
            </a:r>
            <a:r>
              <a:rPr lang="en-US" altLang="ja-JP" sz="1800"/>
              <a:t>30</a:t>
            </a:r>
            <a:r>
              <a:rPr lang="ja-JP" altLang="en-US" sz="1800"/>
              <a:t>日</a:t>
            </a:r>
          </a:p>
          <a:p>
            <a:r>
              <a:rPr lang="ja-JP" altLang="en-US" sz="1800"/>
              <a:t>　　　　　　　割引率（企業判断）</a:t>
            </a:r>
          </a:p>
        </p:txBody>
      </p:sp>
      <p:sp>
        <p:nvSpPr>
          <p:cNvPr id="194583" name="AutoShape 23"/>
          <p:cNvSpPr>
            <a:spLocks noChangeArrowheads="1"/>
          </p:cNvSpPr>
          <p:nvPr/>
        </p:nvSpPr>
        <p:spPr bwMode="auto">
          <a:xfrm>
            <a:off x="3460750" y="6210300"/>
            <a:ext cx="685800" cy="304800"/>
          </a:xfrm>
          <a:prstGeom prst="rightArrow">
            <a:avLst>
              <a:gd name="adj1" fmla="val 50000"/>
              <a:gd name="adj2" fmla="val 56250"/>
            </a:avLst>
          </a:prstGeom>
          <a:noFill/>
          <a:ln w="9525">
            <a:solidFill>
              <a:schemeClr val="tx1"/>
            </a:solidFill>
            <a:miter lim="800000"/>
            <a:headEnd/>
            <a:tailEnd/>
          </a:ln>
          <a:effectLst/>
        </p:spPr>
        <p:txBody>
          <a:bodyPr wrap="none" anchor="ctr"/>
          <a:lstStyle/>
          <a:p>
            <a:endParaRPr lang="ja-JP" altLang="en-US"/>
          </a:p>
        </p:txBody>
      </p:sp>
      <p:sp>
        <p:nvSpPr>
          <p:cNvPr id="194584" name="Text Box 24"/>
          <p:cNvSpPr txBox="1">
            <a:spLocks noChangeArrowheads="1"/>
          </p:cNvSpPr>
          <p:nvPr/>
        </p:nvSpPr>
        <p:spPr bwMode="auto">
          <a:xfrm>
            <a:off x="4451350" y="6100763"/>
            <a:ext cx="3233738" cy="376237"/>
          </a:xfrm>
          <a:prstGeom prst="rect">
            <a:avLst/>
          </a:prstGeom>
          <a:noFill/>
          <a:ln w="9525">
            <a:solidFill>
              <a:schemeClr val="tx1"/>
            </a:solidFill>
            <a:prstDash val="sysDot"/>
            <a:miter lim="800000"/>
            <a:headEnd/>
            <a:tailEnd/>
          </a:ln>
          <a:effectLst/>
        </p:spPr>
        <p:txBody>
          <a:bodyPr wrap="none">
            <a:spAutoFit/>
          </a:bodyPr>
          <a:lstStyle/>
          <a:p>
            <a:r>
              <a:rPr lang="ja-JP" altLang="en-US" sz="1800"/>
              <a:t>原価計算：調査結果を元に判断</a:t>
            </a:r>
          </a:p>
        </p:txBody>
      </p:sp>
      <p:sp>
        <p:nvSpPr>
          <p:cNvPr id="194585" name="Oval 25"/>
          <p:cNvSpPr>
            <a:spLocks noChangeArrowheads="1"/>
          </p:cNvSpPr>
          <p:nvPr/>
        </p:nvSpPr>
        <p:spPr bwMode="auto">
          <a:xfrm>
            <a:off x="2546350" y="2438400"/>
            <a:ext cx="914400" cy="533400"/>
          </a:xfrm>
          <a:prstGeom prst="ellipse">
            <a:avLst/>
          </a:prstGeom>
          <a:noFill/>
          <a:ln w="9525">
            <a:solidFill>
              <a:schemeClr val="tx1"/>
            </a:solidFill>
            <a:round/>
            <a:headEnd/>
            <a:tailEnd/>
          </a:ln>
          <a:effectLst/>
        </p:spPr>
        <p:txBody>
          <a:bodyPr wrap="none" anchor="ctr"/>
          <a:lstStyle/>
          <a:p>
            <a:pPr algn="ctr"/>
            <a:r>
              <a:rPr lang="ja-JP" altLang="en-US"/>
              <a:t>鉄道</a:t>
            </a:r>
          </a:p>
        </p:txBody>
      </p:sp>
      <p:sp>
        <p:nvSpPr>
          <p:cNvPr id="194586" name="Oval 26"/>
          <p:cNvSpPr>
            <a:spLocks noChangeArrowheads="1"/>
          </p:cNvSpPr>
          <p:nvPr/>
        </p:nvSpPr>
        <p:spPr bwMode="auto">
          <a:xfrm>
            <a:off x="2546350" y="4191000"/>
            <a:ext cx="914400" cy="533400"/>
          </a:xfrm>
          <a:prstGeom prst="ellipse">
            <a:avLst/>
          </a:prstGeom>
          <a:noFill/>
          <a:ln w="9525">
            <a:solidFill>
              <a:schemeClr val="tx1"/>
            </a:solidFill>
            <a:round/>
            <a:headEnd/>
            <a:tailEnd/>
          </a:ln>
          <a:effectLst/>
        </p:spPr>
        <p:txBody>
          <a:bodyPr wrap="none" anchor="ctr"/>
          <a:lstStyle/>
          <a:p>
            <a:pPr algn="ctr"/>
            <a:r>
              <a:rPr lang="ja-JP" altLang="en-US" sz="2000"/>
              <a:t>タクシー</a:t>
            </a:r>
          </a:p>
        </p:txBody>
      </p:sp>
      <p:sp>
        <p:nvSpPr>
          <p:cNvPr id="194587" name="Text Box 27"/>
          <p:cNvSpPr txBox="1">
            <a:spLocks noChangeArrowheads="1"/>
          </p:cNvSpPr>
          <p:nvPr/>
        </p:nvSpPr>
        <p:spPr bwMode="auto">
          <a:xfrm>
            <a:off x="4375150" y="2362200"/>
            <a:ext cx="3567113" cy="336550"/>
          </a:xfrm>
          <a:prstGeom prst="rect">
            <a:avLst/>
          </a:prstGeom>
          <a:noFill/>
          <a:ln w="9525">
            <a:noFill/>
            <a:miter lim="800000"/>
            <a:headEnd/>
            <a:tailEnd/>
          </a:ln>
          <a:effectLst/>
        </p:spPr>
        <p:txBody>
          <a:bodyPr wrap="none">
            <a:spAutoFit/>
          </a:bodyPr>
          <a:lstStyle/>
          <a:p>
            <a:r>
              <a:rPr lang="ja-JP" altLang="en-US" sz="1600"/>
              <a:t>＊運送時刻は運送条件に入れていない</a:t>
            </a:r>
            <a:endParaRPr lang="ja-JP" altLang="en-US"/>
          </a:p>
        </p:txBody>
      </p:sp>
      <p:sp>
        <p:nvSpPr>
          <p:cNvPr id="194588" name="Oval 28"/>
          <p:cNvSpPr>
            <a:spLocks noChangeArrowheads="1"/>
          </p:cNvSpPr>
          <p:nvPr/>
        </p:nvSpPr>
        <p:spPr bwMode="auto">
          <a:xfrm>
            <a:off x="7543800" y="2667000"/>
            <a:ext cx="914400" cy="838200"/>
          </a:xfrm>
          <a:prstGeom prst="ellipse">
            <a:avLst/>
          </a:prstGeom>
          <a:noFill/>
          <a:ln w="9525">
            <a:solidFill>
              <a:schemeClr val="tx1"/>
            </a:solidFill>
            <a:round/>
            <a:headEnd/>
            <a:tailEnd/>
          </a:ln>
          <a:effectLst/>
        </p:spPr>
        <p:txBody>
          <a:bodyPr wrap="none" anchor="ctr"/>
          <a:lstStyle/>
          <a:p>
            <a:pPr algn="ctr"/>
            <a:r>
              <a:rPr lang="ja-JP" altLang="en-US"/>
              <a:t>乗合</a:t>
            </a:r>
          </a:p>
          <a:p>
            <a:pPr algn="ctr"/>
            <a:r>
              <a:rPr lang="ja-JP" altLang="en-US"/>
              <a:t>前提</a:t>
            </a:r>
          </a:p>
        </p:txBody>
      </p:sp>
      <p:sp>
        <p:nvSpPr>
          <p:cNvPr id="194589" name="Oval 29"/>
          <p:cNvSpPr>
            <a:spLocks noChangeArrowheads="1"/>
          </p:cNvSpPr>
          <p:nvPr/>
        </p:nvSpPr>
        <p:spPr bwMode="auto">
          <a:xfrm>
            <a:off x="7620000" y="4876800"/>
            <a:ext cx="914400" cy="838200"/>
          </a:xfrm>
          <a:prstGeom prst="ellipse">
            <a:avLst/>
          </a:prstGeom>
          <a:noFill/>
          <a:ln w="9525">
            <a:solidFill>
              <a:schemeClr val="tx1"/>
            </a:solidFill>
            <a:round/>
            <a:headEnd/>
            <a:tailEnd/>
          </a:ln>
          <a:effectLst/>
        </p:spPr>
        <p:txBody>
          <a:bodyPr wrap="none" anchor="ctr"/>
          <a:lstStyle/>
          <a:p>
            <a:pPr algn="ctr"/>
            <a:r>
              <a:rPr lang="ja-JP" altLang="en-US"/>
              <a:t>乗合</a:t>
            </a:r>
          </a:p>
          <a:p>
            <a:pPr algn="ctr"/>
            <a:r>
              <a:rPr lang="ja-JP" altLang="en-US"/>
              <a:t>組込</a:t>
            </a:r>
          </a:p>
        </p:txBody>
      </p:sp>
      <p:sp>
        <p:nvSpPr>
          <p:cNvPr id="194590" name="Text Box 30"/>
          <p:cNvSpPr txBox="1">
            <a:spLocks noChangeArrowheads="1"/>
          </p:cNvSpPr>
          <p:nvPr/>
        </p:nvSpPr>
        <p:spPr bwMode="auto">
          <a:xfrm>
            <a:off x="4876800" y="304800"/>
            <a:ext cx="3317875" cy="641350"/>
          </a:xfrm>
          <a:prstGeom prst="rect">
            <a:avLst/>
          </a:prstGeom>
          <a:noFill/>
          <a:ln w="9525">
            <a:noFill/>
            <a:miter lim="800000"/>
            <a:headEnd/>
            <a:tailEnd/>
          </a:ln>
          <a:effectLst/>
        </p:spPr>
        <p:txBody>
          <a:bodyPr wrap="none">
            <a:spAutoFit/>
          </a:bodyPr>
          <a:lstStyle/>
          <a:p>
            <a:r>
              <a:rPr lang="ja-JP" altLang="en-US" sz="1800"/>
              <a:t>「運賃」は運送条件</a:t>
            </a:r>
          </a:p>
          <a:p>
            <a:r>
              <a:rPr lang="ja-JP" altLang="en-US" sz="1800"/>
              <a:t>（運送契約内容）の一項目である</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スライド番号プレースホルダ 3"/>
          <p:cNvSpPr>
            <a:spLocks noGrp="1"/>
          </p:cNvSpPr>
          <p:nvPr>
            <p:ph type="sldNum" sz="quarter" idx="12"/>
          </p:nvPr>
        </p:nvSpPr>
        <p:spPr/>
        <p:txBody>
          <a:bodyPr/>
          <a:lstStyle/>
          <a:p>
            <a:fld id="{542424CD-DA78-4ADF-9BAB-C8145A51CBBF}" type="slidenum">
              <a:rPr lang="en-US" altLang="ja-JP"/>
              <a:pPr/>
              <a:t>65</a:t>
            </a:fld>
            <a:endParaRPr lang="en-US" altLang="ja-JP"/>
          </a:p>
        </p:txBody>
      </p:sp>
      <p:sp>
        <p:nvSpPr>
          <p:cNvPr id="178178" name="Line 2"/>
          <p:cNvSpPr>
            <a:spLocks noChangeShapeType="1"/>
          </p:cNvSpPr>
          <p:nvPr/>
        </p:nvSpPr>
        <p:spPr bwMode="auto">
          <a:xfrm>
            <a:off x="838200" y="2209800"/>
            <a:ext cx="73914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78179" name="Text Box 3"/>
          <p:cNvSpPr txBox="1">
            <a:spLocks noChangeArrowheads="1"/>
          </p:cNvSpPr>
          <p:nvPr/>
        </p:nvSpPr>
        <p:spPr bwMode="auto">
          <a:xfrm>
            <a:off x="609600" y="669925"/>
            <a:ext cx="488950" cy="1616075"/>
          </a:xfrm>
          <a:prstGeom prst="rect">
            <a:avLst/>
          </a:prstGeom>
          <a:noFill/>
          <a:ln w="9525">
            <a:noFill/>
            <a:miter lim="800000"/>
            <a:headEnd/>
            <a:tailEnd/>
          </a:ln>
          <a:effectLst/>
        </p:spPr>
        <p:txBody>
          <a:bodyPr vert="eaVert" wrap="none">
            <a:spAutoFit/>
          </a:bodyPr>
          <a:lstStyle/>
          <a:p>
            <a:r>
              <a:rPr lang="ja-JP" altLang="en-US" sz="2000"/>
              <a:t>普通運賃支払</a:t>
            </a:r>
            <a:endParaRPr lang="ja-JP" altLang="en-US"/>
          </a:p>
        </p:txBody>
      </p:sp>
      <p:sp>
        <p:nvSpPr>
          <p:cNvPr id="178180" name="Text Box 4"/>
          <p:cNvSpPr txBox="1">
            <a:spLocks noChangeArrowheads="1"/>
          </p:cNvSpPr>
          <p:nvPr/>
        </p:nvSpPr>
        <p:spPr bwMode="auto">
          <a:xfrm>
            <a:off x="2101850" y="1609725"/>
            <a:ext cx="488950" cy="600075"/>
          </a:xfrm>
          <a:prstGeom prst="rect">
            <a:avLst/>
          </a:prstGeom>
          <a:noFill/>
          <a:ln w="9525">
            <a:noFill/>
            <a:miter lim="800000"/>
            <a:headEnd/>
            <a:tailEnd/>
          </a:ln>
          <a:effectLst/>
        </p:spPr>
        <p:txBody>
          <a:bodyPr vert="eaVert" wrap="none">
            <a:spAutoFit/>
          </a:bodyPr>
          <a:lstStyle/>
          <a:p>
            <a:r>
              <a:rPr lang="ja-JP" altLang="en-US" sz="2000"/>
              <a:t>乗車</a:t>
            </a:r>
            <a:endParaRPr lang="ja-JP" altLang="en-US"/>
          </a:p>
        </p:txBody>
      </p:sp>
      <p:sp>
        <p:nvSpPr>
          <p:cNvPr id="178181" name="Text Box 5"/>
          <p:cNvSpPr txBox="1">
            <a:spLocks noChangeArrowheads="1"/>
          </p:cNvSpPr>
          <p:nvPr/>
        </p:nvSpPr>
        <p:spPr bwMode="auto">
          <a:xfrm>
            <a:off x="4921250" y="1609725"/>
            <a:ext cx="488950" cy="600075"/>
          </a:xfrm>
          <a:prstGeom prst="rect">
            <a:avLst/>
          </a:prstGeom>
          <a:noFill/>
          <a:ln w="9525">
            <a:noFill/>
            <a:miter lim="800000"/>
            <a:headEnd/>
            <a:tailEnd/>
          </a:ln>
          <a:effectLst/>
        </p:spPr>
        <p:txBody>
          <a:bodyPr vert="eaVert" wrap="none">
            <a:spAutoFit/>
          </a:bodyPr>
          <a:lstStyle/>
          <a:p>
            <a:r>
              <a:rPr lang="ja-JP" altLang="en-US" sz="2000"/>
              <a:t>乗車</a:t>
            </a:r>
            <a:endParaRPr lang="ja-JP" altLang="en-US"/>
          </a:p>
        </p:txBody>
      </p:sp>
      <p:sp>
        <p:nvSpPr>
          <p:cNvPr id="178182" name="Text Box 6"/>
          <p:cNvSpPr txBox="1">
            <a:spLocks noChangeArrowheads="1"/>
          </p:cNvSpPr>
          <p:nvPr/>
        </p:nvSpPr>
        <p:spPr bwMode="auto">
          <a:xfrm>
            <a:off x="3016250" y="1609725"/>
            <a:ext cx="488950" cy="600075"/>
          </a:xfrm>
          <a:prstGeom prst="rect">
            <a:avLst/>
          </a:prstGeom>
          <a:noFill/>
          <a:ln w="9525">
            <a:noFill/>
            <a:miter lim="800000"/>
            <a:headEnd/>
            <a:tailEnd/>
          </a:ln>
          <a:effectLst/>
        </p:spPr>
        <p:txBody>
          <a:bodyPr vert="eaVert" wrap="none">
            <a:spAutoFit/>
          </a:bodyPr>
          <a:lstStyle/>
          <a:p>
            <a:r>
              <a:rPr lang="ja-JP" altLang="en-US" sz="2000"/>
              <a:t>降車</a:t>
            </a:r>
            <a:endParaRPr lang="ja-JP" altLang="en-US"/>
          </a:p>
        </p:txBody>
      </p:sp>
      <p:sp>
        <p:nvSpPr>
          <p:cNvPr id="178183" name="Text Box 7"/>
          <p:cNvSpPr txBox="1">
            <a:spLocks noChangeArrowheads="1"/>
          </p:cNvSpPr>
          <p:nvPr/>
        </p:nvSpPr>
        <p:spPr bwMode="auto">
          <a:xfrm>
            <a:off x="5867400" y="1609725"/>
            <a:ext cx="488950" cy="600075"/>
          </a:xfrm>
          <a:prstGeom prst="rect">
            <a:avLst/>
          </a:prstGeom>
          <a:noFill/>
          <a:ln w="9525">
            <a:noFill/>
            <a:miter lim="800000"/>
            <a:headEnd/>
            <a:tailEnd/>
          </a:ln>
          <a:effectLst/>
        </p:spPr>
        <p:txBody>
          <a:bodyPr vert="eaVert" wrap="none">
            <a:spAutoFit/>
          </a:bodyPr>
          <a:lstStyle/>
          <a:p>
            <a:r>
              <a:rPr lang="ja-JP" altLang="en-US" sz="2000"/>
              <a:t>降車</a:t>
            </a:r>
            <a:endParaRPr lang="ja-JP" altLang="en-US"/>
          </a:p>
        </p:txBody>
      </p:sp>
      <p:sp>
        <p:nvSpPr>
          <p:cNvPr id="178184" name="Line 8"/>
          <p:cNvSpPr>
            <a:spLocks noChangeShapeType="1"/>
          </p:cNvSpPr>
          <p:nvPr/>
        </p:nvSpPr>
        <p:spPr bwMode="auto">
          <a:xfrm>
            <a:off x="838200" y="4495800"/>
            <a:ext cx="75438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78185" name="Text Box 9"/>
          <p:cNvSpPr txBox="1">
            <a:spLocks noChangeArrowheads="1"/>
          </p:cNvSpPr>
          <p:nvPr/>
        </p:nvSpPr>
        <p:spPr bwMode="auto">
          <a:xfrm>
            <a:off x="609600" y="2879725"/>
            <a:ext cx="488950" cy="1616075"/>
          </a:xfrm>
          <a:prstGeom prst="rect">
            <a:avLst/>
          </a:prstGeom>
          <a:noFill/>
          <a:ln w="9525">
            <a:noFill/>
            <a:miter lim="800000"/>
            <a:headEnd/>
            <a:tailEnd/>
          </a:ln>
          <a:effectLst/>
        </p:spPr>
        <p:txBody>
          <a:bodyPr vert="eaVert" wrap="none">
            <a:spAutoFit/>
          </a:bodyPr>
          <a:lstStyle/>
          <a:p>
            <a:r>
              <a:rPr lang="ja-JP" altLang="en-US" sz="2000"/>
              <a:t>定期運賃支払</a:t>
            </a:r>
            <a:endParaRPr lang="ja-JP" altLang="en-US"/>
          </a:p>
        </p:txBody>
      </p:sp>
      <p:sp>
        <p:nvSpPr>
          <p:cNvPr id="178186" name="Text Box 10"/>
          <p:cNvSpPr txBox="1">
            <a:spLocks noChangeArrowheads="1"/>
          </p:cNvSpPr>
          <p:nvPr/>
        </p:nvSpPr>
        <p:spPr bwMode="auto">
          <a:xfrm>
            <a:off x="2101850" y="3895725"/>
            <a:ext cx="488950" cy="600075"/>
          </a:xfrm>
          <a:prstGeom prst="rect">
            <a:avLst/>
          </a:prstGeom>
          <a:noFill/>
          <a:ln w="9525">
            <a:noFill/>
            <a:miter lim="800000"/>
            <a:headEnd/>
            <a:tailEnd/>
          </a:ln>
          <a:effectLst/>
        </p:spPr>
        <p:txBody>
          <a:bodyPr vert="eaVert" wrap="none">
            <a:spAutoFit/>
          </a:bodyPr>
          <a:lstStyle/>
          <a:p>
            <a:r>
              <a:rPr lang="ja-JP" altLang="en-US" sz="2000"/>
              <a:t>乗車</a:t>
            </a:r>
            <a:endParaRPr lang="ja-JP" altLang="en-US"/>
          </a:p>
        </p:txBody>
      </p:sp>
      <p:sp>
        <p:nvSpPr>
          <p:cNvPr id="178187" name="Text Box 11"/>
          <p:cNvSpPr txBox="1">
            <a:spLocks noChangeArrowheads="1"/>
          </p:cNvSpPr>
          <p:nvPr/>
        </p:nvSpPr>
        <p:spPr bwMode="auto">
          <a:xfrm>
            <a:off x="3886200" y="3895725"/>
            <a:ext cx="488950" cy="600075"/>
          </a:xfrm>
          <a:prstGeom prst="rect">
            <a:avLst/>
          </a:prstGeom>
          <a:noFill/>
          <a:ln w="9525">
            <a:noFill/>
            <a:miter lim="800000"/>
            <a:headEnd/>
            <a:tailEnd/>
          </a:ln>
          <a:effectLst/>
        </p:spPr>
        <p:txBody>
          <a:bodyPr vert="eaVert" wrap="none">
            <a:spAutoFit/>
          </a:bodyPr>
          <a:lstStyle/>
          <a:p>
            <a:r>
              <a:rPr lang="ja-JP" altLang="en-US" sz="2000"/>
              <a:t>乗車</a:t>
            </a:r>
            <a:endParaRPr lang="ja-JP" altLang="en-US"/>
          </a:p>
        </p:txBody>
      </p:sp>
      <p:sp>
        <p:nvSpPr>
          <p:cNvPr id="178188" name="Text Box 12"/>
          <p:cNvSpPr txBox="1">
            <a:spLocks noChangeArrowheads="1"/>
          </p:cNvSpPr>
          <p:nvPr/>
        </p:nvSpPr>
        <p:spPr bwMode="auto">
          <a:xfrm>
            <a:off x="2940050" y="3895725"/>
            <a:ext cx="488950" cy="600075"/>
          </a:xfrm>
          <a:prstGeom prst="rect">
            <a:avLst/>
          </a:prstGeom>
          <a:noFill/>
          <a:ln w="9525">
            <a:noFill/>
            <a:miter lim="800000"/>
            <a:headEnd/>
            <a:tailEnd/>
          </a:ln>
          <a:effectLst/>
        </p:spPr>
        <p:txBody>
          <a:bodyPr vert="eaVert" wrap="none">
            <a:spAutoFit/>
          </a:bodyPr>
          <a:lstStyle/>
          <a:p>
            <a:r>
              <a:rPr lang="ja-JP" altLang="en-US" sz="2000"/>
              <a:t>降車</a:t>
            </a:r>
            <a:endParaRPr lang="ja-JP" altLang="en-US"/>
          </a:p>
        </p:txBody>
      </p:sp>
      <p:sp>
        <p:nvSpPr>
          <p:cNvPr id="178189" name="Text Box 13"/>
          <p:cNvSpPr txBox="1">
            <a:spLocks noChangeArrowheads="1"/>
          </p:cNvSpPr>
          <p:nvPr/>
        </p:nvSpPr>
        <p:spPr bwMode="auto">
          <a:xfrm>
            <a:off x="4800600" y="3895725"/>
            <a:ext cx="488950" cy="600075"/>
          </a:xfrm>
          <a:prstGeom prst="rect">
            <a:avLst/>
          </a:prstGeom>
          <a:noFill/>
          <a:ln w="9525">
            <a:noFill/>
            <a:miter lim="800000"/>
            <a:headEnd/>
            <a:tailEnd/>
          </a:ln>
          <a:effectLst/>
        </p:spPr>
        <p:txBody>
          <a:bodyPr vert="eaVert" wrap="none">
            <a:spAutoFit/>
          </a:bodyPr>
          <a:lstStyle/>
          <a:p>
            <a:r>
              <a:rPr lang="ja-JP" altLang="en-US" sz="2000"/>
              <a:t>降車</a:t>
            </a:r>
            <a:endParaRPr lang="ja-JP" altLang="en-US"/>
          </a:p>
        </p:txBody>
      </p:sp>
      <p:sp>
        <p:nvSpPr>
          <p:cNvPr id="178190" name="Text Box 14"/>
          <p:cNvSpPr txBox="1">
            <a:spLocks noChangeArrowheads="1"/>
          </p:cNvSpPr>
          <p:nvPr/>
        </p:nvSpPr>
        <p:spPr bwMode="auto">
          <a:xfrm>
            <a:off x="3276600" y="762000"/>
            <a:ext cx="488950" cy="1362075"/>
          </a:xfrm>
          <a:prstGeom prst="rect">
            <a:avLst/>
          </a:prstGeom>
          <a:noFill/>
          <a:ln w="9525">
            <a:noFill/>
            <a:miter lim="800000"/>
            <a:headEnd/>
            <a:tailEnd/>
          </a:ln>
          <a:effectLst/>
        </p:spPr>
        <p:txBody>
          <a:bodyPr vert="eaVert" wrap="none">
            <a:spAutoFit/>
          </a:bodyPr>
          <a:lstStyle/>
          <a:p>
            <a:r>
              <a:rPr lang="ja-JP" altLang="en-US" sz="2000"/>
              <a:t>（途中下車）</a:t>
            </a:r>
            <a:endParaRPr lang="ja-JP" altLang="en-US"/>
          </a:p>
        </p:txBody>
      </p:sp>
      <p:sp>
        <p:nvSpPr>
          <p:cNvPr id="178191" name="Line 15"/>
          <p:cNvSpPr>
            <a:spLocks noChangeShapeType="1"/>
          </p:cNvSpPr>
          <p:nvPr/>
        </p:nvSpPr>
        <p:spPr bwMode="auto">
          <a:xfrm>
            <a:off x="2286000" y="2209800"/>
            <a:ext cx="914400" cy="0"/>
          </a:xfrm>
          <a:prstGeom prst="line">
            <a:avLst/>
          </a:prstGeom>
          <a:noFill/>
          <a:ln w="57150">
            <a:solidFill>
              <a:schemeClr val="tx1"/>
            </a:solidFill>
            <a:round/>
            <a:headEnd/>
            <a:tailEnd type="triangle" w="med" len="med"/>
          </a:ln>
          <a:effectLst/>
        </p:spPr>
        <p:txBody>
          <a:bodyPr wrap="none" anchor="ctr"/>
          <a:lstStyle/>
          <a:p>
            <a:endParaRPr lang="ja-JP" altLang="en-US"/>
          </a:p>
        </p:txBody>
      </p:sp>
      <p:sp>
        <p:nvSpPr>
          <p:cNvPr id="178192" name="Line 16"/>
          <p:cNvSpPr>
            <a:spLocks noChangeShapeType="1"/>
          </p:cNvSpPr>
          <p:nvPr/>
        </p:nvSpPr>
        <p:spPr bwMode="auto">
          <a:xfrm>
            <a:off x="5181600" y="2209800"/>
            <a:ext cx="914400" cy="0"/>
          </a:xfrm>
          <a:prstGeom prst="line">
            <a:avLst/>
          </a:prstGeom>
          <a:noFill/>
          <a:ln w="57150">
            <a:solidFill>
              <a:schemeClr val="tx1"/>
            </a:solidFill>
            <a:round/>
            <a:headEnd/>
            <a:tailEnd type="triangle" w="med" len="med"/>
          </a:ln>
          <a:effectLst/>
        </p:spPr>
        <p:txBody>
          <a:bodyPr wrap="none" anchor="ctr"/>
          <a:lstStyle/>
          <a:p>
            <a:endParaRPr lang="ja-JP" altLang="en-US"/>
          </a:p>
        </p:txBody>
      </p:sp>
      <p:sp>
        <p:nvSpPr>
          <p:cNvPr id="178193" name="Line 17"/>
          <p:cNvSpPr>
            <a:spLocks noChangeShapeType="1"/>
          </p:cNvSpPr>
          <p:nvPr/>
        </p:nvSpPr>
        <p:spPr bwMode="auto">
          <a:xfrm>
            <a:off x="2286000" y="4495800"/>
            <a:ext cx="914400" cy="0"/>
          </a:xfrm>
          <a:prstGeom prst="line">
            <a:avLst/>
          </a:prstGeom>
          <a:noFill/>
          <a:ln w="57150">
            <a:solidFill>
              <a:schemeClr val="tx1"/>
            </a:solidFill>
            <a:round/>
            <a:headEnd/>
            <a:tailEnd type="triangle" w="med" len="med"/>
          </a:ln>
          <a:effectLst/>
        </p:spPr>
        <p:txBody>
          <a:bodyPr wrap="none" anchor="ctr"/>
          <a:lstStyle/>
          <a:p>
            <a:endParaRPr lang="ja-JP" altLang="en-US"/>
          </a:p>
        </p:txBody>
      </p:sp>
      <p:sp>
        <p:nvSpPr>
          <p:cNvPr id="178194" name="Line 18"/>
          <p:cNvSpPr>
            <a:spLocks noChangeShapeType="1"/>
          </p:cNvSpPr>
          <p:nvPr/>
        </p:nvSpPr>
        <p:spPr bwMode="auto">
          <a:xfrm>
            <a:off x="4114800" y="4495800"/>
            <a:ext cx="914400" cy="0"/>
          </a:xfrm>
          <a:prstGeom prst="line">
            <a:avLst/>
          </a:prstGeom>
          <a:noFill/>
          <a:ln w="57150">
            <a:solidFill>
              <a:schemeClr val="tx1"/>
            </a:solidFill>
            <a:round/>
            <a:headEnd/>
            <a:tailEnd type="triangle" w="med" len="med"/>
          </a:ln>
          <a:effectLst/>
        </p:spPr>
        <p:txBody>
          <a:bodyPr wrap="none" anchor="ctr"/>
          <a:lstStyle/>
          <a:p>
            <a:endParaRPr lang="ja-JP" altLang="en-US"/>
          </a:p>
        </p:txBody>
      </p:sp>
      <p:sp>
        <p:nvSpPr>
          <p:cNvPr id="178195" name="Line 19"/>
          <p:cNvSpPr>
            <a:spLocks noChangeShapeType="1"/>
          </p:cNvSpPr>
          <p:nvPr/>
        </p:nvSpPr>
        <p:spPr bwMode="auto">
          <a:xfrm>
            <a:off x="6324600" y="4495800"/>
            <a:ext cx="914400" cy="0"/>
          </a:xfrm>
          <a:prstGeom prst="line">
            <a:avLst/>
          </a:prstGeom>
          <a:noFill/>
          <a:ln w="57150">
            <a:solidFill>
              <a:schemeClr val="tx1"/>
            </a:solidFill>
            <a:round/>
            <a:headEnd/>
            <a:tailEnd type="triangle" w="med" len="med"/>
          </a:ln>
          <a:effectLst/>
        </p:spPr>
        <p:txBody>
          <a:bodyPr wrap="none" anchor="ctr"/>
          <a:lstStyle/>
          <a:p>
            <a:endParaRPr lang="ja-JP" altLang="en-US"/>
          </a:p>
        </p:txBody>
      </p:sp>
      <p:sp>
        <p:nvSpPr>
          <p:cNvPr id="178196" name="Text Box 20"/>
          <p:cNvSpPr txBox="1">
            <a:spLocks noChangeArrowheads="1"/>
          </p:cNvSpPr>
          <p:nvPr/>
        </p:nvSpPr>
        <p:spPr bwMode="auto">
          <a:xfrm>
            <a:off x="6096000" y="1066800"/>
            <a:ext cx="488950" cy="1108075"/>
          </a:xfrm>
          <a:prstGeom prst="rect">
            <a:avLst/>
          </a:prstGeom>
          <a:noFill/>
          <a:ln w="9525">
            <a:noFill/>
            <a:miter lim="800000"/>
            <a:headEnd/>
            <a:tailEnd/>
          </a:ln>
          <a:effectLst/>
        </p:spPr>
        <p:txBody>
          <a:bodyPr vert="eaVert" wrap="none">
            <a:spAutoFit/>
          </a:bodyPr>
          <a:lstStyle/>
          <a:p>
            <a:r>
              <a:rPr lang="ja-JP" altLang="en-US" sz="2000"/>
              <a:t>（目的地）</a:t>
            </a:r>
            <a:endParaRPr lang="ja-JP" altLang="en-US"/>
          </a:p>
        </p:txBody>
      </p:sp>
      <p:sp>
        <p:nvSpPr>
          <p:cNvPr id="178197" name="Text Box 21"/>
          <p:cNvSpPr txBox="1">
            <a:spLocks noChangeArrowheads="1"/>
          </p:cNvSpPr>
          <p:nvPr/>
        </p:nvSpPr>
        <p:spPr bwMode="auto">
          <a:xfrm>
            <a:off x="6064250" y="3971925"/>
            <a:ext cx="488950" cy="600075"/>
          </a:xfrm>
          <a:prstGeom prst="rect">
            <a:avLst/>
          </a:prstGeom>
          <a:noFill/>
          <a:ln w="9525">
            <a:noFill/>
            <a:miter lim="800000"/>
            <a:headEnd/>
            <a:tailEnd/>
          </a:ln>
          <a:effectLst/>
        </p:spPr>
        <p:txBody>
          <a:bodyPr vert="eaVert" wrap="none">
            <a:spAutoFit/>
          </a:bodyPr>
          <a:lstStyle/>
          <a:p>
            <a:r>
              <a:rPr lang="ja-JP" altLang="en-US" sz="2000"/>
              <a:t>乗車</a:t>
            </a:r>
            <a:endParaRPr lang="ja-JP" altLang="en-US"/>
          </a:p>
        </p:txBody>
      </p:sp>
      <p:sp>
        <p:nvSpPr>
          <p:cNvPr id="178198" name="Text Box 22"/>
          <p:cNvSpPr txBox="1">
            <a:spLocks noChangeArrowheads="1"/>
          </p:cNvSpPr>
          <p:nvPr/>
        </p:nvSpPr>
        <p:spPr bwMode="auto">
          <a:xfrm>
            <a:off x="6978650" y="3971925"/>
            <a:ext cx="488950" cy="600075"/>
          </a:xfrm>
          <a:prstGeom prst="rect">
            <a:avLst/>
          </a:prstGeom>
          <a:noFill/>
          <a:ln w="9525">
            <a:noFill/>
            <a:miter lim="800000"/>
            <a:headEnd/>
            <a:tailEnd/>
          </a:ln>
          <a:effectLst/>
        </p:spPr>
        <p:txBody>
          <a:bodyPr vert="eaVert" wrap="none">
            <a:spAutoFit/>
          </a:bodyPr>
          <a:lstStyle/>
          <a:p>
            <a:r>
              <a:rPr lang="ja-JP" altLang="en-US" sz="2000"/>
              <a:t>降車</a:t>
            </a:r>
            <a:endParaRPr lang="ja-JP" altLang="en-US"/>
          </a:p>
        </p:txBody>
      </p:sp>
      <p:sp>
        <p:nvSpPr>
          <p:cNvPr id="178199" name="Text Box 23"/>
          <p:cNvSpPr txBox="1">
            <a:spLocks noChangeArrowheads="1"/>
          </p:cNvSpPr>
          <p:nvPr/>
        </p:nvSpPr>
        <p:spPr bwMode="auto">
          <a:xfrm>
            <a:off x="638175" y="6070600"/>
            <a:ext cx="7743825" cy="406400"/>
          </a:xfrm>
          <a:prstGeom prst="rect">
            <a:avLst/>
          </a:prstGeom>
          <a:noFill/>
          <a:ln w="9525">
            <a:solidFill>
              <a:schemeClr val="tx1"/>
            </a:solidFill>
            <a:prstDash val="sysDot"/>
            <a:miter lim="800000"/>
            <a:headEnd/>
            <a:tailEnd/>
          </a:ln>
          <a:effectLst/>
        </p:spPr>
        <p:txBody>
          <a:bodyPr wrap="none">
            <a:spAutoFit/>
          </a:bodyPr>
          <a:lstStyle/>
          <a:p>
            <a:r>
              <a:rPr lang="ja-JP" altLang="en-US" sz="2000"/>
              <a:t>回数乗車券は普通乗車券の複数化であり、定期乗車券とは本質が違う</a:t>
            </a:r>
            <a:endParaRPr lang="ja-JP" altLang="en-US"/>
          </a:p>
        </p:txBody>
      </p:sp>
      <p:sp>
        <p:nvSpPr>
          <p:cNvPr id="178200" name="Text Box 24"/>
          <p:cNvSpPr txBox="1">
            <a:spLocks noChangeArrowheads="1"/>
          </p:cNvSpPr>
          <p:nvPr/>
        </p:nvSpPr>
        <p:spPr bwMode="auto">
          <a:xfrm>
            <a:off x="8391525" y="1524000"/>
            <a:ext cx="549275" cy="1311275"/>
          </a:xfrm>
          <a:prstGeom prst="rect">
            <a:avLst/>
          </a:prstGeom>
          <a:noFill/>
          <a:ln w="9525">
            <a:noFill/>
            <a:miter lim="800000"/>
            <a:headEnd/>
            <a:tailEnd/>
          </a:ln>
          <a:effectLst/>
        </p:spPr>
        <p:txBody>
          <a:bodyPr vert="eaVert" wrap="none">
            <a:spAutoFit/>
          </a:bodyPr>
          <a:lstStyle/>
          <a:p>
            <a:r>
              <a:rPr lang="ja-JP" altLang="en-US"/>
              <a:t>有効期間</a:t>
            </a:r>
          </a:p>
        </p:txBody>
      </p:sp>
      <p:sp>
        <p:nvSpPr>
          <p:cNvPr id="178201" name="Text Box 25"/>
          <p:cNvSpPr txBox="1">
            <a:spLocks noChangeArrowheads="1"/>
          </p:cNvSpPr>
          <p:nvPr/>
        </p:nvSpPr>
        <p:spPr bwMode="auto">
          <a:xfrm>
            <a:off x="8382000" y="3870325"/>
            <a:ext cx="549275" cy="1311275"/>
          </a:xfrm>
          <a:prstGeom prst="rect">
            <a:avLst/>
          </a:prstGeom>
          <a:noFill/>
          <a:ln w="9525">
            <a:noFill/>
            <a:miter lim="800000"/>
            <a:headEnd/>
            <a:tailEnd/>
          </a:ln>
          <a:effectLst/>
        </p:spPr>
        <p:txBody>
          <a:bodyPr vert="eaVert" wrap="none">
            <a:spAutoFit/>
          </a:bodyPr>
          <a:lstStyle/>
          <a:p>
            <a:r>
              <a:rPr lang="ja-JP" altLang="en-US"/>
              <a:t>有効期間</a:t>
            </a:r>
          </a:p>
        </p:txBody>
      </p:sp>
      <p:cxnSp>
        <p:nvCxnSpPr>
          <p:cNvPr id="178202" name="AutoShape 26"/>
          <p:cNvCxnSpPr>
            <a:cxnSpLocks noChangeShapeType="1"/>
            <a:stCxn id="178196" idx="0"/>
            <a:endCxn id="178203" idx="1"/>
          </p:cNvCxnSpPr>
          <p:nvPr/>
        </p:nvCxnSpPr>
        <p:spPr bwMode="auto">
          <a:xfrm rot="16200000">
            <a:off x="6332538" y="541337"/>
            <a:ext cx="533400" cy="517525"/>
          </a:xfrm>
          <a:prstGeom prst="curvedConnector2">
            <a:avLst/>
          </a:prstGeom>
          <a:noFill/>
          <a:ln w="9525">
            <a:solidFill>
              <a:schemeClr val="tx1"/>
            </a:solidFill>
            <a:prstDash val="sysDot"/>
            <a:round/>
            <a:headEnd/>
            <a:tailEnd type="triangle" w="med" len="med"/>
          </a:ln>
          <a:effectLst/>
        </p:spPr>
      </p:cxnSp>
      <p:sp>
        <p:nvSpPr>
          <p:cNvPr id="178203" name="Text Box 27"/>
          <p:cNvSpPr txBox="1">
            <a:spLocks noChangeArrowheads="1"/>
          </p:cNvSpPr>
          <p:nvPr/>
        </p:nvSpPr>
        <p:spPr bwMode="auto">
          <a:xfrm>
            <a:off x="6858000" y="381000"/>
            <a:ext cx="1073150" cy="304800"/>
          </a:xfrm>
          <a:prstGeom prst="rect">
            <a:avLst/>
          </a:prstGeom>
          <a:noFill/>
          <a:ln w="9525">
            <a:noFill/>
            <a:miter lim="800000"/>
            <a:headEnd/>
            <a:tailEnd/>
          </a:ln>
          <a:effectLst/>
        </p:spPr>
        <p:txBody>
          <a:bodyPr wrap="none">
            <a:spAutoFit/>
          </a:bodyPr>
          <a:lstStyle/>
          <a:p>
            <a:r>
              <a:rPr lang="ja-JP" altLang="en-US" sz="1400"/>
              <a:t>具体的地名</a:t>
            </a:r>
            <a:endParaRPr lang="ja-JP" altLang="en-US"/>
          </a:p>
        </p:txBody>
      </p:sp>
      <p:sp>
        <p:nvSpPr>
          <p:cNvPr id="178204" name="Text Box 28"/>
          <p:cNvSpPr txBox="1">
            <a:spLocks noChangeArrowheads="1"/>
          </p:cNvSpPr>
          <p:nvPr/>
        </p:nvSpPr>
        <p:spPr bwMode="auto">
          <a:xfrm>
            <a:off x="6705600" y="914400"/>
            <a:ext cx="1576388" cy="304800"/>
          </a:xfrm>
          <a:prstGeom prst="rect">
            <a:avLst/>
          </a:prstGeom>
          <a:noFill/>
          <a:ln w="9525">
            <a:noFill/>
            <a:miter lim="800000"/>
            <a:headEnd/>
            <a:tailEnd/>
          </a:ln>
          <a:effectLst/>
        </p:spPr>
        <p:txBody>
          <a:bodyPr wrap="none">
            <a:spAutoFit/>
          </a:bodyPr>
          <a:lstStyle/>
          <a:p>
            <a:r>
              <a:rPr lang="ja-JP" altLang="en-US" sz="1400"/>
              <a:t>抽象化</a:t>
            </a:r>
            <a:r>
              <a:rPr lang="en-US" altLang="ja-JP" sz="1400"/>
              <a:t>(</a:t>
            </a:r>
            <a:r>
              <a:rPr lang="ja-JP" altLang="en-US" sz="1400"/>
              <a:t>金額表示）</a:t>
            </a:r>
            <a:endParaRPr lang="ja-JP" altLang="en-US"/>
          </a:p>
        </p:txBody>
      </p:sp>
      <p:sp>
        <p:nvSpPr>
          <p:cNvPr id="178205" name="Text Box 29"/>
          <p:cNvSpPr txBox="1">
            <a:spLocks noChangeArrowheads="1"/>
          </p:cNvSpPr>
          <p:nvPr/>
        </p:nvSpPr>
        <p:spPr bwMode="auto">
          <a:xfrm>
            <a:off x="6908800" y="1436688"/>
            <a:ext cx="939800" cy="730250"/>
          </a:xfrm>
          <a:prstGeom prst="rect">
            <a:avLst/>
          </a:prstGeom>
          <a:noFill/>
          <a:ln w="9525">
            <a:noFill/>
            <a:miter lim="800000"/>
            <a:headEnd/>
            <a:tailEnd/>
          </a:ln>
          <a:effectLst/>
        </p:spPr>
        <p:txBody>
          <a:bodyPr wrap="none">
            <a:spAutoFit/>
          </a:bodyPr>
          <a:lstStyle/>
          <a:p>
            <a:r>
              <a:rPr lang="ja-JP" altLang="en-US" sz="1400"/>
              <a:t>イオカード</a:t>
            </a:r>
          </a:p>
          <a:p>
            <a:r>
              <a:rPr lang="ja-JP" altLang="en-US" sz="1400"/>
              <a:t>　　　↓</a:t>
            </a:r>
          </a:p>
          <a:p>
            <a:r>
              <a:rPr lang="ja-JP" altLang="en-US" sz="1400"/>
              <a:t>　</a:t>
            </a:r>
            <a:r>
              <a:rPr lang="en-US" altLang="ja-JP" sz="1400"/>
              <a:t>SUICA</a:t>
            </a:r>
            <a:endParaRPr lang="en-US" altLang="ja-JP"/>
          </a:p>
        </p:txBody>
      </p:sp>
      <p:sp>
        <p:nvSpPr>
          <p:cNvPr id="178206" name="Line 30"/>
          <p:cNvSpPr>
            <a:spLocks noChangeShapeType="1"/>
          </p:cNvSpPr>
          <p:nvPr/>
        </p:nvSpPr>
        <p:spPr bwMode="auto">
          <a:xfrm>
            <a:off x="7391400" y="609600"/>
            <a:ext cx="0" cy="304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78207" name="Line 31"/>
          <p:cNvSpPr>
            <a:spLocks noChangeShapeType="1"/>
          </p:cNvSpPr>
          <p:nvPr/>
        </p:nvSpPr>
        <p:spPr bwMode="auto">
          <a:xfrm>
            <a:off x="7391400" y="1219200"/>
            <a:ext cx="0" cy="3048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78208" name="Text Box 32"/>
          <p:cNvSpPr txBox="1">
            <a:spLocks noChangeArrowheads="1"/>
          </p:cNvSpPr>
          <p:nvPr/>
        </p:nvSpPr>
        <p:spPr bwMode="auto">
          <a:xfrm>
            <a:off x="609600" y="5029200"/>
            <a:ext cx="6877050" cy="711200"/>
          </a:xfrm>
          <a:prstGeom prst="rect">
            <a:avLst/>
          </a:prstGeom>
          <a:noFill/>
          <a:ln w="9525">
            <a:solidFill>
              <a:schemeClr val="tx1"/>
            </a:solidFill>
            <a:prstDash val="sysDot"/>
            <a:miter lim="800000"/>
            <a:headEnd/>
            <a:tailEnd/>
          </a:ln>
          <a:effectLst/>
        </p:spPr>
        <p:txBody>
          <a:bodyPr wrap="none">
            <a:spAutoFit/>
          </a:bodyPr>
          <a:lstStyle/>
          <a:p>
            <a:r>
              <a:rPr lang="ja-JP" altLang="en-US" sz="2000"/>
              <a:t>運送契約は請負契約と分類され、仕事の完成を目的とするが、</a:t>
            </a:r>
          </a:p>
          <a:p>
            <a:r>
              <a:rPr lang="ja-JP" altLang="en-US" sz="2000"/>
              <a:t>仕事の中身が事前に決定していない部分がある</a:t>
            </a:r>
            <a:endParaRPr lang="ja-JP" altLang="en-US"/>
          </a:p>
        </p:txBody>
      </p:sp>
      <p:sp>
        <p:nvSpPr>
          <p:cNvPr id="178209" name="Line 33"/>
          <p:cNvSpPr>
            <a:spLocks noChangeShapeType="1"/>
          </p:cNvSpPr>
          <p:nvPr/>
        </p:nvSpPr>
        <p:spPr bwMode="auto">
          <a:xfrm>
            <a:off x="2286000" y="3048000"/>
            <a:ext cx="914400" cy="0"/>
          </a:xfrm>
          <a:prstGeom prst="line">
            <a:avLst/>
          </a:prstGeom>
          <a:noFill/>
          <a:ln w="57150">
            <a:solidFill>
              <a:schemeClr val="tx1"/>
            </a:solidFill>
            <a:round/>
            <a:headEnd/>
            <a:tailEnd type="triangle" w="med" len="med"/>
          </a:ln>
          <a:effectLst/>
        </p:spPr>
        <p:txBody>
          <a:bodyPr wrap="none" anchor="ctr"/>
          <a:lstStyle/>
          <a:p>
            <a:endParaRPr lang="ja-JP" altLang="en-US"/>
          </a:p>
        </p:txBody>
      </p:sp>
      <p:sp>
        <p:nvSpPr>
          <p:cNvPr id="178210" name="Text Box 34"/>
          <p:cNvSpPr txBox="1">
            <a:spLocks noChangeArrowheads="1"/>
          </p:cNvSpPr>
          <p:nvPr/>
        </p:nvSpPr>
        <p:spPr bwMode="auto">
          <a:xfrm>
            <a:off x="3124200" y="2819400"/>
            <a:ext cx="2592388" cy="457200"/>
          </a:xfrm>
          <a:prstGeom prst="rect">
            <a:avLst/>
          </a:prstGeom>
          <a:noFill/>
          <a:ln w="9525">
            <a:noFill/>
            <a:miter lim="800000"/>
            <a:headEnd/>
            <a:tailEnd/>
          </a:ln>
          <a:effectLst/>
        </p:spPr>
        <p:txBody>
          <a:bodyPr wrap="none">
            <a:spAutoFit/>
          </a:bodyPr>
          <a:lstStyle/>
          <a:p>
            <a:r>
              <a:rPr lang="ja-JP" altLang="en-US"/>
              <a:t>旅客の判断で選択</a:t>
            </a:r>
          </a:p>
        </p:txBody>
      </p:sp>
      <p:sp>
        <p:nvSpPr>
          <p:cNvPr id="178211" name="Text Box 35"/>
          <p:cNvSpPr txBox="1">
            <a:spLocks noChangeArrowheads="1"/>
          </p:cNvSpPr>
          <p:nvPr/>
        </p:nvSpPr>
        <p:spPr bwMode="auto">
          <a:xfrm>
            <a:off x="136525" y="144463"/>
            <a:ext cx="4306888" cy="485775"/>
          </a:xfrm>
          <a:prstGeom prst="rect">
            <a:avLst/>
          </a:prstGeom>
          <a:noFill/>
          <a:ln w="28575">
            <a:solidFill>
              <a:schemeClr val="tx1"/>
            </a:solidFill>
            <a:miter lim="800000"/>
            <a:headEnd/>
            <a:tailEnd/>
          </a:ln>
          <a:effectLst/>
        </p:spPr>
        <p:txBody>
          <a:bodyPr wrap="none">
            <a:spAutoFit/>
          </a:bodyPr>
          <a:lstStyle/>
          <a:p>
            <a:r>
              <a:rPr lang="ja-JP" altLang="en-US"/>
              <a:t>図</a:t>
            </a:r>
            <a:r>
              <a:rPr lang="en-US" altLang="ja-JP"/>
              <a:t>12</a:t>
            </a:r>
            <a:r>
              <a:rPr lang="ja-JP" altLang="en-US"/>
              <a:t>　定期乗車券と普通乗車券</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スライド番号プレースホルダ 3"/>
          <p:cNvSpPr>
            <a:spLocks noGrp="1"/>
          </p:cNvSpPr>
          <p:nvPr>
            <p:ph type="sldNum" sz="quarter" idx="12"/>
          </p:nvPr>
        </p:nvSpPr>
        <p:spPr/>
        <p:txBody>
          <a:bodyPr/>
          <a:lstStyle/>
          <a:p>
            <a:fld id="{B1DD490B-6512-4F60-8807-253E4A014D58}" type="slidenum">
              <a:rPr lang="en-US" altLang="ja-JP"/>
              <a:pPr/>
              <a:t>66</a:t>
            </a:fld>
            <a:endParaRPr lang="en-US" altLang="ja-JP"/>
          </a:p>
        </p:txBody>
      </p:sp>
      <p:sp>
        <p:nvSpPr>
          <p:cNvPr id="166914" name="Line 2"/>
          <p:cNvSpPr>
            <a:spLocks noChangeShapeType="1"/>
          </p:cNvSpPr>
          <p:nvPr/>
        </p:nvSpPr>
        <p:spPr bwMode="auto">
          <a:xfrm flipV="1">
            <a:off x="1219200" y="1143000"/>
            <a:ext cx="54864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66915" name="Text Box 3"/>
          <p:cNvSpPr txBox="1">
            <a:spLocks noChangeArrowheads="1"/>
          </p:cNvSpPr>
          <p:nvPr/>
        </p:nvSpPr>
        <p:spPr bwMode="auto">
          <a:xfrm>
            <a:off x="6934200" y="838200"/>
            <a:ext cx="1403350" cy="822325"/>
          </a:xfrm>
          <a:prstGeom prst="rect">
            <a:avLst/>
          </a:prstGeom>
          <a:noFill/>
          <a:ln w="9525">
            <a:noFill/>
            <a:miter lim="800000"/>
            <a:headEnd/>
            <a:tailEnd/>
          </a:ln>
          <a:effectLst/>
        </p:spPr>
        <p:txBody>
          <a:bodyPr wrap="none">
            <a:spAutoFit/>
          </a:bodyPr>
          <a:lstStyle/>
          <a:p>
            <a:pPr algn="ctr"/>
            <a:r>
              <a:rPr lang="ja-JP" altLang="en-US"/>
              <a:t>運送契約</a:t>
            </a:r>
          </a:p>
          <a:p>
            <a:pPr algn="ctr"/>
            <a:r>
              <a:rPr lang="en-US" altLang="ja-JP"/>
              <a:t>(</a:t>
            </a:r>
            <a:r>
              <a:rPr lang="ja-JP" altLang="en-US"/>
              <a:t>定期券）</a:t>
            </a:r>
          </a:p>
        </p:txBody>
      </p:sp>
      <p:sp>
        <p:nvSpPr>
          <p:cNvPr id="166916" name="AutoShape 4"/>
          <p:cNvSpPr>
            <a:spLocks noChangeArrowheads="1"/>
          </p:cNvSpPr>
          <p:nvPr/>
        </p:nvSpPr>
        <p:spPr bwMode="auto">
          <a:xfrm>
            <a:off x="1524000" y="7620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17" name="AutoShape 5"/>
          <p:cNvSpPr>
            <a:spLocks noChangeArrowheads="1"/>
          </p:cNvSpPr>
          <p:nvPr/>
        </p:nvSpPr>
        <p:spPr bwMode="auto">
          <a:xfrm>
            <a:off x="3276600" y="7620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18" name="AutoShape 6"/>
          <p:cNvSpPr>
            <a:spLocks noChangeArrowheads="1"/>
          </p:cNvSpPr>
          <p:nvPr/>
        </p:nvSpPr>
        <p:spPr bwMode="auto">
          <a:xfrm>
            <a:off x="5105400" y="7620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19" name="Line 7"/>
          <p:cNvSpPr>
            <a:spLocks noChangeShapeType="1"/>
          </p:cNvSpPr>
          <p:nvPr/>
        </p:nvSpPr>
        <p:spPr bwMode="auto">
          <a:xfrm flipV="1">
            <a:off x="838200" y="2362200"/>
            <a:ext cx="60198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66920" name="Text Box 8"/>
          <p:cNvSpPr txBox="1">
            <a:spLocks noChangeArrowheads="1"/>
          </p:cNvSpPr>
          <p:nvPr/>
        </p:nvSpPr>
        <p:spPr bwMode="auto">
          <a:xfrm>
            <a:off x="6826250" y="1905000"/>
            <a:ext cx="1403350" cy="457200"/>
          </a:xfrm>
          <a:prstGeom prst="rect">
            <a:avLst/>
          </a:prstGeom>
          <a:noFill/>
          <a:ln w="9525">
            <a:noFill/>
            <a:miter lim="800000"/>
            <a:headEnd/>
            <a:tailEnd/>
          </a:ln>
          <a:effectLst/>
        </p:spPr>
        <p:txBody>
          <a:bodyPr wrap="none">
            <a:spAutoFit/>
          </a:bodyPr>
          <a:lstStyle/>
          <a:p>
            <a:r>
              <a:rPr lang="ja-JP" altLang="en-US"/>
              <a:t>旅行契約</a:t>
            </a:r>
          </a:p>
        </p:txBody>
      </p:sp>
      <p:sp>
        <p:nvSpPr>
          <p:cNvPr id="166921" name="AutoShape 9"/>
          <p:cNvSpPr>
            <a:spLocks noChangeArrowheads="1"/>
          </p:cNvSpPr>
          <p:nvPr/>
        </p:nvSpPr>
        <p:spPr bwMode="auto">
          <a:xfrm>
            <a:off x="914400" y="19812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22" name="AutoShape 10"/>
          <p:cNvSpPr>
            <a:spLocks noChangeArrowheads="1"/>
          </p:cNvSpPr>
          <p:nvPr/>
        </p:nvSpPr>
        <p:spPr bwMode="auto">
          <a:xfrm>
            <a:off x="3276600" y="19812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23" name="AutoShape 11"/>
          <p:cNvSpPr>
            <a:spLocks noChangeArrowheads="1"/>
          </p:cNvSpPr>
          <p:nvPr/>
        </p:nvSpPr>
        <p:spPr bwMode="auto">
          <a:xfrm>
            <a:off x="2133600" y="19812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観劇</a:t>
            </a:r>
          </a:p>
        </p:txBody>
      </p:sp>
      <p:sp>
        <p:nvSpPr>
          <p:cNvPr id="166924" name="AutoShape 12"/>
          <p:cNvSpPr>
            <a:spLocks noChangeArrowheads="1"/>
          </p:cNvSpPr>
          <p:nvPr/>
        </p:nvSpPr>
        <p:spPr bwMode="auto">
          <a:xfrm>
            <a:off x="4419600" y="19812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宿泊</a:t>
            </a:r>
          </a:p>
        </p:txBody>
      </p:sp>
      <p:sp>
        <p:nvSpPr>
          <p:cNvPr id="166925" name="AutoShape 13"/>
          <p:cNvSpPr>
            <a:spLocks noChangeArrowheads="1"/>
          </p:cNvSpPr>
          <p:nvPr/>
        </p:nvSpPr>
        <p:spPr bwMode="auto">
          <a:xfrm>
            <a:off x="5562600" y="19812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26" name="Line 14"/>
          <p:cNvSpPr>
            <a:spLocks noChangeShapeType="1"/>
          </p:cNvSpPr>
          <p:nvPr/>
        </p:nvSpPr>
        <p:spPr bwMode="auto">
          <a:xfrm flipV="1">
            <a:off x="609600" y="5105400"/>
            <a:ext cx="71628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66927" name="AutoShape 15"/>
          <p:cNvSpPr>
            <a:spLocks noChangeArrowheads="1"/>
          </p:cNvSpPr>
          <p:nvPr/>
        </p:nvSpPr>
        <p:spPr bwMode="auto">
          <a:xfrm>
            <a:off x="1066800" y="4648200"/>
            <a:ext cx="609600" cy="4572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28" name="AutoShape 16"/>
          <p:cNvSpPr>
            <a:spLocks noChangeArrowheads="1"/>
          </p:cNvSpPr>
          <p:nvPr/>
        </p:nvSpPr>
        <p:spPr bwMode="auto">
          <a:xfrm>
            <a:off x="2743200" y="4648200"/>
            <a:ext cx="609600" cy="4572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29" name="AutoShape 17"/>
          <p:cNvSpPr>
            <a:spLocks noChangeArrowheads="1"/>
          </p:cNvSpPr>
          <p:nvPr/>
        </p:nvSpPr>
        <p:spPr bwMode="auto">
          <a:xfrm>
            <a:off x="5105400" y="4648200"/>
            <a:ext cx="609600" cy="4572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30" name="AutoShape 18"/>
          <p:cNvSpPr>
            <a:spLocks noChangeArrowheads="1"/>
          </p:cNvSpPr>
          <p:nvPr/>
        </p:nvSpPr>
        <p:spPr bwMode="auto">
          <a:xfrm>
            <a:off x="6781800" y="4648200"/>
            <a:ext cx="609600" cy="4572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66931" name="AutoShape 19"/>
          <p:cNvSpPr>
            <a:spLocks noChangeArrowheads="1"/>
          </p:cNvSpPr>
          <p:nvPr/>
        </p:nvSpPr>
        <p:spPr bwMode="auto">
          <a:xfrm>
            <a:off x="1676400" y="45720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病院</a:t>
            </a:r>
          </a:p>
        </p:txBody>
      </p:sp>
      <p:sp>
        <p:nvSpPr>
          <p:cNvPr id="166932" name="AutoShape 20"/>
          <p:cNvSpPr>
            <a:spLocks noChangeArrowheads="1"/>
          </p:cNvSpPr>
          <p:nvPr/>
        </p:nvSpPr>
        <p:spPr bwMode="auto">
          <a:xfrm>
            <a:off x="1219200" y="5257800"/>
            <a:ext cx="381000" cy="838200"/>
          </a:xfrm>
          <a:prstGeom prst="wedgeRectCallout">
            <a:avLst>
              <a:gd name="adj1" fmla="val 73333"/>
              <a:gd name="adj2" fmla="val -86366"/>
            </a:avLst>
          </a:prstGeom>
          <a:noFill/>
          <a:ln w="9525">
            <a:solidFill>
              <a:schemeClr val="tx1"/>
            </a:solidFill>
            <a:miter lim="800000"/>
            <a:headEnd/>
            <a:tailEnd/>
          </a:ln>
          <a:effectLst/>
        </p:spPr>
        <p:txBody>
          <a:bodyPr vert="eaVert" wrap="none" anchor="ctr"/>
          <a:lstStyle/>
          <a:p>
            <a:pPr algn="ctr"/>
            <a:r>
              <a:rPr lang="ja-JP" altLang="en-US" sz="1600"/>
              <a:t>移送介助</a:t>
            </a:r>
          </a:p>
        </p:txBody>
      </p:sp>
      <p:sp>
        <p:nvSpPr>
          <p:cNvPr id="166933" name="AutoShape 21"/>
          <p:cNvSpPr>
            <a:spLocks noChangeArrowheads="1"/>
          </p:cNvSpPr>
          <p:nvPr/>
        </p:nvSpPr>
        <p:spPr bwMode="auto">
          <a:xfrm>
            <a:off x="609600" y="5257800"/>
            <a:ext cx="381000" cy="838200"/>
          </a:xfrm>
          <a:prstGeom prst="wedgeRectCallout">
            <a:avLst>
              <a:gd name="adj1" fmla="val 73333"/>
              <a:gd name="adj2" fmla="val -86366"/>
            </a:avLst>
          </a:prstGeom>
          <a:noFill/>
          <a:ln w="9525">
            <a:solidFill>
              <a:schemeClr val="tx1"/>
            </a:solidFill>
            <a:miter lim="800000"/>
            <a:headEnd/>
            <a:tailEnd/>
          </a:ln>
          <a:effectLst/>
        </p:spPr>
        <p:txBody>
          <a:bodyPr vert="eaVert" wrap="none" anchor="ctr"/>
          <a:lstStyle/>
          <a:p>
            <a:pPr algn="ctr"/>
            <a:r>
              <a:rPr lang="ja-JP" altLang="en-US" sz="1600"/>
              <a:t>移送介助</a:t>
            </a:r>
          </a:p>
        </p:txBody>
      </p:sp>
      <p:sp>
        <p:nvSpPr>
          <p:cNvPr id="166934" name="AutoShape 22"/>
          <p:cNvSpPr>
            <a:spLocks noChangeArrowheads="1"/>
          </p:cNvSpPr>
          <p:nvPr/>
        </p:nvSpPr>
        <p:spPr bwMode="auto">
          <a:xfrm>
            <a:off x="2286000" y="5257800"/>
            <a:ext cx="381000" cy="838200"/>
          </a:xfrm>
          <a:prstGeom prst="wedgeRectCallout">
            <a:avLst>
              <a:gd name="adj1" fmla="val 73333"/>
              <a:gd name="adj2" fmla="val -86366"/>
            </a:avLst>
          </a:prstGeom>
          <a:noFill/>
          <a:ln w="9525">
            <a:solidFill>
              <a:schemeClr val="tx1"/>
            </a:solidFill>
            <a:miter lim="800000"/>
            <a:headEnd/>
            <a:tailEnd/>
          </a:ln>
          <a:effectLst/>
        </p:spPr>
        <p:txBody>
          <a:bodyPr vert="eaVert" wrap="none" anchor="ctr"/>
          <a:lstStyle/>
          <a:p>
            <a:pPr algn="ctr"/>
            <a:r>
              <a:rPr lang="ja-JP" altLang="en-US" sz="1600"/>
              <a:t>移送介助</a:t>
            </a:r>
          </a:p>
        </p:txBody>
      </p:sp>
      <p:sp>
        <p:nvSpPr>
          <p:cNvPr id="166935" name="AutoShape 23"/>
          <p:cNvSpPr>
            <a:spLocks noChangeArrowheads="1"/>
          </p:cNvSpPr>
          <p:nvPr/>
        </p:nvSpPr>
        <p:spPr bwMode="auto">
          <a:xfrm>
            <a:off x="3352800" y="4572000"/>
            <a:ext cx="17526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自宅</a:t>
            </a:r>
          </a:p>
        </p:txBody>
      </p:sp>
      <p:sp>
        <p:nvSpPr>
          <p:cNvPr id="166936" name="AutoShape 24"/>
          <p:cNvSpPr>
            <a:spLocks noChangeArrowheads="1"/>
          </p:cNvSpPr>
          <p:nvPr/>
        </p:nvSpPr>
        <p:spPr bwMode="auto">
          <a:xfrm>
            <a:off x="2895600" y="5257800"/>
            <a:ext cx="381000" cy="838200"/>
          </a:xfrm>
          <a:prstGeom prst="wedgeRectCallout">
            <a:avLst>
              <a:gd name="adj1" fmla="val 73333"/>
              <a:gd name="adj2" fmla="val -86366"/>
            </a:avLst>
          </a:prstGeom>
          <a:noFill/>
          <a:ln w="9525">
            <a:solidFill>
              <a:schemeClr val="tx1"/>
            </a:solidFill>
            <a:miter lim="800000"/>
            <a:headEnd/>
            <a:tailEnd/>
          </a:ln>
          <a:effectLst/>
        </p:spPr>
        <p:txBody>
          <a:bodyPr vert="eaVert" wrap="none" anchor="ctr"/>
          <a:lstStyle/>
          <a:p>
            <a:pPr algn="ctr"/>
            <a:r>
              <a:rPr lang="ja-JP" altLang="en-US" sz="1600"/>
              <a:t>移送介助</a:t>
            </a:r>
          </a:p>
        </p:txBody>
      </p:sp>
      <p:sp>
        <p:nvSpPr>
          <p:cNvPr id="166937" name="AutoShape 25"/>
          <p:cNvSpPr>
            <a:spLocks noChangeArrowheads="1"/>
          </p:cNvSpPr>
          <p:nvPr/>
        </p:nvSpPr>
        <p:spPr bwMode="auto">
          <a:xfrm>
            <a:off x="4572000" y="5257800"/>
            <a:ext cx="381000" cy="838200"/>
          </a:xfrm>
          <a:prstGeom prst="wedgeRectCallout">
            <a:avLst>
              <a:gd name="adj1" fmla="val 73333"/>
              <a:gd name="adj2" fmla="val -86366"/>
            </a:avLst>
          </a:prstGeom>
          <a:noFill/>
          <a:ln w="9525">
            <a:solidFill>
              <a:schemeClr val="tx1"/>
            </a:solidFill>
            <a:miter lim="800000"/>
            <a:headEnd/>
            <a:tailEnd/>
          </a:ln>
          <a:effectLst/>
        </p:spPr>
        <p:txBody>
          <a:bodyPr vert="eaVert" wrap="none" anchor="ctr"/>
          <a:lstStyle/>
          <a:p>
            <a:pPr algn="ctr"/>
            <a:r>
              <a:rPr lang="ja-JP" altLang="en-US" sz="1600"/>
              <a:t>移送介助</a:t>
            </a:r>
          </a:p>
        </p:txBody>
      </p:sp>
      <p:sp>
        <p:nvSpPr>
          <p:cNvPr id="166938" name="AutoShape 26"/>
          <p:cNvSpPr>
            <a:spLocks noChangeArrowheads="1"/>
          </p:cNvSpPr>
          <p:nvPr/>
        </p:nvSpPr>
        <p:spPr bwMode="auto">
          <a:xfrm>
            <a:off x="5257800" y="5257800"/>
            <a:ext cx="381000" cy="838200"/>
          </a:xfrm>
          <a:prstGeom prst="wedgeRectCallout">
            <a:avLst>
              <a:gd name="adj1" fmla="val 73333"/>
              <a:gd name="adj2" fmla="val -86366"/>
            </a:avLst>
          </a:prstGeom>
          <a:noFill/>
          <a:ln w="9525">
            <a:solidFill>
              <a:schemeClr val="tx1"/>
            </a:solidFill>
            <a:miter lim="800000"/>
            <a:headEnd/>
            <a:tailEnd/>
          </a:ln>
          <a:effectLst/>
        </p:spPr>
        <p:txBody>
          <a:bodyPr vert="eaVert" wrap="none" anchor="ctr"/>
          <a:lstStyle/>
          <a:p>
            <a:pPr algn="ctr"/>
            <a:r>
              <a:rPr lang="ja-JP" altLang="en-US" sz="1600"/>
              <a:t>移送介助</a:t>
            </a:r>
          </a:p>
        </p:txBody>
      </p:sp>
      <p:sp>
        <p:nvSpPr>
          <p:cNvPr id="166939" name="AutoShape 27"/>
          <p:cNvSpPr>
            <a:spLocks noChangeArrowheads="1"/>
          </p:cNvSpPr>
          <p:nvPr/>
        </p:nvSpPr>
        <p:spPr bwMode="auto">
          <a:xfrm>
            <a:off x="5715000" y="45720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買物</a:t>
            </a:r>
          </a:p>
        </p:txBody>
      </p:sp>
      <p:sp>
        <p:nvSpPr>
          <p:cNvPr id="166940" name="AutoShape 28"/>
          <p:cNvSpPr>
            <a:spLocks noChangeArrowheads="1"/>
          </p:cNvSpPr>
          <p:nvPr/>
        </p:nvSpPr>
        <p:spPr bwMode="auto">
          <a:xfrm>
            <a:off x="6324600" y="5257800"/>
            <a:ext cx="381000" cy="838200"/>
          </a:xfrm>
          <a:prstGeom prst="wedgeRectCallout">
            <a:avLst>
              <a:gd name="adj1" fmla="val 73333"/>
              <a:gd name="adj2" fmla="val -86366"/>
            </a:avLst>
          </a:prstGeom>
          <a:noFill/>
          <a:ln w="9525">
            <a:solidFill>
              <a:schemeClr val="tx1"/>
            </a:solidFill>
            <a:miter lim="800000"/>
            <a:headEnd/>
            <a:tailEnd/>
          </a:ln>
          <a:effectLst/>
        </p:spPr>
        <p:txBody>
          <a:bodyPr vert="eaVert" wrap="none" anchor="ctr"/>
          <a:lstStyle/>
          <a:p>
            <a:pPr algn="ctr"/>
            <a:r>
              <a:rPr lang="ja-JP" altLang="en-US" sz="1600"/>
              <a:t>移送介助</a:t>
            </a:r>
          </a:p>
        </p:txBody>
      </p:sp>
      <p:sp>
        <p:nvSpPr>
          <p:cNvPr id="166941" name="AutoShape 29"/>
          <p:cNvSpPr>
            <a:spLocks noChangeArrowheads="1"/>
          </p:cNvSpPr>
          <p:nvPr/>
        </p:nvSpPr>
        <p:spPr bwMode="auto">
          <a:xfrm>
            <a:off x="6934200" y="5257800"/>
            <a:ext cx="381000" cy="838200"/>
          </a:xfrm>
          <a:prstGeom prst="wedgeRectCallout">
            <a:avLst>
              <a:gd name="adj1" fmla="val 73333"/>
              <a:gd name="adj2" fmla="val -86366"/>
            </a:avLst>
          </a:prstGeom>
          <a:noFill/>
          <a:ln w="9525">
            <a:solidFill>
              <a:schemeClr val="tx1"/>
            </a:solidFill>
            <a:miter lim="800000"/>
            <a:headEnd/>
            <a:tailEnd/>
          </a:ln>
          <a:effectLst/>
        </p:spPr>
        <p:txBody>
          <a:bodyPr vert="eaVert" wrap="none" anchor="ctr"/>
          <a:lstStyle/>
          <a:p>
            <a:pPr algn="ctr"/>
            <a:r>
              <a:rPr lang="ja-JP" altLang="en-US" sz="1600"/>
              <a:t>移送介助</a:t>
            </a:r>
          </a:p>
        </p:txBody>
      </p:sp>
      <p:sp>
        <p:nvSpPr>
          <p:cNvPr id="166942" name="AutoShape 30"/>
          <p:cNvSpPr>
            <a:spLocks noChangeArrowheads="1"/>
          </p:cNvSpPr>
          <p:nvPr/>
        </p:nvSpPr>
        <p:spPr bwMode="auto">
          <a:xfrm>
            <a:off x="7391400" y="4572000"/>
            <a:ext cx="762000" cy="457200"/>
          </a:xfrm>
          <a:prstGeom prst="flowChartOffpageConnector">
            <a:avLst/>
          </a:prstGeom>
          <a:noFill/>
          <a:ln w="9525">
            <a:solidFill>
              <a:schemeClr val="tx1"/>
            </a:solidFill>
            <a:miter lim="800000"/>
            <a:headEnd/>
            <a:tailEnd/>
          </a:ln>
          <a:effectLst/>
        </p:spPr>
        <p:txBody>
          <a:bodyPr wrap="none" anchor="ctr"/>
          <a:lstStyle/>
          <a:p>
            <a:pPr algn="ctr"/>
            <a:r>
              <a:rPr lang="ja-JP" altLang="en-US"/>
              <a:t>自宅</a:t>
            </a:r>
          </a:p>
        </p:txBody>
      </p:sp>
      <p:sp>
        <p:nvSpPr>
          <p:cNvPr id="166943" name="Line 31"/>
          <p:cNvSpPr>
            <a:spLocks noChangeShapeType="1"/>
          </p:cNvSpPr>
          <p:nvPr/>
        </p:nvSpPr>
        <p:spPr bwMode="auto">
          <a:xfrm flipV="1">
            <a:off x="914400" y="3352800"/>
            <a:ext cx="54864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66944" name="AutoShape 32"/>
          <p:cNvSpPr>
            <a:spLocks noChangeArrowheads="1"/>
          </p:cNvSpPr>
          <p:nvPr/>
        </p:nvSpPr>
        <p:spPr bwMode="auto">
          <a:xfrm>
            <a:off x="1219200" y="29718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宿泊</a:t>
            </a:r>
          </a:p>
        </p:txBody>
      </p:sp>
      <p:sp>
        <p:nvSpPr>
          <p:cNvPr id="166945" name="AutoShape 33"/>
          <p:cNvSpPr>
            <a:spLocks noChangeArrowheads="1"/>
          </p:cNvSpPr>
          <p:nvPr/>
        </p:nvSpPr>
        <p:spPr bwMode="auto">
          <a:xfrm>
            <a:off x="3048000" y="29718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宿泊</a:t>
            </a:r>
          </a:p>
        </p:txBody>
      </p:sp>
      <p:sp>
        <p:nvSpPr>
          <p:cNvPr id="166946" name="AutoShape 34"/>
          <p:cNvSpPr>
            <a:spLocks noChangeArrowheads="1"/>
          </p:cNvSpPr>
          <p:nvPr/>
        </p:nvSpPr>
        <p:spPr bwMode="auto">
          <a:xfrm>
            <a:off x="4800600" y="2971800"/>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宿泊</a:t>
            </a:r>
          </a:p>
        </p:txBody>
      </p:sp>
      <p:sp>
        <p:nvSpPr>
          <p:cNvPr id="166947" name="Text Box 35"/>
          <p:cNvSpPr txBox="1">
            <a:spLocks noChangeArrowheads="1"/>
          </p:cNvSpPr>
          <p:nvPr/>
        </p:nvSpPr>
        <p:spPr bwMode="auto">
          <a:xfrm>
            <a:off x="6781800" y="2895600"/>
            <a:ext cx="1403350" cy="457200"/>
          </a:xfrm>
          <a:prstGeom prst="rect">
            <a:avLst/>
          </a:prstGeom>
          <a:noFill/>
          <a:ln w="9525">
            <a:noFill/>
            <a:miter lim="800000"/>
            <a:headEnd/>
            <a:tailEnd/>
          </a:ln>
          <a:effectLst/>
        </p:spPr>
        <p:txBody>
          <a:bodyPr wrap="none">
            <a:spAutoFit/>
          </a:bodyPr>
          <a:lstStyle/>
          <a:p>
            <a:r>
              <a:rPr lang="ja-JP" altLang="en-US"/>
              <a:t>旅行契約</a:t>
            </a:r>
          </a:p>
        </p:txBody>
      </p:sp>
      <p:sp>
        <p:nvSpPr>
          <p:cNvPr id="166948" name="Text Box 36"/>
          <p:cNvSpPr txBox="1">
            <a:spLocks noChangeArrowheads="1"/>
          </p:cNvSpPr>
          <p:nvPr/>
        </p:nvSpPr>
        <p:spPr bwMode="auto">
          <a:xfrm>
            <a:off x="1187450" y="3657600"/>
            <a:ext cx="6991350" cy="822325"/>
          </a:xfrm>
          <a:prstGeom prst="rect">
            <a:avLst/>
          </a:prstGeom>
          <a:noFill/>
          <a:ln w="9525">
            <a:noFill/>
            <a:miter lim="800000"/>
            <a:headEnd/>
            <a:tailEnd/>
          </a:ln>
          <a:effectLst/>
        </p:spPr>
        <p:txBody>
          <a:bodyPr wrap="none">
            <a:spAutoFit/>
          </a:bodyPr>
          <a:lstStyle/>
          <a:p>
            <a:r>
              <a:rPr lang="ja-JP" altLang="en-US"/>
              <a:t>単品宿泊の複数一括契約を排除するものではない</a:t>
            </a:r>
          </a:p>
          <a:p>
            <a:r>
              <a:rPr lang="ja-JP" altLang="en-US"/>
              <a:t>　　　　　　　　　　　　　　　　　　　　　　　断続的旅行期間</a:t>
            </a:r>
          </a:p>
        </p:txBody>
      </p:sp>
      <p:sp>
        <p:nvSpPr>
          <p:cNvPr id="166949" name="Line 37"/>
          <p:cNvSpPr>
            <a:spLocks noChangeShapeType="1"/>
          </p:cNvSpPr>
          <p:nvPr/>
        </p:nvSpPr>
        <p:spPr bwMode="auto">
          <a:xfrm flipH="1">
            <a:off x="2286000" y="3276600"/>
            <a:ext cx="762000" cy="0"/>
          </a:xfrm>
          <a:prstGeom prst="line">
            <a:avLst/>
          </a:prstGeom>
          <a:noFill/>
          <a:ln w="38100">
            <a:solidFill>
              <a:srgbClr val="FF0000"/>
            </a:solidFill>
            <a:round/>
            <a:headEnd type="triangle" w="med" len="med"/>
            <a:tailEnd type="triangle" w="med" len="med"/>
          </a:ln>
          <a:effectLst/>
        </p:spPr>
        <p:txBody>
          <a:bodyPr wrap="none" anchor="ctr"/>
          <a:lstStyle/>
          <a:p>
            <a:endParaRPr lang="ja-JP" altLang="en-US"/>
          </a:p>
        </p:txBody>
      </p:sp>
      <p:sp>
        <p:nvSpPr>
          <p:cNvPr id="166950" name="Line 38"/>
          <p:cNvSpPr>
            <a:spLocks noChangeShapeType="1"/>
          </p:cNvSpPr>
          <p:nvPr/>
        </p:nvSpPr>
        <p:spPr bwMode="auto">
          <a:xfrm flipH="1">
            <a:off x="4038600" y="3276600"/>
            <a:ext cx="762000" cy="0"/>
          </a:xfrm>
          <a:prstGeom prst="line">
            <a:avLst/>
          </a:prstGeom>
          <a:noFill/>
          <a:ln w="38100">
            <a:solidFill>
              <a:srgbClr val="FF0000"/>
            </a:solidFill>
            <a:round/>
            <a:headEnd type="triangle" w="med" len="med"/>
            <a:tailEnd type="triangle" w="med" len="med"/>
          </a:ln>
          <a:effectLst/>
        </p:spPr>
        <p:txBody>
          <a:bodyPr wrap="none" anchor="ctr"/>
          <a:lstStyle/>
          <a:p>
            <a:endParaRPr lang="ja-JP" altLang="en-US"/>
          </a:p>
        </p:txBody>
      </p:sp>
      <p:sp>
        <p:nvSpPr>
          <p:cNvPr id="166951" name="Line 39"/>
          <p:cNvSpPr>
            <a:spLocks noChangeShapeType="1"/>
          </p:cNvSpPr>
          <p:nvPr/>
        </p:nvSpPr>
        <p:spPr bwMode="auto">
          <a:xfrm flipH="1">
            <a:off x="3352800" y="4648200"/>
            <a:ext cx="1752600" cy="0"/>
          </a:xfrm>
          <a:prstGeom prst="line">
            <a:avLst/>
          </a:prstGeom>
          <a:noFill/>
          <a:ln w="38100">
            <a:solidFill>
              <a:srgbClr val="FF0000"/>
            </a:solidFill>
            <a:round/>
            <a:headEnd type="triangle" w="med" len="med"/>
            <a:tailEnd type="triangle" w="med" len="med"/>
          </a:ln>
          <a:effectLst/>
        </p:spPr>
        <p:txBody>
          <a:bodyPr wrap="none" anchor="ctr"/>
          <a:lstStyle/>
          <a:p>
            <a:endParaRPr lang="ja-JP" altLang="en-US"/>
          </a:p>
        </p:txBody>
      </p:sp>
      <p:sp>
        <p:nvSpPr>
          <p:cNvPr id="166952" name="Line 40"/>
          <p:cNvSpPr>
            <a:spLocks noChangeShapeType="1"/>
          </p:cNvSpPr>
          <p:nvPr/>
        </p:nvSpPr>
        <p:spPr bwMode="auto">
          <a:xfrm flipH="1">
            <a:off x="7391400" y="4648200"/>
            <a:ext cx="762000" cy="0"/>
          </a:xfrm>
          <a:prstGeom prst="line">
            <a:avLst/>
          </a:prstGeom>
          <a:noFill/>
          <a:ln w="38100">
            <a:solidFill>
              <a:srgbClr val="FF0000"/>
            </a:solidFill>
            <a:round/>
            <a:headEnd type="triangle" w="med" len="med"/>
            <a:tailEnd type="triangle" w="med" len="med"/>
          </a:ln>
          <a:effectLst/>
        </p:spPr>
        <p:txBody>
          <a:bodyPr wrap="none" anchor="ctr"/>
          <a:lstStyle/>
          <a:p>
            <a:endParaRPr lang="ja-JP" altLang="en-US"/>
          </a:p>
        </p:txBody>
      </p:sp>
      <p:sp>
        <p:nvSpPr>
          <p:cNvPr id="166953" name="Line 41"/>
          <p:cNvSpPr>
            <a:spLocks noChangeShapeType="1"/>
          </p:cNvSpPr>
          <p:nvPr/>
        </p:nvSpPr>
        <p:spPr bwMode="auto">
          <a:xfrm flipH="1">
            <a:off x="2667000" y="6553200"/>
            <a:ext cx="762000" cy="0"/>
          </a:xfrm>
          <a:prstGeom prst="line">
            <a:avLst/>
          </a:prstGeom>
          <a:noFill/>
          <a:ln w="38100">
            <a:solidFill>
              <a:srgbClr val="FF0000"/>
            </a:solidFill>
            <a:round/>
            <a:headEnd type="triangle" w="med" len="med"/>
            <a:tailEnd type="triangle" w="med" len="med"/>
          </a:ln>
          <a:effectLst/>
        </p:spPr>
        <p:txBody>
          <a:bodyPr wrap="none" anchor="ctr"/>
          <a:lstStyle/>
          <a:p>
            <a:endParaRPr lang="ja-JP" altLang="en-US"/>
          </a:p>
        </p:txBody>
      </p:sp>
      <p:sp>
        <p:nvSpPr>
          <p:cNvPr id="166954" name="Text Box 42"/>
          <p:cNvSpPr txBox="1">
            <a:spLocks noChangeArrowheads="1"/>
          </p:cNvSpPr>
          <p:nvPr/>
        </p:nvSpPr>
        <p:spPr bwMode="auto">
          <a:xfrm>
            <a:off x="3489325" y="6248400"/>
            <a:ext cx="4392613" cy="457200"/>
          </a:xfrm>
          <a:prstGeom prst="rect">
            <a:avLst/>
          </a:prstGeom>
          <a:noFill/>
          <a:ln w="9525">
            <a:noFill/>
            <a:miter lim="800000"/>
            <a:headEnd/>
            <a:tailEnd/>
          </a:ln>
          <a:effectLst/>
        </p:spPr>
        <p:txBody>
          <a:bodyPr wrap="none">
            <a:spAutoFit/>
          </a:bodyPr>
          <a:lstStyle/>
          <a:p>
            <a:r>
              <a:rPr lang="ja-JP" altLang="en-US"/>
              <a:t>旅行業の契約責任はあるのか？</a:t>
            </a:r>
          </a:p>
        </p:txBody>
      </p:sp>
      <p:sp>
        <p:nvSpPr>
          <p:cNvPr id="166955" name="Text Box 43"/>
          <p:cNvSpPr txBox="1">
            <a:spLocks noChangeArrowheads="1"/>
          </p:cNvSpPr>
          <p:nvPr/>
        </p:nvSpPr>
        <p:spPr bwMode="auto">
          <a:xfrm>
            <a:off x="228600" y="131763"/>
            <a:ext cx="5245100" cy="495300"/>
          </a:xfrm>
          <a:prstGeom prst="rect">
            <a:avLst/>
          </a:prstGeom>
          <a:noFill/>
          <a:ln w="38100">
            <a:solidFill>
              <a:schemeClr val="tx1"/>
            </a:solidFill>
            <a:miter lim="800000"/>
            <a:headEnd/>
            <a:tailEnd/>
          </a:ln>
          <a:effectLst/>
        </p:spPr>
        <p:txBody>
          <a:bodyPr wrap="none">
            <a:spAutoFit/>
          </a:bodyPr>
          <a:lstStyle/>
          <a:p>
            <a:r>
              <a:rPr lang="ja-JP" altLang="en-US"/>
              <a:t>図２０　定期運送を内容とする旅行契約</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スライド番号プレースホルダ 3"/>
          <p:cNvSpPr>
            <a:spLocks noGrp="1"/>
          </p:cNvSpPr>
          <p:nvPr>
            <p:ph type="sldNum" sz="quarter" idx="12"/>
          </p:nvPr>
        </p:nvSpPr>
        <p:spPr/>
        <p:txBody>
          <a:bodyPr/>
          <a:lstStyle/>
          <a:p>
            <a:fld id="{829C9744-AF86-4C5A-8E20-CF88E294D298}" type="slidenum">
              <a:rPr lang="en-US" altLang="ja-JP"/>
              <a:pPr/>
              <a:t>67</a:t>
            </a:fld>
            <a:endParaRPr lang="en-US" altLang="ja-JP"/>
          </a:p>
        </p:txBody>
      </p:sp>
      <p:sp>
        <p:nvSpPr>
          <p:cNvPr id="114690" name="Rectangle 2"/>
          <p:cNvSpPr>
            <a:spLocks noChangeArrowheads="1"/>
          </p:cNvSpPr>
          <p:nvPr/>
        </p:nvSpPr>
        <p:spPr bwMode="auto">
          <a:xfrm>
            <a:off x="2971800" y="2209800"/>
            <a:ext cx="2667000" cy="457200"/>
          </a:xfrm>
          <a:prstGeom prst="rect">
            <a:avLst/>
          </a:prstGeom>
          <a:noFill/>
          <a:ln w="38100">
            <a:solidFill>
              <a:schemeClr val="tx1"/>
            </a:solidFill>
            <a:miter lim="800000"/>
            <a:headEnd/>
            <a:tailEnd/>
          </a:ln>
          <a:effectLst/>
        </p:spPr>
        <p:txBody>
          <a:bodyPr wrap="none" anchor="ctr"/>
          <a:lstStyle/>
          <a:p>
            <a:pPr algn="ctr"/>
            <a:r>
              <a:rPr lang="ja-JP" altLang="en-US"/>
              <a:t>定期券の発行</a:t>
            </a:r>
          </a:p>
        </p:txBody>
      </p:sp>
      <p:sp>
        <p:nvSpPr>
          <p:cNvPr id="114691" name="Text Box 3"/>
          <p:cNvSpPr txBox="1">
            <a:spLocks noChangeArrowheads="1"/>
          </p:cNvSpPr>
          <p:nvPr/>
        </p:nvSpPr>
        <p:spPr bwMode="auto">
          <a:xfrm>
            <a:off x="3657600" y="1828800"/>
            <a:ext cx="2012950" cy="336550"/>
          </a:xfrm>
          <a:prstGeom prst="rect">
            <a:avLst/>
          </a:prstGeom>
          <a:noFill/>
          <a:ln w="9525">
            <a:noFill/>
            <a:miter lim="800000"/>
            <a:headEnd/>
            <a:tailEnd/>
          </a:ln>
          <a:effectLst/>
        </p:spPr>
        <p:txBody>
          <a:bodyPr wrap="none">
            <a:spAutoFit/>
          </a:bodyPr>
          <a:lstStyle/>
          <a:p>
            <a:r>
              <a:rPr lang="ja-JP" altLang="en-US" sz="1600"/>
              <a:t>運送契約は諾成契約</a:t>
            </a:r>
            <a:endParaRPr lang="ja-JP" altLang="en-US" sz="1200"/>
          </a:p>
        </p:txBody>
      </p:sp>
      <p:sp>
        <p:nvSpPr>
          <p:cNvPr id="114692" name="Rectangle 4"/>
          <p:cNvSpPr>
            <a:spLocks noChangeArrowheads="1"/>
          </p:cNvSpPr>
          <p:nvPr/>
        </p:nvSpPr>
        <p:spPr bwMode="auto">
          <a:xfrm>
            <a:off x="1295400" y="609600"/>
            <a:ext cx="533400" cy="1981200"/>
          </a:xfrm>
          <a:prstGeom prst="rect">
            <a:avLst/>
          </a:prstGeom>
          <a:noFill/>
          <a:ln w="9525">
            <a:solidFill>
              <a:schemeClr val="tx1"/>
            </a:solidFill>
            <a:miter lim="800000"/>
            <a:headEnd/>
            <a:tailEnd/>
          </a:ln>
          <a:effectLst/>
        </p:spPr>
        <p:txBody>
          <a:bodyPr vert="eaVert" wrap="none" anchor="ctr"/>
          <a:lstStyle/>
          <a:p>
            <a:pPr algn="ctr"/>
            <a:r>
              <a:rPr lang="ja-JP" altLang="en-US"/>
              <a:t>運送人</a:t>
            </a:r>
          </a:p>
        </p:txBody>
      </p:sp>
      <p:sp>
        <p:nvSpPr>
          <p:cNvPr id="114693" name="Rectangle 5"/>
          <p:cNvSpPr>
            <a:spLocks noChangeArrowheads="1"/>
          </p:cNvSpPr>
          <p:nvPr/>
        </p:nvSpPr>
        <p:spPr bwMode="auto">
          <a:xfrm>
            <a:off x="7772400" y="533400"/>
            <a:ext cx="533400" cy="2133600"/>
          </a:xfrm>
          <a:prstGeom prst="rect">
            <a:avLst/>
          </a:prstGeom>
          <a:noFill/>
          <a:ln w="9525">
            <a:solidFill>
              <a:schemeClr val="tx1"/>
            </a:solidFill>
            <a:miter lim="800000"/>
            <a:headEnd/>
            <a:tailEnd/>
          </a:ln>
          <a:effectLst/>
        </p:spPr>
        <p:txBody>
          <a:bodyPr vert="eaVert" wrap="none" anchor="ctr"/>
          <a:lstStyle/>
          <a:p>
            <a:pPr algn="ctr"/>
            <a:r>
              <a:rPr lang="ja-JP" altLang="en-US"/>
              <a:t>旅客</a:t>
            </a:r>
          </a:p>
        </p:txBody>
      </p:sp>
      <p:sp>
        <p:nvSpPr>
          <p:cNvPr id="114694" name="Rectangle 6"/>
          <p:cNvSpPr>
            <a:spLocks noChangeArrowheads="1"/>
          </p:cNvSpPr>
          <p:nvPr/>
        </p:nvSpPr>
        <p:spPr bwMode="auto">
          <a:xfrm>
            <a:off x="3733800" y="1295400"/>
            <a:ext cx="2209800" cy="457200"/>
          </a:xfrm>
          <a:prstGeom prst="rect">
            <a:avLst/>
          </a:prstGeom>
          <a:noFill/>
          <a:ln w="9525">
            <a:solidFill>
              <a:schemeClr val="tx1"/>
            </a:solidFill>
            <a:miter lim="800000"/>
            <a:headEnd/>
            <a:tailEnd/>
          </a:ln>
          <a:effectLst/>
        </p:spPr>
        <p:txBody>
          <a:bodyPr wrap="none" anchor="ctr"/>
          <a:lstStyle/>
          <a:p>
            <a:pPr algn="ctr"/>
            <a:r>
              <a:rPr lang="ja-JP" altLang="en-US"/>
              <a:t>実際の乗車</a:t>
            </a:r>
          </a:p>
        </p:txBody>
      </p:sp>
      <p:sp>
        <p:nvSpPr>
          <p:cNvPr id="114695" name="Rectangle 7"/>
          <p:cNvSpPr>
            <a:spLocks noChangeArrowheads="1"/>
          </p:cNvSpPr>
          <p:nvPr/>
        </p:nvSpPr>
        <p:spPr bwMode="auto">
          <a:xfrm>
            <a:off x="3810000" y="609600"/>
            <a:ext cx="2209800" cy="457200"/>
          </a:xfrm>
          <a:prstGeom prst="rect">
            <a:avLst/>
          </a:prstGeom>
          <a:noFill/>
          <a:ln w="9525">
            <a:solidFill>
              <a:schemeClr val="tx1"/>
            </a:solidFill>
            <a:miter lim="800000"/>
            <a:headEnd/>
            <a:tailEnd/>
          </a:ln>
          <a:effectLst/>
        </p:spPr>
        <p:txBody>
          <a:bodyPr wrap="none" anchor="ctr"/>
          <a:lstStyle/>
          <a:p>
            <a:pPr algn="ctr"/>
            <a:r>
              <a:rPr lang="ja-JP" altLang="en-US"/>
              <a:t>実際の乗車</a:t>
            </a:r>
          </a:p>
        </p:txBody>
      </p:sp>
      <p:sp>
        <p:nvSpPr>
          <p:cNvPr id="114696" name="Rectangle 8"/>
          <p:cNvSpPr>
            <a:spLocks noChangeArrowheads="1"/>
          </p:cNvSpPr>
          <p:nvPr/>
        </p:nvSpPr>
        <p:spPr bwMode="auto">
          <a:xfrm>
            <a:off x="2819400" y="4908550"/>
            <a:ext cx="533400" cy="1905000"/>
          </a:xfrm>
          <a:prstGeom prst="rect">
            <a:avLst/>
          </a:prstGeom>
          <a:noFill/>
          <a:ln w="9525">
            <a:solidFill>
              <a:schemeClr val="tx1"/>
            </a:solidFill>
            <a:miter lim="800000"/>
            <a:headEnd/>
            <a:tailEnd/>
          </a:ln>
          <a:effectLst/>
        </p:spPr>
        <p:txBody>
          <a:bodyPr vert="eaVert" wrap="none" anchor="ctr"/>
          <a:lstStyle/>
          <a:p>
            <a:pPr algn="ctr"/>
            <a:r>
              <a:rPr lang="ja-JP" altLang="en-US"/>
              <a:t>旅行　業者</a:t>
            </a:r>
          </a:p>
        </p:txBody>
      </p:sp>
      <p:sp>
        <p:nvSpPr>
          <p:cNvPr id="114697" name="Rectangle 9"/>
          <p:cNvSpPr>
            <a:spLocks noChangeArrowheads="1"/>
          </p:cNvSpPr>
          <p:nvPr/>
        </p:nvSpPr>
        <p:spPr bwMode="auto">
          <a:xfrm>
            <a:off x="4495800" y="5410200"/>
            <a:ext cx="2209800" cy="457200"/>
          </a:xfrm>
          <a:prstGeom prst="rect">
            <a:avLst/>
          </a:prstGeom>
          <a:noFill/>
          <a:ln w="9525">
            <a:solidFill>
              <a:schemeClr val="tx1"/>
            </a:solidFill>
            <a:miter lim="800000"/>
            <a:headEnd/>
            <a:tailEnd/>
          </a:ln>
          <a:effectLst/>
        </p:spPr>
        <p:txBody>
          <a:bodyPr wrap="none" anchor="ctr"/>
          <a:lstStyle/>
          <a:p>
            <a:pPr algn="ctr"/>
            <a:r>
              <a:rPr lang="ja-JP" altLang="en-US"/>
              <a:t>実際の乗車</a:t>
            </a:r>
          </a:p>
        </p:txBody>
      </p:sp>
      <p:sp>
        <p:nvSpPr>
          <p:cNvPr id="114698" name="Rectangle 10"/>
          <p:cNvSpPr>
            <a:spLocks noChangeArrowheads="1"/>
          </p:cNvSpPr>
          <p:nvPr/>
        </p:nvSpPr>
        <p:spPr bwMode="auto">
          <a:xfrm>
            <a:off x="4495800" y="6096000"/>
            <a:ext cx="2209800" cy="457200"/>
          </a:xfrm>
          <a:prstGeom prst="rect">
            <a:avLst/>
          </a:prstGeom>
          <a:noFill/>
          <a:ln w="9525">
            <a:solidFill>
              <a:schemeClr val="tx1"/>
            </a:solidFill>
            <a:miter lim="800000"/>
            <a:headEnd/>
            <a:tailEnd/>
          </a:ln>
          <a:effectLst/>
        </p:spPr>
        <p:txBody>
          <a:bodyPr wrap="none" anchor="ctr"/>
          <a:lstStyle/>
          <a:p>
            <a:pPr algn="ctr"/>
            <a:r>
              <a:rPr lang="ja-JP" altLang="en-US"/>
              <a:t>実際の乗車</a:t>
            </a:r>
          </a:p>
        </p:txBody>
      </p:sp>
      <p:sp>
        <p:nvSpPr>
          <p:cNvPr id="114699" name="Oval 11"/>
          <p:cNvSpPr>
            <a:spLocks noChangeArrowheads="1"/>
          </p:cNvSpPr>
          <p:nvPr/>
        </p:nvSpPr>
        <p:spPr bwMode="auto">
          <a:xfrm>
            <a:off x="6629400" y="6019800"/>
            <a:ext cx="609600" cy="609600"/>
          </a:xfrm>
          <a:prstGeom prst="ellipse">
            <a:avLst/>
          </a:prstGeom>
          <a:noFill/>
          <a:ln w="9525">
            <a:solidFill>
              <a:schemeClr val="tx1"/>
            </a:solidFill>
            <a:round/>
            <a:headEnd/>
            <a:tailEnd/>
          </a:ln>
          <a:effectLst/>
        </p:spPr>
        <p:txBody>
          <a:bodyPr wrap="none" anchor="ctr"/>
          <a:lstStyle/>
          <a:p>
            <a:pPr algn="ctr"/>
            <a:r>
              <a:rPr lang="ja-JP" altLang="en-US" sz="1600"/>
              <a:t>契約</a:t>
            </a:r>
          </a:p>
          <a:p>
            <a:pPr algn="ctr"/>
            <a:r>
              <a:rPr lang="ja-JP" altLang="en-US" sz="1600"/>
              <a:t>成立</a:t>
            </a:r>
          </a:p>
        </p:txBody>
      </p:sp>
      <p:sp>
        <p:nvSpPr>
          <p:cNvPr id="114700" name="Oval 12"/>
          <p:cNvSpPr>
            <a:spLocks noChangeArrowheads="1"/>
          </p:cNvSpPr>
          <p:nvPr/>
        </p:nvSpPr>
        <p:spPr bwMode="auto">
          <a:xfrm>
            <a:off x="6629400" y="5257800"/>
            <a:ext cx="609600" cy="685800"/>
          </a:xfrm>
          <a:prstGeom prst="ellipse">
            <a:avLst/>
          </a:prstGeom>
          <a:noFill/>
          <a:ln w="9525">
            <a:solidFill>
              <a:schemeClr val="tx1"/>
            </a:solidFill>
            <a:round/>
            <a:headEnd/>
            <a:tailEnd/>
          </a:ln>
          <a:effectLst/>
        </p:spPr>
        <p:txBody>
          <a:bodyPr wrap="none" anchor="ctr"/>
          <a:lstStyle/>
          <a:p>
            <a:pPr algn="ctr"/>
            <a:r>
              <a:rPr lang="ja-JP" altLang="en-US" sz="1600"/>
              <a:t>契約</a:t>
            </a:r>
          </a:p>
          <a:p>
            <a:pPr algn="ctr"/>
            <a:r>
              <a:rPr lang="ja-JP" altLang="en-US" sz="1600"/>
              <a:t>成立</a:t>
            </a:r>
          </a:p>
        </p:txBody>
      </p:sp>
      <p:sp>
        <p:nvSpPr>
          <p:cNvPr id="114701" name="AutoShape 13"/>
          <p:cNvSpPr>
            <a:spLocks noChangeArrowheads="1"/>
          </p:cNvSpPr>
          <p:nvPr/>
        </p:nvSpPr>
        <p:spPr bwMode="auto">
          <a:xfrm>
            <a:off x="6477000" y="2209800"/>
            <a:ext cx="1066800" cy="381000"/>
          </a:xfrm>
          <a:prstGeom prst="rightArrow">
            <a:avLst>
              <a:gd name="adj1" fmla="val 50000"/>
              <a:gd name="adj2" fmla="val 70000"/>
            </a:avLst>
          </a:prstGeom>
          <a:noFill/>
          <a:ln w="9525">
            <a:solidFill>
              <a:schemeClr val="tx1"/>
            </a:solidFill>
            <a:miter lim="800000"/>
            <a:headEnd/>
            <a:tailEnd/>
          </a:ln>
          <a:effectLst/>
        </p:spPr>
        <p:txBody>
          <a:bodyPr wrap="none" anchor="ctr"/>
          <a:lstStyle/>
          <a:p>
            <a:endParaRPr lang="ja-JP" altLang="en-US"/>
          </a:p>
        </p:txBody>
      </p:sp>
      <p:sp>
        <p:nvSpPr>
          <p:cNvPr id="114702" name="AutoShape 14"/>
          <p:cNvSpPr>
            <a:spLocks noChangeArrowheads="1"/>
          </p:cNvSpPr>
          <p:nvPr/>
        </p:nvSpPr>
        <p:spPr bwMode="auto">
          <a:xfrm>
            <a:off x="2286000" y="1371600"/>
            <a:ext cx="1143000" cy="304800"/>
          </a:xfrm>
          <a:prstGeom prst="leftArrow">
            <a:avLst>
              <a:gd name="adj1" fmla="val 50000"/>
              <a:gd name="adj2" fmla="val 93750"/>
            </a:avLst>
          </a:prstGeom>
          <a:noFill/>
          <a:ln w="9525">
            <a:solidFill>
              <a:schemeClr val="tx1"/>
            </a:solidFill>
            <a:miter lim="800000"/>
            <a:headEnd/>
            <a:tailEnd/>
          </a:ln>
          <a:effectLst/>
        </p:spPr>
        <p:txBody>
          <a:bodyPr wrap="none" anchor="ctr"/>
          <a:lstStyle/>
          <a:p>
            <a:endParaRPr lang="ja-JP" altLang="en-US"/>
          </a:p>
        </p:txBody>
      </p:sp>
      <p:sp>
        <p:nvSpPr>
          <p:cNvPr id="114703" name="AutoShape 15"/>
          <p:cNvSpPr>
            <a:spLocks noChangeArrowheads="1"/>
          </p:cNvSpPr>
          <p:nvPr/>
        </p:nvSpPr>
        <p:spPr bwMode="auto">
          <a:xfrm>
            <a:off x="2286000" y="762000"/>
            <a:ext cx="1143000" cy="304800"/>
          </a:xfrm>
          <a:prstGeom prst="leftArrow">
            <a:avLst>
              <a:gd name="adj1" fmla="val 50000"/>
              <a:gd name="adj2" fmla="val 93750"/>
            </a:avLst>
          </a:prstGeom>
          <a:noFill/>
          <a:ln w="9525">
            <a:solidFill>
              <a:schemeClr val="tx1"/>
            </a:solidFill>
            <a:miter lim="800000"/>
            <a:headEnd/>
            <a:tailEnd/>
          </a:ln>
          <a:effectLst/>
        </p:spPr>
        <p:txBody>
          <a:bodyPr wrap="none" anchor="ctr"/>
          <a:lstStyle/>
          <a:p>
            <a:endParaRPr lang="ja-JP" altLang="en-US"/>
          </a:p>
        </p:txBody>
      </p:sp>
      <p:sp>
        <p:nvSpPr>
          <p:cNvPr id="114704" name="Rectangle 16"/>
          <p:cNvSpPr>
            <a:spLocks noChangeArrowheads="1"/>
          </p:cNvSpPr>
          <p:nvPr/>
        </p:nvSpPr>
        <p:spPr bwMode="auto">
          <a:xfrm>
            <a:off x="8001000" y="4343400"/>
            <a:ext cx="533400" cy="2133600"/>
          </a:xfrm>
          <a:prstGeom prst="rect">
            <a:avLst/>
          </a:prstGeom>
          <a:noFill/>
          <a:ln w="9525">
            <a:solidFill>
              <a:schemeClr val="tx1"/>
            </a:solidFill>
            <a:miter lim="800000"/>
            <a:headEnd/>
            <a:tailEnd/>
          </a:ln>
          <a:effectLst/>
        </p:spPr>
        <p:txBody>
          <a:bodyPr vert="eaVert" wrap="none" anchor="ctr"/>
          <a:lstStyle/>
          <a:p>
            <a:pPr algn="ctr"/>
            <a:r>
              <a:rPr lang="ja-JP" altLang="en-US"/>
              <a:t>旅客</a:t>
            </a:r>
          </a:p>
        </p:txBody>
      </p:sp>
      <p:sp>
        <p:nvSpPr>
          <p:cNvPr id="114705" name="Rectangle 17"/>
          <p:cNvSpPr>
            <a:spLocks noChangeArrowheads="1"/>
          </p:cNvSpPr>
          <p:nvPr/>
        </p:nvSpPr>
        <p:spPr bwMode="auto">
          <a:xfrm>
            <a:off x="4038600" y="4724400"/>
            <a:ext cx="2667000" cy="457200"/>
          </a:xfrm>
          <a:prstGeom prst="rect">
            <a:avLst/>
          </a:prstGeom>
          <a:noFill/>
          <a:ln w="9525">
            <a:solidFill>
              <a:schemeClr val="tx1"/>
            </a:solidFill>
            <a:miter lim="800000"/>
            <a:headEnd/>
            <a:tailEnd/>
          </a:ln>
          <a:effectLst/>
        </p:spPr>
        <p:txBody>
          <a:bodyPr wrap="none" anchor="ctr"/>
          <a:lstStyle/>
          <a:p>
            <a:pPr algn="ctr"/>
            <a:r>
              <a:rPr lang="ja-JP" altLang="en-US"/>
              <a:t>定期券の発行</a:t>
            </a:r>
          </a:p>
        </p:txBody>
      </p:sp>
      <p:sp>
        <p:nvSpPr>
          <p:cNvPr id="114706" name="AutoShape 18"/>
          <p:cNvSpPr>
            <a:spLocks noChangeArrowheads="1"/>
          </p:cNvSpPr>
          <p:nvPr/>
        </p:nvSpPr>
        <p:spPr bwMode="auto">
          <a:xfrm>
            <a:off x="2590800" y="5562600"/>
            <a:ext cx="1600200" cy="228600"/>
          </a:xfrm>
          <a:prstGeom prst="leftArrow">
            <a:avLst>
              <a:gd name="adj1" fmla="val 50000"/>
              <a:gd name="adj2" fmla="val 175000"/>
            </a:avLst>
          </a:prstGeom>
          <a:noFill/>
          <a:ln w="9525">
            <a:solidFill>
              <a:schemeClr val="tx1"/>
            </a:solidFill>
            <a:prstDash val="dash"/>
            <a:miter lim="800000"/>
            <a:headEnd/>
            <a:tailEnd/>
          </a:ln>
          <a:effectLst/>
        </p:spPr>
        <p:txBody>
          <a:bodyPr wrap="none" anchor="ctr"/>
          <a:lstStyle/>
          <a:p>
            <a:endParaRPr lang="ja-JP" altLang="en-US"/>
          </a:p>
        </p:txBody>
      </p:sp>
      <p:sp>
        <p:nvSpPr>
          <p:cNvPr id="114707" name="Rectangle 19"/>
          <p:cNvSpPr>
            <a:spLocks noChangeArrowheads="1"/>
          </p:cNvSpPr>
          <p:nvPr/>
        </p:nvSpPr>
        <p:spPr bwMode="auto">
          <a:xfrm>
            <a:off x="1295400" y="4797425"/>
            <a:ext cx="533400" cy="1981200"/>
          </a:xfrm>
          <a:prstGeom prst="rect">
            <a:avLst/>
          </a:prstGeom>
          <a:noFill/>
          <a:ln w="9525">
            <a:solidFill>
              <a:schemeClr val="tx1"/>
            </a:solidFill>
            <a:miter lim="800000"/>
            <a:headEnd/>
            <a:tailEnd/>
          </a:ln>
          <a:effectLst/>
        </p:spPr>
        <p:txBody>
          <a:bodyPr vert="eaVert" wrap="none" anchor="ctr"/>
          <a:lstStyle/>
          <a:p>
            <a:pPr algn="ctr"/>
            <a:r>
              <a:rPr lang="ja-JP" altLang="en-US"/>
              <a:t>運送人</a:t>
            </a:r>
          </a:p>
        </p:txBody>
      </p:sp>
      <p:sp>
        <p:nvSpPr>
          <p:cNvPr id="114708" name="Oval 20"/>
          <p:cNvSpPr>
            <a:spLocks noChangeArrowheads="1"/>
          </p:cNvSpPr>
          <p:nvPr/>
        </p:nvSpPr>
        <p:spPr bwMode="auto">
          <a:xfrm>
            <a:off x="5715000" y="3276600"/>
            <a:ext cx="914400" cy="685800"/>
          </a:xfrm>
          <a:prstGeom prst="ellipse">
            <a:avLst/>
          </a:prstGeom>
          <a:noFill/>
          <a:ln w="9525">
            <a:solidFill>
              <a:schemeClr val="tx1"/>
            </a:solidFill>
            <a:round/>
            <a:headEnd/>
            <a:tailEnd/>
          </a:ln>
          <a:effectLst/>
        </p:spPr>
        <p:txBody>
          <a:bodyPr wrap="none" anchor="ctr"/>
          <a:lstStyle/>
          <a:p>
            <a:pPr algn="ctr"/>
            <a:r>
              <a:rPr lang="ja-JP" altLang="en-US" sz="1600"/>
              <a:t>契約成立</a:t>
            </a:r>
          </a:p>
        </p:txBody>
      </p:sp>
      <p:sp>
        <p:nvSpPr>
          <p:cNvPr id="114709" name="AutoShape 21"/>
          <p:cNvSpPr>
            <a:spLocks noChangeArrowheads="1"/>
          </p:cNvSpPr>
          <p:nvPr/>
        </p:nvSpPr>
        <p:spPr bwMode="auto">
          <a:xfrm>
            <a:off x="1905000" y="4800600"/>
            <a:ext cx="685800" cy="1752600"/>
          </a:xfrm>
          <a:prstGeom prst="leftRightArrow">
            <a:avLst>
              <a:gd name="adj1" fmla="val 83694"/>
              <a:gd name="adj2" fmla="val 22454"/>
            </a:avLst>
          </a:prstGeom>
          <a:noFill/>
          <a:ln w="9525">
            <a:solidFill>
              <a:schemeClr val="tx1"/>
            </a:solidFill>
            <a:miter lim="800000"/>
            <a:headEnd/>
            <a:tailEnd/>
          </a:ln>
          <a:effectLst/>
        </p:spPr>
        <p:txBody>
          <a:bodyPr vert="eaVert" wrap="none" anchor="ctr"/>
          <a:lstStyle/>
          <a:p>
            <a:pPr algn="ctr"/>
            <a:r>
              <a:rPr lang="ja-JP" altLang="en-US"/>
              <a:t>運送契約</a:t>
            </a:r>
          </a:p>
        </p:txBody>
      </p:sp>
      <p:sp>
        <p:nvSpPr>
          <p:cNvPr id="114710" name="Text Box 22"/>
          <p:cNvSpPr txBox="1">
            <a:spLocks noChangeArrowheads="1"/>
          </p:cNvSpPr>
          <p:nvPr/>
        </p:nvSpPr>
        <p:spPr bwMode="auto">
          <a:xfrm>
            <a:off x="2905125" y="2590800"/>
            <a:ext cx="2868613" cy="366713"/>
          </a:xfrm>
          <a:prstGeom prst="rect">
            <a:avLst/>
          </a:prstGeom>
          <a:noFill/>
          <a:ln w="9525">
            <a:noFill/>
            <a:miter lim="800000"/>
            <a:headEnd/>
            <a:tailEnd/>
          </a:ln>
          <a:effectLst/>
        </p:spPr>
        <p:txBody>
          <a:bodyPr wrap="none">
            <a:spAutoFit/>
          </a:bodyPr>
          <a:lstStyle/>
          <a:p>
            <a:r>
              <a:rPr lang="ja-JP" altLang="en-US" sz="1800"/>
              <a:t>回数券については判例否定</a:t>
            </a:r>
          </a:p>
        </p:txBody>
      </p:sp>
      <p:sp>
        <p:nvSpPr>
          <p:cNvPr id="114711" name="AutoShape 23"/>
          <p:cNvSpPr>
            <a:spLocks noChangeArrowheads="1"/>
          </p:cNvSpPr>
          <p:nvPr/>
        </p:nvSpPr>
        <p:spPr bwMode="auto">
          <a:xfrm>
            <a:off x="2590800" y="6172200"/>
            <a:ext cx="1600200" cy="228600"/>
          </a:xfrm>
          <a:prstGeom prst="leftArrow">
            <a:avLst>
              <a:gd name="adj1" fmla="val 50000"/>
              <a:gd name="adj2" fmla="val 175000"/>
            </a:avLst>
          </a:prstGeom>
          <a:noFill/>
          <a:ln w="9525">
            <a:solidFill>
              <a:schemeClr val="tx1"/>
            </a:solidFill>
            <a:prstDash val="dash"/>
            <a:miter lim="800000"/>
            <a:headEnd/>
            <a:tailEnd/>
          </a:ln>
          <a:effectLst/>
        </p:spPr>
        <p:txBody>
          <a:bodyPr wrap="none" anchor="ctr"/>
          <a:lstStyle/>
          <a:p>
            <a:endParaRPr lang="ja-JP" altLang="en-US"/>
          </a:p>
        </p:txBody>
      </p:sp>
      <p:sp>
        <p:nvSpPr>
          <p:cNvPr id="114712" name="AutoShape 24"/>
          <p:cNvSpPr>
            <a:spLocks noChangeArrowheads="1"/>
          </p:cNvSpPr>
          <p:nvPr/>
        </p:nvSpPr>
        <p:spPr bwMode="auto">
          <a:xfrm>
            <a:off x="2514600" y="3505200"/>
            <a:ext cx="1985963" cy="571500"/>
          </a:xfrm>
          <a:prstGeom prst="roundRect">
            <a:avLst>
              <a:gd name="adj" fmla="val 16667"/>
            </a:avLst>
          </a:prstGeom>
          <a:noFill/>
          <a:ln w="9525">
            <a:solidFill>
              <a:schemeClr val="tx1"/>
            </a:solidFill>
            <a:round/>
            <a:headEnd/>
            <a:tailEnd/>
          </a:ln>
          <a:effectLst/>
        </p:spPr>
        <p:txBody>
          <a:bodyPr wrap="none" anchor="ctr"/>
          <a:lstStyle/>
          <a:p>
            <a:pPr algn="ctr"/>
            <a:r>
              <a:rPr lang="ja-JP" altLang="en-US"/>
              <a:t>各種事業法</a:t>
            </a:r>
          </a:p>
          <a:p>
            <a:pPr algn="ctr"/>
            <a:r>
              <a:rPr lang="ja-JP" altLang="en-US" sz="1600"/>
              <a:t>（鉄道事業法等）</a:t>
            </a:r>
          </a:p>
        </p:txBody>
      </p:sp>
      <p:sp>
        <p:nvSpPr>
          <p:cNvPr id="114713" name="AutoShape 25"/>
          <p:cNvSpPr>
            <a:spLocks noChangeArrowheads="1"/>
          </p:cNvSpPr>
          <p:nvPr/>
        </p:nvSpPr>
        <p:spPr bwMode="auto">
          <a:xfrm>
            <a:off x="1042988" y="3500438"/>
            <a:ext cx="1277937" cy="644525"/>
          </a:xfrm>
          <a:prstGeom prst="roundRect">
            <a:avLst>
              <a:gd name="adj" fmla="val 16667"/>
            </a:avLst>
          </a:prstGeom>
          <a:noFill/>
          <a:ln w="9525">
            <a:solidFill>
              <a:schemeClr val="tx1"/>
            </a:solidFill>
            <a:round/>
            <a:headEnd/>
            <a:tailEnd/>
          </a:ln>
          <a:effectLst/>
        </p:spPr>
        <p:txBody>
          <a:bodyPr wrap="none" anchor="ctr"/>
          <a:lstStyle/>
          <a:p>
            <a:pPr algn="ctr"/>
            <a:r>
              <a:rPr lang="ja-JP" altLang="en-US"/>
              <a:t>民商法</a:t>
            </a:r>
          </a:p>
          <a:p>
            <a:pPr algn="ctr"/>
            <a:r>
              <a:rPr lang="ja-JP" altLang="en-US" sz="1600"/>
              <a:t>（鉄道営業法）</a:t>
            </a:r>
          </a:p>
        </p:txBody>
      </p:sp>
      <p:sp>
        <p:nvSpPr>
          <p:cNvPr id="114714" name="AutoShape 26"/>
          <p:cNvSpPr>
            <a:spLocks noChangeArrowheads="1"/>
          </p:cNvSpPr>
          <p:nvPr/>
        </p:nvSpPr>
        <p:spPr bwMode="auto">
          <a:xfrm>
            <a:off x="2438400" y="2781300"/>
            <a:ext cx="838200" cy="609600"/>
          </a:xfrm>
          <a:prstGeom prst="upArrow">
            <a:avLst>
              <a:gd name="adj1" fmla="val 50000"/>
              <a:gd name="adj2" fmla="val 25000"/>
            </a:avLst>
          </a:prstGeom>
          <a:noFill/>
          <a:ln w="9525">
            <a:solidFill>
              <a:schemeClr val="tx1"/>
            </a:solidFill>
            <a:prstDash val="dash"/>
            <a:miter lim="800000"/>
            <a:headEnd/>
            <a:tailEnd/>
          </a:ln>
          <a:effectLst/>
        </p:spPr>
        <p:txBody>
          <a:bodyPr vert="eaVert" wrap="none" anchor="ctr"/>
          <a:lstStyle/>
          <a:p>
            <a:pPr algn="ctr"/>
            <a:r>
              <a:rPr lang="ja-JP" altLang="en-US" sz="1800"/>
              <a:t>適用</a:t>
            </a:r>
            <a:endParaRPr lang="ja-JP" altLang="en-US"/>
          </a:p>
        </p:txBody>
      </p:sp>
      <p:sp>
        <p:nvSpPr>
          <p:cNvPr id="114715" name="AutoShape 27"/>
          <p:cNvSpPr>
            <a:spLocks noChangeArrowheads="1"/>
          </p:cNvSpPr>
          <p:nvPr/>
        </p:nvSpPr>
        <p:spPr bwMode="auto">
          <a:xfrm>
            <a:off x="1116013" y="2781300"/>
            <a:ext cx="838200" cy="609600"/>
          </a:xfrm>
          <a:prstGeom prst="upArrow">
            <a:avLst>
              <a:gd name="adj1" fmla="val 50000"/>
              <a:gd name="adj2" fmla="val 25000"/>
            </a:avLst>
          </a:prstGeom>
          <a:noFill/>
          <a:ln w="9525">
            <a:solidFill>
              <a:schemeClr val="tx1"/>
            </a:solidFill>
            <a:prstDash val="dash"/>
            <a:miter lim="800000"/>
            <a:headEnd/>
            <a:tailEnd/>
          </a:ln>
          <a:effectLst/>
        </p:spPr>
        <p:txBody>
          <a:bodyPr vert="eaVert" wrap="none" anchor="ctr"/>
          <a:lstStyle/>
          <a:p>
            <a:pPr algn="ctr"/>
            <a:r>
              <a:rPr lang="ja-JP" altLang="en-US" sz="1800"/>
              <a:t>適用</a:t>
            </a:r>
            <a:endParaRPr lang="ja-JP" altLang="en-US"/>
          </a:p>
        </p:txBody>
      </p:sp>
      <p:sp>
        <p:nvSpPr>
          <p:cNvPr id="114716" name="AutoShape 28"/>
          <p:cNvSpPr>
            <a:spLocks noChangeArrowheads="1"/>
          </p:cNvSpPr>
          <p:nvPr/>
        </p:nvSpPr>
        <p:spPr bwMode="auto">
          <a:xfrm>
            <a:off x="1184275" y="4149725"/>
            <a:ext cx="866775" cy="609600"/>
          </a:xfrm>
          <a:prstGeom prst="downArrow">
            <a:avLst>
              <a:gd name="adj1" fmla="val 50000"/>
              <a:gd name="adj2" fmla="val 25000"/>
            </a:avLst>
          </a:prstGeom>
          <a:noFill/>
          <a:ln w="9525">
            <a:solidFill>
              <a:schemeClr val="tx1"/>
            </a:solidFill>
            <a:prstDash val="dash"/>
            <a:miter lim="800000"/>
            <a:headEnd/>
            <a:tailEnd/>
          </a:ln>
          <a:effectLst/>
        </p:spPr>
        <p:txBody>
          <a:bodyPr vert="eaVert" wrap="none" anchor="ctr"/>
          <a:lstStyle/>
          <a:p>
            <a:pPr algn="ctr"/>
            <a:r>
              <a:rPr lang="ja-JP" altLang="en-US" sz="1800"/>
              <a:t>適用？</a:t>
            </a:r>
            <a:endParaRPr lang="ja-JP" altLang="en-US"/>
          </a:p>
        </p:txBody>
      </p:sp>
      <p:sp>
        <p:nvSpPr>
          <p:cNvPr id="114717" name="AutoShape 29"/>
          <p:cNvSpPr>
            <a:spLocks noChangeArrowheads="1"/>
          </p:cNvSpPr>
          <p:nvPr/>
        </p:nvSpPr>
        <p:spPr bwMode="auto">
          <a:xfrm>
            <a:off x="2484438" y="4149725"/>
            <a:ext cx="1152525" cy="792163"/>
          </a:xfrm>
          <a:prstGeom prst="downArrow">
            <a:avLst>
              <a:gd name="adj1" fmla="val 50000"/>
              <a:gd name="adj2" fmla="val 25000"/>
            </a:avLst>
          </a:prstGeom>
          <a:noFill/>
          <a:ln w="38100">
            <a:solidFill>
              <a:srgbClr val="FF0000"/>
            </a:solidFill>
            <a:prstDash val="dash"/>
            <a:miter lim="800000"/>
            <a:headEnd/>
            <a:tailEnd/>
          </a:ln>
          <a:effectLst/>
        </p:spPr>
        <p:txBody>
          <a:bodyPr vert="eaVert" wrap="none" anchor="ctr"/>
          <a:lstStyle/>
          <a:p>
            <a:pPr algn="ctr"/>
            <a:r>
              <a:rPr lang="ja-JP" altLang="en-US" sz="1800"/>
              <a:t>不適用？</a:t>
            </a:r>
          </a:p>
          <a:p>
            <a:pPr algn="ctr"/>
            <a:r>
              <a:rPr lang="ja-JP" altLang="en-US" sz="1000"/>
              <a:t>（運賃規制等）</a:t>
            </a:r>
          </a:p>
        </p:txBody>
      </p:sp>
      <p:sp>
        <p:nvSpPr>
          <p:cNvPr id="114718" name="AutoShape 30"/>
          <p:cNvSpPr>
            <a:spLocks noChangeArrowheads="1"/>
          </p:cNvSpPr>
          <p:nvPr/>
        </p:nvSpPr>
        <p:spPr bwMode="auto">
          <a:xfrm>
            <a:off x="3505200" y="4191000"/>
            <a:ext cx="4495800" cy="304800"/>
          </a:xfrm>
          <a:prstGeom prst="leftRightArrow">
            <a:avLst>
              <a:gd name="adj1" fmla="val 83694"/>
              <a:gd name="adj2" fmla="val 331192"/>
            </a:avLst>
          </a:prstGeom>
          <a:noFill/>
          <a:ln w="9525">
            <a:solidFill>
              <a:schemeClr val="tx1"/>
            </a:solidFill>
            <a:miter lim="800000"/>
            <a:headEnd/>
            <a:tailEnd/>
          </a:ln>
          <a:effectLst/>
        </p:spPr>
        <p:txBody>
          <a:bodyPr wrap="none" anchor="ctr"/>
          <a:lstStyle/>
          <a:p>
            <a:pPr algn="ctr"/>
            <a:r>
              <a:rPr lang="ja-JP" altLang="en-US"/>
              <a:t>旅行契約</a:t>
            </a:r>
          </a:p>
        </p:txBody>
      </p:sp>
      <p:sp>
        <p:nvSpPr>
          <p:cNvPr id="114719" name="Oval 31"/>
          <p:cNvSpPr>
            <a:spLocks noChangeArrowheads="1"/>
          </p:cNvSpPr>
          <p:nvPr/>
        </p:nvSpPr>
        <p:spPr bwMode="auto">
          <a:xfrm>
            <a:off x="6172200" y="2133600"/>
            <a:ext cx="685800" cy="609600"/>
          </a:xfrm>
          <a:prstGeom prst="ellipse">
            <a:avLst/>
          </a:prstGeom>
          <a:noFill/>
          <a:ln w="9525">
            <a:solidFill>
              <a:schemeClr val="tx1"/>
            </a:solidFill>
            <a:round/>
            <a:headEnd/>
            <a:tailEnd/>
          </a:ln>
          <a:effectLst/>
        </p:spPr>
        <p:txBody>
          <a:bodyPr wrap="none" anchor="ctr"/>
          <a:lstStyle/>
          <a:p>
            <a:pPr algn="ctr"/>
            <a:r>
              <a:rPr lang="ja-JP" altLang="en-US" sz="1600"/>
              <a:t>契約</a:t>
            </a:r>
          </a:p>
          <a:p>
            <a:pPr algn="ctr"/>
            <a:r>
              <a:rPr lang="ja-JP" altLang="en-US" sz="1600"/>
              <a:t>成立</a:t>
            </a:r>
          </a:p>
        </p:txBody>
      </p:sp>
      <p:sp>
        <p:nvSpPr>
          <p:cNvPr id="114720" name="Oval 32"/>
          <p:cNvSpPr>
            <a:spLocks noChangeArrowheads="1"/>
          </p:cNvSpPr>
          <p:nvPr/>
        </p:nvSpPr>
        <p:spPr bwMode="auto">
          <a:xfrm>
            <a:off x="6172200" y="533400"/>
            <a:ext cx="685800" cy="609600"/>
          </a:xfrm>
          <a:prstGeom prst="ellipse">
            <a:avLst/>
          </a:prstGeom>
          <a:noFill/>
          <a:ln w="9525">
            <a:solidFill>
              <a:schemeClr val="tx1"/>
            </a:solidFill>
            <a:round/>
            <a:headEnd/>
            <a:tailEnd/>
          </a:ln>
          <a:effectLst/>
        </p:spPr>
        <p:txBody>
          <a:bodyPr wrap="none" anchor="ctr"/>
          <a:lstStyle/>
          <a:p>
            <a:pPr algn="ctr"/>
            <a:r>
              <a:rPr lang="ja-JP" altLang="en-US" sz="1600"/>
              <a:t>契約</a:t>
            </a:r>
          </a:p>
          <a:p>
            <a:pPr algn="ctr"/>
            <a:r>
              <a:rPr lang="ja-JP" altLang="en-US" sz="1600"/>
              <a:t>履行</a:t>
            </a:r>
          </a:p>
        </p:txBody>
      </p:sp>
      <p:sp>
        <p:nvSpPr>
          <p:cNvPr id="114721" name="Oval 33"/>
          <p:cNvSpPr>
            <a:spLocks noChangeArrowheads="1"/>
          </p:cNvSpPr>
          <p:nvPr/>
        </p:nvSpPr>
        <p:spPr bwMode="auto">
          <a:xfrm>
            <a:off x="6172200" y="1219200"/>
            <a:ext cx="685800" cy="609600"/>
          </a:xfrm>
          <a:prstGeom prst="ellipse">
            <a:avLst/>
          </a:prstGeom>
          <a:noFill/>
          <a:ln w="9525">
            <a:solidFill>
              <a:schemeClr val="tx1"/>
            </a:solidFill>
            <a:round/>
            <a:headEnd/>
            <a:tailEnd/>
          </a:ln>
          <a:effectLst/>
        </p:spPr>
        <p:txBody>
          <a:bodyPr wrap="none" anchor="ctr"/>
          <a:lstStyle/>
          <a:p>
            <a:pPr algn="ctr"/>
            <a:r>
              <a:rPr lang="ja-JP" altLang="en-US" sz="1600"/>
              <a:t>契約</a:t>
            </a:r>
          </a:p>
          <a:p>
            <a:pPr algn="ctr"/>
            <a:r>
              <a:rPr lang="ja-JP" altLang="en-US" sz="1600"/>
              <a:t>履行</a:t>
            </a:r>
          </a:p>
        </p:txBody>
      </p:sp>
      <p:sp>
        <p:nvSpPr>
          <p:cNvPr id="114722" name="Oval 34"/>
          <p:cNvSpPr>
            <a:spLocks noChangeArrowheads="1"/>
          </p:cNvSpPr>
          <p:nvPr/>
        </p:nvSpPr>
        <p:spPr bwMode="auto">
          <a:xfrm>
            <a:off x="7239000" y="5334000"/>
            <a:ext cx="685800" cy="609600"/>
          </a:xfrm>
          <a:prstGeom prst="ellipse">
            <a:avLst/>
          </a:prstGeom>
          <a:noFill/>
          <a:ln w="9525">
            <a:solidFill>
              <a:schemeClr val="tx1"/>
            </a:solidFill>
            <a:round/>
            <a:headEnd/>
            <a:tailEnd/>
          </a:ln>
          <a:effectLst/>
        </p:spPr>
        <p:txBody>
          <a:bodyPr wrap="none" anchor="ctr"/>
          <a:lstStyle/>
          <a:p>
            <a:pPr algn="ctr"/>
            <a:r>
              <a:rPr lang="ja-JP" altLang="en-US" sz="1600"/>
              <a:t>契約</a:t>
            </a:r>
          </a:p>
          <a:p>
            <a:pPr algn="ctr"/>
            <a:r>
              <a:rPr lang="ja-JP" altLang="en-US" sz="1600"/>
              <a:t>履行</a:t>
            </a:r>
          </a:p>
        </p:txBody>
      </p:sp>
      <p:sp>
        <p:nvSpPr>
          <p:cNvPr id="114723" name="Oval 35"/>
          <p:cNvSpPr>
            <a:spLocks noChangeArrowheads="1"/>
          </p:cNvSpPr>
          <p:nvPr/>
        </p:nvSpPr>
        <p:spPr bwMode="auto">
          <a:xfrm>
            <a:off x="7239000" y="5943600"/>
            <a:ext cx="685800" cy="609600"/>
          </a:xfrm>
          <a:prstGeom prst="ellipse">
            <a:avLst/>
          </a:prstGeom>
          <a:noFill/>
          <a:ln w="9525">
            <a:solidFill>
              <a:schemeClr val="tx1"/>
            </a:solidFill>
            <a:round/>
            <a:headEnd/>
            <a:tailEnd/>
          </a:ln>
          <a:effectLst/>
        </p:spPr>
        <p:txBody>
          <a:bodyPr wrap="none" anchor="ctr"/>
          <a:lstStyle/>
          <a:p>
            <a:pPr algn="ctr"/>
            <a:r>
              <a:rPr lang="ja-JP" altLang="en-US" sz="1600"/>
              <a:t>契約</a:t>
            </a:r>
          </a:p>
          <a:p>
            <a:pPr algn="ctr"/>
            <a:r>
              <a:rPr lang="ja-JP" altLang="en-US" sz="1600"/>
              <a:t>履行</a:t>
            </a:r>
          </a:p>
        </p:txBody>
      </p:sp>
      <p:sp>
        <p:nvSpPr>
          <p:cNvPr id="114724" name="Text Box 36"/>
          <p:cNvSpPr txBox="1">
            <a:spLocks noChangeArrowheads="1"/>
          </p:cNvSpPr>
          <p:nvPr/>
        </p:nvSpPr>
        <p:spPr bwMode="auto">
          <a:xfrm>
            <a:off x="288925" y="498475"/>
            <a:ext cx="793750" cy="457200"/>
          </a:xfrm>
          <a:prstGeom prst="rect">
            <a:avLst/>
          </a:prstGeom>
          <a:noFill/>
          <a:ln w="9525">
            <a:noFill/>
            <a:miter lim="800000"/>
            <a:headEnd/>
            <a:tailEnd/>
          </a:ln>
          <a:effectLst/>
        </p:spPr>
        <p:txBody>
          <a:bodyPr wrap="none">
            <a:spAutoFit/>
          </a:bodyPr>
          <a:lstStyle/>
          <a:p>
            <a:r>
              <a:rPr lang="ja-JP" altLang="en-US"/>
              <a:t>図</a:t>
            </a:r>
            <a:r>
              <a:rPr lang="en-US" altLang="ja-JP"/>
              <a:t>29</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スライド番号プレースホルダ 3"/>
          <p:cNvSpPr>
            <a:spLocks noGrp="1"/>
          </p:cNvSpPr>
          <p:nvPr>
            <p:ph type="sldNum" sz="quarter" idx="12"/>
          </p:nvPr>
        </p:nvSpPr>
        <p:spPr/>
        <p:txBody>
          <a:bodyPr/>
          <a:lstStyle/>
          <a:p>
            <a:fld id="{54B41F22-D556-49D6-86B8-12A3FA7969EB}" type="slidenum">
              <a:rPr lang="en-US" altLang="ja-JP"/>
              <a:pPr/>
              <a:t>68</a:t>
            </a:fld>
            <a:endParaRPr lang="en-US" altLang="ja-JP"/>
          </a:p>
        </p:txBody>
      </p:sp>
      <p:sp>
        <p:nvSpPr>
          <p:cNvPr id="115714" name="Line 2"/>
          <p:cNvSpPr>
            <a:spLocks noChangeShapeType="1"/>
          </p:cNvSpPr>
          <p:nvPr/>
        </p:nvSpPr>
        <p:spPr bwMode="auto">
          <a:xfrm flipV="1">
            <a:off x="1219200" y="4206875"/>
            <a:ext cx="5486400" cy="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15715" name="Text Box 3"/>
          <p:cNvSpPr txBox="1">
            <a:spLocks noChangeArrowheads="1"/>
          </p:cNvSpPr>
          <p:nvPr/>
        </p:nvSpPr>
        <p:spPr bwMode="auto">
          <a:xfrm>
            <a:off x="7435850" y="3581400"/>
            <a:ext cx="1403350" cy="822325"/>
          </a:xfrm>
          <a:prstGeom prst="rect">
            <a:avLst/>
          </a:prstGeom>
          <a:noFill/>
          <a:ln w="9525">
            <a:noFill/>
            <a:miter lim="800000"/>
            <a:headEnd/>
            <a:tailEnd/>
          </a:ln>
          <a:effectLst/>
        </p:spPr>
        <p:txBody>
          <a:bodyPr wrap="none">
            <a:spAutoFit/>
          </a:bodyPr>
          <a:lstStyle/>
          <a:p>
            <a:pPr algn="ctr"/>
            <a:r>
              <a:rPr lang="ja-JP" altLang="en-US"/>
              <a:t>運送契約</a:t>
            </a:r>
          </a:p>
          <a:p>
            <a:pPr algn="ctr"/>
            <a:r>
              <a:rPr lang="en-US" altLang="ja-JP"/>
              <a:t>(</a:t>
            </a:r>
            <a:r>
              <a:rPr lang="ja-JP" altLang="en-US"/>
              <a:t>定期券）</a:t>
            </a:r>
          </a:p>
        </p:txBody>
      </p:sp>
      <p:sp>
        <p:nvSpPr>
          <p:cNvPr id="115716" name="AutoShape 4"/>
          <p:cNvSpPr>
            <a:spLocks noChangeArrowheads="1"/>
          </p:cNvSpPr>
          <p:nvPr/>
        </p:nvSpPr>
        <p:spPr bwMode="auto">
          <a:xfrm>
            <a:off x="1524000" y="3825875"/>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15717" name="AutoShape 5"/>
          <p:cNvSpPr>
            <a:spLocks noChangeArrowheads="1"/>
          </p:cNvSpPr>
          <p:nvPr/>
        </p:nvSpPr>
        <p:spPr bwMode="auto">
          <a:xfrm>
            <a:off x="3276600" y="3825875"/>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15718" name="AutoShape 6"/>
          <p:cNvSpPr>
            <a:spLocks noChangeArrowheads="1"/>
          </p:cNvSpPr>
          <p:nvPr/>
        </p:nvSpPr>
        <p:spPr bwMode="auto">
          <a:xfrm>
            <a:off x="5105400" y="3825875"/>
            <a:ext cx="1066800" cy="533400"/>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15719" name="Rectangle 7"/>
          <p:cNvSpPr>
            <a:spLocks noChangeArrowheads="1"/>
          </p:cNvSpPr>
          <p:nvPr/>
        </p:nvSpPr>
        <p:spPr bwMode="auto">
          <a:xfrm>
            <a:off x="990600" y="685800"/>
            <a:ext cx="1066800" cy="609600"/>
          </a:xfrm>
          <a:prstGeom prst="rect">
            <a:avLst/>
          </a:prstGeom>
          <a:noFill/>
          <a:ln w="9525">
            <a:solidFill>
              <a:schemeClr val="tx1"/>
            </a:solidFill>
            <a:miter lim="800000"/>
            <a:headEnd/>
            <a:tailEnd/>
          </a:ln>
          <a:effectLst/>
        </p:spPr>
        <p:txBody>
          <a:bodyPr wrap="none" anchor="ctr"/>
          <a:lstStyle/>
          <a:p>
            <a:pPr algn="ctr"/>
            <a:r>
              <a:rPr lang="ja-JP" altLang="en-US"/>
              <a:t>実旅客</a:t>
            </a:r>
          </a:p>
        </p:txBody>
      </p:sp>
      <p:sp>
        <p:nvSpPr>
          <p:cNvPr id="115720" name="Rectangle 8"/>
          <p:cNvSpPr>
            <a:spLocks noChangeArrowheads="1"/>
          </p:cNvSpPr>
          <p:nvPr/>
        </p:nvSpPr>
        <p:spPr bwMode="auto">
          <a:xfrm>
            <a:off x="6324600" y="685800"/>
            <a:ext cx="1981200" cy="609600"/>
          </a:xfrm>
          <a:prstGeom prst="rect">
            <a:avLst/>
          </a:prstGeom>
          <a:noFill/>
          <a:ln w="9525">
            <a:solidFill>
              <a:schemeClr val="tx1"/>
            </a:solidFill>
            <a:miter lim="800000"/>
            <a:headEnd/>
            <a:tailEnd/>
          </a:ln>
          <a:effectLst/>
        </p:spPr>
        <p:txBody>
          <a:bodyPr wrap="none" anchor="ctr"/>
          <a:lstStyle/>
          <a:p>
            <a:pPr algn="ctr"/>
            <a:r>
              <a:rPr lang="ja-JP" altLang="en-US"/>
              <a:t>実旅客運送業</a:t>
            </a:r>
          </a:p>
        </p:txBody>
      </p:sp>
      <p:sp>
        <p:nvSpPr>
          <p:cNvPr id="115721" name="Rectangle 9"/>
          <p:cNvSpPr>
            <a:spLocks noChangeArrowheads="1"/>
          </p:cNvSpPr>
          <p:nvPr/>
        </p:nvSpPr>
        <p:spPr bwMode="auto">
          <a:xfrm>
            <a:off x="990600" y="1981200"/>
            <a:ext cx="1143000" cy="609600"/>
          </a:xfrm>
          <a:prstGeom prst="rect">
            <a:avLst/>
          </a:prstGeom>
          <a:noFill/>
          <a:ln w="9525">
            <a:solidFill>
              <a:schemeClr val="tx1"/>
            </a:solidFill>
            <a:miter lim="800000"/>
            <a:headEnd/>
            <a:tailEnd/>
          </a:ln>
          <a:effectLst/>
        </p:spPr>
        <p:txBody>
          <a:bodyPr wrap="none" anchor="ctr"/>
          <a:lstStyle/>
          <a:p>
            <a:pPr algn="ctr"/>
            <a:r>
              <a:rPr lang="ja-JP" altLang="en-US"/>
              <a:t>実旅客</a:t>
            </a:r>
          </a:p>
        </p:txBody>
      </p:sp>
      <p:sp>
        <p:nvSpPr>
          <p:cNvPr id="115722" name="Rectangle 10"/>
          <p:cNvSpPr>
            <a:spLocks noChangeArrowheads="1"/>
          </p:cNvSpPr>
          <p:nvPr/>
        </p:nvSpPr>
        <p:spPr bwMode="auto">
          <a:xfrm>
            <a:off x="3124200" y="2057400"/>
            <a:ext cx="2286000" cy="457200"/>
          </a:xfrm>
          <a:prstGeom prst="rect">
            <a:avLst/>
          </a:prstGeom>
          <a:noFill/>
          <a:ln w="9525">
            <a:solidFill>
              <a:schemeClr val="tx1"/>
            </a:solidFill>
            <a:miter lim="800000"/>
            <a:headEnd/>
            <a:tailEnd/>
          </a:ln>
          <a:effectLst/>
        </p:spPr>
        <p:txBody>
          <a:bodyPr wrap="none" anchor="ctr"/>
          <a:lstStyle/>
          <a:p>
            <a:pPr algn="ctr"/>
            <a:r>
              <a:rPr lang="ja-JP" altLang="en-US"/>
              <a:t>利用旅客運送業</a:t>
            </a:r>
          </a:p>
        </p:txBody>
      </p:sp>
      <p:sp>
        <p:nvSpPr>
          <p:cNvPr id="115723" name="Rectangle 11"/>
          <p:cNvSpPr>
            <a:spLocks noChangeArrowheads="1"/>
          </p:cNvSpPr>
          <p:nvPr/>
        </p:nvSpPr>
        <p:spPr bwMode="auto">
          <a:xfrm>
            <a:off x="6324600" y="1981200"/>
            <a:ext cx="1981200" cy="609600"/>
          </a:xfrm>
          <a:prstGeom prst="rect">
            <a:avLst/>
          </a:prstGeom>
          <a:noFill/>
          <a:ln w="9525">
            <a:solidFill>
              <a:schemeClr val="tx1"/>
            </a:solidFill>
            <a:miter lim="800000"/>
            <a:headEnd/>
            <a:tailEnd/>
          </a:ln>
          <a:effectLst/>
        </p:spPr>
        <p:txBody>
          <a:bodyPr wrap="none" anchor="ctr"/>
          <a:lstStyle/>
          <a:p>
            <a:pPr algn="ctr"/>
            <a:r>
              <a:rPr lang="ja-JP" altLang="en-US"/>
              <a:t>実旅客運送業</a:t>
            </a:r>
          </a:p>
        </p:txBody>
      </p:sp>
      <p:cxnSp>
        <p:nvCxnSpPr>
          <p:cNvPr id="115724" name="AutoShape 12"/>
          <p:cNvCxnSpPr>
            <a:cxnSpLocks noChangeShapeType="1"/>
            <a:stCxn id="115720" idx="1"/>
            <a:endCxn id="115719" idx="3"/>
          </p:cNvCxnSpPr>
          <p:nvPr/>
        </p:nvCxnSpPr>
        <p:spPr bwMode="auto">
          <a:xfrm flipH="1">
            <a:off x="2057400" y="990600"/>
            <a:ext cx="4267200" cy="0"/>
          </a:xfrm>
          <a:prstGeom prst="straightConnector1">
            <a:avLst/>
          </a:prstGeom>
          <a:noFill/>
          <a:ln w="9525">
            <a:solidFill>
              <a:schemeClr val="tx1"/>
            </a:solidFill>
            <a:round/>
            <a:headEnd type="triangle" w="med" len="med"/>
            <a:tailEnd type="triangle" w="med" len="med"/>
          </a:ln>
          <a:effectLst/>
        </p:spPr>
      </p:cxnSp>
      <p:sp>
        <p:nvSpPr>
          <p:cNvPr id="115725" name="Text Box 13"/>
          <p:cNvSpPr txBox="1">
            <a:spLocks noChangeArrowheads="1"/>
          </p:cNvSpPr>
          <p:nvPr/>
        </p:nvSpPr>
        <p:spPr bwMode="auto">
          <a:xfrm>
            <a:off x="2555875" y="627063"/>
            <a:ext cx="2868613" cy="641350"/>
          </a:xfrm>
          <a:prstGeom prst="rect">
            <a:avLst/>
          </a:prstGeom>
          <a:noFill/>
          <a:ln w="9525">
            <a:noFill/>
            <a:miter lim="800000"/>
            <a:headEnd/>
            <a:tailEnd/>
          </a:ln>
          <a:effectLst/>
        </p:spPr>
        <p:txBody>
          <a:bodyPr wrap="none">
            <a:spAutoFit/>
          </a:bodyPr>
          <a:lstStyle/>
          <a:p>
            <a:pPr algn="ctr"/>
            <a:r>
              <a:rPr lang="ja-JP" altLang="en-US" sz="1800"/>
              <a:t>運送契約</a:t>
            </a:r>
          </a:p>
          <a:p>
            <a:pPr algn="ctr"/>
            <a:r>
              <a:rPr lang="ja-JP" altLang="en-US" sz="1800"/>
              <a:t>（実運送事業規制適用有り）</a:t>
            </a:r>
          </a:p>
        </p:txBody>
      </p:sp>
      <p:cxnSp>
        <p:nvCxnSpPr>
          <p:cNvPr id="115726" name="AutoShape 14"/>
          <p:cNvCxnSpPr>
            <a:cxnSpLocks noChangeShapeType="1"/>
            <a:stCxn id="115722" idx="1"/>
            <a:endCxn id="115721" idx="3"/>
          </p:cNvCxnSpPr>
          <p:nvPr/>
        </p:nvCxnSpPr>
        <p:spPr bwMode="auto">
          <a:xfrm flipH="1">
            <a:off x="2133600" y="2286000"/>
            <a:ext cx="990600" cy="0"/>
          </a:xfrm>
          <a:prstGeom prst="straightConnector1">
            <a:avLst/>
          </a:prstGeom>
          <a:noFill/>
          <a:ln w="9525">
            <a:solidFill>
              <a:schemeClr val="tx1"/>
            </a:solidFill>
            <a:round/>
            <a:headEnd type="triangle" w="med" len="med"/>
            <a:tailEnd type="triangle" w="med" len="med"/>
          </a:ln>
          <a:effectLst/>
        </p:spPr>
      </p:cxnSp>
      <p:cxnSp>
        <p:nvCxnSpPr>
          <p:cNvPr id="115727" name="AutoShape 15"/>
          <p:cNvCxnSpPr>
            <a:cxnSpLocks noChangeShapeType="1"/>
            <a:stCxn id="115723" idx="1"/>
            <a:endCxn id="115722" idx="3"/>
          </p:cNvCxnSpPr>
          <p:nvPr/>
        </p:nvCxnSpPr>
        <p:spPr bwMode="auto">
          <a:xfrm flipH="1">
            <a:off x="5410200" y="2286000"/>
            <a:ext cx="914400" cy="0"/>
          </a:xfrm>
          <a:prstGeom prst="straightConnector1">
            <a:avLst/>
          </a:prstGeom>
          <a:noFill/>
          <a:ln w="9525">
            <a:solidFill>
              <a:schemeClr val="tx1"/>
            </a:solidFill>
            <a:round/>
            <a:headEnd type="triangle" w="med" len="med"/>
            <a:tailEnd type="triangle" w="med" len="med"/>
          </a:ln>
          <a:effectLst/>
        </p:spPr>
      </p:cxnSp>
      <p:sp>
        <p:nvSpPr>
          <p:cNvPr id="115728" name="Text Box 16"/>
          <p:cNvSpPr txBox="1">
            <a:spLocks noChangeArrowheads="1"/>
          </p:cNvSpPr>
          <p:nvPr/>
        </p:nvSpPr>
        <p:spPr bwMode="auto">
          <a:xfrm>
            <a:off x="5302250" y="1614488"/>
            <a:ext cx="1098550" cy="366712"/>
          </a:xfrm>
          <a:prstGeom prst="rect">
            <a:avLst/>
          </a:prstGeom>
          <a:noFill/>
          <a:ln w="9525">
            <a:noFill/>
            <a:miter lim="800000"/>
            <a:headEnd/>
            <a:tailEnd/>
          </a:ln>
          <a:effectLst/>
        </p:spPr>
        <p:txBody>
          <a:bodyPr wrap="none">
            <a:spAutoFit/>
          </a:bodyPr>
          <a:lstStyle/>
          <a:p>
            <a:r>
              <a:rPr lang="ja-JP" altLang="en-US" sz="1800"/>
              <a:t>運送契約</a:t>
            </a:r>
          </a:p>
        </p:txBody>
      </p:sp>
      <p:sp>
        <p:nvSpPr>
          <p:cNvPr id="115729" name="Text Box 17"/>
          <p:cNvSpPr txBox="1">
            <a:spLocks noChangeArrowheads="1"/>
          </p:cNvSpPr>
          <p:nvPr/>
        </p:nvSpPr>
        <p:spPr bwMode="auto">
          <a:xfrm>
            <a:off x="966788" y="1447800"/>
            <a:ext cx="3482975" cy="641350"/>
          </a:xfrm>
          <a:prstGeom prst="rect">
            <a:avLst/>
          </a:prstGeom>
          <a:noFill/>
          <a:ln w="9525">
            <a:noFill/>
            <a:miter lim="800000"/>
            <a:headEnd/>
            <a:tailEnd/>
          </a:ln>
          <a:effectLst/>
        </p:spPr>
        <p:txBody>
          <a:bodyPr wrap="none">
            <a:spAutoFit/>
          </a:bodyPr>
          <a:lstStyle/>
          <a:p>
            <a:pPr algn="ctr"/>
            <a:r>
              <a:rPr lang="ja-JP" altLang="en-US" sz="1800"/>
              <a:t>旅行契約の一種としての運送契約</a:t>
            </a:r>
          </a:p>
          <a:p>
            <a:pPr algn="ctr"/>
            <a:r>
              <a:rPr lang="en-US" altLang="ja-JP" sz="1800"/>
              <a:t>(</a:t>
            </a:r>
            <a:r>
              <a:rPr lang="ja-JP" altLang="en-US" sz="1800"/>
              <a:t>利用運送契約）</a:t>
            </a:r>
          </a:p>
        </p:txBody>
      </p:sp>
      <p:sp>
        <p:nvSpPr>
          <p:cNvPr id="115730" name="Text Box 18"/>
          <p:cNvSpPr txBox="1">
            <a:spLocks noChangeArrowheads="1"/>
          </p:cNvSpPr>
          <p:nvPr/>
        </p:nvSpPr>
        <p:spPr bwMode="auto">
          <a:xfrm>
            <a:off x="2819400" y="2667000"/>
            <a:ext cx="2876550" cy="822325"/>
          </a:xfrm>
          <a:prstGeom prst="rect">
            <a:avLst/>
          </a:prstGeom>
          <a:noFill/>
          <a:ln w="9525">
            <a:noFill/>
            <a:miter lim="800000"/>
            <a:headEnd/>
            <a:tailEnd/>
          </a:ln>
          <a:effectLst/>
        </p:spPr>
        <p:txBody>
          <a:bodyPr wrap="none">
            <a:spAutoFit/>
          </a:bodyPr>
          <a:lstStyle/>
          <a:p>
            <a:pPr algn="ctr"/>
            <a:r>
              <a:rPr lang="en-US" altLang="ja-JP"/>
              <a:t>(</a:t>
            </a:r>
            <a:r>
              <a:rPr lang="ja-JP" altLang="en-US"/>
              <a:t>主催旅行の一形態）</a:t>
            </a:r>
          </a:p>
          <a:p>
            <a:pPr algn="ctr"/>
            <a:r>
              <a:rPr lang="en-US" altLang="ja-JP"/>
              <a:t>(</a:t>
            </a:r>
            <a:r>
              <a:rPr lang="ja-JP" altLang="en-US"/>
              <a:t>実例はない）</a:t>
            </a:r>
          </a:p>
        </p:txBody>
      </p:sp>
      <p:sp>
        <p:nvSpPr>
          <p:cNvPr id="115731" name="Line 19"/>
          <p:cNvSpPr>
            <a:spLocks noChangeShapeType="1"/>
          </p:cNvSpPr>
          <p:nvPr/>
        </p:nvSpPr>
        <p:spPr bwMode="auto">
          <a:xfrm flipV="1">
            <a:off x="3124200" y="5562600"/>
            <a:ext cx="4070350" cy="1588"/>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15732" name="Text Box 20"/>
          <p:cNvSpPr txBox="1">
            <a:spLocks noChangeArrowheads="1"/>
          </p:cNvSpPr>
          <p:nvPr/>
        </p:nvSpPr>
        <p:spPr bwMode="auto">
          <a:xfrm>
            <a:off x="1431925" y="6281738"/>
            <a:ext cx="4816475" cy="366712"/>
          </a:xfrm>
          <a:prstGeom prst="rect">
            <a:avLst/>
          </a:prstGeom>
          <a:noFill/>
          <a:ln w="9525">
            <a:noFill/>
            <a:miter lim="800000"/>
            <a:headEnd/>
            <a:tailEnd/>
          </a:ln>
          <a:effectLst/>
        </p:spPr>
        <p:txBody>
          <a:bodyPr wrap="none">
            <a:spAutoFit/>
          </a:bodyPr>
          <a:lstStyle/>
          <a:p>
            <a:pPr algn="ctr"/>
            <a:r>
              <a:rPr lang="ja-JP" altLang="en-US" sz="1800"/>
              <a:t>旅行契約の一種としての利用運送契約</a:t>
            </a:r>
            <a:r>
              <a:rPr lang="en-US" altLang="ja-JP" sz="1800"/>
              <a:t>(</a:t>
            </a:r>
            <a:r>
              <a:rPr lang="ja-JP" altLang="en-US" sz="1800"/>
              <a:t>定期券）</a:t>
            </a:r>
          </a:p>
        </p:txBody>
      </p:sp>
      <p:sp>
        <p:nvSpPr>
          <p:cNvPr id="115733" name="AutoShape 21"/>
          <p:cNvSpPr>
            <a:spLocks noChangeArrowheads="1"/>
          </p:cNvSpPr>
          <p:nvPr/>
        </p:nvSpPr>
        <p:spPr bwMode="auto">
          <a:xfrm>
            <a:off x="3124200" y="5105400"/>
            <a:ext cx="1017588" cy="582613"/>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15734" name="AutoShape 22"/>
          <p:cNvSpPr>
            <a:spLocks noChangeArrowheads="1"/>
          </p:cNvSpPr>
          <p:nvPr/>
        </p:nvSpPr>
        <p:spPr bwMode="auto">
          <a:xfrm>
            <a:off x="4572000" y="5105400"/>
            <a:ext cx="1017588" cy="582613"/>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15735" name="AutoShape 23"/>
          <p:cNvSpPr>
            <a:spLocks noChangeArrowheads="1"/>
          </p:cNvSpPr>
          <p:nvPr/>
        </p:nvSpPr>
        <p:spPr bwMode="auto">
          <a:xfrm>
            <a:off x="5943600" y="5105400"/>
            <a:ext cx="1017588" cy="582613"/>
          </a:xfrm>
          <a:prstGeom prst="flowChartOffpageConnector">
            <a:avLst/>
          </a:prstGeom>
          <a:noFill/>
          <a:ln w="9525">
            <a:solidFill>
              <a:schemeClr val="tx1"/>
            </a:solidFill>
            <a:miter lim="800000"/>
            <a:headEnd/>
            <a:tailEnd/>
          </a:ln>
          <a:effectLst/>
        </p:spPr>
        <p:txBody>
          <a:bodyPr wrap="none" anchor="ctr"/>
          <a:lstStyle/>
          <a:p>
            <a:pPr algn="ctr"/>
            <a:r>
              <a:rPr lang="ja-JP" altLang="en-US"/>
              <a:t>乗車</a:t>
            </a:r>
          </a:p>
        </p:txBody>
      </p:sp>
      <p:sp>
        <p:nvSpPr>
          <p:cNvPr id="115736" name="Rectangle 24"/>
          <p:cNvSpPr>
            <a:spLocks noChangeArrowheads="1"/>
          </p:cNvSpPr>
          <p:nvPr/>
        </p:nvSpPr>
        <p:spPr bwMode="auto">
          <a:xfrm>
            <a:off x="914400" y="3581400"/>
            <a:ext cx="6248400" cy="838200"/>
          </a:xfrm>
          <a:prstGeom prst="rect">
            <a:avLst/>
          </a:prstGeom>
          <a:noFill/>
          <a:ln w="9525">
            <a:solidFill>
              <a:schemeClr val="tx1"/>
            </a:solidFill>
            <a:prstDash val="sysDot"/>
            <a:miter lim="800000"/>
            <a:headEnd/>
            <a:tailEnd/>
          </a:ln>
          <a:effectLst/>
        </p:spPr>
        <p:txBody>
          <a:bodyPr wrap="none" anchor="ctr"/>
          <a:lstStyle/>
          <a:p>
            <a:endParaRPr lang="ja-JP" altLang="en-US"/>
          </a:p>
        </p:txBody>
      </p:sp>
      <p:sp>
        <p:nvSpPr>
          <p:cNvPr id="115737" name="Rectangle 25"/>
          <p:cNvSpPr>
            <a:spLocks noChangeArrowheads="1"/>
          </p:cNvSpPr>
          <p:nvPr/>
        </p:nvSpPr>
        <p:spPr bwMode="auto">
          <a:xfrm>
            <a:off x="2743200" y="4953000"/>
            <a:ext cx="4724400" cy="914400"/>
          </a:xfrm>
          <a:prstGeom prst="rect">
            <a:avLst/>
          </a:prstGeom>
          <a:noFill/>
          <a:ln w="9525">
            <a:solidFill>
              <a:schemeClr val="tx1"/>
            </a:solidFill>
            <a:prstDash val="sysDot"/>
            <a:miter lim="800000"/>
            <a:headEnd/>
            <a:tailEnd/>
          </a:ln>
          <a:effectLst/>
        </p:spPr>
        <p:txBody>
          <a:bodyPr wrap="none" anchor="ctr"/>
          <a:lstStyle/>
          <a:p>
            <a:endParaRPr lang="ja-JP" altLang="en-US"/>
          </a:p>
        </p:txBody>
      </p:sp>
      <p:sp>
        <p:nvSpPr>
          <p:cNvPr id="115738" name="Rectangle 26"/>
          <p:cNvSpPr>
            <a:spLocks noChangeArrowheads="1"/>
          </p:cNvSpPr>
          <p:nvPr/>
        </p:nvSpPr>
        <p:spPr bwMode="auto">
          <a:xfrm>
            <a:off x="228600" y="4724400"/>
            <a:ext cx="457200" cy="1295400"/>
          </a:xfrm>
          <a:prstGeom prst="rect">
            <a:avLst/>
          </a:prstGeom>
          <a:noFill/>
          <a:ln w="9525">
            <a:solidFill>
              <a:schemeClr val="tx1"/>
            </a:solidFill>
            <a:miter lim="800000"/>
            <a:headEnd/>
            <a:tailEnd/>
          </a:ln>
          <a:effectLst/>
        </p:spPr>
        <p:txBody>
          <a:bodyPr vert="eaVert" wrap="none" anchor="ctr"/>
          <a:lstStyle/>
          <a:p>
            <a:pPr algn="ctr"/>
            <a:r>
              <a:rPr lang="ja-JP" altLang="en-US"/>
              <a:t>実旅客</a:t>
            </a:r>
          </a:p>
        </p:txBody>
      </p:sp>
      <p:sp>
        <p:nvSpPr>
          <p:cNvPr id="115739" name="Rectangle 27"/>
          <p:cNvSpPr>
            <a:spLocks noChangeArrowheads="1"/>
          </p:cNvSpPr>
          <p:nvPr/>
        </p:nvSpPr>
        <p:spPr bwMode="auto">
          <a:xfrm>
            <a:off x="1828800" y="4648200"/>
            <a:ext cx="685800" cy="1447800"/>
          </a:xfrm>
          <a:prstGeom prst="rect">
            <a:avLst/>
          </a:prstGeom>
          <a:noFill/>
          <a:ln w="9525">
            <a:solidFill>
              <a:schemeClr val="tx1"/>
            </a:solidFill>
            <a:miter lim="800000"/>
            <a:headEnd/>
            <a:tailEnd/>
          </a:ln>
          <a:effectLst/>
        </p:spPr>
        <p:txBody>
          <a:bodyPr vert="eaVert" wrap="none" anchor="ctr"/>
          <a:lstStyle/>
          <a:p>
            <a:pPr algn="ctr"/>
            <a:r>
              <a:rPr lang="ja-JP" altLang="en-US"/>
              <a:t>利用旅客</a:t>
            </a:r>
          </a:p>
          <a:p>
            <a:pPr algn="ctr"/>
            <a:r>
              <a:rPr lang="ja-JP" altLang="en-US"/>
              <a:t>運送業</a:t>
            </a:r>
          </a:p>
        </p:txBody>
      </p:sp>
      <p:sp>
        <p:nvSpPr>
          <p:cNvPr id="115740" name="Rectangle 28"/>
          <p:cNvSpPr>
            <a:spLocks noChangeArrowheads="1"/>
          </p:cNvSpPr>
          <p:nvPr/>
        </p:nvSpPr>
        <p:spPr bwMode="auto">
          <a:xfrm>
            <a:off x="7848600" y="4800600"/>
            <a:ext cx="685800" cy="1066800"/>
          </a:xfrm>
          <a:prstGeom prst="rect">
            <a:avLst/>
          </a:prstGeom>
          <a:noFill/>
          <a:ln w="9525">
            <a:solidFill>
              <a:schemeClr val="tx1"/>
            </a:solidFill>
            <a:miter lim="800000"/>
            <a:headEnd/>
            <a:tailEnd/>
          </a:ln>
          <a:effectLst/>
        </p:spPr>
        <p:txBody>
          <a:bodyPr vert="eaVert" wrap="none" anchor="ctr"/>
          <a:lstStyle/>
          <a:p>
            <a:pPr algn="ctr"/>
            <a:r>
              <a:rPr lang="ja-JP" altLang="en-US"/>
              <a:t>実旅客</a:t>
            </a:r>
          </a:p>
          <a:p>
            <a:pPr algn="ctr"/>
            <a:r>
              <a:rPr lang="ja-JP" altLang="en-US"/>
              <a:t>運送業</a:t>
            </a:r>
          </a:p>
        </p:txBody>
      </p:sp>
      <p:cxnSp>
        <p:nvCxnSpPr>
          <p:cNvPr id="115741" name="AutoShape 29"/>
          <p:cNvCxnSpPr>
            <a:cxnSpLocks noChangeShapeType="1"/>
            <a:stCxn id="115739" idx="1"/>
            <a:endCxn id="115738" idx="3"/>
          </p:cNvCxnSpPr>
          <p:nvPr/>
        </p:nvCxnSpPr>
        <p:spPr bwMode="auto">
          <a:xfrm flipH="1">
            <a:off x="685800" y="5372100"/>
            <a:ext cx="1143000" cy="0"/>
          </a:xfrm>
          <a:prstGeom prst="straightConnector1">
            <a:avLst/>
          </a:prstGeom>
          <a:noFill/>
          <a:ln w="57150">
            <a:solidFill>
              <a:schemeClr val="tx1"/>
            </a:solidFill>
            <a:round/>
            <a:headEnd type="triangle" w="med" len="med"/>
            <a:tailEnd type="triangle" w="med" len="med"/>
          </a:ln>
          <a:effectLst/>
        </p:spPr>
      </p:cxnSp>
      <p:sp>
        <p:nvSpPr>
          <p:cNvPr id="115742" name="AutoShape 30"/>
          <p:cNvSpPr>
            <a:spLocks/>
          </p:cNvSpPr>
          <p:nvPr/>
        </p:nvSpPr>
        <p:spPr bwMode="auto">
          <a:xfrm>
            <a:off x="1309688" y="6172200"/>
            <a:ext cx="4891087" cy="466725"/>
          </a:xfrm>
          <a:prstGeom prst="borderCallout1">
            <a:avLst>
              <a:gd name="adj1" fmla="val 24491"/>
              <a:gd name="adj2" fmla="val -1560"/>
              <a:gd name="adj3" fmla="val -163944"/>
              <a:gd name="adj4" fmla="val -4579"/>
            </a:avLst>
          </a:prstGeom>
          <a:noFill/>
          <a:ln w="9525">
            <a:solidFill>
              <a:schemeClr val="tx1"/>
            </a:solidFill>
            <a:miter lim="800000"/>
            <a:headEnd/>
            <a:tailEnd/>
          </a:ln>
          <a:effectLst/>
        </p:spPr>
        <p:txBody>
          <a:bodyPr>
            <a:spAutoFit/>
          </a:bodyPr>
          <a:lstStyle/>
          <a:p>
            <a:endParaRPr lang="ja-JP" altLang="ja-JP"/>
          </a:p>
        </p:txBody>
      </p:sp>
      <p:sp>
        <p:nvSpPr>
          <p:cNvPr id="115743" name="Text Box 31"/>
          <p:cNvSpPr txBox="1">
            <a:spLocks noChangeArrowheads="1"/>
          </p:cNvSpPr>
          <p:nvPr/>
        </p:nvSpPr>
        <p:spPr bwMode="auto">
          <a:xfrm>
            <a:off x="5148263" y="2547938"/>
            <a:ext cx="1370012" cy="304800"/>
          </a:xfrm>
          <a:prstGeom prst="rect">
            <a:avLst/>
          </a:prstGeom>
          <a:noFill/>
          <a:ln w="9525">
            <a:noFill/>
            <a:miter lim="800000"/>
            <a:headEnd/>
            <a:tailEnd/>
          </a:ln>
          <a:effectLst/>
        </p:spPr>
        <p:txBody>
          <a:bodyPr wrap="none">
            <a:spAutoFit/>
          </a:bodyPr>
          <a:lstStyle/>
          <a:p>
            <a:r>
              <a:rPr lang="ja-JP" altLang="en-US" sz="1400"/>
              <a:t>実運送規制なし</a:t>
            </a:r>
          </a:p>
        </p:txBody>
      </p:sp>
      <p:sp>
        <p:nvSpPr>
          <p:cNvPr id="115744" name="Text Box 32"/>
          <p:cNvSpPr txBox="1">
            <a:spLocks noChangeArrowheads="1"/>
          </p:cNvSpPr>
          <p:nvPr/>
        </p:nvSpPr>
        <p:spPr bwMode="auto">
          <a:xfrm>
            <a:off x="1978025" y="2420938"/>
            <a:ext cx="1373188" cy="304800"/>
          </a:xfrm>
          <a:prstGeom prst="rect">
            <a:avLst/>
          </a:prstGeom>
          <a:noFill/>
          <a:ln w="9525">
            <a:noFill/>
            <a:miter lim="800000"/>
            <a:headEnd/>
            <a:tailEnd/>
          </a:ln>
          <a:effectLst/>
        </p:spPr>
        <p:txBody>
          <a:bodyPr wrap="none">
            <a:spAutoFit/>
          </a:bodyPr>
          <a:lstStyle/>
          <a:p>
            <a:r>
              <a:rPr lang="ja-JP" altLang="en-US" sz="1400"/>
              <a:t>実運送規制あり</a:t>
            </a:r>
          </a:p>
        </p:txBody>
      </p:sp>
      <p:sp>
        <p:nvSpPr>
          <p:cNvPr id="115745" name="Text Box 33"/>
          <p:cNvSpPr txBox="1">
            <a:spLocks noChangeArrowheads="1"/>
          </p:cNvSpPr>
          <p:nvPr/>
        </p:nvSpPr>
        <p:spPr bwMode="auto">
          <a:xfrm>
            <a:off x="441325" y="193675"/>
            <a:ext cx="793750" cy="457200"/>
          </a:xfrm>
          <a:prstGeom prst="rect">
            <a:avLst/>
          </a:prstGeom>
          <a:noFill/>
          <a:ln w="9525">
            <a:noFill/>
            <a:miter lim="800000"/>
            <a:headEnd/>
            <a:tailEnd/>
          </a:ln>
          <a:effectLst/>
        </p:spPr>
        <p:txBody>
          <a:bodyPr wrap="none">
            <a:spAutoFit/>
          </a:bodyPr>
          <a:lstStyle/>
          <a:p>
            <a:r>
              <a:rPr lang="ja-JP" altLang="en-US"/>
              <a:t>図</a:t>
            </a:r>
            <a:r>
              <a:rPr lang="en-US" altLang="ja-JP"/>
              <a:t>30</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3"/>
          <p:cNvSpPr>
            <a:spLocks noGrp="1"/>
          </p:cNvSpPr>
          <p:nvPr>
            <p:ph type="sldNum" sz="quarter" idx="12"/>
          </p:nvPr>
        </p:nvSpPr>
        <p:spPr/>
        <p:txBody>
          <a:bodyPr/>
          <a:lstStyle/>
          <a:p>
            <a:fld id="{A5B9AED0-F4C8-4F35-A8B6-75924E22664C}" type="slidenum">
              <a:rPr lang="en-US" altLang="ja-JP"/>
              <a:pPr/>
              <a:t>69</a:t>
            </a:fld>
            <a:endParaRPr lang="en-US" altLang="ja-JP"/>
          </a:p>
        </p:txBody>
      </p:sp>
      <p:sp>
        <p:nvSpPr>
          <p:cNvPr id="335874" name="Text Box 2"/>
          <p:cNvSpPr txBox="1">
            <a:spLocks noChangeArrowheads="1"/>
          </p:cNvSpPr>
          <p:nvPr/>
        </p:nvSpPr>
        <p:spPr bwMode="auto">
          <a:xfrm>
            <a:off x="4070266" y="414625"/>
            <a:ext cx="861774" cy="6182727"/>
          </a:xfrm>
          <a:prstGeom prst="rect">
            <a:avLst/>
          </a:prstGeom>
          <a:noFill/>
          <a:ln w="9525">
            <a:solidFill>
              <a:schemeClr val="tx1">
                <a:lumMod val="95000"/>
                <a:lumOff val="5000"/>
              </a:schemeClr>
            </a:solidFill>
            <a:miter lim="800000"/>
            <a:headEnd/>
            <a:tailEnd/>
          </a:ln>
          <a:effectLst/>
        </p:spPr>
        <p:txBody>
          <a:bodyPr vert="eaVert" wrap="square">
            <a:spAutoFit/>
          </a:bodyPr>
          <a:lstStyle/>
          <a:p>
            <a:r>
              <a:rPr lang="ja-JP" altLang="en-US" sz="4400" dirty="0"/>
              <a:t>他人の行為による責任論</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5"/>
          <p:cNvSpPr>
            <a:spLocks noChangeArrowheads="1"/>
          </p:cNvSpPr>
          <p:nvPr/>
        </p:nvSpPr>
        <p:spPr bwMode="auto">
          <a:xfrm>
            <a:off x="0" y="1733550"/>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9940" name="Object 4"/>
          <p:cNvGraphicFramePr>
            <a:graphicFrameLocks noChangeAspect="1"/>
          </p:cNvGraphicFramePr>
          <p:nvPr/>
        </p:nvGraphicFramePr>
        <p:xfrm>
          <a:off x="34925" y="1196975"/>
          <a:ext cx="9144000" cy="5605463"/>
        </p:xfrm>
        <a:graphic>
          <a:graphicData uri="http://schemas.openxmlformats.org/presentationml/2006/ole">
            <p:oleObj spid="_x0000_s3074" name="スライド" r:id="rId4" imgW="4515604" imgH="3386467" progId="PowerPoint.Slide.8">
              <p:embed/>
            </p:oleObj>
          </a:graphicData>
        </a:graphic>
      </p:graphicFrame>
      <p:sp>
        <p:nvSpPr>
          <p:cNvPr id="39938" name="Rectangle 2"/>
          <p:cNvSpPr>
            <a:spLocks noGrp="1" noChangeArrowheads="1"/>
          </p:cNvSpPr>
          <p:nvPr>
            <p:ph type="title"/>
          </p:nvPr>
        </p:nvSpPr>
        <p:spPr>
          <a:ln>
            <a:solidFill>
              <a:schemeClr val="tx1"/>
            </a:solidFill>
          </a:ln>
        </p:spPr>
        <p:txBody>
          <a:bodyPr/>
          <a:lstStyle/>
          <a:p>
            <a:r>
              <a:rPr lang="ja-JP" altLang="en-US"/>
              <a:t>旅行業の公的規制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 3"/>
          <p:cNvSpPr>
            <a:spLocks noGrp="1"/>
          </p:cNvSpPr>
          <p:nvPr>
            <p:ph type="sldNum" sz="quarter" idx="12"/>
          </p:nvPr>
        </p:nvSpPr>
        <p:spPr/>
        <p:txBody>
          <a:bodyPr/>
          <a:lstStyle/>
          <a:p>
            <a:fld id="{37BFDDEA-BAFE-4294-BA74-28FCB53882FF}" type="slidenum">
              <a:rPr lang="en-US" altLang="ja-JP"/>
              <a:pPr/>
              <a:t>70</a:t>
            </a:fld>
            <a:endParaRPr lang="en-US" altLang="ja-JP"/>
          </a:p>
        </p:txBody>
      </p:sp>
      <p:sp>
        <p:nvSpPr>
          <p:cNvPr id="336898" name="Rectangle 2"/>
          <p:cNvSpPr>
            <a:spLocks noChangeArrowheads="1"/>
          </p:cNvSpPr>
          <p:nvPr/>
        </p:nvSpPr>
        <p:spPr bwMode="auto">
          <a:xfrm>
            <a:off x="762000" y="533400"/>
            <a:ext cx="5322168" cy="762000"/>
          </a:xfrm>
          <a:prstGeom prst="rect">
            <a:avLst/>
          </a:prstGeom>
          <a:noFill/>
          <a:ln w="9525">
            <a:solidFill>
              <a:schemeClr val="tx1"/>
            </a:solidFill>
            <a:miter lim="800000"/>
            <a:headEnd/>
            <a:tailEnd/>
          </a:ln>
          <a:effectLst/>
        </p:spPr>
        <p:txBody>
          <a:bodyPr wrap="none" anchor="ctr"/>
          <a:lstStyle/>
          <a:p>
            <a:pPr algn="ctr"/>
            <a:r>
              <a:rPr lang="ja-JP" altLang="en-US" sz="3600" dirty="0">
                <a:ea typeface="ＭＳ 明朝" pitchFamily="17" charset="-128"/>
              </a:rPr>
              <a:t>他人の行為による責任論</a:t>
            </a:r>
          </a:p>
        </p:txBody>
      </p:sp>
      <p:sp>
        <p:nvSpPr>
          <p:cNvPr id="336899" name="Text Box 3"/>
          <p:cNvSpPr txBox="1">
            <a:spLocks noChangeArrowheads="1"/>
          </p:cNvSpPr>
          <p:nvPr/>
        </p:nvSpPr>
        <p:spPr bwMode="auto">
          <a:xfrm>
            <a:off x="1492250" y="1752600"/>
            <a:ext cx="7194550" cy="822325"/>
          </a:xfrm>
          <a:prstGeom prst="rect">
            <a:avLst/>
          </a:prstGeom>
          <a:noFill/>
          <a:ln w="9525">
            <a:noFill/>
            <a:miter lim="800000"/>
            <a:headEnd/>
            <a:tailEnd/>
          </a:ln>
          <a:effectLst/>
        </p:spPr>
        <p:txBody>
          <a:bodyPr wrap="none">
            <a:spAutoFit/>
          </a:bodyPr>
          <a:lstStyle/>
          <a:p>
            <a:r>
              <a:rPr lang="ja-JP" altLang="en-US">
                <a:ea typeface="ＭＳ 明朝" pitchFamily="17" charset="-128"/>
              </a:rPr>
              <a:t>履行補助者責任論：</a:t>
            </a:r>
          </a:p>
          <a:p>
            <a:r>
              <a:rPr lang="ja-JP" altLang="en-US">
                <a:ea typeface="ＭＳ 明朝" pitchFamily="17" charset="-128"/>
              </a:rPr>
              <a:t>　　履行補助者の故意・過失は債務者のそれと同視</a:t>
            </a:r>
          </a:p>
        </p:txBody>
      </p:sp>
      <p:sp>
        <p:nvSpPr>
          <p:cNvPr id="336900" name="Text Box 4"/>
          <p:cNvSpPr txBox="1">
            <a:spLocks noChangeArrowheads="1"/>
          </p:cNvSpPr>
          <p:nvPr/>
        </p:nvSpPr>
        <p:spPr bwMode="auto">
          <a:xfrm>
            <a:off x="1290638" y="3292475"/>
            <a:ext cx="7204075" cy="831850"/>
          </a:xfrm>
          <a:prstGeom prst="rect">
            <a:avLst/>
          </a:prstGeom>
          <a:noFill/>
          <a:ln w="9525">
            <a:solidFill>
              <a:schemeClr val="tx1"/>
            </a:solidFill>
            <a:prstDash val="dash"/>
            <a:miter lim="800000"/>
            <a:headEnd/>
            <a:tailEnd/>
          </a:ln>
          <a:effectLst/>
        </p:spPr>
        <p:txBody>
          <a:bodyPr wrap="none">
            <a:spAutoFit/>
          </a:bodyPr>
          <a:lstStyle/>
          <a:p>
            <a:pPr algn="ctr"/>
            <a:r>
              <a:rPr lang="ja-JP" altLang="en-US">
                <a:ea typeface="ＭＳ 明朝" pitchFamily="17" charset="-128"/>
              </a:rPr>
              <a:t>他人の行為であろうがなかろうが、不履行の中に</a:t>
            </a:r>
          </a:p>
          <a:p>
            <a:pPr algn="ctr"/>
            <a:r>
              <a:rPr lang="ja-JP" altLang="en-US">
                <a:ea typeface="ＭＳ 明朝" pitchFamily="17" charset="-128"/>
              </a:rPr>
              <a:t>「契約上なすべきことをしなかった」帰責性がある</a:t>
            </a:r>
          </a:p>
        </p:txBody>
      </p:sp>
      <p:sp>
        <p:nvSpPr>
          <p:cNvPr id="336901" name="Text Box 5"/>
          <p:cNvSpPr txBox="1">
            <a:spLocks noChangeArrowheads="1"/>
          </p:cNvSpPr>
          <p:nvPr/>
        </p:nvSpPr>
        <p:spPr bwMode="auto">
          <a:xfrm>
            <a:off x="1295400" y="4800600"/>
            <a:ext cx="7813675" cy="466725"/>
          </a:xfrm>
          <a:prstGeom prst="rect">
            <a:avLst/>
          </a:prstGeom>
          <a:noFill/>
          <a:ln w="9525">
            <a:solidFill>
              <a:schemeClr val="tx1"/>
            </a:solidFill>
            <a:prstDash val="dash"/>
            <a:miter lim="800000"/>
            <a:headEnd/>
            <a:tailEnd/>
          </a:ln>
          <a:effectLst/>
        </p:spPr>
        <p:txBody>
          <a:bodyPr wrap="none">
            <a:spAutoFit/>
          </a:bodyPr>
          <a:lstStyle/>
          <a:p>
            <a:pPr algn="ctr"/>
            <a:r>
              <a:rPr lang="ja-JP" altLang="en-US">
                <a:ea typeface="ＭＳ 明朝" pitchFamily="17" charset="-128"/>
              </a:rPr>
              <a:t>危険責任・報償責任的考え方　　使用者責任との違い？</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 5"/>
          <p:cNvSpPr>
            <a:spLocks noGrp="1"/>
          </p:cNvSpPr>
          <p:nvPr>
            <p:ph type="sldNum" sz="quarter" idx="12"/>
          </p:nvPr>
        </p:nvSpPr>
        <p:spPr/>
        <p:txBody>
          <a:bodyPr/>
          <a:lstStyle/>
          <a:p>
            <a:fld id="{0CB12CA1-F8DB-466D-8D1B-13DD7CC469C8}" type="slidenum">
              <a:rPr lang="en-US" altLang="ja-JP"/>
              <a:pPr/>
              <a:t>71</a:t>
            </a:fld>
            <a:endParaRPr lang="en-US" altLang="ja-JP"/>
          </a:p>
        </p:txBody>
      </p:sp>
      <p:sp>
        <p:nvSpPr>
          <p:cNvPr id="337922" name="Oval 2"/>
          <p:cNvSpPr>
            <a:spLocks noChangeArrowheads="1"/>
          </p:cNvSpPr>
          <p:nvPr/>
        </p:nvSpPr>
        <p:spPr bwMode="auto">
          <a:xfrm>
            <a:off x="990600" y="2057400"/>
            <a:ext cx="2438400" cy="1828800"/>
          </a:xfrm>
          <a:prstGeom prst="ellipse">
            <a:avLst/>
          </a:prstGeom>
          <a:noFill/>
          <a:ln w="9525">
            <a:solidFill>
              <a:schemeClr val="tx1"/>
            </a:solidFill>
            <a:round/>
            <a:headEnd/>
            <a:tailEnd/>
          </a:ln>
          <a:effectLst/>
        </p:spPr>
        <p:txBody>
          <a:bodyPr wrap="none" anchor="ctr"/>
          <a:lstStyle/>
          <a:p>
            <a:endParaRPr lang="ja-JP" altLang="en-US"/>
          </a:p>
        </p:txBody>
      </p:sp>
      <p:sp>
        <p:nvSpPr>
          <p:cNvPr id="337923" name="Oval 3"/>
          <p:cNvSpPr>
            <a:spLocks noChangeArrowheads="1"/>
          </p:cNvSpPr>
          <p:nvPr/>
        </p:nvSpPr>
        <p:spPr bwMode="auto">
          <a:xfrm>
            <a:off x="2133600" y="2743200"/>
            <a:ext cx="914400" cy="914400"/>
          </a:xfrm>
          <a:prstGeom prst="ellipse">
            <a:avLst/>
          </a:prstGeom>
          <a:noFill/>
          <a:ln w="9525">
            <a:solidFill>
              <a:schemeClr val="tx1"/>
            </a:solidFill>
            <a:round/>
            <a:headEnd/>
            <a:tailEnd/>
          </a:ln>
          <a:effectLst/>
        </p:spPr>
        <p:txBody>
          <a:bodyPr wrap="none" anchor="ctr"/>
          <a:lstStyle/>
          <a:p>
            <a:pPr algn="ctr"/>
            <a:r>
              <a:rPr lang="ja-JP" altLang="en-US"/>
              <a:t>内部</a:t>
            </a:r>
          </a:p>
        </p:txBody>
      </p:sp>
      <p:sp>
        <p:nvSpPr>
          <p:cNvPr id="337924" name="Oval 4"/>
          <p:cNvSpPr>
            <a:spLocks noChangeArrowheads="1"/>
          </p:cNvSpPr>
          <p:nvPr/>
        </p:nvSpPr>
        <p:spPr bwMode="auto">
          <a:xfrm>
            <a:off x="6858000" y="2819400"/>
            <a:ext cx="914400" cy="914400"/>
          </a:xfrm>
          <a:prstGeom prst="ellipse">
            <a:avLst/>
          </a:prstGeom>
          <a:noFill/>
          <a:ln w="9525">
            <a:solidFill>
              <a:schemeClr val="tx1"/>
            </a:solidFill>
            <a:round/>
            <a:headEnd/>
            <a:tailEnd/>
          </a:ln>
          <a:effectLst/>
        </p:spPr>
        <p:txBody>
          <a:bodyPr wrap="none" anchor="ctr"/>
          <a:lstStyle/>
          <a:p>
            <a:pPr algn="ctr"/>
            <a:r>
              <a:rPr lang="ja-JP" altLang="en-US"/>
              <a:t>外部</a:t>
            </a:r>
          </a:p>
        </p:txBody>
      </p:sp>
      <p:sp>
        <p:nvSpPr>
          <p:cNvPr id="337925" name="Line 5"/>
          <p:cNvSpPr>
            <a:spLocks noChangeShapeType="1"/>
          </p:cNvSpPr>
          <p:nvPr/>
        </p:nvSpPr>
        <p:spPr bwMode="auto">
          <a:xfrm flipH="1">
            <a:off x="3505200" y="3276600"/>
            <a:ext cx="3276600" cy="0"/>
          </a:xfrm>
          <a:prstGeom prst="line">
            <a:avLst/>
          </a:prstGeom>
          <a:noFill/>
          <a:ln w="76200" cmpd="tri">
            <a:solidFill>
              <a:schemeClr val="tx1"/>
            </a:solidFill>
            <a:round/>
            <a:headEnd type="triangle" w="med" len="med"/>
            <a:tailEnd type="triangle" w="med" len="med"/>
          </a:ln>
          <a:effectLst/>
        </p:spPr>
        <p:txBody>
          <a:bodyPr wrap="none" anchor="ctr"/>
          <a:lstStyle/>
          <a:p>
            <a:endParaRPr lang="ja-JP" altLang="en-US"/>
          </a:p>
        </p:txBody>
      </p:sp>
      <p:sp>
        <p:nvSpPr>
          <p:cNvPr id="337926" name="Text Box 6"/>
          <p:cNvSpPr txBox="1">
            <a:spLocks noChangeArrowheads="1"/>
          </p:cNvSpPr>
          <p:nvPr/>
        </p:nvSpPr>
        <p:spPr bwMode="auto">
          <a:xfrm>
            <a:off x="3962400" y="3352800"/>
            <a:ext cx="2522538" cy="457200"/>
          </a:xfrm>
          <a:prstGeom prst="rect">
            <a:avLst/>
          </a:prstGeom>
          <a:noFill/>
          <a:ln w="9525">
            <a:noFill/>
            <a:miter lim="800000"/>
            <a:headEnd/>
            <a:tailEnd/>
          </a:ln>
          <a:effectLst/>
        </p:spPr>
        <p:txBody>
          <a:bodyPr wrap="none">
            <a:spAutoFit/>
          </a:bodyPr>
          <a:lstStyle/>
          <a:p>
            <a:r>
              <a:rPr lang="ja-JP" altLang="en-US"/>
              <a:t>一般法による責任</a:t>
            </a:r>
          </a:p>
        </p:txBody>
      </p:sp>
      <p:sp>
        <p:nvSpPr>
          <p:cNvPr id="337927" name="Line 7"/>
          <p:cNvSpPr>
            <a:spLocks noChangeShapeType="1"/>
          </p:cNvSpPr>
          <p:nvPr/>
        </p:nvSpPr>
        <p:spPr bwMode="auto">
          <a:xfrm>
            <a:off x="5334000" y="3962400"/>
            <a:ext cx="0" cy="914400"/>
          </a:xfrm>
          <a:prstGeom prst="line">
            <a:avLst/>
          </a:prstGeom>
          <a:noFill/>
          <a:ln w="76200" cmpd="tri">
            <a:solidFill>
              <a:schemeClr val="tx1"/>
            </a:solidFill>
            <a:round/>
            <a:headEnd type="triangle" w="med" len="med"/>
            <a:tailEnd type="triangle" w="med" len="med"/>
          </a:ln>
          <a:effectLst/>
        </p:spPr>
        <p:txBody>
          <a:bodyPr wrap="none" anchor="ctr"/>
          <a:lstStyle/>
          <a:p>
            <a:endParaRPr lang="ja-JP" altLang="en-US"/>
          </a:p>
        </p:txBody>
      </p:sp>
      <p:sp>
        <p:nvSpPr>
          <p:cNvPr id="337928" name="Text Box 8"/>
          <p:cNvSpPr txBox="1">
            <a:spLocks noChangeArrowheads="1"/>
          </p:cNvSpPr>
          <p:nvPr/>
        </p:nvSpPr>
        <p:spPr bwMode="auto">
          <a:xfrm>
            <a:off x="4175125" y="4973638"/>
            <a:ext cx="3049588" cy="457200"/>
          </a:xfrm>
          <a:prstGeom prst="rect">
            <a:avLst/>
          </a:prstGeom>
          <a:noFill/>
          <a:ln w="9525">
            <a:noFill/>
            <a:miter lim="800000"/>
            <a:headEnd/>
            <a:tailEnd/>
          </a:ln>
          <a:effectLst/>
        </p:spPr>
        <p:txBody>
          <a:bodyPr wrap="none">
            <a:spAutoFit/>
          </a:bodyPr>
          <a:lstStyle/>
          <a:p>
            <a:r>
              <a:rPr lang="ja-JP" altLang="en-US"/>
              <a:t>例外：特殊な偶発事故</a:t>
            </a:r>
          </a:p>
        </p:txBody>
      </p:sp>
      <p:sp>
        <p:nvSpPr>
          <p:cNvPr id="337929" name="Text Box 9"/>
          <p:cNvSpPr txBox="1">
            <a:spLocks noChangeArrowheads="1"/>
          </p:cNvSpPr>
          <p:nvPr/>
        </p:nvSpPr>
        <p:spPr bwMode="auto">
          <a:xfrm>
            <a:off x="1355725" y="3851275"/>
            <a:ext cx="1860550" cy="457200"/>
          </a:xfrm>
          <a:prstGeom prst="rect">
            <a:avLst/>
          </a:prstGeom>
          <a:noFill/>
          <a:ln w="9525">
            <a:noFill/>
            <a:miter lim="800000"/>
            <a:headEnd/>
            <a:tailEnd/>
          </a:ln>
          <a:effectLst/>
        </p:spPr>
        <p:txBody>
          <a:bodyPr wrap="none">
            <a:spAutoFit/>
          </a:bodyPr>
          <a:lstStyle/>
          <a:p>
            <a:r>
              <a:rPr lang="en-US" altLang="ja-JP"/>
              <a:t>(</a:t>
            </a:r>
            <a:r>
              <a:rPr lang="ja-JP" altLang="en-US"/>
              <a:t>庸車、傭船）</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 3"/>
          <p:cNvSpPr>
            <a:spLocks noGrp="1"/>
          </p:cNvSpPr>
          <p:nvPr>
            <p:ph type="sldNum" sz="quarter" idx="12"/>
          </p:nvPr>
        </p:nvSpPr>
        <p:spPr/>
        <p:txBody>
          <a:bodyPr/>
          <a:lstStyle/>
          <a:p>
            <a:fld id="{D6240CA9-0E96-4E5A-B3BF-1B27F866DF71}" type="slidenum">
              <a:rPr lang="en-US" altLang="ja-JP"/>
              <a:pPr/>
              <a:t>72</a:t>
            </a:fld>
            <a:endParaRPr lang="en-US" altLang="ja-JP"/>
          </a:p>
        </p:txBody>
      </p:sp>
      <p:sp>
        <p:nvSpPr>
          <p:cNvPr id="338946" name="Text Box 2"/>
          <p:cNvSpPr txBox="1">
            <a:spLocks noChangeArrowheads="1"/>
          </p:cNvSpPr>
          <p:nvPr/>
        </p:nvSpPr>
        <p:spPr bwMode="auto">
          <a:xfrm>
            <a:off x="533400" y="2601913"/>
            <a:ext cx="8391525" cy="466725"/>
          </a:xfrm>
          <a:prstGeom prst="rect">
            <a:avLst/>
          </a:prstGeom>
          <a:noFill/>
          <a:ln w="9525">
            <a:solidFill>
              <a:schemeClr val="tx1"/>
            </a:solidFill>
            <a:miter lim="800000"/>
            <a:headEnd/>
            <a:tailEnd/>
          </a:ln>
          <a:effectLst/>
        </p:spPr>
        <p:txBody>
          <a:bodyPr wrap="none">
            <a:spAutoFit/>
          </a:bodyPr>
          <a:lstStyle/>
          <a:p>
            <a:r>
              <a:rPr lang="ja-JP" altLang="en-US"/>
              <a:t>被用者的補助者（民法</a:t>
            </a:r>
            <a:r>
              <a:rPr lang="en-US" altLang="ja-JP"/>
              <a:t>715</a:t>
            </a:r>
            <a:r>
              <a:rPr lang="ja-JP" altLang="en-US"/>
              <a:t>条の責任の対象とされる被用者類型）</a:t>
            </a:r>
          </a:p>
        </p:txBody>
      </p:sp>
      <p:sp>
        <p:nvSpPr>
          <p:cNvPr id="338947" name="Text Box 3"/>
          <p:cNvSpPr txBox="1">
            <a:spLocks noChangeArrowheads="1"/>
          </p:cNvSpPr>
          <p:nvPr/>
        </p:nvSpPr>
        <p:spPr bwMode="auto">
          <a:xfrm>
            <a:off x="533400" y="3505200"/>
            <a:ext cx="8059738" cy="466725"/>
          </a:xfrm>
          <a:prstGeom prst="rect">
            <a:avLst/>
          </a:prstGeom>
          <a:noFill/>
          <a:ln w="9525">
            <a:solidFill>
              <a:schemeClr val="tx1"/>
            </a:solidFill>
            <a:miter lim="800000"/>
            <a:headEnd/>
            <a:tailEnd/>
          </a:ln>
          <a:effectLst/>
        </p:spPr>
        <p:txBody>
          <a:bodyPr wrap="none">
            <a:spAutoFit/>
          </a:bodyPr>
          <a:lstStyle/>
          <a:p>
            <a:r>
              <a:rPr lang="ja-JP" altLang="en-US"/>
              <a:t>独立的補助者（被用者的補助者以外の独立性のある補助者）</a:t>
            </a:r>
          </a:p>
        </p:txBody>
      </p:sp>
      <p:sp>
        <p:nvSpPr>
          <p:cNvPr id="338948" name="Text Box 4"/>
          <p:cNvSpPr txBox="1">
            <a:spLocks noChangeArrowheads="1"/>
          </p:cNvSpPr>
          <p:nvPr/>
        </p:nvSpPr>
        <p:spPr bwMode="auto">
          <a:xfrm>
            <a:off x="800100" y="4724400"/>
            <a:ext cx="8007350" cy="915988"/>
          </a:xfrm>
          <a:prstGeom prst="rect">
            <a:avLst/>
          </a:prstGeom>
          <a:noFill/>
          <a:ln w="9525">
            <a:noFill/>
            <a:miter lim="800000"/>
            <a:headEnd/>
            <a:tailEnd/>
          </a:ln>
          <a:effectLst/>
        </p:spPr>
        <p:txBody>
          <a:bodyPr wrap="none">
            <a:spAutoFit/>
          </a:bodyPr>
          <a:lstStyle/>
          <a:p>
            <a:r>
              <a:rPr lang="ja-JP" altLang="en-US" sz="1800"/>
              <a:t>当該運送契約上の義務の履行のために使用された者であって、</a:t>
            </a:r>
          </a:p>
          <a:p>
            <a:r>
              <a:rPr lang="ja-JP" altLang="en-US" sz="1800"/>
              <a:t>かつその者の有責行為がその義務の履行につき（ＮＯＴ際して）存在する場合のみ</a:t>
            </a:r>
          </a:p>
          <a:p>
            <a:r>
              <a:rPr lang="ja-JP" altLang="en-US" sz="1800"/>
              <a:t>運送人は運送契約上の債務不履行責任を負う</a:t>
            </a:r>
          </a:p>
        </p:txBody>
      </p:sp>
      <p:sp>
        <p:nvSpPr>
          <p:cNvPr id="338949" name="Text Box 5"/>
          <p:cNvSpPr txBox="1">
            <a:spLocks noChangeArrowheads="1"/>
          </p:cNvSpPr>
          <p:nvPr/>
        </p:nvSpPr>
        <p:spPr bwMode="auto">
          <a:xfrm>
            <a:off x="2895600" y="4267200"/>
            <a:ext cx="4756150" cy="457200"/>
          </a:xfrm>
          <a:prstGeom prst="rect">
            <a:avLst/>
          </a:prstGeom>
          <a:noFill/>
          <a:ln w="9525">
            <a:noFill/>
            <a:miter lim="800000"/>
            <a:headEnd/>
            <a:tailEnd/>
          </a:ln>
          <a:effectLst/>
        </p:spPr>
        <p:txBody>
          <a:bodyPr wrap="none">
            <a:spAutoFit/>
          </a:bodyPr>
          <a:lstStyle/>
          <a:p>
            <a:r>
              <a:rPr lang="ja-JP" altLang="en-US"/>
              <a:t>履行補助者の責任法理の補充適用</a:t>
            </a:r>
          </a:p>
        </p:txBody>
      </p:sp>
      <p:sp>
        <p:nvSpPr>
          <p:cNvPr id="338950" name="Text Box 6"/>
          <p:cNvSpPr txBox="1">
            <a:spLocks noChangeArrowheads="1"/>
          </p:cNvSpPr>
          <p:nvPr/>
        </p:nvSpPr>
        <p:spPr bwMode="auto">
          <a:xfrm>
            <a:off x="76200" y="777875"/>
            <a:ext cx="8994775" cy="822325"/>
          </a:xfrm>
          <a:prstGeom prst="rect">
            <a:avLst/>
          </a:prstGeom>
          <a:noFill/>
          <a:ln w="9525">
            <a:noFill/>
            <a:miter lim="800000"/>
            <a:headEnd/>
            <a:tailEnd/>
          </a:ln>
          <a:effectLst/>
        </p:spPr>
        <p:txBody>
          <a:bodyPr wrap="none">
            <a:spAutoFit/>
          </a:bodyPr>
          <a:lstStyle/>
          <a:p>
            <a:r>
              <a:rPr lang="ja-JP" altLang="en-US"/>
              <a:t>民法</a:t>
            </a:r>
            <a:r>
              <a:rPr lang="en-US" altLang="ja-JP"/>
              <a:t>715</a:t>
            </a:r>
            <a:r>
              <a:rPr lang="ja-JP" altLang="en-US"/>
              <a:t>条：使用者と被用者間に実質的な指揮･監督の関係の存在を</a:t>
            </a:r>
          </a:p>
          <a:p>
            <a:r>
              <a:rPr lang="ja-JP" altLang="en-US"/>
              <a:t>要求　　　受任者や請負人等独立性ある補助者は対象外</a:t>
            </a:r>
          </a:p>
        </p:txBody>
      </p:sp>
      <p:sp>
        <p:nvSpPr>
          <p:cNvPr id="338951" name="Text Box 7"/>
          <p:cNvSpPr txBox="1">
            <a:spLocks noChangeArrowheads="1"/>
          </p:cNvSpPr>
          <p:nvPr/>
        </p:nvSpPr>
        <p:spPr bwMode="auto">
          <a:xfrm>
            <a:off x="1735138" y="1676400"/>
            <a:ext cx="5884862" cy="457200"/>
          </a:xfrm>
          <a:prstGeom prst="rect">
            <a:avLst/>
          </a:prstGeom>
          <a:noFill/>
          <a:ln w="9525">
            <a:noFill/>
            <a:miter lim="800000"/>
            <a:headEnd/>
            <a:tailEnd/>
          </a:ln>
          <a:effectLst/>
        </p:spPr>
        <p:txBody>
          <a:bodyPr wrap="none">
            <a:spAutoFit/>
          </a:bodyPr>
          <a:lstStyle/>
          <a:p>
            <a:r>
              <a:rPr lang="ja-JP" altLang="en-US"/>
              <a:t>干渉可能性によって画される補助者より狭い</a:t>
            </a:r>
          </a:p>
        </p:txBody>
      </p:sp>
      <p:sp>
        <p:nvSpPr>
          <p:cNvPr id="338952" name="Text Box 8"/>
          <p:cNvSpPr txBox="1">
            <a:spLocks noChangeArrowheads="1"/>
          </p:cNvSpPr>
          <p:nvPr/>
        </p:nvSpPr>
        <p:spPr bwMode="auto">
          <a:xfrm>
            <a:off x="1752600" y="1905000"/>
            <a:ext cx="3136900" cy="457200"/>
          </a:xfrm>
          <a:prstGeom prst="rect">
            <a:avLst/>
          </a:prstGeom>
          <a:noFill/>
          <a:ln w="9525">
            <a:noFill/>
            <a:miter lim="800000"/>
            <a:headEnd/>
            <a:tailEnd/>
          </a:ln>
          <a:effectLst/>
        </p:spPr>
        <p:txBody>
          <a:bodyPr wrap="none">
            <a:spAutoFit/>
          </a:bodyPr>
          <a:lstStyle/>
          <a:p>
            <a:r>
              <a:rPr lang="ja-JP" altLang="en-US"/>
              <a:t>判例の集積があり明確</a:t>
            </a:r>
          </a:p>
        </p:txBody>
      </p:sp>
      <p:sp>
        <p:nvSpPr>
          <p:cNvPr id="338953" name="Text Box 9"/>
          <p:cNvSpPr txBox="1">
            <a:spLocks noChangeArrowheads="1"/>
          </p:cNvSpPr>
          <p:nvPr/>
        </p:nvSpPr>
        <p:spPr bwMode="auto">
          <a:xfrm>
            <a:off x="593725" y="116632"/>
            <a:ext cx="1723549" cy="707886"/>
          </a:xfrm>
          <a:prstGeom prst="rect">
            <a:avLst/>
          </a:prstGeom>
          <a:noFill/>
          <a:ln w="9525">
            <a:solidFill>
              <a:schemeClr val="tx1"/>
            </a:solidFill>
            <a:miter lim="800000"/>
            <a:headEnd/>
            <a:tailEnd/>
          </a:ln>
          <a:effectLst/>
        </p:spPr>
        <p:txBody>
          <a:bodyPr wrap="none">
            <a:spAutoFit/>
          </a:bodyPr>
          <a:lstStyle/>
          <a:p>
            <a:r>
              <a:rPr lang="ja-JP" altLang="en-US" sz="4000" dirty="0"/>
              <a:t>落合説</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スライド番号プレースホルダ 3"/>
          <p:cNvSpPr>
            <a:spLocks noGrp="1"/>
          </p:cNvSpPr>
          <p:nvPr>
            <p:ph type="sldNum" sz="quarter" idx="12"/>
          </p:nvPr>
        </p:nvSpPr>
        <p:spPr/>
        <p:txBody>
          <a:bodyPr/>
          <a:lstStyle/>
          <a:p>
            <a:fld id="{2FC889D3-90A7-44CC-A0B3-052121D6FFCB}" type="slidenum">
              <a:rPr lang="en-US" altLang="ja-JP"/>
              <a:pPr/>
              <a:t>73</a:t>
            </a:fld>
            <a:endParaRPr lang="en-US" altLang="ja-JP"/>
          </a:p>
        </p:txBody>
      </p:sp>
      <p:sp>
        <p:nvSpPr>
          <p:cNvPr id="339970" name="Text Box 2"/>
          <p:cNvSpPr txBox="1">
            <a:spLocks noChangeArrowheads="1"/>
          </p:cNvSpPr>
          <p:nvPr/>
        </p:nvSpPr>
        <p:spPr bwMode="auto">
          <a:xfrm>
            <a:off x="0" y="250825"/>
            <a:ext cx="9144000" cy="1196975"/>
          </a:xfrm>
          <a:prstGeom prst="rect">
            <a:avLst/>
          </a:prstGeom>
          <a:noFill/>
          <a:ln w="9525">
            <a:solidFill>
              <a:schemeClr val="tx1"/>
            </a:solidFill>
            <a:miter lim="800000"/>
            <a:headEnd/>
            <a:tailEnd/>
          </a:ln>
          <a:effectLst/>
        </p:spPr>
        <p:txBody>
          <a:bodyPr>
            <a:spAutoFit/>
          </a:bodyPr>
          <a:lstStyle/>
          <a:p>
            <a:r>
              <a:rPr lang="ja-JP" altLang="en-US"/>
              <a:t>商法</a:t>
            </a:r>
            <a:r>
              <a:rPr lang="en-US" altLang="ja-JP"/>
              <a:t>577</a:t>
            </a:r>
            <a:r>
              <a:rPr lang="ja-JP" altLang="en-US"/>
              <a:t>条の</a:t>
            </a:r>
            <a:r>
              <a:rPr lang="ja-JP" altLang="en-US">
                <a:solidFill>
                  <a:srgbClr val="FF0000"/>
                </a:solidFill>
              </a:rPr>
              <a:t>主観的適用範囲</a:t>
            </a:r>
          </a:p>
          <a:p>
            <a:r>
              <a:rPr lang="ja-JP" altLang="en-US"/>
              <a:t>　　運送取扱人、その使用人、その他運送のため使用したる者</a:t>
            </a:r>
          </a:p>
          <a:p>
            <a:r>
              <a:rPr lang="ja-JP" altLang="en-US"/>
              <a:t>　　　　→　</a:t>
            </a:r>
            <a:r>
              <a:rPr lang="ja-JP" altLang="en-US" b="1"/>
              <a:t>履行補助者</a:t>
            </a:r>
            <a:r>
              <a:rPr lang="ja-JP" altLang="en-US" sz="1400"/>
              <a:t>（運送人が特定の運送契約上の義務の履行のために運送に関与させた者）</a:t>
            </a:r>
            <a:endParaRPr lang="ja-JP" altLang="en-US"/>
          </a:p>
        </p:txBody>
      </p:sp>
      <p:sp>
        <p:nvSpPr>
          <p:cNvPr id="339971" name="Oval 3"/>
          <p:cNvSpPr>
            <a:spLocks noChangeArrowheads="1"/>
          </p:cNvSpPr>
          <p:nvPr/>
        </p:nvSpPr>
        <p:spPr bwMode="auto">
          <a:xfrm>
            <a:off x="6553200" y="2743200"/>
            <a:ext cx="914400" cy="685800"/>
          </a:xfrm>
          <a:prstGeom prst="ellipse">
            <a:avLst/>
          </a:prstGeom>
          <a:noFill/>
          <a:ln w="9525">
            <a:solidFill>
              <a:schemeClr val="tx1"/>
            </a:solidFill>
            <a:round/>
            <a:headEnd/>
            <a:tailEnd/>
          </a:ln>
          <a:effectLst/>
        </p:spPr>
        <p:txBody>
          <a:bodyPr wrap="none" anchor="ctr"/>
          <a:lstStyle/>
          <a:p>
            <a:pPr algn="ctr"/>
            <a:r>
              <a:rPr lang="ja-JP" altLang="en-US"/>
              <a:t>通説</a:t>
            </a:r>
          </a:p>
        </p:txBody>
      </p:sp>
      <p:sp>
        <p:nvSpPr>
          <p:cNvPr id="339972" name="Text Box 4"/>
          <p:cNvSpPr txBox="1">
            <a:spLocks noChangeArrowheads="1"/>
          </p:cNvSpPr>
          <p:nvPr/>
        </p:nvSpPr>
        <p:spPr bwMode="auto">
          <a:xfrm>
            <a:off x="5783263" y="2032000"/>
            <a:ext cx="2903537" cy="711200"/>
          </a:xfrm>
          <a:prstGeom prst="rect">
            <a:avLst/>
          </a:prstGeom>
          <a:noFill/>
          <a:ln w="9525">
            <a:solidFill>
              <a:schemeClr val="tx1"/>
            </a:solidFill>
            <a:miter lim="800000"/>
            <a:headEnd/>
            <a:tailEnd/>
          </a:ln>
          <a:effectLst/>
        </p:spPr>
        <p:txBody>
          <a:bodyPr wrap="none">
            <a:spAutoFit/>
          </a:bodyPr>
          <a:lstStyle/>
          <a:p>
            <a:r>
              <a:rPr lang="ja-JP" altLang="en-US" sz="2000"/>
              <a:t>履行補助者の過失による</a:t>
            </a:r>
          </a:p>
          <a:p>
            <a:r>
              <a:rPr lang="ja-JP" altLang="en-US" sz="2000"/>
              <a:t>責任法理の注意規定</a:t>
            </a:r>
          </a:p>
        </p:txBody>
      </p:sp>
      <p:sp>
        <p:nvSpPr>
          <p:cNvPr id="339973" name="Oval 5"/>
          <p:cNvSpPr>
            <a:spLocks noChangeArrowheads="1"/>
          </p:cNvSpPr>
          <p:nvPr/>
        </p:nvSpPr>
        <p:spPr bwMode="auto">
          <a:xfrm>
            <a:off x="6629400" y="3505200"/>
            <a:ext cx="914400" cy="685800"/>
          </a:xfrm>
          <a:prstGeom prst="ellipse">
            <a:avLst/>
          </a:prstGeom>
          <a:noFill/>
          <a:ln w="9525">
            <a:solidFill>
              <a:schemeClr val="tx1"/>
            </a:solidFill>
            <a:round/>
            <a:headEnd/>
            <a:tailEnd/>
          </a:ln>
          <a:effectLst/>
        </p:spPr>
        <p:txBody>
          <a:bodyPr wrap="none" anchor="ctr"/>
          <a:lstStyle/>
          <a:p>
            <a:pPr algn="ctr"/>
            <a:r>
              <a:rPr lang="ja-JP" altLang="en-US"/>
              <a:t>少数説</a:t>
            </a:r>
          </a:p>
        </p:txBody>
      </p:sp>
      <p:sp>
        <p:nvSpPr>
          <p:cNvPr id="339974" name="Text Box 6"/>
          <p:cNvSpPr txBox="1">
            <a:spLocks noChangeArrowheads="1"/>
          </p:cNvSpPr>
          <p:nvPr/>
        </p:nvSpPr>
        <p:spPr bwMode="auto">
          <a:xfrm>
            <a:off x="228600" y="1971675"/>
            <a:ext cx="4003675" cy="466725"/>
          </a:xfrm>
          <a:prstGeom prst="rect">
            <a:avLst/>
          </a:prstGeom>
          <a:noFill/>
          <a:ln w="9525">
            <a:solidFill>
              <a:schemeClr val="tx1"/>
            </a:solidFill>
            <a:miter lim="800000"/>
            <a:headEnd/>
            <a:tailEnd/>
          </a:ln>
          <a:effectLst/>
        </p:spPr>
        <p:txBody>
          <a:bodyPr wrap="none">
            <a:spAutoFit/>
          </a:bodyPr>
          <a:lstStyle/>
          <a:p>
            <a:r>
              <a:rPr lang="ja-JP" altLang="en-US"/>
              <a:t>商法</a:t>
            </a:r>
            <a:r>
              <a:rPr lang="en-US" altLang="ja-JP"/>
              <a:t>577</a:t>
            </a:r>
            <a:r>
              <a:rPr lang="ja-JP" altLang="en-US"/>
              <a:t>条の</a:t>
            </a:r>
            <a:r>
              <a:rPr lang="ja-JP" altLang="en-US">
                <a:solidFill>
                  <a:srgbClr val="FF0000"/>
                </a:solidFill>
              </a:rPr>
              <a:t>客観的適用範囲</a:t>
            </a:r>
            <a:endParaRPr lang="ja-JP" altLang="en-US"/>
          </a:p>
        </p:txBody>
      </p:sp>
      <p:sp>
        <p:nvSpPr>
          <p:cNvPr id="339975" name="Text Box 7"/>
          <p:cNvSpPr txBox="1">
            <a:spLocks noChangeArrowheads="1"/>
          </p:cNvSpPr>
          <p:nvPr/>
        </p:nvSpPr>
        <p:spPr bwMode="auto">
          <a:xfrm>
            <a:off x="304800" y="2886075"/>
            <a:ext cx="5905500" cy="466725"/>
          </a:xfrm>
          <a:prstGeom prst="rect">
            <a:avLst/>
          </a:prstGeom>
          <a:noFill/>
          <a:ln w="9525">
            <a:solidFill>
              <a:schemeClr val="tx1"/>
            </a:solidFill>
            <a:miter lim="800000"/>
            <a:headEnd/>
            <a:tailEnd/>
          </a:ln>
          <a:effectLst/>
        </p:spPr>
        <p:txBody>
          <a:bodyPr wrap="none">
            <a:spAutoFit/>
          </a:bodyPr>
          <a:lstStyle/>
          <a:p>
            <a:r>
              <a:rPr lang="ja-JP" altLang="en-US"/>
              <a:t>特定の運送契約上の義務の履行に</a:t>
            </a:r>
            <a:r>
              <a:rPr lang="ja-JP" altLang="en-US">
                <a:solidFill>
                  <a:srgbClr val="FF0000"/>
                </a:solidFill>
              </a:rPr>
              <a:t>つき</a:t>
            </a:r>
            <a:r>
              <a:rPr lang="ja-JP" altLang="en-US"/>
              <a:t>存在</a:t>
            </a:r>
          </a:p>
        </p:txBody>
      </p:sp>
      <p:sp>
        <p:nvSpPr>
          <p:cNvPr id="339976" name="Text Box 8"/>
          <p:cNvSpPr txBox="1">
            <a:spLocks noChangeArrowheads="1"/>
          </p:cNvSpPr>
          <p:nvPr/>
        </p:nvSpPr>
        <p:spPr bwMode="auto">
          <a:xfrm>
            <a:off x="304800" y="3648075"/>
            <a:ext cx="6170613" cy="466725"/>
          </a:xfrm>
          <a:prstGeom prst="rect">
            <a:avLst/>
          </a:prstGeom>
          <a:noFill/>
          <a:ln w="9525">
            <a:solidFill>
              <a:schemeClr val="tx1"/>
            </a:solidFill>
            <a:miter lim="800000"/>
            <a:headEnd/>
            <a:tailEnd/>
          </a:ln>
          <a:effectLst/>
        </p:spPr>
        <p:txBody>
          <a:bodyPr wrap="none">
            <a:spAutoFit/>
          </a:bodyPr>
          <a:lstStyle/>
          <a:p>
            <a:r>
              <a:rPr lang="ja-JP" altLang="en-US"/>
              <a:t>特定の運送契約上の義務の履行に</a:t>
            </a:r>
            <a:r>
              <a:rPr lang="ja-JP" altLang="en-US">
                <a:solidFill>
                  <a:srgbClr val="FF0000"/>
                </a:solidFill>
              </a:rPr>
              <a:t>際して</a:t>
            </a:r>
            <a:r>
              <a:rPr lang="ja-JP" altLang="en-US"/>
              <a:t>存在</a:t>
            </a:r>
          </a:p>
        </p:txBody>
      </p:sp>
      <p:sp>
        <p:nvSpPr>
          <p:cNvPr id="339977" name="Text Box 9"/>
          <p:cNvSpPr txBox="1">
            <a:spLocks noChangeArrowheads="1"/>
          </p:cNvSpPr>
          <p:nvPr/>
        </p:nvSpPr>
        <p:spPr bwMode="auto">
          <a:xfrm>
            <a:off x="76200" y="4918075"/>
            <a:ext cx="9150350" cy="822325"/>
          </a:xfrm>
          <a:prstGeom prst="rect">
            <a:avLst/>
          </a:prstGeom>
          <a:noFill/>
          <a:ln w="9525">
            <a:noFill/>
            <a:miter lim="800000"/>
            <a:headEnd/>
            <a:tailEnd/>
          </a:ln>
          <a:effectLst/>
        </p:spPr>
        <p:txBody>
          <a:bodyPr wrap="none">
            <a:spAutoFit/>
          </a:bodyPr>
          <a:lstStyle/>
          <a:p>
            <a:r>
              <a:rPr lang="ja-JP" altLang="en-US"/>
              <a:t>「その使用する者」　　　　　　　　　国際海上物品運送法</a:t>
            </a:r>
            <a:r>
              <a:rPr lang="en-US" altLang="ja-JP"/>
              <a:t>3</a:t>
            </a:r>
            <a:r>
              <a:rPr lang="ja-JP" altLang="en-US"/>
              <a:t>条</a:t>
            </a:r>
            <a:r>
              <a:rPr lang="en-US" altLang="ja-JP"/>
              <a:t>1</a:t>
            </a:r>
            <a:r>
              <a:rPr lang="ja-JP" altLang="en-US"/>
              <a:t>項、</a:t>
            </a:r>
            <a:r>
              <a:rPr lang="en-US" altLang="ja-JP"/>
              <a:t>5</a:t>
            </a:r>
            <a:r>
              <a:rPr lang="ja-JP" altLang="en-US"/>
              <a:t>条</a:t>
            </a:r>
            <a:r>
              <a:rPr lang="en-US" altLang="ja-JP"/>
              <a:t>1</a:t>
            </a:r>
            <a:r>
              <a:rPr lang="ja-JP" altLang="en-US"/>
              <a:t>項</a:t>
            </a:r>
          </a:p>
          <a:p>
            <a:r>
              <a:rPr lang="ja-JP" altLang="en-US"/>
              <a:t>「運送取扱人、其使用人、其他運送ノ為使用シタル者」　　　商法</a:t>
            </a:r>
            <a:r>
              <a:rPr lang="en-US" altLang="ja-JP"/>
              <a:t>577</a:t>
            </a:r>
            <a:r>
              <a:rPr lang="ja-JP" altLang="en-US"/>
              <a:t>条</a:t>
            </a:r>
          </a:p>
        </p:txBody>
      </p:sp>
      <p:sp>
        <p:nvSpPr>
          <p:cNvPr id="339978" name="Text Box 10"/>
          <p:cNvSpPr txBox="1">
            <a:spLocks noChangeArrowheads="1"/>
          </p:cNvSpPr>
          <p:nvPr/>
        </p:nvSpPr>
        <p:spPr bwMode="auto">
          <a:xfrm>
            <a:off x="3733800" y="6096000"/>
            <a:ext cx="3384550" cy="457200"/>
          </a:xfrm>
          <a:prstGeom prst="rect">
            <a:avLst/>
          </a:prstGeom>
          <a:noFill/>
          <a:ln w="9525">
            <a:noFill/>
            <a:miter lim="800000"/>
            <a:headEnd/>
            <a:tailEnd/>
          </a:ln>
          <a:effectLst/>
        </p:spPr>
        <p:txBody>
          <a:bodyPr wrap="none">
            <a:spAutoFit/>
          </a:bodyPr>
          <a:lstStyle/>
          <a:p>
            <a:r>
              <a:rPr lang="ja-JP" altLang="en-US"/>
              <a:t>商法</a:t>
            </a:r>
            <a:r>
              <a:rPr lang="en-US" altLang="ja-JP"/>
              <a:t>738</a:t>
            </a:r>
            <a:r>
              <a:rPr lang="ja-JP" altLang="en-US"/>
              <a:t>条は無過失責任</a:t>
            </a:r>
          </a:p>
        </p:txBody>
      </p:sp>
      <p:sp>
        <p:nvSpPr>
          <p:cNvPr id="339979" name="Text Box 11"/>
          <p:cNvSpPr txBox="1">
            <a:spLocks noChangeArrowheads="1"/>
          </p:cNvSpPr>
          <p:nvPr/>
        </p:nvSpPr>
        <p:spPr bwMode="auto">
          <a:xfrm>
            <a:off x="111125" y="4486275"/>
            <a:ext cx="2327275" cy="466725"/>
          </a:xfrm>
          <a:prstGeom prst="rect">
            <a:avLst/>
          </a:prstGeom>
          <a:noFill/>
          <a:ln w="9525">
            <a:solidFill>
              <a:schemeClr val="accent2"/>
            </a:solidFill>
            <a:miter lim="800000"/>
            <a:headEnd/>
            <a:tailEnd/>
          </a:ln>
          <a:effectLst/>
        </p:spPr>
        <p:txBody>
          <a:bodyPr wrap="none">
            <a:spAutoFit/>
          </a:bodyPr>
          <a:lstStyle/>
          <a:p>
            <a:r>
              <a:rPr lang="ja-JP" altLang="en-US"/>
              <a:t>被用者的補助者</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 3"/>
          <p:cNvSpPr>
            <a:spLocks noGrp="1"/>
          </p:cNvSpPr>
          <p:nvPr>
            <p:ph type="sldNum" sz="quarter" idx="12"/>
          </p:nvPr>
        </p:nvSpPr>
        <p:spPr/>
        <p:txBody>
          <a:bodyPr/>
          <a:lstStyle/>
          <a:p>
            <a:fld id="{210A7CF5-CFCF-4D6D-B7BF-910C4C52BF7D}" type="slidenum">
              <a:rPr lang="en-US" altLang="ja-JP"/>
              <a:pPr/>
              <a:t>74</a:t>
            </a:fld>
            <a:endParaRPr lang="en-US" altLang="ja-JP"/>
          </a:p>
        </p:txBody>
      </p:sp>
      <p:sp>
        <p:nvSpPr>
          <p:cNvPr id="340994" name="Text Box 2"/>
          <p:cNvSpPr txBox="1">
            <a:spLocks noChangeArrowheads="1"/>
          </p:cNvSpPr>
          <p:nvPr/>
        </p:nvSpPr>
        <p:spPr bwMode="auto">
          <a:xfrm>
            <a:off x="1736725" y="457200"/>
            <a:ext cx="4792663" cy="457200"/>
          </a:xfrm>
          <a:prstGeom prst="rect">
            <a:avLst/>
          </a:prstGeom>
          <a:noFill/>
          <a:ln w="9525">
            <a:noFill/>
            <a:miter lim="800000"/>
            <a:headEnd/>
            <a:tailEnd/>
          </a:ln>
          <a:effectLst/>
        </p:spPr>
        <p:txBody>
          <a:bodyPr wrap="none">
            <a:spAutoFit/>
          </a:bodyPr>
          <a:lstStyle/>
          <a:p>
            <a:r>
              <a:rPr lang="ja-JP" altLang="en-US"/>
              <a:t>技術革新　経営のリスク分散→分業</a:t>
            </a:r>
          </a:p>
        </p:txBody>
      </p:sp>
      <p:sp>
        <p:nvSpPr>
          <p:cNvPr id="340995" name="Text Box 3"/>
          <p:cNvSpPr txBox="1">
            <a:spLocks noChangeArrowheads="1"/>
          </p:cNvSpPr>
          <p:nvPr/>
        </p:nvSpPr>
        <p:spPr bwMode="auto">
          <a:xfrm>
            <a:off x="214313" y="914400"/>
            <a:ext cx="8853487" cy="396875"/>
          </a:xfrm>
          <a:prstGeom prst="rect">
            <a:avLst/>
          </a:prstGeom>
          <a:noFill/>
          <a:ln w="9525">
            <a:noFill/>
            <a:miter lim="800000"/>
            <a:headEnd/>
            <a:tailEnd/>
          </a:ln>
          <a:effectLst/>
        </p:spPr>
        <p:txBody>
          <a:bodyPr wrap="none">
            <a:spAutoFit/>
          </a:bodyPr>
          <a:lstStyle/>
          <a:p>
            <a:r>
              <a:rPr lang="ja-JP" altLang="en-US" sz="2000"/>
              <a:t>企業活動を補助する者の行為が原因となって惹起される損害賠償が多発･重大化</a:t>
            </a:r>
            <a:endParaRPr lang="ja-JP" altLang="en-US"/>
          </a:p>
        </p:txBody>
      </p:sp>
      <p:sp>
        <p:nvSpPr>
          <p:cNvPr id="340996" name="Text Box 4"/>
          <p:cNvSpPr txBox="1">
            <a:spLocks noChangeArrowheads="1"/>
          </p:cNvSpPr>
          <p:nvPr/>
        </p:nvSpPr>
        <p:spPr bwMode="auto">
          <a:xfrm>
            <a:off x="304800" y="1447800"/>
            <a:ext cx="4656138" cy="457200"/>
          </a:xfrm>
          <a:prstGeom prst="rect">
            <a:avLst/>
          </a:prstGeom>
          <a:noFill/>
          <a:ln w="9525">
            <a:noFill/>
            <a:miter lim="800000"/>
            <a:headEnd/>
            <a:tailEnd/>
          </a:ln>
          <a:effectLst/>
        </p:spPr>
        <p:txBody>
          <a:bodyPr wrap="none">
            <a:spAutoFit/>
          </a:bodyPr>
          <a:lstStyle/>
          <a:p>
            <a:r>
              <a:rPr lang="ja-JP" altLang="en-US"/>
              <a:t>補助者の行為による運送人の責任</a:t>
            </a:r>
          </a:p>
        </p:txBody>
      </p:sp>
      <p:sp>
        <p:nvSpPr>
          <p:cNvPr id="340997" name="Text Box 5"/>
          <p:cNvSpPr txBox="1">
            <a:spLocks noChangeArrowheads="1"/>
          </p:cNvSpPr>
          <p:nvPr/>
        </p:nvSpPr>
        <p:spPr bwMode="auto">
          <a:xfrm>
            <a:off x="76200" y="3352800"/>
            <a:ext cx="4665663" cy="466725"/>
          </a:xfrm>
          <a:prstGeom prst="rect">
            <a:avLst/>
          </a:prstGeom>
          <a:noFill/>
          <a:ln w="9525">
            <a:solidFill>
              <a:schemeClr val="tx1"/>
            </a:solidFill>
            <a:miter lim="800000"/>
            <a:headEnd/>
            <a:tailEnd/>
          </a:ln>
          <a:effectLst/>
        </p:spPr>
        <p:txBody>
          <a:bodyPr wrap="none">
            <a:spAutoFit/>
          </a:bodyPr>
          <a:lstStyle/>
          <a:p>
            <a:r>
              <a:rPr lang="ja-JP" altLang="en-US"/>
              <a:t>履行補助者の過失による責任法理</a:t>
            </a:r>
          </a:p>
        </p:txBody>
      </p:sp>
      <p:sp>
        <p:nvSpPr>
          <p:cNvPr id="340998" name="Text Box 6"/>
          <p:cNvSpPr txBox="1">
            <a:spLocks noChangeArrowheads="1"/>
          </p:cNvSpPr>
          <p:nvPr/>
        </p:nvSpPr>
        <p:spPr bwMode="auto">
          <a:xfrm>
            <a:off x="457200" y="6130925"/>
            <a:ext cx="7972425" cy="650875"/>
          </a:xfrm>
          <a:prstGeom prst="rect">
            <a:avLst/>
          </a:prstGeom>
          <a:noFill/>
          <a:ln w="9525">
            <a:solidFill>
              <a:schemeClr val="tx1"/>
            </a:solidFill>
            <a:miter lim="800000"/>
            <a:headEnd/>
            <a:tailEnd/>
          </a:ln>
          <a:effectLst/>
        </p:spPr>
        <p:txBody>
          <a:bodyPr wrap="none">
            <a:spAutoFit/>
          </a:bodyPr>
          <a:lstStyle/>
          <a:p>
            <a:r>
              <a:rPr lang="ja-JP" altLang="en-US" sz="1800"/>
              <a:t>他人の行為による責任を明文で定める運送人の責任に関する商法責任原因規定</a:t>
            </a:r>
          </a:p>
          <a:p>
            <a:r>
              <a:rPr lang="ja-JP" altLang="en-US" sz="1800"/>
              <a:t>（商法</a:t>
            </a:r>
            <a:r>
              <a:rPr lang="en-US" altLang="ja-JP" sz="1800"/>
              <a:t>577</a:t>
            </a:r>
            <a:r>
              <a:rPr lang="ja-JP" altLang="en-US" sz="1800"/>
              <a:t>条、国際海上物品運送法</a:t>
            </a:r>
            <a:r>
              <a:rPr lang="en-US" altLang="ja-JP" sz="1800"/>
              <a:t>3</a:t>
            </a:r>
            <a:r>
              <a:rPr lang="ja-JP" altLang="en-US" sz="1800"/>
              <a:t>条</a:t>
            </a:r>
            <a:r>
              <a:rPr lang="en-US" altLang="ja-JP" sz="1800"/>
              <a:t>1</a:t>
            </a:r>
            <a:r>
              <a:rPr lang="ja-JP" altLang="en-US" sz="1800"/>
              <a:t>項）の再構成が必要</a:t>
            </a:r>
            <a:endParaRPr lang="ja-JP" altLang="en-US"/>
          </a:p>
        </p:txBody>
      </p:sp>
      <p:sp>
        <p:nvSpPr>
          <p:cNvPr id="340999" name="Text Box 7"/>
          <p:cNvSpPr txBox="1">
            <a:spLocks noChangeArrowheads="1"/>
          </p:cNvSpPr>
          <p:nvPr/>
        </p:nvSpPr>
        <p:spPr bwMode="auto">
          <a:xfrm>
            <a:off x="381000" y="2133600"/>
            <a:ext cx="3786188" cy="346075"/>
          </a:xfrm>
          <a:prstGeom prst="rect">
            <a:avLst/>
          </a:prstGeom>
          <a:noFill/>
          <a:ln w="9525">
            <a:solidFill>
              <a:schemeClr val="tx1"/>
            </a:solidFill>
            <a:miter lim="800000"/>
            <a:headEnd/>
            <a:tailEnd/>
          </a:ln>
          <a:effectLst/>
        </p:spPr>
        <p:txBody>
          <a:bodyPr wrap="none">
            <a:spAutoFit/>
          </a:bodyPr>
          <a:lstStyle/>
          <a:p>
            <a:r>
              <a:rPr lang="ja-JP" altLang="en-US" sz="1600"/>
              <a:t>履行補助者の過失による責任は最初否定</a:t>
            </a:r>
          </a:p>
        </p:txBody>
      </p:sp>
      <p:sp>
        <p:nvSpPr>
          <p:cNvPr id="341000" name="Oval 8"/>
          <p:cNvSpPr>
            <a:spLocks noChangeArrowheads="1"/>
          </p:cNvSpPr>
          <p:nvPr/>
        </p:nvSpPr>
        <p:spPr bwMode="auto">
          <a:xfrm>
            <a:off x="4267200" y="2133600"/>
            <a:ext cx="2819400" cy="457200"/>
          </a:xfrm>
          <a:prstGeom prst="ellipse">
            <a:avLst/>
          </a:prstGeom>
          <a:noFill/>
          <a:ln w="9525">
            <a:solidFill>
              <a:schemeClr val="tx1"/>
            </a:solidFill>
            <a:round/>
            <a:headEnd/>
            <a:tailEnd/>
          </a:ln>
          <a:effectLst/>
        </p:spPr>
        <p:txBody>
          <a:bodyPr wrap="none" anchor="ctr"/>
          <a:lstStyle/>
          <a:p>
            <a:pPr algn="ctr"/>
            <a:r>
              <a:rPr lang="ja-JP" altLang="en-US" sz="1800"/>
              <a:t>昭和</a:t>
            </a:r>
            <a:r>
              <a:rPr lang="en-US" altLang="ja-JP" sz="1800"/>
              <a:t>4</a:t>
            </a:r>
            <a:r>
              <a:rPr lang="ja-JP" altLang="en-US" sz="1800"/>
              <a:t>年大審院判決で肯定</a:t>
            </a:r>
            <a:endParaRPr lang="ja-JP" altLang="en-US"/>
          </a:p>
        </p:txBody>
      </p:sp>
      <p:sp>
        <p:nvSpPr>
          <p:cNvPr id="341001" name="Oval 9"/>
          <p:cNvSpPr>
            <a:spLocks noChangeArrowheads="1"/>
          </p:cNvSpPr>
          <p:nvPr/>
        </p:nvSpPr>
        <p:spPr bwMode="auto">
          <a:xfrm>
            <a:off x="4495800" y="2667000"/>
            <a:ext cx="1828800" cy="533400"/>
          </a:xfrm>
          <a:prstGeom prst="ellipse">
            <a:avLst/>
          </a:prstGeom>
          <a:noFill/>
          <a:ln w="9525">
            <a:solidFill>
              <a:schemeClr val="tx1"/>
            </a:solidFill>
            <a:round/>
            <a:headEnd/>
            <a:tailEnd/>
          </a:ln>
          <a:effectLst/>
        </p:spPr>
        <p:txBody>
          <a:bodyPr wrap="none" anchor="ctr"/>
          <a:lstStyle/>
          <a:p>
            <a:pPr algn="ctr"/>
            <a:r>
              <a:rPr lang="ja-JP" altLang="en-US"/>
              <a:t>法理の確立</a:t>
            </a:r>
          </a:p>
        </p:txBody>
      </p:sp>
      <p:sp>
        <p:nvSpPr>
          <p:cNvPr id="341002" name="Text Box 10"/>
          <p:cNvSpPr txBox="1">
            <a:spLocks noChangeArrowheads="1"/>
          </p:cNvSpPr>
          <p:nvPr/>
        </p:nvSpPr>
        <p:spPr bwMode="auto">
          <a:xfrm>
            <a:off x="457200" y="4038600"/>
            <a:ext cx="4884738" cy="466725"/>
          </a:xfrm>
          <a:prstGeom prst="rect">
            <a:avLst/>
          </a:prstGeom>
          <a:noFill/>
          <a:ln w="9525">
            <a:solidFill>
              <a:schemeClr val="tx1"/>
            </a:solidFill>
            <a:miter lim="800000"/>
            <a:headEnd/>
            <a:tailEnd/>
          </a:ln>
          <a:effectLst/>
        </p:spPr>
        <p:txBody>
          <a:bodyPr wrap="none">
            <a:spAutoFit/>
          </a:bodyPr>
          <a:lstStyle/>
          <a:p>
            <a:r>
              <a:rPr lang="ja-JP" altLang="en-US"/>
              <a:t>主観的適用範囲確定のメルクマール</a:t>
            </a:r>
          </a:p>
        </p:txBody>
      </p:sp>
      <p:sp>
        <p:nvSpPr>
          <p:cNvPr id="341003" name="Text Box 11"/>
          <p:cNvSpPr txBox="1">
            <a:spLocks noChangeArrowheads="1"/>
          </p:cNvSpPr>
          <p:nvPr/>
        </p:nvSpPr>
        <p:spPr bwMode="auto">
          <a:xfrm>
            <a:off x="5257800" y="3810000"/>
            <a:ext cx="3781425" cy="466725"/>
          </a:xfrm>
          <a:prstGeom prst="rect">
            <a:avLst/>
          </a:prstGeom>
          <a:noFill/>
          <a:ln w="9525">
            <a:solidFill>
              <a:schemeClr val="tx1"/>
            </a:solidFill>
            <a:miter lim="800000"/>
            <a:headEnd/>
            <a:tailEnd/>
          </a:ln>
          <a:effectLst/>
        </p:spPr>
        <p:txBody>
          <a:bodyPr wrap="none">
            <a:spAutoFit/>
          </a:bodyPr>
          <a:lstStyle/>
          <a:p>
            <a:r>
              <a:rPr lang="ja-JP" altLang="en-US"/>
              <a:t>債務者の意思に関する要件</a:t>
            </a:r>
          </a:p>
        </p:txBody>
      </p:sp>
      <p:sp>
        <p:nvSpPr>
          <p:cNvPr id="341004" name="Text Box 12"/>
          <p:cNvSpPr txBox="1">
            <a:spLocks noChangeArrowheads="1"/>
          </p:cNvSpPr>
          <p:nvPr/>
        </p:nvSpPr>
        <p:spPr bwMode="auto">
          <a:xfrm>
            <a:off x="5257800" y="4267200"/>
            <a:ext cx="3476625" cy="466725"/>
          </a:xfrm>
          <a:prstGeom prst="rect">
            <a:avLst/>
          </a:prstGeom>
          <a:noFill/>
          <a:ln w="9525">
            <a:solidFill>
              <a:schemeClr val="tx1"/>
            </a:solidFill>
            <a:miter lim="800000"/>
            <a:headEnd/>
            <a:tailEnd/>
          </a:ln>
          <a:effectLst/>
        </p:spPr>
        <p:txBody>
          <a:bodyPr wrap="none">
            <a:spAutoFit/>
          </a:bodyPr>
          <a:lstStyle/>
          <a:p>
            <a:r>
              <a:rPr lang="ja-JP" altLang="en-US"/>
              <a:t>干渉可能性に関する要件</a:t>
            </a:r>
          </a:p>
        </p:txBody>
      </p:sp>
      <p:sp>
        <p:nvSpPr>
          <p:cNvPr id="341005" name="Oval 13"/>
          <p:cNvSpPr>
            <a:spLocks noChangeArrowheads="1"/>
          </p:cNvSpPr>
          <p:nvPr/>
        </p:nvSpPr>
        <p:spPr bwMode="auto">
          <a:xfrm>
            <a:off x="7696200" y="4648200"/>
            <a:ext cx="1447800" cy="457200"/>
          </a:xfrm>
          <a:prstGeom prst="ellipse">
            <a:avLst/>
          </a:prstGeom>
          <a:noFill/>
          <a:ln w="9525">
            <a:solidFill>
              <a:schemeClr val="tx1"/>
            </a:solidFill>
            <a:round/>
            <a:headEnd/>
            <a:tailEnd/>
          </a:ln>
          <a:effectLst/>
        </p:spPr>
        <p:txBody>
          <a:bodyPr wrap="none" anchor="ctr"/>
          <a:lstStyle/>
          <a:p>
            <a:pPr algn="ctr"/>
            <a:r>
              <a:rPr lang="ja-JP" altLang="en-US"/>
              <a:t>落合否定</a:t>
            </a:r>
          </a:p>
        </p:txBody>
      </p:sp>
      <p:sp>
        <p:nvSpPr>
          <p:cNvPr id="341006" name="Oval 14"/>
          <p:cNvSpPr>
            <a:spLocks noChangeArrowheads="1"/>
          </p:cNvSpPr>
          <p:nvPr/>
        </p:nvSpPr>
        <p:spPr bwMode="auto">
          <a:xfrm>
            <a:off x="5867400" y="4648200"/>
            <a:ext cx="1447800" cy="457200"/>
          </a:xfrm>
          <a:prstGeom prst="ellipse">
            <a:avLst/>
          </a:prstGeom>
          <a:noFill/>
          <a:ln w="9525">
            <a:solidFill>
              <a:schemeClr val="tx1"/>
            </a:solidFill>
            <a:round/>
            <a:headEnd/>
            <a:tailEnd/>
          </a:ln>
          <a:effectLst/>
        </p:spPr>
        <p:txBody>
          <a:bodyPr wrap="none" anchor="ctr"/>
          <a:lstStyle/>
          <a:p>
            <a:pPr algn="ctr"/>
            <a:r>
              <a:rPr lang="ja-JP" altLang="en-US"/>
              <a:t>内部事情</a:t>
            </a:r>
          </a:p>
        </p:txBody>
      </p:sp>
      <p:sp>
        <p:nvSpPr>
          <p:cNvPr id="341007" name="Text Box 15"/>
          <p:cNvSpPr txBox="1">
            <a:spLocks noChangeArrowheads="1"/>
          </p:cNvSpPr>
          <p:nvPr/>
        </p:nvSpPr>
        <p:spPr bwMode="auto">
          <a:xfrm>
            <a:off x="457200" y="4867275"/>
            <a:ext cx="4884738" cy="466725"/>
          </a:xfrm>
          <a:prstGeom prst="rect">
            <a:avLst/>
          </a:prstGeom>
          <a:noFill/>
          <a:ln w="9525">
            <a:solidFill>
              <a:schemeClr val="tx1"/>
            </a:solidFill>
            <a:miter lim="800000"/>
            <a:headEnd/>
            <a:tailEnd/>
          </a:ln>
          <a:effectLst/>
        </p:spPr>
        <p:txBody>
          <a:bodyPr wrap="none">
            <a:spAutoFit/>
          </a:bodyPr>
          <a:lstStyle/>
          <a:p>
            <a:r>
              <a:rPr lang="ja-JP" altLang="en-US"/>
              <a:t>客観的適用範囲確定のメルクマール</a:t>
            </a:r>
          </a:p>
        </p:txBody>
      </p:sp>
      <p:sp>
        <p:nvSpPr>
          <p:cNvPr id="341008" name="Text Box 16"/>
          <p:cNvSpPr txBox="1">
            <a:spLocks noChangeArrowheads="1"/>
          </p:cNvSpPr>
          <p:nvPr/>
        </p:nvSpPr>
        <p:spPr bwMode="auto">
          <a:xfrm>
            <a:off x="5257800" y="5268913"/>
            <a:ext cx="3987800" cy="466725"/>
          </a:xfrm>
          <a:prstGeom prst="rect">
            <a:avLst/>
          </a:prstGeom>
          <a:noFill/>
          <a:ln w="9525">
            <a:solidFill>
              <a:schemeClr val="tx1"/>
            </a:solidFill>
            <a:miter lim="800000"/>
            <a:headEnd/>
            <a:tailEnd/>
          </a:ln>
          <a:effectLst/>
        </p:spPr>
        <p:txBody>
          <a:bodyPr wrap="none">
            <a:spAutoFit/>
          </a:bodyPr>
          <a:lstStyle/>
          <a:p>
            <a:r>
              <a:rPr lang="ja-JP" altLang="en-US"/>
              <a:t>先行的履行行為（</a:t>
            </a:r>
            <a:r>
              <a:rPr lang="en-US" altLang="ja-JP"/>
              <a:t>NK</a:t>
            </a:r>
            <a:r>
              <a:rPr lang="ja-JP" altLang="en-US"/>
              <a:t>検査等）</a:t>
            </a:r>
          </a:p>
        </p:txBody>
      </p:sp>
      <p:sp>
        <p:nvSpPr>
          <p:cNvPr id="341009" name="Text Box 17"/>
          <p:cNvSpPr txBox="1">
            <a:spLocks noChangeArrowheads="1"/>
          </p:cNvSpPr>
          <p:nvPr/>
        </p:nvSpPr>
        <p:spPr bwMode="auto">
          <a:xfrm>
            <a:off x="365125" y="2530475"/>
            <a:ext cx="3195638" cy="517525"/>
          </a:xfrm>
          <a:prstGeom prst="rect">
            <a:avLst/>
          </a:prstGeom>
          <a:noFill/>
          <a:ln w="9525">
            <a:noFill/>
            <a:miter lim="800000"/>
            <a:headEnd/>
            <a:tailEnd/>
          </a:ln>
          <a:effectLst/>
        </p:spPr>
        <p:txBody>
          <a:bodyPr wrap="none">
            <a:spAutoFit/>
          </a:bodyPr>
          <a:lstStyle/>
          <a:p>
            <a:r>
              <a:rPr lang="ja-JP" altLang="en-US" sz="1400">
                <a:solidFill>
                  <a:srgbClr val="FF0000"/>
                </a:solidFill>
              </a:rPr>
              <a:t>独民</a:t>
            </a:r>
            <a:r>
              <a:rPr lang="en-US" altLang="ja-JP" sz="1400">
                <a:solidFill>
                  <a:srgbClr val="FF0000"/>
                </a:solidFill>
              </a:rPr>
              <a:t>278</a:t>
            </a:r>
            <a:r>
              <a:rPr lang="ja-JP" altLang="en-US" sz="1400">
                <a:solidFill>
                  <a:srgbClr val="FF0000"/>
                </a:solidFill>
              </a:rPr>
              <a:t>条のごとく他人の行為による</a:t>
            </a:r>
          </a:p>
          <a:p>
            <a:r>
              <a:rPr lang="ja-JP" altLang="en-US" sz="1400">
                <a:solidFill>
                  <a:srgbClr val="FF0000"/>
                </a:solidFill>
              </a:rPr>
              <a:t>債務不履行責任規程は日本には不存在</a:t>
            </a:r>
          </a:p>
        </p:txBody>
      </p:sp>
      <p:sp>
        <p:nvSpPr>
          <p:cNvPr id="341010" name="Text Box 18"/>
          <p:cNvSpPr txBox="1">
            <a:spLocks noChangeArrowheads="1"/>
          </p:cNvSpPr>
          <p:nvPr/>
        </p:nvSpPr>
        <p:spPr bwMode="auto">
          <a:xfrm>
            <a:off x="228600" y="5502275"/>
            <a:ext cx="5705475" cy="517525"/>
          </a:xfrm>
          <a:prstGeom prst="rect">
            <a:avLst/>
          </a:prstGeom>
          <a:noFill/>
          <a:ln w="9525">
            <a:noFill/>
            <a:miter lim="800000"/>
            <a:headEnd/>
            <a:tailEnd/>
          </a:ln>
          <a:effectLst/>
        </p:spPr>
        <p:txBody>
          <a:bodyPr wrap="none">
            <a:spAutoFit/>
          </a:bodyPr>
          <a:lstStyle/>
          <a:p>
            <a:r>
              <a:rPr lang="ja-JP" altLang="en-US" sz="1400"/>
              <a:t>・補助者の行為が有害であること</a:t>
            </a:r>
          </a:p>
          <a:p>
            <a:r>
              <a:rPr lang="ja-JP" altLang="en-US" sz="1400"/>
              <a:t>・有責行為が当該特定の債務の履行につき（際してではない）存在すること</a:t>
            </a:r>
          </a:p>
        </p:txBody>
      </p:sp>
      <p:sp>
        <p:nvSpPr>
          <p:cNvPr id="341011" name="Oval 19"/>
          <p:cNvSpPr>
            <a:spLocks noChangeArrowheads="1"/>
          </p:cNvSpPr>
          <p:nvPr/>
        </p:nvSpPr>
        <p:spPr bwMode="auto">
          <a:xfrm>
            <a:off x="6477000" y="3048000"/>
            <a:ext cx="2667000" cy="457200"/>
          </a:xfrm>
          <a:prstGeom prst="ellipse">
            <a:avLst/>
          </a:prstGeom>
          <a:noFill/>
          <a:ln w="9525">
            <a:solidFill>
              <a:schemeClr val="tx1"/>
            </a:solidFill>
            <a:prstDash val="dash"/>
            <a:round/>
            <a:headEnd/>
            <a:tailEnd/>
          </a:ln>
          <a:effectLst/>
        </p:spPr>
        <p:txBody>
          <a:bodyPr wrap="none" anchor="ctr"/>
          <a:lstStyle/>
          <a:p>
            <a:pPr algn="ctr"/>
            <a:r>
              <a:rPr lang="ja-JP" altLang="en-US" sz="1800"/>
              <a:t>複雑な現代にはあわない</a:t>
            </a:r>
          </a:p>
        </p:txBody>
      </p:sp>
      <p:cxnSp>
        <p:nvCxnSpPr>
          <p:cNvPr id="341012" name="AutoShape 20"/>
          <p:cNvCxnSpPr>
            <a:cxnSpLocks noChangeShapeType="1"/>
            <a:stCxn id="341011" idx="2"/>
            <a:endCxn id="341006" idx="2"/>
          </p:cNvCxnSpPr>
          <p:nvPr/>
        </p:nvCxnSpPr>
        <p:spPr bwMode="auto">
          <a:xfrm rot="10800000" flipV="1">
            <a:off x="5867400" y="3276600"/>
            <a:ext cx="609600" cy="1600200"/>
          </a:xfrm>
          <a:prstGeom prst="curvedConnector3">
            <a:avLst>
              <a:gd name="adj1" fmla="val 137500"/>
            </a:avLst>
          </a:prstGeom>
          <a:noFill/>
          <a:ln w="9525">
            <a:solidFill>
              <a:schemeClr val="tx1"/>
            </a:solidFill>
            <a:round/>
            <a:headEnd/>
            <a:tailEnd type="triangle" w="med" len="med"/>
          </a:ln>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2768600" y="0"/>
            <a:ext cx="2882900" cy="514350"/>
          </a:xfrm>
          <a:prstGeom prst="rect">
            <a:avLst/>
          </a:prstGeom>
          <a:noFill/>
          <a:ln w="57150" cmpd="thinThick">
            <a:solidFill>
              <a:schemeClr val="tx1"/>
            </a:solidFill>
            <a:miter lim="800000"/>
            <a:headEnd/>
            <a:tailEnd/>
          </a:ln>
          <a:effectLst/>
        </p:spPr>
        <p:txBody>
          <a:bodyPr wrap="none">
            <a:spAutoFit/>
          </a:bodyPr>
          <a:lstStyle/>
          <a:p>
            <a:r>
              <a:rPr lang="ja-JP" altLang="en-US" sz="2400">
                <a:latin typeface="Times New Roman" pitchFamily="18" charset="0"/>
              </a:rPr>
              <a:t>　旅行業の公的規制</a:t>
            </a:r>
          </a:p>
        </p:txBody>
      </p:sp>
      <p:sp>
        <p:nvSpPr>
          <p:cNvPr id="83971" name="Text Box 3"/>
          <p:cNvSpPr txBox="1">
            <a:spLocks noChangeArrowheads="1"/>
          </p:cNvSpPr>
          <p:nvPr/>
        </p:nvSpPr>
        <p:spPr bwMode="auto">
          <a:xfrm>
            <a:off x="685800" y="762000"/>
            <a:ext cx="1441450" cy="495300"/>
          </a:xfrm>
          <a:prstGeom prst="rect">
            <a:avLst/>
          </a:prstGeom>
          <a:noFill/>
          <a:ln w="38100">
            <a:solidFill>
              <a:schemeClr val="tx1"/>
            </a:solidFill>
            <a:miter lim="800000"/>
            <a:headEnd/>
            <a:tailEnd/>
          </a:ln>
          <a:effectLst/>
        </p:spPr>
        <p:txBody>
          <a:bodyPr wrap="none">
            <a:spAutoFit/>
          </a:bodyPr>
          <a:lstStyle/>
          <a:p>
            <a:r>
              <a:rPr lang="ja-JP" altLang="en-US" sz="2400">
                <a:latin typeface="Times New Roman" pitchFamily="18" charset="0"/>
              </a:rPr>
              <a:t>事業登録</a:t>
            </a:r>
          </a:p>
        </p:txBody>
      </p:sp>
      <p:sp>
        <p:nvSpPr>
          <p:cNvPr id="83972" name="Text Box 4"/>
          <p:cNvSpPr txBox="1">
            <a:spLocks noChangeArrowheads="1"/>
          </p:cNvSpPr>
          <p:nvPr/>
        </p:nvSpPr>
        <p:spPr bwMode="auto">
          <a:xfrm>
            <a:off x="685800" y="3048000"/>
            <a:ext cx="2203450" cy="495300"/>
          </a:xfrm>
          <a:prstGeom prst="rect">
            <a:avLst/>
          </a:prstGeom>
          <a:solidFill>
            <a:srgbClr val="FFCCFF"/>
          </a:solidFill>
          <a:ln w="38100">
            <a:solidFill>
              <a:schemeClr val="tx1"/>
            </a:solidFill>
            <a:prstDash val="dash"/>
            <a:miter lim="800000"/>
            <a:headEnd/>
            <a:tailEnd/>
          </a:ln>
          <a:effectLst/>
        </p:spPr>
        <p:txBody>
          <a:bodyPr wrap="none">
            <a:spAutoFit/>
          </a:bodyPr>
          <a:lstStyle/>
          <a:p>
            <a:r>
              <a:rPr lang="ja-JP" altLang="en-US" sz="2400">
                <a:latin typeface="Times New Roman" pitchFamily="18" charset="0"/>
              </a:rPr>
              <a:t>届出・変更命令</a:t>
            </a:r>
          </a:p>
        </p:txBody>
      </p:sp>
      <p:sp>
        <p:nvSpPr>
          <p:cNvPr id="83973" name="Text Box 5"/>
          <p:cNvSpPr txBox="1">
            <a:spLocks noChangeArrowheads="1"/>
          </p:cNvSpPr>
          <p:nvPr/>
        </p:nvSpPr>
        <p:spPr bwMode="auto">
          <a:xfrm>
            <a:off x="1025525" y="5248275"/>
            <a:ext cx="822325" cy="485775"/>
          </a:xfrm>
          <a:prstGeom prst="rect">
            <a:avLst/>
          </a:prstGeom>
          <a:solidFill>
            <a:srgbClr val="FFFF99"/>
          </a:solidFill>
          <a:ln w="28575">
            <a:solidFill>
              <a:schemeClr val="tx1"/>
            </a:solidFill>
            <a:miter lim="800000"/>
            <a:headEnd/>
            <a:tailEnd/>
          </a:ln>
          <a:effectLst/>
        </p:spPr>
        <p:txBody>
          <a:bodyPr wrap="none">
            <a:spAutoFit/>
          </a:bodyPr>
          <a:lstStyle/>
          <a:p>
            <a:r>
              <a:rPr lang="ja-JP" altLang="en-US" sz="2400">
                <a:latin typeface="Times New Roman" pitchFamily="18" charset="0"/>
              </a:rPr>
              <a:t>届出</a:t>
            </a:r>
          </a:p>
        </p:txBody>
      </p:sp>
      <p:sp>
        <p:nvSpPr>
          <p:cNvPr id="83974" name="Text Box 6"/>
          <p:cNvSpPr txBox="1">
            <a:spLocks noChangeArrowheads="1"/>
          </p:cNvSpPr>
          <p:nvPr/>
        </p:nvSpPr>
        <p:spPr bwMode="auto">
          <a:xfrm>
            <a:off x="2397125" y="3860800"/>
            <a:ext cx="2479675" cy="406400"/>
          </a:xfrm>
          <a:prstGeom prst="rect">
            <a:avLst/>
          </a:prstGeom>
          <a:noFill/>
          <a:ln w="9525">
            <a:solidFill>
              <a:schemeClr val="tx1"/>
            </a:solidFill>
            <a:miter lim="800000"/>
            <a:headEnd/>
            <a:tailEnd/>
          </a:ln>
          <a:effectLst/>
        </p:spPr>
        <p:txBody>
          <a:bodyPr wrap="none">
            <a:spAutoFit/>
          </a:bodyPr>
          <a:lstStyle/>
          <a:p>
            <a:r>
              <a:rPr lang="ja-JP" altLang="en-US" sz="2000">
                <a:latin typeface="Times New Roman" pitchFamily="18" charset="0"/>
              </a:rPr>
              <a:t>旅行業務取扱主任者</a:t>
            </a:r>
          </a:p>
        </p:txBody>
      </p:sp>
      <p:sp>
        <p:nvSpPr>
          <p:cNvPr id="83975" name="Text Box 7"/>
          <p:cNvSpPr txBox="1">
            <a:spLocks noChangeArrowheads="1"/>
          </p:cNvSpPr>
          <p:nvPr/>
        </p:nvSpPr>
        <p:spPr bwMode="auto">
          <a:xfrm>
            <a:off x="69850" y="1447800"/>
            <a:ext cx="487363" cy="1263650"/>
          </a:xfrm>
          <a:prstGeom prst="rect">
            <a:avLst/>
          </a:prstGeom>
          <a:solidFill>
            <a:srgbClr val="99FF66"/>
          </a:solidFill>
          <a:ln w="28575">
            <a:solidFill>
              <a:schemeClr val="tx1"/>
            </a:solidFill>
            <a:miter lim="800000"/>
            <a:headEnd/>
            <a:tailEnd/>
          </a:ln>
          <a:effectLst/>
        </p:spPr>
        <p:txBody>
          <a:bodyPr vert="eaVert" wrap="none">
            <a:spAutoFit/>
          </a:bodyPr>
          <a:lstStyle/>
          <a:p>
            <a:r>
              <a:rPr lang="ja-JP" altLang="en-US">
                <a:latin typeface="Times New Roman" pitchFamily="18" charset="0"/>
              </a:rPr>
              <a:t>営業保証金</a:t>
            </a:r>
          </a:p>
        </p:txBody>
      </p:sp>
      <p:sp>
        <p:nvSpPr>
          <p:cNvPr id="83976" name="Text Box 8"/>
          <p:cNvSpPr txBox="1">
            <a:spLocks noChangeArrowheads="1"/>
          </p:cNvSpPr>
          <p:nvPr/>
        </p:nvSpPr>
        <p:spPr bwMode="auto">
          <a:xfrm>
            <a:off x="2397125" y="4486275"/>
            <a:ext cx="1412875" cy="466725"/>
          </a:xfrm>
          <a:prstGeom prst="rect">
            <a:avLst/>
          </a:prstGeom>
          <a:noFill/>
          <a:ln w="9525">
            <a:solidFill>
              <a:schemeClr val="tx1"/>
            </a:solidFill>
            <a:miter lim="800000"/>
            <a:headEnd/>
            <a:tailEnd/>
          </a:ln>
          <a:effectLst/>
        </p:spPr>
        <p:txBody>
          <a:bodyPr wrap="none">
            <a:spAutoFit/>
          </a:bodyPr>
          <a:lstStyle/>
          <a:p>
            <a:r>
              <a:rPr lang="ja-JP" altLang="en-US" sz="2400">
                <a:latin typeface="Times New Roman" pitchFamily="18" charset="0"/>
              </a:rPr>
              <a:t>書面主義</a:t>
            </a:r>
          </a:p>
        </p:txBody>
      </p:sp>
      <p:sp>
        <p:nvSpPr>
          <p:cNvPr id="83977" name="Text Box 9"/>
          <p:cNvSpPr txBox="1">
            <a:spLocks noChangeArrowheads="1"/>
          </p:cNvSpPr>
          <p:nvPr/>
        </p:nvSpPr>
        <p:spPr bwMode="auto">
          <a:xfrm>
            <a:off x="4800600" y="5918200"/>
            <a:ext cx="1736725" cy="425450"/>
          </a:xfrm>
          <a:prstGeom prst="rect">
            <a:avLst/>
          </a:prstGeom>
          <a:solidFill>
            <a:srgbClr val="FFFFCC"/>
          </a:solidFill>
          <a:ln w="28575">
            <a:solidFill>
              <a:schemeClr val="tx1"/>
            </a:solidFill>
            <a:prstDash val="dash"/>
            <a:miter lim="800000"/>
            <a:headEnd/>
            <a:tailEnd/>
          </a:ln>
          <a:effectLst/>
        </p:spPr>
        <p:txBody>
          <a:bodyPr wrap="none">
            <a:spAutoFit/>
          </a:bodyPr>
          <a:lstStyle/>
          <a:p>
            <a:r>
              <a:rPr lang="ja-JP" altLang="en-US" sz="2000">
                <a:latin typeface="Times New Roman" pitchFamily="18" charset="0"/>
              </a:rPr>
              <a:t>特別補償制度</a:t>
            </a:r>
          </a:p>
        </p:txBody>
      </p:sp>
      <p:sp>
        <p:nvSpPr>
          <p:cNvPr id="83978" name="Text Box 10"/>
          <p:cNvSpPr txBox="1">
            <a:spLocks noChangeArrowheads="1"/>
          </p:cNvSpPr>
          <p:nvPr/>
        </p:nvSpPr>
        <p:spPr bwMode="auto">
          <a:xfrm>
            <a:off x="5943600" y="6400800"/>
            <a:ext cx="1736725" cy="425450"/>
          </a:xfrm>
          <a:prstGeom prst="rect">
            <a:avLst/>
          </a:prstGeom>
          <a:solidFill>
            <a:srgbClr val="FFFFCC"/>
          </a:solidFill>
          <a:ln w="28575">
            <a:solidFill>
              <a:schemeClr val="tx1"/>
            </a:solidFill>
            <a:prstDash val="dash"/>
            <a:miter lim="800000"/>
            <a:headEnd/>
            <a:tailEnd/>
          </a:ln>
          <a:effectLst/>
        </p:spPr>
        <p:txBody>
          <a:bodyPr wrap="none">
            <a:spAutoFit/>
          </a:bodyPr>
          <a:lstStyle/>
          <a:p>
            <a:r>
              <a:rPr lang="ja-JP" altLang="en-US" sz="2000">
                <a:latin typeface="Times New Roman" pitchFamily="18" charset="0"/>
              </a:rPr>
              <a:t>旅程保証制度</a:t>
            </a:r>
          </a:p>
        </p:txBody>
      </p:sp>
      <p:sp>
        <p:nvSpPr>
          <p:cNvPr id="83979" name="Text Box 11"/>
          <p:cNvSpPr txBox="1">
            <a:spLocks noChangeArrowheads="1"/>
          </p:cNvSpPr>
          <p:nvPr/>
        </p:nvSpPr>
        <p:spPr bwMode="auto">
          <a:xfrm>
            <a:off x="5876925" y="2209800"/>
            <a:ext cx="1362075" cy="466725"/>
          </a:xfrm>
          <a:prstGeom prst="rect">
            <a:avLst/>
          </a:prstGeom>
          <a:solidFill>
            <a:srgbClr val="99FF66"/>
          </a:solidFill>
          <a:ln w="9525" cap="rnd">
            <a:solidFill>
              <a:schemeClr val="tx1"/>
            </a:solidFill>
            <a:prstDash val="sysDot"/>
            <a:miter lim="800000"/>
            <a:headEnd/>
            <a:tailEnd/>
          </a:ln>
          <a:effectLst/>
        </p:spPr>
        <p:txBody>
          <a:bodyPr wrap="none">
            <a:spAutoFit/>
          </a:bodyPr>
          <a:lstStyle/>
          <a:p>
            <a:r>
              <a:rPr lang="en-US" altLang="ja-JP" sz="2400">
                <a:latin typeface="Times New Roman" pitchFamily="18" charset="0"/>
              </a:rPr>
              <a:t>B2C</a:t>
            </a:r>
            <a:r>
              <a:rPr lang="ja-JP" altLang="en-US" sz="2400">
                <a:latin typeface="Times New Roman" pitchFamily="18" charset="0"/>
              </a:rPr>
              <a:t>優先</a:t>
            </a:r>
          </a:p>
        </p:txBody>
      </p:sp>
      <p:sp>
        <p:nvSpPr>
          <p:cNvPr id="83980" name="Text Box 12"/>
          <p:cNvSpPr txBox="1">
            <a:spLocks noChangeArrowheads="1"/>
          </p:cNvSpPr>
          <p:nvPr/>
        </p:nvSpPr>
        <p:spPr bwMode="auto">
          <a:xfrm>
            <a:off x="7772400" y="2200275"/>
            <a:ext cx="1311275" cy="466725"/>
          </a:xfrm>
          <a:prstGeom prst="rect">
            <a:avLst/>
          </a:prstGeom>
          <a:solidFill>
            <a:srgbClr val="99FF66"/>
          </a:solidFill>
          <a:ln w="9525" cap="rnd">
            <a:solidFill>
              <a:schemeClr val="tx1"/>
            </a:solidFill>
            <a:prstDash val="sysDot"/>
            <a:miter lim="800000"/>
            <a:headEnd/>
            <a:tailEnd/>
          </a:ln>
          <a:effectLst/>
        </p:spPr>
        <p:txBody>
          <a:bodyPr wrap="none">
            <a:spAutoFit/>
          </a:bodyPr>
          <a:lstStyle/>
          <a:p>
            <a:r>
              <a:rPr lang="en-US" altLang="ja-JP" sz="2400">
                <a:latin typeface="Times New Roman" pitchFamily="18" charset="0"/>
              </a:rPr>
              <a:t>B2b</a:t>
            </a:r>
            <a:r>
              <a:rPr lang="ja-JP" altLang="en-US" sz="2400">
                <a:latin typeface="Times New Roman" pitchFamily="18" charset="0"/>
              </a:rPr>
              <a:t>廃止</a:t>
            </a:r>
          </a:p>
        </p:txBody>
      </p:sp>
      <p:sp>
        <p:nvSpPr>
          <p:cNvPr id="83981" name="Text Box 13"/>
          <p:cNvSpPr txBox="1">
            <a:spLocks noChangeArrowheads="1"/>
          </p:cNvSpPr>
          <p:nvPr/>
        </p:nvSpPr>
        <p:spPr bwMode="auto">
          <a:xfrm>
            <a:off x="685800" y="2209800"/>
            <a:ext cx="2682875" cy="466725"/>
          </a:xfrm>
          <a:prstGeom prst="rect">
            <a:avLst/>
          </a:prstGeom>
          <a:solidFill>
            <a:srgbClr val="99FF66"/>
          </a:solidFill>
          <a:ln w="9525" cap="rnd">
            <a:solidFill>
              <a:schemeClr val="tx1"/>
            </a:solidFill>
            <a:prstDash val="sysDot"/>
            <a:miter lim="800000"/>
            <a:headEnd/>
            <a:tailEnd/>
          </a:ln>
          <a:effectLst/>
        </p:spPr>
        <p:txBody>
          <a:bodyPr wrap="none">
            <a:spAutoFit/>
          </a:bodyPr>
          <a:lstStyle/>
          <a:p>
            <a:r>
              <a:rPr lang="en-US" altLang="ja-JP" sz="2400">
                <a:latin typeface="Times New Roman" pitchFamily="18" charset="0"/>
              </a:rPr>
              <a:t>B2C</a:t>
            </a:r>
            <a:r>
              <a:rPr lang="ja-JP" altLang="en-US" sz="2400">
                <a:latin typeface="Times New Roman" pitchFamily="18" charset="0"/>
              </a:rPr>
              <a:t>、</a:t>
            </a:r>
            <a:r>
              <a:rPr lang="en-US" altLang="ja-JP" sz="2400">
                <a:latin typeface="Times New Roman" pitchFamily="18" charset="0"/>
              </a:rPr>
              <a:t>B2b</a:t>
            </a:r>
            <a:r>
              <a:rPr lang="ja-JP" altLang="en-US" sz="2400">
                <a:latin typeface="Times New Roman" pitchFamily="18" charset="0"/>
              </a:rPr>
              <a:t>平等取扱</a:t>
            </a:r>
          </a:p>
        </p:txBody>
      </p:sp>
      <p:sp>
        <p:nvSpPr>
          <p:cNvPr id="83982" name="Text Box 14"/>
          <p:cNvSpPr txBox="1">
            <a:spLocks noChangeArrowheads="1"/>
          </p:cNvSpPr>
          <p:nvPr/>
        </p:nvSpPr>
        <p:spPr bwMode="auto">
          <a:xfrm>
            <a:off x="7543800" y="19050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2004</a:t>
            </a:r>
            <a:r>
              <a:rPr lang="ja-JP" altLang="en-US" sz="1400">
                <a:latin typeface="Times New Roman" pitchFamily="18" charset="0"/>
              </a:rPr>
              <a:t>年</a:t>
            </a:r>
          </a:p>
        </p:txBody>
      </p:sp>
      <p:sp>
        <p:nvSpPr>
          <p:cNvPr id="83983" name="Text Box 15"/>
          <p:cNvSpPr txBox="1">
            <a:spLocks noChangeArrowheads="1"/>
          </p:cNvSpPr>
          <p:nvPr/>
        </p:nvSpPr>
        <p:spPr bwMode="auto">
          <a:xfrm>
            <a:off x="381000" y="5334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1952</a:t>
            </a:r>
            <a:r>
              <a:rPr lang="ja-JP" altLang="en-US" sz="1400">
                <a:latin typeface="Times New Roman" pitchFamily="18" charset="0"/>
              </a:rPr>
              <a:t>年</a:t>
            </a:r>
          </a:p>
        </p:txBody>
      </p:sp>
      <p:sp>
        <p:nvSpPr>
          <p:cNvPr id="83984" name="Text Box 16"/>
          <p:cNvSpPr txBox="1">
            <a:spLocks noChangeArrowheads="1"/>
          </p:cNvSpPr>
          <p:nvPr/>
        </p:nvSpPr>
        <p:spPr bwMode="auto">
          <a:xfrm>
            <a:off x="457200" y="27432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1952</a:t>
            </a:r>
            <a:r>
              <a:rPr lang="ja-JP" altLang="en-US" sz="1400">
                <a:latin typeface="Times New Roman" pitchFamily="18" charset="0"/>
              </a:rPr>
              <a:t>年</a:t>
            </a:r>
          </a:p>
        </p:txBody>
      </p:sp>
      <p:sp>
        <p:nvSpPr>
          <p:cNvPr id="83985" name="Text Box 17"/>
          <p:cNvSpPr txBox="1">
            <a:spLocks noChangeArrowheads="1"/>
          </p:cNvSpPr>
          <p:nvPr/>
        </p:nvSpPr>
        <p:spPr bwMode="auto">
          <a:xfrm>
            <a:off x="2101850" y="3629025"/>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1971</a:t>
            </a:r>
            <a:r>
              <a:rPr lang="ja-JP" altLang="en-US" sz="1400">
                <a:latin typeface="Times New Roman" pitchFamily="18" charset="0"/>
              </a:rPr>
              <a:t>年</a:t>
            </a:r>
          </a:p>
        </p:txBody>
      </p:sp>
      <p:sp>
        <p:nvSpPr>
          <p:cNvPr id="83986" name="Text Box 18"/>
          <p:cNvSpPr txBox="1">
            <a:spLocks noChangeArrowheads="1"/>
          </p:cNvSpPr>
          <p:nvPr/>
        </p:nvSpPr>
        <p:spPr bwMode="auto">
          <a:xfrm>
            <a:off x="2101850" y="42672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1971</a:t>
            </a:r>
            <a:r>
              <a:rPr lang="ja-JP" altLang="en-US" sz="1400">
                <a:latin typeface="Times New Roman" pitchFamily="18" charset="0"/>
              </a:rPr>
              <a:t>年</a:t>
            </a:r>
          </a:p>
        </p:txBody>
      </p:sp>
      <p:sp>
        <p:nvSpPr>
          <p:cNvPr id="83987" name="Text Box 19"/>
          <p:cNvSpPr txBox="1">
            <a:spLocks noChangeArrowheads="1"/>
          </p:cNvSpPr>
          <p:nvPr/>
        </p:nvSpPr>
        <p:spPr bwMode="auto">
          <a:xfrm>
            <a:off x="730250" y="49530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1956</a:t>
            </a:r>
            <a:r>
              <a:rPr lang="ja-JP" altLang="en-US" sz="1400">
                <a:latin typeface="Times New Roman" pitchFamily="18" charset="0"/>
              </a:rPr>
              <a:t>年</a:t>
            </a:r>
          </a:p>
        </p:txBody>
      </p:sp>
      <p:sp>
        <p:nvSpPr>
          <p:cNvPr id="83988" name="Text Box 20"/>
          <p:cNvSpPr txBox="1">
            <a:spLocks noChangeArrowheads="1"/>
          </p:cNvSpPr>
          <p:nvPr/>
        </p:nvSpPr>
        <p:spPr bwMode="auto">
          <a:xfrm>
            <a:off x="685800" y="1482725"/>
            <a:ext cx="1311275" cy="346075"/>
          </a:xfrm>
          <a:prstGeom prst="rect">
            <a:avLst/>
          </a:prstGeom>
          <a:solidFill>
            <a:srgbClr val="99FF66"/>
          </a:solidFill>
          <a:ln w="9525" cap="rnd">
            <a:solidFill>
              <a:schemeClr val="tx1"/>
            </a:solidFill>
            <a:prstDash val="sysDot"/>
            <a:miter lim="800000"/>
            <a:headEnd/>
            <a:tailEnd/>
          </a:ln>
          <a:effectLst/>
        </p:spPr>
        <p:txBody>
          <a:bodyPr wrap="none">
            <a:spAutoFit/>
          </a:bodyPr>
          <a:lstStyle/>
          <a:p>
            <a:r>
              <a:rPr lang="ja-JP" altLang="en-US" sz="1600">
                <a:latin typeface="Times New Roman" pitchFamily="18" charset="0"/>
              </a:rPr>
              <a:t>外国人・邦人</a:t>
            </a:r>
          </a:p>
        </p:txBody>
      </p:sp>
      <p:sp>
        <p:nvSpPr>
          <p:cNvPr id="83989" name="Text Box 21"/>
          <p:cNvSpPr txBox="1">
            <a:spLocks noChangeArrowheads="1"/>
          </p:cNvSpPr>
          <p:nvPr/>
        </p:nvSpPr>
        <p:spPr bwMode="auto">
          <a:xfrm>
            <a:off x="2422525" y="1482725"/>
            <a:ext cx="1920875" cy="346075"/>
          </a:xfrm>
          <a:prstGeom prst="rect">
            <a:avLst/>
          </a:prstGeom>
          <a:solidFill>
            <a:srgbClr val="99FF66"/>
          </a:solidFill>
          <a:ln w="9525" cap="rnd">
            <a:solidFill>
              <a:schemeClr val="tx1"/>
            </a:solidFill>
            <a:prstDash val="sysDot"/>
            <a:miter lim="800000"/>
            <a:headEnd/>
            <a:tailEnd/>
          </a:ln>
          <a:effectLst/>
        </p:spPr>
        <p:txBody>
          <a:bodyPr wrap="none">
            <a:spAutoFit/>
          </a:bodyPr>
          <a:lstStyle/>
          <a:p>
            <a:r>
              <a:rPr lang="ja-JP" altLang="en-US" sz="1600">
                <a:latin typeface="Times New Roman" pitchFamily="18" charset="0"/>
              </a:rPr>
              <a:t>海外旅行・国内旅行</a:t>
            </a:r>
          </a:p>
        </p:txBody>
      </p:sp>
      <p:sp>
        <p:nvSpPr>
          <p:cNvPr id="83990" name="Text Box 22"/>
          <p:cNvSpPr txBox="1">
            <a:spLocks noChangeArrowheads="1"/>
          </p:cNvSpPr>
          <p:nvPr/>
        </p:nvSpPr>
        <p:spPr bwMode="auto">
          <a:xfrm>
            <a:off x="2101850" y="12192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1971</a:t>
            </a:r>
            <a:r>
              <a:rPr lang="ja-JP" altLang="en-US" sz="1400">
                <a:latin typeface="Times New Roman" pitchFamily="18" charset="0"/>
              </a:rPr>
              <a:t>年</a:t>
            </a:r>
          </a:p>
        </p:txBody>
      </p:sp>
      <p:sp>
        <p:nvSpPr>
          <p:cNvPr id="83991" name="Text Box 23"/>
          <p:cNvSpPr txBox="1">
            <a:spLocks noChangeArrowheads="1"/>
          </p:cNvSpPr>
          <p:nvPr/>
        </p:nvSpPr>
        <p:spPr bwMode="auto">
          <a:xfrm>
            <a:off x="381000" y="12192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1952</a:t>
            </a:r>
            <a:r>
              <a:rPr lang="ja-JP" altLang="en-US" sz="1400">
                <a:latin typeface="Times New Roman" pitchFamily="18" charset="0"/>
              </a:rPr>
              <a:t>年</a:t>
            </a:r>
          </a:p>
        </p:txBody>
      </p:sp>
      <p:sp>
        <p:nvSpPr>
          <p:cNvPr id="83992" name="Text Box 24"/>
          <p:cNvSpPr txBox="1">
            <a:spLocks noChangeArrowheads="1"/>
          </p:cNvSpPr>
          <p:nvPr/>
        </p:nvSpPr>
        <p:spPr bwMode="auto">
          <a:xfrm>
            <a:off x="4784725" y="1482725"/>
            <a:ext cx="1920875" cy="346075"/>
          </a:xfrm>
          <a:prstGeom prst="rect">
            <a:avLst/>
          </a:prstGeom>
          <a:solidFill>
            <a:srgbClr val="99FF66"/>
          </a:solidFill>
          <a:ln w="9525" cap="rnd">
            <a:solidFill>
              <a:schemeClr val="tx1"/>
            </a:solidFill>
            <a:prstDash val="sysDot"/>
            <a:miter lim="800000"/>
            <a:headEnd/>
            <a:tailEnd/>
          </a:ln>
          <a:effectLst/>
        </p:spPr>
        <p:txBody>
          <a:bodyPr wrap="none">
            <a:spAutoFit/>
          </a:bodyPr>
          <a:lstStyle/>
          <a:p>
            <a:r>
              <a:rPr lang="ja-JP" altLang="en-US" sz="1600">
                <a:latin typeface="Times New Roman" pitchFamily="18" charset="0"/>
              </a:rPr>
              <a:t>主催旅行・手配旅行</a:t>
            </a:r>
          </a:p>
        </p:txBody>
      </p:sp>
      <p:sp>
        <p:nvSpPr>
          <p:cNvPr id="83993" name="Text Box 25"/>
          <p:cNvSpPr txBox="1">
            <a:spLocks noChangeArrowheads="1"/>
          </p:cNvSpPr>
          <p:nvPr/>
        </p:nvSpPr>
        <p:spPr bwMode="auto">
          <a:xfrm>
            <a:off x="4464050" y="12192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1982</a:t>
            </a:r>
            <a:r>
              <a:rPr lang="ja-JP" altLang="en-US" sz="1400">
                <a:latin typeface="Times New Roman" pitchFamily="18" charset="0"/>
              </a:rPr>
              <a:t>年</a:t>
            </a:r>
          </a:p>
        </p:txBody>
      </p:sp>
      <p:sp>
        <p:nvSpPr>
          <p:cNvPr id="83994" name="Text Box 26"/>
          <p:cNvSpPr txBox="1">
            <a:spLocks noChangeArrowheads="1"/>
          </p:cNvSpPr>
          <p:nvPr/>
        </p:nvSpPr>
        <p:spPr bwMode="auto">
          <a:xfrm>
            <a:off x="4114800" y="58674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1982</a:t>
            </a:r>
            <a:r>
              <a:rPr lang="ja-JP" altLang="en-US" sz="1400">
                <a:latin typeface="Times New Roman" pitchFamily="18" charset="0"/>
              </a:rPr>
              <a:t>年</a:t>
            </a:r>
          </a:p>
        </p:txBody>
      </p:sp>
      <p:sp>
        <p:nvSpPr>
          <p:cNvPr id="83995" name="Text Box 27"/>
          <p:cNvSpPr txBox="1">
            <a:spLocks noChangeArrowheads="1"/>
          </p:cNvSpPr>
          <p:nvPr/>
        </p:nvSpPr>
        <p:spPr bwMode="auto">
          <a:xfrm>
            <a:off x="5257800" y="64770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1996</a:t>
            </a:r>
            <a:r>
              <a:rPr lang="ja-JP" altLang="en-US" sz="1400">
                <a:latin typeface="Times New Roman" pitchFamily="18" charset="0"/>
              </a:rPr>
              <a:t>年</a:t>
            </a:r>
          </a:p>
        </p:txBody>
      </p:sp>
      <p:sp>
        <p:nvSpPr>
          <p:cNvPr id="83996" name="Text Box 28"/>
          <p:cNvSpPr txBox="1">
            <a:spLocks noChangeArrowheads="1"/>
          </p:cNvSpPr>
          <p:nvPr/>
        </p:nvSpPr>
        <p:spPr bwMode="auto">
          <a:xfrm>
            <a:off x="5607050" y="19050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1995</a:t>
            </a:r>
            <a:r>
              <a:rPr lang="ja-JP" altLang="en-US" sz="1400">
                <a:latin typeface="Times New Roman" pitchFamily="18" charset="0"/>
              </a:rPr>
              <a:t>年</a:t>
            </a:r>
          </a:p>
        </p:txBody>
      </p:sp>
      <p:sp>
        <p:nvSpPr>
          <p:cNvPr id="83997" name="Text Box 29"/>
          <p:cNvSpPr txBox="1">
            <a:spLocks noChangeArrowheads="1"/>
          </p:cNvSpPr>
          <p:nvPr/>
        </p:nvSpPr>
        <p:spPr bwMode="auto">
          <a:xfrm>
            <a:off x="2101850" y="5334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1971</a:t>
            </a:r>
            <a:r>
              <a:rPr lang="ja-JP" altLang="en-US" sz="1400">
                <a:latin typeface="Times New Roman" pitchFamily="18" charset="0"/>
              </a:rPr>
              <a:t>年</a:t>
            </a:r>
          </a:p>
        </p:txBody>
      </p:sp>
      <p:sp>
        <p:nvSpPr>
          <p:cNvPr id="83998" name="Text Box 30"/>
          <p:cNvSpPr txBox="1">
            <a:spLocks noChangeArrowheads="1"/>
          </p:cNvSpPr>
          <p:nvPr/>
        </p:nvSpPr>
        <p:spPr bwMode="auto">
          <a:xfrm>
            <a:off x="2422525" y="796925"/>
            <a:ext cx="2225675" cy="346075"/>
          </a:xfrm>
          <a:prstGeom prst="rect">
            <a:avLst/>
          </a:prstGeom>
          <a:noFill/>
          <a:ln w="9525" cap="rnd">
            <a:solidFill>
              <a:schemeClr val="tx1"/>
            </a:solidFill>
            <a:prstDash val="sysDot"/>
            <a:miter lim="800000"/>
            <a:headEnd/>
            <a:tailEnd/>
          </a:ln>
          <a:effectLst/>
        </p:spPr>
        <p:txBody>
          <a:bodyPr wrap="none">
            <a:spAutoFit/>
          </a:bodyPr>
          <a:lstStyle/>
          <a:p>
            <a:r>
              <a:rPr lang="ja-JP" altLang="en-US" sz="1600">
                <a:latin typeface="Times New Roman" pitchFamily="18" charset="0"/>
              </a:rPr>
              <a:t>実運送人登録免除廃止</a:t>
            </a:r>
          </a:p>
        </p:txBody>
      </p:sp>
      <p:sp>
        <p:nvSpPr>
          <p:cNvPr id="83999" name="Text Box 31"/>
          <p:cNvSpPr txBox="1">
            <a:spLocks noChangeArrowheads="1"/>
          </p:cNvSpPr>
          <p:nvPr/>
        </p:nvSpPr>
        <p:spPr bwMode="auto">
          <a:xfrm>
            <a:off x="5241925" y="796925"/>
            <a:ext cx="1819275" cy="346075"/>
          </a:xfrm>
          <a:prstGeom prst="rect">
            <a:avLst/>
          </a:prstGeom>
          <a:noFill/>
          <a:ln w="9525" cap="rnd">
            <a:solidFill>
              <a:schemeClr val="tx1"/>
            </a:solidFill>
            <a:prstDash val="sysDot"/>
            <a:miter lim="800000"/>
            <a:headEnd/>
            <a:tailEnd/>
          </a:ln>
          <a:effectLst/>
        </p:spPr>
        <p:txBody>
          <a:bodyPr wrap="none">
            <a:spAutoFit/>
          </a:bodyPr>
          <a:lstStyle/>
          <a:p>
            <a:r>
              <a:rPr lang="ja-JP" altLang="en-US" sz="1600">
                <a:latin typeface="Times New Roman" pitchFamily="18" charset="0"/>
              </a:rPr>
              <a:t>国鉄適用除外廃止</a:t>
            </a:r>
          </a:p>
        </p:txBody>
      </p:sp>
      <p:sp>
        <p:nvSpPr>
          <p:cNvPr id="84000" name="Text Box 32"/>
          <p:cNvSpPr txBox="1">
            <a:spLocks noChangeArrowheads="1"/>
          </p:cNvSpPr>
          <p:nvPr/>
        </p:nvSpPr>
        <p:spPr bwMode="auto">
          <a:xfrm>
            <a:off x="4997450" y="5334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1988</a:t>
            </a:r>
            <a:r>
              <a:rPr lang="ja-JP" altLang="en-US" sz="1400">
                <a:latin typeface="Times New Roman" pitchFamily="18" charset="0"/>
              </a:rPr>
              <a:t>年</a:t>
            </a:r>
          </a:p>
        </p:txBody>
      </p:sp>
      <p:sp>
        <p:nvSpPr>
          <p:cNvPr id="84001" name="Text Box 33"/>
          <p:cNvSpPr txBox="1">
            <a:spLocks noChangeArrowheads="1"/>
          </p:cNvSpPr>
          <p:nvPr/>
        </p:nvSpPr>
        <p:spPr bwMode="auto">
          <a:xfrm>
            <a:off x="76200" y="3003550"/>
            <a:ext cx="487363" cy="577850"/>
          </a:xfrm>
          <a:prstGeom prst="rect">
            <a:avLst/>
          </a:prstGeom>
          <a:solidFill>
            <a:srgbClr val="FFCCFF"/>
          </a:solidFill>
          <a:ln w="28575">
            <a:solidFill>
              <a:schemeClr val="tx1"/>
            </a:solidFill>
            <a:miter lim="800000"/>
            <a:headEnd/>
            <a:tailEnd/>
          </a:ln>
          <a:effectLst/>
        </p:spPr>
        <p:txBody>
          <a:bodyPr vert="eaVert" wrap="none">
            <a:spAutoFit/>
          </a:bodyPr>
          <a:lstStyle/>
          <a:p>
            <a:r>
              <a:rPr lang="ja-JP" altLang="en-US">
                <a:latin typeface="Times New Roman" pitchFamily="18" charset="0"/>
              </a:rPr>
              <a:t>料金</a:t>
            </a:r>
          </a:p>
        </p:txBody>
      </p:sp>
      <p:sp>
        <p:nvSpPr>
          <p:cNvPr id="84002" name="Text Box 34"/>
          <p:cNvSpPr txBox="1">
            <a:spLocks noChangeArrowheads="1"/>
          </p:cNvSpPr>
          <p:nvPr/>
        </p:nvSpPr>
        <p:spPr bwMode="auto">
          <a:xfrm>
            <a:off x="4835525" y="3048000"/>
            <a:ext cx="2352675" cy="406400"/>
          </a:xfrm>
          <a:prstGeom prst="rect">
            <a:avLst/>
          </a:prstGeom>
          <a:solidFill>
            <a:srgbClr val="FFCCFF"/>
          </a:solidFill>
          <a:ln w="9525">
            <a:solidFill>
              <a:schemeClr val="tx1"/>
            </a:solidFill>
            <a:prstDash val="dash"/>
            <a:miter lim="800000"/>
            <a:headEnd/>
            <a:tailEnd/>
          </a:ln>
          <a:effectLst/>
        </p:spPr>
        <p:txBody>
          <a:bodyPr wrap="none">
            <a:spAutoFit/>
          </a:bodyPr>
          <a:lstStyle/>
          <a:p>
            <a:r>
              <a:rPr lang="en-US" altLang="ja-JP" sz="2000">
                <a:latin typeface="Times New Roman" pitchFamily="18" charset="0"/>
              </a:rPr>
              <a:t>B2C(</a:t>
            </a:r>
            <a:r>
              <a:rPr lang="ja-JP" altLang="en-US" sz="2000">
                <a:latin typeface="Times New Roman" pitchFamily="18" charset="0"/>
              </a:rPr>
              <a:t>主催除外</a:t>
            </a:r>
            <a:r>
              <a:rPr lang="en-US" altLang="ja-JP" sz="2000">
                <a:latin typeface="Times New Roman" pitchFamily="18" charset="0"/>
              </a:rPr>
              <a:t>)</a:t>
            </a:r>
            <a:r>
              <a:rPr lang="ja-JP" altLang="en-US" sz="2000">
                <a:latin typeface="Times New Roman" pitchFamily="18" charset="0"/>
              </a:rPr>
              <a:t>掲示</a:t>
            </a:r>
          </a:p>
        </p:txBody>
      </p:sp>
      <p:sp>
        <p:nvSpPr>
          <p:cNvPr id="84003" name="Text Box 35"/>
          <p:cNvSpPr txBox="1">
            <a:spLocks noChangeArrowheads="1"/>
          </p:cNvSpPr>
          <p:nvPr/>
        </p:nvSpPr>
        <p:spPr bwMode="auto">
          <a:xfrm>
            <a:off x="4540250" y="28194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1982</a:t>
            </a:r>
            <a:r>
              <a:rPr lang="ja-JP" altLang="en-US" sz="1400">
                <a:latin typeface="Times New Roman" pitchFamily="18" charset="0"/>
              </a:rPr>
              <a:t>年</a:t>
            </a:r>
          </a:p>
        </p:txBody>
      </p:sp>
      <p:sp>
        <p:nvSpPr>
          <p:cNvPr id="84004" name="Text Box 36"/>
          <p:cNvSpPr txBox="1">
            <a:spLocks noChangeArrowheads="1"/>
          </p:cNvSpPr>
          <p:nvPr/>
        </p:nvSpPr>
        <p:spPr bwMode="auto">
          <a:xfrm>
            <a:off x="76200" y="5241925"/>
            <a:ext cx="487363" cy="577850"/>
          </a:xfrm>
          <a:prstGeom prst="rect">
            <a:avLst/>
          </a:prstGeom>
          <a:solidFill>
            <a:srgbClr val="FFFFCC"/>
          </a:solidFill>
          <a:ln w="28575">
            <a:solidFill>
              <a:schemeClr val="tx1"/>
            </a:solidFill>
            <a:miter lim="800000"/>
            <a:headEnd/>
            <a:tailEnd/>
          </a:ln>
          <a:effectLst/>
        </p:spPr>
        <p:txBody>
          <a:bodyPr vert="eaVert" wrap="none">
            <a:spAutoFit/>
          </a:bodyPr>
          <a:lstStyle/>
          <a:p>
            <a:r>
              <a:rPr lang="ja-JP" altLang="en-US">
                <a:latin typeface="Times New Roman" pitchFamily="18" charset="0"/>
              </a:rPr>
              <a:t>約款</a:t>
            </a:r>
          </a:p>
        </p:txBody>
      </p:sp>
      <p:sp>
        <p:nvSpPr>
          <p:cNvPr id="84005" name="Text Box 37"/>
          <p:cNvSpPr txBox="1">
            <a:spLocks noChangeArrowheads="1"/>
          </p:cNvSpPr>
          <p:nvPr/>
        </p:nvSpPr>
        <p:spPr bwMode="auto">
          <a:xfrm>
            <a:off x="2397125" y="5248275"/>
            <a:ext cx="822325" cy="485775"/>
          </a:xfrm>
          <a:prstGeom prst="rect">
            <a:avLst/>
          </a:prstGeom>
          <a:solidFill>
            <a:srgbClr val="FFFF99"/>
          </a:solidFill>
          <a:ln w="28575">
            <a:solidFill>
              <a:schemeClr val="tx1"/>
            </a:solidFill>
            <a:miter lim="800000"/>
            <a:headEnd/>
            <a:tailEnd/>
          </a:ln>
          <a:effectLst/>
        </p:spPr>
        <p:txBody>
          <a:bodyPr wrap="none">
            <a:spAutoFit/>
          </a:bodyPr>
          <a:lstStyle/>
          <a:p>
            <a:r>
              <a:rPr lang="ja-JP" altLang="en-US" sz="2400">
                <a:latin typeface="Times New Roman" pitchFamily="18" charset="0"/>
              </a:rPr>
              <a:t>認可</a:t>
            </a:r>
          </a:p>
        </p:txBody>
      </p:sp>
      <p:sp>
        <p:nvSpPr>
          <p:cNvPr id="84006" name="Text Box 38"/>
          <p:cNvSpPr txBox="1">
            <a:spLocks noChangeArrowheads="1"/>
          </p:cNvSpPr>
          <p:nvPr/>
        </p:nvSpPr>
        <p:spPr bwMode="auto">
          <a:xfrm>
            <a:off x="2101850" y="49530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1971</a:t>
            </a:r>
            <a:r>
              <a:rPr lang="ja-JP" altLang="en-US" sz="1400">
                <a:latin typeface="Times New Roman" pitchFamily="18" charset="0"/>
              </a:rPr>
              <a:t>年</a:t>
            </a:r>
          </a:p>
        </p:txBody>
      </p:sp>
      <p:sp>
        <p:nvSpPr>
          <p:cNvPr id="84007" name="Text Box 39"/>
          <p:cNvSpPr txBox="1">
            <a:spLocks noChangeArrowheads="1"/>
          </p:cNvSpPr>
          <p:nvPr/>
        </p:nvSpPr>
        <p:spPr bwMode="auto">
          <a:xfrm>
            <a:off x="0" y="5775325"/>
            <a:ext cx="650875" cy="396875"/>
          </a:xfrm>
          <a:prstGeom prst="rect">
            <a:avLst/>
          </a:prstGeom>
          <a:noFill/>
          <a:ln w="9525">
            <a:noFill/>
            <a:miter lim="800000"/>
            <a:headEnd/>
            <a:tailEnd/>
          </a:ln>
          <a:effectLst/>
        </p:spPr>
        <p:txBody>
          <a:bodyPr wrap="none">
            <a:spAutoFit/>
          </a:bodyPr>
          <a:lstStyle/>
          <a:p>
            <a:r>
              <a:rPr lang="en-US" altLang="ja-JP" sz="2000">
                <a:latin typeface="Times New Roman" pitchFamily="18" charset="0"/>
              </a:rPr>
              <a:t>B2C</a:t>
            </a:r>
          </a:p>
        </p:txBody>
      </p:sp>
      <p:sp>
        <p:nvSpPr>
          <p:cNvPr id="84008" name="Text Box 40"/>
          <p:cNvSpPr txBox="1">
            <a:spLocks noChangeArrowheads="1"/>
          </p:cNvSpPr>
          <p:nvPr/>
        </p:nvSpPr>
        <p:spPr bwMode="auto">
          <a:xfrm>
            <a:off x="7131050" y="41910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2000</a:t>
            </a:r>
            <a:r>
              <a:rPr lang="ja-JP" altLang="en-US" sz="1400">
                <a:latin typeface="Times New Roman" pitchFamily="18" charset="0"/>
              </a:rPr>
              <a:t>年</a:t>
            </a:r>
          </a:p>
        </p:txBody>
      </p:sp>
      <p:sp>
        <p:nvSpPr>
          <p:cNvPr id="84009" name="Text Box 41"/>
          <p:cNvSpPr txBox="1">
            <a:spLocks noChangeArrowheads="1"/>
          </p:cNvSpPr>
          <p:nvPr/>
        </p:nvSpPr>
        <p:spPr bwMode="auto">
          <a:xfrm>
            <a:off x="7426325" y="4486275"/>
            <a:ext cx="1381125" cy="466725"/>
          </a:xfrm>
          <a:prstGeom prst="rect">
            <a:avLst/>
          </a:prstGeom>
          <a:noFill/>
          <a:ln w="9525">
            <a:solidFill>
              <a:schemeClr val="tx1"/>
            </a:solidFill>
            <a:miter lim="800000"/>
            <a:headEnd/>
            <a:tailEnd/>
          </a:ln>
          <a:effectLst/>
        </p:spPr>
        <p:txBody>
          <a:bodyPr wrap="none">
            <a:spAutoFit/>
          </a:bodyPr>
          <a:lstStyle/>
          <a:p>
            <a:r>
              <a:rPr lang="ja-JP" altLang="en-US" sz="2400">
                <a:latin typeface="Times New Roman" pitchFamily="18" charset="0"/>
              </a:rPr>
              <a:t>ＩＴ対応法</a:t>
            </a:r>
          </a:p>
        </p:txBody>
      </p:sp>
      <p:sp>
        <p:nvSpPr>
          <p:cNvPr id="84010" name="Text Box 42"/>
          <p:cNvSpPr txBox="1">
            <a:spLocks noChangeArrowheads="1"/>
          </p:cNvSpPr>
          <p:nvPr/>
        </p:nvSpPr>
        <p:spPr bwMode="auto">
          <a:xfrm>
            <a:off x="4159250" y="2971800"/>
            <a:ext cx="641350" cy="366713"/>
          </a:xfrm>
          <a:prstGeom prst="rect">
            <a:avLst/>
          </a:prstGeom>
          <a:noFill/>
          <a:ln w="9525">
            <a:noFill/>
            <a:miter lim="800000"/>
            <a:headEnd/>
            <a:tailEnd/>
          </a:ln>
          <a:effectLst/>
        </p:spPr>
        <p:txBody>
          <a:bodyPr wrap="none">
            <a:spAutoFit/>
          </a:bodyPr>
          <a:lstStyle/>
          <a:p>
            <a:r>
              <a:rPr lang="ja-JP" altLang="en-US">
                <a:latin typeface="Times New Roman" pitchFamily="18" charset="0"/>
              </a:rPr>
              <a:t>廃止</a:t>
            </a:r>
          </a:p>
        </p:txBody>
      </p:sp>
      <p:cxnSp>
        <p:nvCxnSpPr>
          <p:cNvPr id="84011" name="AutoShape 43"/>
          <p:cNvCxnSpPr>
            <a:cxnSpLocks noChangeShapeType="1"/>
            <a:stCxn id="83972" idx="3"/>
            <a:endCxn id="84002" idx="1"/>
          </p:cNvCxnSpPr>
          <p:nvPr/>
        </p:nvCxnSpPr>
        <p:spPr bwMode="auto">
          <a:xfrm flipV="1">
            <a:off x="2908300" y="3251200"/>
            <a:ext cx="1927225" cy="44450"/>
          </a:xfrm>
          <a:prstGeom prst="straightConnector1">
            <a:avLst/>
          </a:prstGeom>
          <a:noFill/>
          <a:ln w="9525">
            <a:solidFill>
              <a:schemeClr val="tx1"/>
            </a:solidFill>
            <a:round/>
            <a:headEnd/>
            <a:tailEnd type="triangle" w="med" len="med"/>
          </a:ln>
          <a:effectLst/>
        </p:spPr>
      </p:cxnSp>
      <p:cxnSp>
        <p:nvCxnSpPr>
          <p:cNvPr id="84012" name="AutoShape 44"/>
          <p:cNvCxnSpPr>
            <a:cxnSpLocks noChangeShapeType="1"/>
            <a:stCxn id="83981" idx="3"/>
            <a:endCxn id="83979" idx="1"/>
          </p:cNvCxnSpPr>
          <p:nvPr/>
        </p:nvCxnSpPr>
        <p:spPr bwMode="auto">
          <a:xfrm>
            <a:off x="3368675" y="2443163"/>
            <a:ext cx="2508250" cy="0"/>
          </a:xfrm>
          <a:prstGeom prst="straightConnector1">
            <a:avLst/>
          </a:prstGeom>
          <a:noFill/>
          <a:ln w="9525">
            <a:solidFill>
              <a:schemeClr val="tx1"/>
            </a:solidFill>
            <a:round/>
            <a:headEnd/>
            <a:tailEnd type="triangle" w="med" len="med"/>
          </a:ln>
          <a:effectLst/>
        </p:spPr>
      </p:cxnSp>
      <p:cxnSp>
        <p:nvCxnSpPr>
          <p:cNvPr id="84013" name="AutoShape 45"/>
          <p:cNvCxnSpPr>
            <a:cxnSpLocks noChangeShapeType="1"/>
            <a:stCxn id="83979" idx="3"/>
            <a:endCxn id="83980" idx="1"/>
          </p:cNvCxnSpPr>
          <p:nvPr/>
        </p:nvCxnSpPr>
        <p:spPr bwMode="auto">
          <a:xfrm flipV="1">
            <a:off x="7239000" y="2433638"/>
            <a:ext cx="533400" cy="9525"/>
          </a:xfrm>
          <a:prstGeom prst="straightConnector1">
            <a:avLst/>
          </a:prstGeom>
          <a:noFill/>
          <a:ln w="9525">
            <a:solidFill>
              <a:schemeClr val="tx1"/>
            </a:solidFill>
            <a:round/>
            <a:headEnd/>
            <a:tailEnd type="triangle" w="med" len="med"/>
          </a:ln>
          <a:effectLst/>
        </p:spPr>
      </p:cxnSp>
      <p:cxnSp>
        <p:nvCxnSpPr>
          <p:cNvPr id="84014" name="AutoShape 46"/>
          <p:cNvCxnSpPr>
            <a:cxnSpLocks noChangeShapeType="1"/>
            <a:stCxn id="83988" idx="3"/>
            <a:endCxn id="83989" idx="1"/>
          </p:cNvCxnSpPr>
          <p:nvPr/>
        </p:nvCxnSpPr>
        <p:spPr bwMode="auto">
          <a:xfrm>
            <a:off x="1997075" y="1655763"/>
            <a:ext cx="425450" cy="0"/>
          </a:xfrm>
          <a:prstGeom prst="straightConnector1">
            <a:avLst/>
          </a:prstGeom>
          <a:noFill/>
          <a:ln w="9525">
            <a:solidFill>
              <a:schemeClr val="tx1"/>
            </a:solidFill>
            <a:round/>
            <a:headEnd/>
            <a:tailEnd type="triangle" w="med" len="med"/>
          </a:ln>
          <a:effectLst/>
        </p:spPr>
      </p:cxnSp>
      <p:cxnSp>
        <p:nvCxnSpPr>
          <p:cNvPr id="84015" name="AutoShape 47"/>
          <p:cNvCxnSpPr>
            <a:cxnSpLocks noChangeShapeType="1"/>
            <a:stCxn id="83989" idx="3"/>
            <a:endCxn id="83992" idx="1"/>
          </p:cNvCxnSpPr>
          <p:nvPr/>
        </p:nvCxnSpPr>
        <p:spPr bwMode="auto">
          <a:xfrm>
            <a:off x="4343400" y="1655763"/>
            <a:ext cx="441325" cy="0"/>
          </a:xfrm>
          <a:prstGeom prst="straightConnector1">
            <a:avLst/>
          </a:prstGeom>
          <a:noFill/>
          <a:ln w="9525">
            <a:solidFill>
              <a:schemeClr val="tx1"/>
            </a:solidFill>
            <a:round/>
            <a:headEnd/>
            <a:tailEnd type="triangle" w="med" len="med"/>
          </a:ln>
          <a:effectLst/>
        </p:spPr>
      </p:cxnSp>
      <p:cxnSp>
        <p:nvCxnSpPr>
          <p:cNvPr id="84016" name="AutoShape 48"/>
          <p:cNvCxnSpPr>
            <a:cxnSpLocks noChangeShapeType="1"/>
            <a:stCxn id="83973" idx="3"/>
            <a:endCxn id="84005" idx="1"/>
          </p:cNvCxnSpPr>
          <p:nvPr/>
        </p:nvCxnSpPr>
        <p:spPr bwMode="auto">
          <a:xfrm>
            <a:off x="1862138" y="5491163"/>
            <a:ext cx="520700" cy="0"/>
          </a:xfrm>
          <a:prstGeom prst="straightConnector1">
            <a:avLst/>
          </a:prstGeom>
          <a:noFill/>
          <a:ln w="9525">
            <a:solidFill>
              <a:schemeClr val="tx1"/>
            </a:solidFill>
            <a:round/>
            <a:headEnd/>
            <a:tailEnd type="triangle" w="med" len="med"/>
          </a:ln>
          <a:effectLst/>
        </p:spPr>
      </p:cxnSp>
      <p:cxnSp>
        <p:nvCxnSpPr>
          <p:cNvPr id="84017" name="AutoShape 49"/>
          <p:cNvCxnSpPr>
            <a:cxnSpLocks noChangeShapeType="1"/>
            <a:stCxn id="83976" idx="3"/>
            <a:endCxn id="84009" idx="1"/>
          </p:cNvCxnSpPr>
          <p:nvPr/>
        </p:nvCxnSpPr>
        <p:spPr bwMode="auto">
          <a:xfrm>
            <a:off x="3810000" y="4719638"/>
            <a:ext cx="3616325" cy="0"/>
          </a:xfrm>
          <a:prstGeom prst="straightConnector1">
            <a:avLst/>
          </a:prstGeom>
          <a:noFill/>
          <a:ln w="9525">
            <a:solidFill>
              <a:schemeClr val="tx1"/>
            </a:solidFill>
            <a:round/>
            <a:headEnd/>
            <a:tailEnd type="triangle" w="med" len="med"/>
          </a:ln>
          <a:effectLst/>
        </p:spPr>
      </p:cxnSp>
      <p:sp>
        <p:nvSpPr>
          <p:cNvPr id="84018" name="Text Box 50"/>
          <p:cNvSpPr txBox="1">
            <a:spLocks noChangeArrowheads="1"/>
          </p:cNvSpPr>
          <p:nvPr/>
        </p:nvSpPr>
        <p:spPr bwMode="auto">
          <a:xfrm>
            <a:off x="7772400" y="3816350"/>
            <a:ext cx="1082675" cy="527050"/>
          </a:xfrm>
          <a:prstGeom prst="rect">
            <a:avLst/>
          </a:prstGeom>
          <a:noFill/>
          <a:ln w="9525">
            <a:solidFill>
              <a:schemeClr val="tx1"/>
            </a:solidFill>
            <a:miter lim="800000"/>
            <a:headEnd/>
            <a:tailEnd/>
          </a:ln>
          <a:effectLst/>
        </p:spPr>
        <p:txBody>
          <a:bodyPr wrap="none">
            <a:spAutoFit/>
          </a:bodyPr>
          <a:lstStyle/>
          <a:p>
            <a:r>
              <a:rPr lang="ja-JP" altLang="en-US" sz="1400">
                <a:latin typeface="Times New Roman" pitchFamily="18" charset="0"/>
              </a:rPr>
              <a:t>旅行業務</a:t>
            </a:r>
          </a:p>
          <a:p>
            <a:r>
              <a:rPr lang="ja-JP" altLang="en-US" sz="1400">
                <a:latin typeface="Times New Roman" pitchFamily="18" charset="0"/>
              </a:rPr>
              <a:t>取扱管理者</a:t>
            </a:r>
          </a:p>
        </p:txBody>
      </p:sp>
      <p:sp>
        <p:nvSpPr>
          <p:cNvPr id="84019" name="Text Box 51"/>
          <p:cNvSpPr txBox="1">
            <a:spLocks noChangeArrowheads="1"/>
          </p:cNvSpPr>
          <p:nvPr/>
        </p:nvSpPr>
        <p:spPr bwMode="auto">
          <a:xfrm>
            <a:off x="7588250" y="35052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2004</a:t>
            </a:r>
            <a:r>
              <a:rPr lang="ja-JP" altLang="en-US" sz="1400">
                <a:latin typeface="Times New Roman" pitchFamily="18" charset="0"/>
              </a:rPr>
              <a:t>年</a:t>
            </a:r>
          </a:p>
        </p:txBody>
      </p:sp>
      <p:cxnSp>
        <p:nvCxnSpPr>
          <p:cNvPr id="84020" name="AutoShape 52"/>
          <p:cNvCxnSpPr>
            <a:cxnSpLocks noChangeShapeType="1"/>
            <a:stCxn id="83974" idx="3"/>
            <a:endCxn id="84018" idx="1"/>
          </p:cNvCxnSpPr>
          <p:nvPr/>
        </p:nvCxnSpPr>
        <p:spPr bwMode="auto">
          <a:xfrm>
            <a:off x="4876800" y="4064000"/>
            <a:ext cx="2895600" cy="15875"/>
          </a:xfrm>
          <a:prstGeom prst="straightConnector1">
            <a:avLst/>
          </a:prstGeom>
          <a:noFill/>
          <a:ln w="9525">
            <a:solidFill>
              <a:schemeClr val="tx1"/>
            </a:solidFill>
            <a:round/>
            <a:headEnd/>
            <a:tailEnd type="triangle" w="med" len="med"/>
          </a:ln>
          <a:effectLst/>
        </p:spPr>
      </p:cxnSp>
      <p:sp>
        <p:nvSpPr>
          <p:cNvPr id="84021" name="Text Box 53"/>
          <p:cNvSpPr txBox="1">
            <a:spLocks noChangeArrowheads="1"/>
          </p:cNvSpPr>
          <p:nvPr/>
        </p:nvSpPr>
        <p:spPr bwMode="auto">
          <a:xfrm>
            <a:off x="2414588" y="1828800"/>
            <a:ext cx="2767012" cy="346075"/>
          </a:xfrm>
          <a:prstGeom prst="rect">
            <a:avLst/>
          </a:prstGeom>
          <a:noFill/>
          <a:ln w="9525" cap="rnd">
            <a:solidFill>
              <a:schemeClr val="tx1"/>
            </a:solidFill>
            <a:prstDash val="sysDot"/>
            <a:miter lim="800000"/>
            <a:headEnd/>
            <a:tailEnd/>
          </a:ln>
          <a:effectLst/>
        </p:spPr>
        <p:txBody>
          <a:bodyPr wrap="none">
            <a:spAutoFit/>
          </a:bodyPr>
          <a:lstStyle/>
          <a:p>
            <a:r>
              <a:rPr lang="en-US" altLang="ja-JP" sz="1600">
                <a:latin typeface="Times New Roman" pitchFamily="18" charset="0"/>
              </a:rPr>
              <a:t>1971</a:t>
            </a:r>
            <a:r>
              <a:rPr lang="ja-JP" altLang="en-US" sz="1600">
                <a:latin typeface="Times New Roman" pitchFamily="18" charset="0"/>
              </a:rPr>
              <a:t>年　弁済業務保証金制度</a:t>
            </a:r>
          </a:p>
        </p:txBody>
      </p:sp>
      <p:sp>
        <p:nvSpPr>
          <p:cNvPr id="84022" name="Text Box 54"/>
          <p:cNvSpPr txBox="1">
            <a:spLocks noChangeArrowheads="1"/>
          </p:cNvSpPr>
          <p:nvPr/>
        </p:nvSpPr>
        <p:spPr bwMode="auto">
          <a:xfrm>
            <a:off x="2981325" y="3276600"/>
            <a:ext cx="1514475" cy="284163"/>
          </a:xfrm>
          <a:prstGeom prst="rect">
            <a:avLst/>
          </a:prstGeom>
          <a:noFill/>
          <a:ln w="9525" cap="rnd">
            <a:solidFill>
              <a:schemeClr val="tx1"/>
            </a:solidFill>
            <a:prstDash val="sysDot"/>
            <a:miter lim="800000"/>
            <a:headEnd/>
            <a:tailEnd/>
          </a:ln>
          <a:effectLst/>
        </p:spPr>
        <p:txBody>
          <a:bodyPr wrap="none">
            <a:spAutoFit/>
          </a:bodyPr>
          <a:lstStyle/>
          <a:p>
            <a:r>
              <a:rPr lang="ja-JP" altLang="en-US" sz="1200">
                <a:latin typeface="Times New Roman" pitchFamily="18" charset="0"/>
              </a:rPr>
              <a:t>主催旅行除外</a:t>
            </a:r>
            <a:r>
              <a:rPr lang="en-US" altLang="ja-JP" sz="1200">
                <a:latin typeface="Times New Roman" pitchFamily="18" charset="0"/>
              </a:rPr>
              <a:t>(</a:t>
            </a:r>
            <a:r>
              <a:rPr lang="ja-JP" altLang="en-US" sz="1200">
                <a:latin typeface="Times New Roman" pitchFamily="18" charset="0"/>
              </a:rPr>
              <a:t>運用</a:t>
            </a:r>
            <a:r>
              <a:rPr lang="en-US" altLang="ja-JP" sz="1200">
                <a:latin typeface="Times New Roman" pitchFamily="18" charset="0"/>
              </a:rPr>
              <a:t>)</a:t>
            </a:r>
          </a:p>
        </p:txBody>
      </p:sp>
      <p:sp>
        <p:nvSpPr>
          <p:cNvPr id="84023" name="Text Box 55"/>
          <p:cNvSpPr txBox="1">
            <a:spLocks noChangeArrowheads="1"/>
          </p:cNvSpPr>
          <p:nvPr/>
        </p:nvSpPr>
        <p:spPr bwMode="auto">
          <a:xfrm>
            <a:off x="4835525" y="5248275"/>
            <a:ext cx="2041525" cy="485775"/>
          </a:xfrm>
          <a:prstGeom prst="rect">
            <a:avLst/>
          </a:prstGeom>
          <a:solidFill>
            <a:srgbClr val="FFFFCC"/>
          </a:solidFill>
          <a:ln w="28575">
            <a:solidFill>
              <a:schemeClr val="tx1"/>
            </a:solidFill>
            <a:miter lim="800000"/>
            <a:headEnd/>
            <a:tailEnd/>
          </a:ln>
          <a:effectLst/>
        </p:spPr>
        <p:txBody>
          <a:bodyPr wrap="none">
            <a:spAutoFit/>
          </a:bodyPr>
          <a:lstStyle/>
          <a:p>
            <a:r>
              <a:rPr lang="ja-JP" altLang="en-US" sz="2400">
                <a:latin typeface="Times New Roman" pitchFamily="18" charset="0"/>
              </a:rPr>
              <a:t>標準約款制度</a:t>
            </a:r>
          </a:p>
        </p:txBody>
      </p:sp>
      <p:sp>
        <p:nvSpPr>
          <p:cNvPr id="84024" name="Text Box 56"/>
          <p:cNvSpPr txBox="1">
            <a:spLocks noChangeArrowheads="1"/>
          </p:cNvSpPr>
          <p:nvPr/>
        </p:nvSpPr>
        <p:spPr bwMode="auto">
          <a:xfrm>
            <a:off x="4191000" y="5181600"/>
            <a:ext cx="717550" cy="304800"/>
          </a:xfrm>
          <a:prstGeom prst="rect">
            <a:avLst/>
          </a:prstGeom>
          <a:noFill/>
          <a:ln w="9525">
            <a:noFill/>
            <a:miter lim="800000"/>
            <a:headEnd/>
            <a:tailEnd/>
          </a:ln>
          <a:effectLst/>
        </p:spPr>
        <p:txBody>
          <a:bodyPr wrap="none">
            <a:spAutoFit/>
          </a:bodyPr>
          <a:lstStyle/>
          <a:p>
            <a:r>
              <a:rPr lang="en-US" altLang="ja-JP" sz="1400">
                <a:latin typeface="Times New Roman" pitchFamily="18" charset="0"/>
              </a:rPr>
              <a:t>1982</a:t>
            </a:r>
            <a:r>
              <a:rPr lang="ja-JP" altLang="en-US" sz="1400">
                <a:latin typeface="Times New Roman" pitchFamily="18" charset="0"/>
              </a:rPr>
              <a:t>年</a:t>
            </a:r>
          </a:p>
        </p:txBody>
      </p:sp>
      <p:cxnSp>
        <p:nvCxnSpPr>
          <p:cNvPr id="84025" name="AutoShape 57"/>
          <p:cNvCxnSpPr>
            <a:cxnSpLocks noChangeShapeType="1"/>
            <a:stCxn id="84005" idx="3"/>
            <a:endCxn id="84023" idx="1"/>
          </p:cNvCxnSpPr>
          <p:nvPr/>
        </p:nvCxnSpPr>
        <p:spPr bwMode="auto">
          <a:xfrm>
            <a:off x="3233738" y="5491163"/>
            <a:ext cx="1587500" cy="0"/>
          </a:xfrm>
          <a:prstGeom prst="straightConnector1">
            <a:avLst/>
          </a:prstGeom>
          <a:noFill/>
          <a:ln w="9525">
            <a:solidFill>
              <a:schemeClr val="tx1"/>
            </a:solidFill>
            <a:round/>
            <a:headEnd/>
            <a:tailEnd type="triangle" w="med" len="med"/>
          </a:ln>
          <a:effectLst/>
        </p:spPr>
      </p:cxnSp>
      <p:sp>
        <p:nvSpPr>
          <p:cNvPr id="84026" name="Text Box 58"/>
          <p:cNvSpPr txBox="1">
            <a:spLocks noChangeArrowheads="1"/>
          </p:cNvSpPr>
          <p:nvPr/>
        </p:nvSpPr>
        <p:spPr bwMode="auto">
          <a:xfrm>
            <a:off x="6619875" y="2708275"/>
            <a:ext cx="2565400" cy="346075"/>
          </a:xfrm>
          <a:prstGeom prst="rect">
            <a:avLst/>
          </a:prstGeom>
          <a:noFill/>
          <a:ln w="9525" cap="rnd">
            <a:solidFill>
              <a:schemeClr val="tx1"/>
            </a:solidFill>
            <a:prstDash val="sysDot"/>
            <a:miter lim="800000"/>
            <a:headEnd/>
            <a:tailEnd/>
          </a:ln>
          <a:effectLst/>
        </p:spPr>
        <p:txBody>
          <a:bodyPr wrap="none">
            <a:spAutoFit/>
          </a:bodyPr>
          <a:lstStyle/>
          <a:p>
            <a:r>
              <a:rPr lang="en-US" altLang="ja-JP" sz="1600">
                <a:latin typeface="Times New Roman" pitchFamily="18" charset="0"/>
              </a:rPr>
              <a:t>1996</a:t>
            </a:r>
            <a:r>
              <a:rPr lang="ja-JP" altLang="en-US" sz="1600">
                <a:latin typeface="Times New Roman" pitchFamily="18" charset="0"/>
              </a:rPr>
              <a:t>年包括料金除外</a:t>
            </a:r>
            <a:r>
              <a:rPr lang="en-US" altLang="ja-JP" sz="1600">
                <a:latin typeface="Times New Roman" pitchFamily="18" charset="0"/>
              </a:rPr>
              <a:t>(</a:t>
            </a:r>
            <a:r>
              <a:rPr lang="ja-JP" altLang="en-US" sz="1600">
                <a:latin typeface="Times New Roman" pitchFamily="18" charset="0"/>
              </a:rPr>
              <a:t>通達</a:t>
            </a:r>
            <a:r>
              <a:rPr lang="en-US" altLang="ja-JP" sz="1600">
                <a:latin typeface="Times New Roman"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ln>
            <a:solidFill>
              <a:schemeClr val="tx1"/>
            </a:solidFill>
          </a:ln>
        </p:spPr>
        <p:txBody>
          <a:bodyPr>
            <a:normAutofit fontScale="90000"/>
          </a:bodyPr>
          <a:lstStyle/>
          <a:p>
            <a:r>
              <a:rPr lang="ja-JP" altLang="en-US" sz="4000"/>
              <a:t>発地主義</a:t>
            </a:r>
            <a:r>
              <a:rPr lang="en-US" altLang="ja-JP" sz="4000"/>
              <a:t>(</a:t>
            </a:r>
            <a:r>
              <a:rPr lang="ja-JP" altLang="en-US" sz="4000"/>
              <a:t>旅客</a:t>
            </a:r>
            <a:r>
              <a:rPr lang="en-US" altLang="ja-JP" sz="4000"/>
              <a:t>)</a:t>
            </a:r>
            <a:r>
              <a:rPr lang="ja-JP" altLang="en-US" sz="4000"/>
              <a:t>と属地主義</a:t>
            </a:r>
            <a:r>
              <a:rPr lang="en-US" altLang="ja-JP" sz="4000"/>
              <a:t>(</a:t>
            </a:r>
            <a:r>
              <a:rPr lang="ja-JP" altLang="en-US" sz="4000"/>
              <a:t>貨物</a:t>
            </a:r>
            <a:r>
              <a:rPr lang="en-US" altLang="ja-JP" sz="4000"/>
              <a:t>)</a:t>
            </a:r>
            <a:r>
              <a:rPr lang="ja-JP" altLang="en-US" sz="4000"/>
              <a:t>の法制度比較 </a:t>
            </a:r>
          </a:p>
        </p:txBody>
      </p:sp>
      <p:sp>
        <p:nvSpPr>
          <p:cNvPr id="40965" name="Rectangle 5"/>
          <p:cNvSpPr>
            <a:spLocks noChangeArrowheads="1"/>
          </p:cNvSpPr>
          <p:nvPr/>
        </p:nvSpPr>
        <p:spPr bwMode="auto">
          <a:xfrm>
            <a:off x="0" y="1924050"/>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40964" name="Object 4"/>
          <p:cNvGraphicFramePr>
            <a:graphicFrameLocks noChangeAspect="1"/>
          </p:cNvGraphicFramePr>
          <p:nvPr/>
        </p:nvGraphicFramePr>
        <p:xfrm>
          <a:off x="0" y="1470025"/>
          <a:ext cx="9144000" cy="5775325"/>
        </p:xfrm>
        <a:graphic>
          <a:graphicData uri="http://schemas.openxmlformats.org/presentationml/2006/ole">
            <p:oleObj spid="_x0000_s4098" name="スライド" r:id="rId4" imgW="4542991" imgH="3407675" progId="PowerPoint.Slide.8">
              <p:embed/>
            </p:oleObj>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4912</Words>
  <Application>Microsoft Office PowerPoint</Application>
  <PresentationFormat>画面に合わせる (4:3)</PresentationFormat>
  <Paragraphs>1526</Paragraphs>
  <Slides>74</Slides>
  <Notes>74</Notes>
  <HiddenSlides>1</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74</vt:i4>
      </vt:variant>
    </vt:vector>
  </HeadingPairs>
  <TitlesOfParts>
    <vt:vector size="76" baseType="lpstr">
      <vt:lpstr>Office テーマ</vt:lpstr>
      <vt:lpstr>スライド</vt:lpstr>
      <vt:lpstr>旅行業制度  ～パック料金の不思議～</vt:lpstr>
      <vt:lpstr>定食料金は自由に決められる不思議</vt:lpstr>
      <vt:lpstr>スライド 3</vt:lpstr>
      <vt:lpstr>旅行あっ旋業法時代の貸切バス </vt:lpstr>
      <vt:lpstr>わが国旅行業制度の沿革的分析 </vt:lpstr>
      <vt:lpstr>スライド 6</vt:lpstr>
      <vt:lpstr>旅行業の公的規制 </vt:lpstr>
      <vt:lpstr>スライド 8</vt:lpstr>
      <vt:lpstr>発地主義(旅客)と属地主義(貨物)の法制度比較 </vt:lpstr>
      <vt:lpstr>日本とドイツの比較</vt:lpstr>
      <vt:lpstr>主催(企画)旅行業務の規定の仕方 </vt:lpstr>
      <vt:lpstr>包括代金制度の矛盾 </vt:lpstr>
      <vt:lpstr>単品主催</vt:lpstr>
      <vt:lpstr>スライド 14</vt:lpstr>
      <vt:lpstr>旅行業(主催旅行)と旅客運送事業の法制度関係 </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lpstr>スライド 30</vt:lpstr>
      <vt:lpstr>スライド 31</vt:lpstr>
      <vt:lpstr>スライド 32</vt:lpstr>
      <vt:lpstr>スライド 33</vt:lpstr>
      <vt:lpstr>スライド 34</vt:lpstr>
      <vt:lpstr>スライド 35</vt:lpstr>
      <vt:lpstr>スライド 36</vt:lpstr>
      <vt:lpstr>スライド 37</vt:lpstr>
      <vt:lpstr>スライド 38</vt:lpstr>
      <vt:lpstr>スライド 39</vt:lpstr>
      <vt:lpstr>スライド 40</vt:lpstr>
      <vt:lpstr>スライド 41</vt:lpstr>
      <vt:lpstr>スライド 42</vt:lpstr>
      <vt:lpstr>運送機能の分化（分解・分散）</vt:lpstr>
      <vt:lpstr>スライド 44</vt:lpstr>
      <vt:lpstr>スライド 45</vt:lpstr>
      <vt:lpstr>スライド 46</vt:lpstr>
      <vt:lpstr>スライド 47</vt:lpstr>
      <vt:lpstr>スライド 48</vt:lpstr>
      <vt:lpstr>スライド 49</vt:lpstr>
      <vt:lpstr>スライド 50</vt:lpstr>
      <vt:lpstr>スライド 51</vt:lpstr>
      <vt:lpstr>スライド 52</vt:lpstr>
      <vt:lpstr>スライド 53</vt:lpstr>
      <vt:lpstr>スライド 54</vt:lpstr>
      <vt:lpstr>スライド 55</vt:lpstr>
      <vt:lpstr>スライド 56</vt:lpstr>
      <vt:lpstr>スライド 57</vt:lpstr>
      <vt:lpstr>スライド 58</vt:lpstr>
      <vt:lpstr>スライド 59</vt:lpstr>
      <vt:lpstr>スライド 60</vt:lpstr>
      <vt:lpstr>スライド 61</vt:lpstr>
      <vt:lpstr>スライド 62</vt:lpstr>
      <vt:lpstr>スライド 63</vt:lpstr>
      <vt:lpstr>スライド 64</vt:lpstr>
      <vt:lpstr>スライド 65</vt:lpstr>
      <vt:lpstr>スライド 66</vt:lpstr>
      <vt:lpstr>スライド 67</vt:lpstr>
      <vt:lpstr>スライド 68</vt:lpstr>
      <vt:lpstr>スライド 69</vt:lpstr>
      <vt:lpstr>スライド 70</vt:lpstr>
      <vt:lpstr>スライド 71</vt:lpstr>
      <vt:lpstr>スライド 72</vt:lpstr>
      <vt:lpstr>スライド 73</vt:lpstr>
      <vt:lpstr>スライド 74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観光と税制</dc:title>
  <dc:creator>owner</dc:creator>
  <cp:lastModifiedBy>teramae</cp:lastModifiedBy>
  <cp:revision>10</cp:revision>
  <dcterms:created xsi:type="dcterms:W3CDTF">2014-03-13T23:57:55Z</dcterms:created>
  <dcterms:modified xsi:type="dcterms:W3CDTF">2014-06-02T09:06:01Z</dcterms:modified>
</cp:coreProperties>
</file>