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275" r:id="rId2"/>
    <p:sldId id="320" r:id="rId3"/>
    <p:sldId id="317" r:id="rId4"/>
    <p:sldId id="318" r:id="rId5"/>
    <p:sldId id="319" r:id="rId6"/>
    <p:sldId id="323" r:id="rId7"/>
    <p:sldId id="296" r:id="rId8"/>
    <p:sldId id="290" r:id="rId9"/>
    <p:sldId id="325" r:id="rId10"/>
    <p:sldId id="324" r:id="rId11"/>
    <p:sldId id="277" r:id="rId12"/>
    <p:sldId id="298" r:id="rId13"/>
    <p:sldId id="278" r:id="rId14"/>
    <p:sldId id="297" r:id="rId15"/>
    <p:sldId id="289" r:id="rId16"/>
    <p:sldId id="279" r:id="rId17"/>
    <p:sldId id="280" r:id="rId18"/>
    <p:sldId id="281" r:id="rId19"/>
    <p:sldId id="282" r:id="rId20"/>
    <p:sldId id="291" r:id="rId21"/>
    <p:sldId id="257" r:id="rId22"/>
    <p:sldId id="326" r:id="rId23"/>
    <p:sldId id="258" r:id="rId24"/>
    <p:sldId id="328" r:id="rId25"/>
    <p:sldId id="327" r:id="rId26"/>
    <p:sldId id="259" r:id="rId27"/>
    <p:sldId id="260" r:id="rId28"/>
    <p:sldId id="261" r:id="rId29"/>
    <p:sldId id="262" r:id="rId30"/>
    <p:sldId id="263" r:id="rId31"/>
    <p:sldId id="287" r:id="rId32"/>
    <p:sldId id="292" r:id="rId33"/>
    <p:sldId id="293" r:id="rId34"/>
    <p:sldId id="294" r:id="rId35"/>
    <p:sldId id="295" r:id="rId36"/>
    <p:sldId id="329" r:id="rId37"/>
    <p:sldId id="310" r:id="rId38"/>
    <p:sldId id="312" r:id="rId39"/>
    <p:sldId id="311" r:id="rId40"/>
    <p:sldId id="302" r:id="rId41"/>
    <p:sldId id="303" r:id="rId42"/>
    <p:sldId id="304" r:id="rId43"/>
    <p:sldId id="305" r:id="rId44"/>
    <p:sldId id="306" r:id="rId45"/>
    <p:sldId id="307" r:id="rId46"/>
    <p:sldId id="308" r:id="rId47"/>
    <p:sldId id="309" r:id="rId48"/>
    <p:sldId id="300" r:id="rId49"/>
    <p:sldId id="264" r:id="rId50"/>
    <p:sldId id="265" r:id="rId51"/>
    <p:sldId id="299" r:id="rId52"/>
    <p:sldId id="266" r:id="rId53"/>
    <p:sldId id="301" r:id="rId54"/>
    <p:sldId id="267" r:id="rId55"/>
    <p:sldId id="269" r:id="rId56"/>
    <p:sldId id="270" r:id="rId57"/>
    <p:sldId id="271" r:id="rId58"/>
    <p:sldId id="273" r:id="rId59"/>
    <p:sldId id="274" r:id="rId60"/>
    <p:sldId id="321" r:id="rId61"/>
    <p:sldId id="330" r:id="rId62"/>
    <p:sldId id="322" r:id="rId6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35" autoAdjust="0"/>
    <p:restoredTop sz="94660"/>
  </p:normalViewPr>
  <p:slideViewPr>
    <p:cSldViewPr>
      <p:cViewPr varScale="1">
        <p:scale>
          <a:sx n="68" d="100"/>
          <a:sy n="68" d="100"/>
        </p:scale>
        <p:origin x="-1440"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334"/>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6EC909-ADA7-40F0-9899-239EE8D4FD3E}" type="datetimeFigureOut">
              <a:rPr kumimoji="1" lang="ja-JP" altLang="en-US" smtClean="0"/>
              <a:pPr/>
              <a:t>2014/6/14</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85F4E8-1072-4644-9F01-943017E1CEA2}"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46F23E4-ACF4-44FB-9C59-2B3D154EE13A}" type="slidenum">
              <a:rPr kumimoji="1" lang="ja-JP" altLang="en-US" smtClean="0"/>
              <a:pPr/>
              <a:t>1</a:t>
            </a:fld>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4DC0CA6-29C5-40B6-8806-6910E04B6BAE}" type="slidenum">
              <a:rPr kumimoji="1" lang="ja-JP" altLang="en-US" smtClean="0"/>
              <a:pPr/>
              <a:t>16</a:t>
            </a:fld>
            <a:endParaRPr kumimoji="1"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4DC0CA6-29C5-40B6-8806-6910E04B6BAE}" type="slidenum">
              <a:rPr kumimoji="1" lang="ja-JP" altLang="en-US" smtClean="0"/>
              <a:pPr/>
              <a:t>17</a:t>
            </a:fld>
            <a:endParaRPr kumimoji="1"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E4DC0CA6-29C5-40B6-8806-6910E04B6BAE}" type="slidenum">
              <a:rPr kumimoji="1" lang="ja-JP" altLang="en-US" smtClean="0"/>
              <a:pPr/>
              <a:t>18</a:t>
            </a:fld>
            <a:endParaRPr kumimoji="1"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4DC0CA6-29C5-40B6-8806-6910E04B6BAE}" type="slidenum">
              <a:rPr kumimoji="1" lang="ja-JP" altLang="en-US" smtClean="0"/>
              <a:pPr/>
              <a:t>19</a:t>
            </a:fld>
            <a:endParaRPr kumimoji="1"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685F4E8-1072-4644-9F01-943017E1CEA2}" type="slidenum">
              <a:rPr kumimoji="1" lang="ja-JP" altLang="en-US" smtClean="0"/>
              <a:pPr/>
              <a:t>20</a:t>
            </a:fld>
            <a:endParaRPr kumimoji="1"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E449970-6FA9-4C26-B1B0-BB119611A063}" type="slidenum">
              <a:rPr kumimoji="1" lang="ja-JP" altLang="en-US" smtClean="0"/>
              <a:pPr/>
              <a:t>21</a:t>
            </a:fld>
            <a:endParaRPr kumimoji="1"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E449970-6FA9-4C26-B1B0-BB119611A063}" type="slidenum">
              <a:rPr kumimoji="1" lang="ja-JP" altLang="en-US" smtClean="0"/>
              <a:pPr/>
              <a:t>23</a:t>
            </a:fld>
            <a:endParaRPr kumimoji="1"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E449970-6FA9-4C26-B1B0-BB119611A063}" type="slidenum">
              <a:rPr kumimoji="1" lang="ja-JP" altLang="en-US" smtClean="0"/>
              <a:pPr/>
              <a:t>26</a:t>
            </a:fld>
            <a:endParaRPr kumimoji="1" lang="ja-JP"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E449970-6FA9-4C26-B1B0-BB119611A063}" type="slidenum">
              <a:rPr kumimoji="1" lang="ja-JP" altLang="en-US" smtClean="0"/>
              <a:pPr/>
              <a:t>27</a:t>
            </a:fld>
            <a:endParaRPr kumimoji="1" lang="ja-JP"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E449970-6FA9-4C26-B1B0-BB119611A063}" type="slidenum">
              <a:rPr kumimoji="1" lang="ja-JP" altLang="en-US" smtClean="0"/>
              <a:pPr/>
              <a:t>28</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685F4E8-1072-4644-9F01-943017E1CEA2}" type="slidenum">
              <a:rPr kumimoji="1" lang="ja-JP" altLang="en-US" smtClean="0"/>
              <a:pPr/>
              <a:t>7</a:t>
            </a:fld>
            <a:endParaRPr kumimoji="1" lang="ja-JP"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E449970-6FA9-4C26-B1B0-BB119611A063}" type="slidenum">
              <a:rPr kumimoji="1" lang="ja-JP" altLang="en-US" smtClean="0"/>
              <a:pPr/>
              <a:t>29</a:t>
            </a:fld>
            <a:endParaRPr kumimoji="1" lang="ja-JP"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E449970-6FA9-4C26-B1B0-BB119611A063}" type="slidenum">
              <a:rPr kumimoji="1" lang="ja-JP" altLang="en-US" smtClean="0"/>
              <a:pPr/>
              <a:t>30</a:t>
            </a:fld>
            <a:endParaRPr kumimoji="1" lang="ja-JP"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4021A16-B80F-45DD-9B01-B6D89824B75E}" type="slidenum">
              <a:rPr kumimoji="1" lang="ja-JP" altLang="en-US" smtClean="0"/>
              <a:pPr/>
              <a:t>31</a:t>
            </a:fld>
            <a:endParaRPr kumimoji="1" lang="ja-JP"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685F4E8-1072-4644-9F01-943017E1CEA2}" type="slidenum">
              <a:rPr kumimoji="1" lang="ja-JP" altLang="en-US" smtClean="0"/>
              <a:pPr/>
              <a:t>32</a:t>
            </a:fld>
            <a:endParaRPr kumimoji="1" lang="ja-JP"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685F4E8-1072-4644-9F01-943017E1CEA2}" type="slidenum">
              <a:rPr kumimoji="1" lang="ja-JP" altLang="en-US" smtClean="0"/>
              <a:pPr/>
              <a:t>33</a:t>
            </a:fld>
            <a:endParaRPr kumimoji="1" lang="ja-JP"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685F4E8-1072-4644-9F01-943017E1CEA2}" type="slidenum">
              <a:rPr kumimoji="1" lang="ja-JP" altLang="en-US" smtClean="0"/>
              <a:pPr/>
              <a:t>34</a:t>
            </a:fld>
            <a:endParaRPr kumimoji="1" lang="ja-JP"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685F4E8-1072-4644-9F01-943017E1CEA2}" type="slidenum">
              <a:rPr kumimoji="1" lang="ja-JP" altLang="en-US" smtClean="0"/>
              <a:pPr/>
              <a:t>35</a:t>
            </a:fld>
            <a:endParaRPr kumimoji="1" lang="ja-JP"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685F4E8-1072-4644-9F01-943017E1CEA2}" type="slidenum">
              <a:rPr kumimoji="1" lang="ja-JP" altLang="en-US" smtClean="0"/>
              <a:pPr/>
              <a:t>37</a:t>
            </a:fld>
            <a:endParaRPr kumimoji="1" lang="ja-JP"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685F4E8-1072-4644-9F01-943017E1CEA2}" type="slidenum">
              <a:rPr kumimoji="1" lang="ja-JP" altLang="en-US" smtClean="0"/>
              <a:pPr/>
              <a:t>38</a:t>
            </a:fld>
            <a:endParaRPr kumimoji="1" lang="ja-JP"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BF3201F-5236-4FEA-AB41-FAA4297FF518}" type="slidenum">
              <a:rPr kumimoji="1" lang="ja-JP" altLang="en-US" smtClean="0"/>
              <a:pPr/>
              <a:t>39</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685F4E8-1072-4644-9F01-943017E1CEA2}" type="slidenum">
              <a:rPr kumimoji="1" lang="ja-JP" altLang="en-US" smtClean="0"/>
              <a:pPr/>
              <a:t>8</a:t>
            </a:fld>
            <a:endParaRPr kumimoji="1" lang="ja-JP"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685F4E8-1072-4644-9F01-943017E1CEA2}" type="slidenum">
              <a:rPr kumimoji="1" lang="ja-JP" altLang="en-US" smtClean="0"/>
              <a:pPr/>
              <a:t>40</a:t>
            </a:fld>
            <a:endParaRPr kumimoji="1" lang="ja-JP"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685F4E8-1072-4644-9F01-943017E1CEA2}" type="slidenum">
              <a:rPr kumimoji="1" lang="ja-JP" altLang="en-US" smtClean="0"/>
              <a:pPr/>
              <a:t>41</a:t>
            </a:fld>
            <a:endParaRPr kumimoji="1" lang="ja-JP"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685F4E8-1072-4644-9F01-943017E1CEA2}" type="slidenum">
              <a:rPr kumimoji="1" lang="ja-JP" altLang="en-US" smtClean="0"/>
              <a:pPr/>
              <a:t>42</a:t>
            </a:fld>
            <a:endParaRPr kumimoji="1" lang="ja-JP"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685F4E8-1072-4644-9F01-943017E1CEA2}" type="slidenum">
              <a:rPr kumimoji="1" lang="ja-JP" altLang="en-US" smtClean="0"/>
              <a:pPr/>
              <a:t>43</a:t>
            </a:fld>
            <a:endParaRPr kumimoji="1" lang="ja-JP"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685F4E8-1072-4644-9F01-943017E1CEA2}" type="slidenum">
              <a:rPr kumimoji="1" lang="ja-JP" altLang="en-US" smtClean="0"/>
              <a:pPr/>
              <a:t>44</a:t>
            </a:fld>
            <a:endParaRPr kumimoji="1" lang="ja-JP"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3685F4E8-1072-4644-9F01-943017E1CEA2}" type="slidenum">
              <a:rPr kumimoji="1" lang="ja-JP" altLang="en-US" smtClean="0"/>
              <a:pPr/>
              <a:t>45</a:t>
            </a:fld>
            <a:endParaRPr kumimoji="1" lang="ja-JP"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smtClean="0"/>
              <a:t>http://naokonoza.com/omiyagojo/</a:t>
            </a:r>
            <a:endParaRPr kumimoji="1" lang="ja-JP" altLang="en-US"/>
          </a:p>
        </p:txBody>
      </p:sp>
      <p:sp>
        <p:nvSpPr>
          <p:cNvPr id="4" name="スライド番号プレースホルダ 3"/>
          <p:cNvSpPr>
            <a:spLocks noGrp="1"/>
          </p:cNvSpPr>
          <p:nvPr>
            <p:ph type="sldNum" sz="quarter" idx="10"/>
          </p:nvPr>
        </p:nvSpPr>
        <p:spPr/>
        <p:txBody>
          <a:bodyPr/>
          <a:lstStyle/>
          <a:p>
            <a:fld id="{3685F4E8-1072-4644-9F01-943017E1CEA2}" type="slidenum">
              <a:rPr kumimoji="1" lang="ja-JP" altLang="en-US" smtClean="0"/>
              <a:pPr/>
              <a:t>46</a:t>
            </a:fld>
            <a:endParaRPr kumimoji="1" lang="ja-JP"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685F4E8-1072-4644-9F01-943017E1CEA2}" type="slidenum">
              <a:rPr kumimoji="1" lang="ja-JP" altLang="en-US" smtClean="0"/>
              <a:pPr/>
              <a:t>47</a:t>
            </a:fld>
            <a:endParaRPr kumimoji="1" lang="ja-JP"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685F4E8-1072-4644-9F01-943017E1CEA2}" type="slidenum">
              <a:rPr kumimoji="1" lang="ja-JP" altLang="en-US" smtClean="0"/>
              <a:pPr/>
              <a:t>48</a:t>
            </a:fld>
            <a:endParaRPr kumimoji="1" lang="ja-JP"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E449970-6FA9-4C26-B1B0-BB119611A063}" type="slidenum">
              <a:rPr kumimoji="1" lang="ja-JP" altLang="en-US" smtClean="0"/>
              <a:pPr/>
              <a:t>49</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685F4E8-1072-4644-9F01-943017E1CEA2}" type="slidenum">
              <a:rPr kumimoji="1" lang="ja-JP" altLang="en-US" smtClean="0"/>
              <a:pPr/>
              <a:t>10</a:t>
            </a:fld>
            <a:endParaRPr kumimoji="1" lang="ja-JP"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t>従来のラブホテルのイメージを一新する、デザイナーズ風のつくり。写真の</a:t>
            </a:r>
            <a:r>
              <a:rPr lang="en-US" altLang="ja-JP" dirty="0" smtClean="0"/>
              <a:t>806</a:t>
            </a:r>
            <a:r>
              <a:rPr lang="ja-JP" altLang="en-US" dirty="0" smtClean="0"/>
              <a:t>号室はメゾネットで、２階にはジェットバスがついた浴室とテラスがある。東京都豊島区北大塚１</a:t>
            </a:r>
            <a:r>
              <a:rPr lang="en-US" altLang="ja-JP" dirty="0" smtClean="0"/>
              <a:t>-16-</a:t>
            </a:r>
            <a:r>
              <a:rPr lang="ja-JP" altLang="en-US" dirty="0" smtClean="0"/>
              <a:t>７ </a:t>
            </a:r>
            <a:r>
              <a:rPr lang="en-US" altLang="ja-JP" dirty="0" smtClean="0"/>
              <a:t>tel.03-3917-1234 </a:t>
            </a:r>
            <a:endParaRPr lang="ja-JP" altLang="en-US"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4E449970-6FA9-4C26-B1B0-BB119611A063}" type="slidenum">
              <a:rPr kumimoji="1" lang="ja-JP" altLang="en-US" smtClean="0"/>
              <a:pPr/>
              <a:t>50</a:t>
            </a:fld>
            <a:endParaRPr kumimoji="1" lang="ja-JP"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dirty="0" smtClean="0"/>
              <a:t>いわずと知れた、</a:t>
            </a:r>
            <a:r>
              <a:rPr lang="en-US" altLang="ja-JP" dirty="0" smtClean="0"/>
              <a:t>SM </a:t>
            </a:r>
            <a:r>
              <a:rPr lang="ja-JP" altLang="en-US" dirty="0" smtClean="0"/>
              <a:t>専門ホテルの老舗。木馬や</a:t>
            </a:r>
            <a:r>
              <a:rPr lang="en-US" altLang="ja-JP" dirty="0" smtClean="0"/>
              <a:t>SM</a:t>
            </a:r>
            <a:r>
              <a:rPr lang="ja-JP" altLang="en-US" dirty="0" smtClean="0"/>
              <a:t>チェア、診察台に晒しトイレまで、部屋によりさまざまな器具が揃う。ムチや首輪などのレンタルも可。</a:t>
            </a:r>
            <a:endParaRPr kumimoji="1" lang="ja-JP" altLang="en-US" dirty="0"/>
          </a:p>
        </p:txBody>
      </p:sp>
      <p:sp>
        <p:nvSpPr>
          <p:cNvPr id="4" name="スライド番号プレースホルダ 3"/>
          <p:cNvSpPr>
            <a:spLocks noGrp="1"/>
          </p:cNvSpPr>
          <p:nvPr>
            <p:ph type="sldNum" sz="quarter" idx="10"/>
          </p:nvPr>
        </p:nvSpPr>
        <p:spPr/>
        <p:txBody>
          <a:bodyPr/>
          <a:lstStyle/>
          <a:p>
            <a:fld id="{3685F4E8-1072-4644-9F01-943017E1CEA2}" type="slidenum">
              <a:rPr kumimoji="1" lang="ja-JP" altLang="en-US" smtClean="0"/>
              <a:pPr/>
              <a:t>51</a:t>
            </a:fld>
            <a:endParaRPr kumimoji="1" lang="ja-JP"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dirty="0" smtClean="0"/>
              <a:t>その名のとおり、ジャグジーが充実したホテル。セルフエステグッズとスチームサウナも全室に完備。</a:t>
            </a:r>
            <a:r>
              <a:rPr lang="en-US" altLang="ja-JP" dirty="0" smtClean="0"/>
              <a:t>150㎡</a:t>
            </a:r>
            <a:r>
              <a:rPr lang="ja-JP" altLang="en-US" dirty="0" smtClean="0"/>
              <a:t>ものスイートもあり、女性のコンシェルジュも常駐。</a:t>
            </a:r>
            <a:br>
              <a:rPr lang="ja-JP" altLang="en-US" dirty="0" smtClean="0"/>
            </a:br>
            <a:r>
              <a:rPr lang="ja-JP" altLang="en-US" dirty="0" smtClean="0"/>
              <a:t>京都府京都市伏見区竹田東小屋ノ内町</a:t>
            </a:r>
            <a:r>
              <a:rPr lang="en-US" altLang="ja-JP" dirty="0" smtClean="0"/>
              <a:t>61 tel.075-602-0888 </a:t>
            </a:r>
            <a:r>
              <a:rPr lang="ja-JP" altLang="en-US" dirty="0" smtClean="0"/>
              <a:t>料金：</a:t>
            </a:r>
            <a:endParaRPr kumimoji="1" lang="ja-JP" altLang="en-US" dirty="0"/>
          </a:p>
        </p:txBody>
      </p:sp>
      <p:sp>
        <p:nvSpPr>
          <p:cNvPr id="4" name="スライド番号プレースホルダ 3"/>
          <p:cNvSpPr>
            <a:spLocks noGrp="1"/>
          </p:cNvSpPr>
          <p:nvPr>
            <p:ph type="sldNum" sz="quarter" idx="10"/>
          </p:nvPr>
        </p:nvSpPr>
        <p:spPr/>
        <p:txBody>
          <a:bodyPr/>
          <a:lstStyle/>
          <a:p>
            <a:fld id="{4E449970-6FA9-4C26-B1B0-BB119611A063}" type="slidenum">
              <a:rPr kumimoji="1" lang="ja-JP" altLang="en-US" smtClean="0"/>
              <a:pPr/>
              <a:t>52</a:t>
            </a:fld>
            <a:endParaRPr kumimoji="1" lang="ja-JP"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dirty="0" smtClean="0"/>
              <a:t>バリエステも併設しているこのホテルは、和モダンな内装がウリ。写真の「プレジデント」は岩盤浴、露天風呂、</a:t>
            </a:r>
            <a:r>
              <a:rPr lang="en-US" altLang="ja-JP" dirty="0" smtClean="0"/>
              <a:t>120inch </a:t>
            </a:r>
            <a:r>
              <a:rPr lang="ja-JP" altLang="en-US" dirty="0" smtClean="0"/>
              <a:t>のプロジェクター付き。</a:t>
            </a:r>
            <a:endParaRPr kumimoji="1" lang="ja-JP" altLang="en-US" dirty="0"/>
          </a:p>
        </p:txBody>
      </p:sp>
      <p:sp>
        <p:nvSpPr>
          <p:cNvPr id="4" name="スライド番号プレースホルダ 3"/>
          <p:cNvSpPr>
            <a:spLocks noGrp="1"/>
          </p:cNvSpPr>
          <p:nvPr>
            <p:ph type="sldNum" sz="quarter" idx="10"/>
          </p:nvPr>
        </p:nvSpPr>
        <p:spPr/>
        <p:txBody>
          <a:bodyPr/>
          <a:lstStyle/>
          <a:p>
            <a:fld id="{3685F4E8-1072-4644-9F01-943017E1CEA2}" type="slidenum">
              <a:rPr kumimoji="1" lang="ja-JP" altLang="en-US" smtClean="0"/>
              <a:pPr/>
              <a:t>53</a:t>
            </a:fld>
            <a:endParaRPr kumimoji="1" lang="ja-JP"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4E449970-6FA9-4C26-B1B0-BB119611A063}" type="slidenum">
              <a:rPr kumimoji="1" lang="ja-JP" altLang="en-US" smtClean="0"/>
              <a:pPr/>
              <a:t>54</a:t>
            </a:fld>
            <a:endParaRPr kumimoji="1" lang="ja-JP"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46F23E4-ACF4-44FB-9C59-2B3D154EE13A}" type="slidenum">
              <a:rPr kumimoji="1" lang="ja-JP" altLang="en-US" smtClean="0"/>
              <a:pPr/>
              <a:t>55</a:t>
            </a:fld>
            <a:endParaRPr kumimoji="1" lang="ja-JP"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46F23E4-ACF4-44FB-9C59-2B3D154EE13A}" type="slidenum">
              <a:rPr kumimoji="1" lang="ja-JP" altLang="en-US" smtClean="0"/>
              <a:pPr/>
              <a:t>56</a:t>
            </a:fld>
            <a:endParaRPr kumimoji="1" lang="ja-JP"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46F23E4-ACF4-44FB-9C59-2B3D154EE13A}" type="slidenum">
              <a:rPr kumimoji="1" lang="ja-JP" altLang="en-US" smtClean="0"/>
              <a:pPr/>
              <a:t>57</a:t>
            </a:fld>
            <a:endParaRPr kumimoji="1" lang="ja-JP"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E449970-6FA9-4C26-B1B0-BB119611A063}" type="slidenum">
              <a:rPr kumimoji="1" lang="ja-JP" altLang="en-US" smtClean="0"/>
              <a:pPr/>
              <a:t>58</a:t>
            </a:fld>
            <a:endParaRPr kumimoji="1" lang="ja-JP"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E449970-6FA9-4C26-B1B0-BB119611A063}" type="slidenum">
              <a:rPr kumimoji="1" lang="ja-JP" altLang="en-US" smtClean="0"/>
              <a:pPr/>
              <a:t>59</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4DC0CA6-29C5-40B6-8806-6910E04B6BAE}" type="slidenum">
              <a:rPr kumimoji="1" lang="ja-JP" altLang="en-US" smtClean="0"/>
              <a:pPr/>
              <a:t>11</a:t>
            </a:fld>
            <a:endParaRPr kumimoji="1" lang="ja-JP"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46F23E4-ACF4-44FB-9C59-2B3D154EE13A}" type="slidenum">
              <a:rPr kumimoji="1" lang="ja-JP" altLang="en-US" smtClean="0"/>
              <a:pPr/>
              <a:t>61</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685F4E8-1072-4644-9F01-943017E1CEA2}" type="slidenum">
              <a:rPr kumimoji="1" lang="ja-JP" altLang="en-US" smtClean="0"/>
              <a:pPr/>
              <a:t>12</a:t>
            </a:fld>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4DC0CA6-29C5-40B6-8806-6910E04B6BAE}" type="slidenum">
              <a:rPr kumimoji="1" lang="ja-JP" altLang="en-US" smtClean="0"/>
              <a:pPr/>
              <a:t>13</a:t>
            </a:fld>
            <a:endParaRPr kumimoji="1"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685F4E8-1072-4644-9F01-943017E1CEA2}" type="slidenum">
              <a:rPr kumimoji="1" lang="ja-JP" altLang="en-US" smtClean="0"/>
              <a:pPr/>
              <a:t>14</a:t>
            </a:fld>
            <a:endParaRPr kumimoji="1"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685F4E8-1072-4644-9F01-943017E1CEA2}" type="slidenum">
              <a:rPr kumimoji="1" lang="ja-JP" altLang="en-US" smtClean="0"/>
              <a:pPr/>
              <a:t>15</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0F6F7DD7-A23E-4B60-B7D9-3A6530354F5F}" type="datetimeFigureOut">
              <a:rPr kumimoji="1" lang="ja-JP" altLang="en-US" smtClean="0"/>
              <a:pPr/>
              <a:t>2014/6/14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AFC5C297-46FA-4B56-A792-5D90A7924611}"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0F6F7DD7-A23E-4B60-B7D9-3A6530354F5F}" type="datetimeFigureOut">
              <a:rPr kumimoji="1" lang="ja-JP" altLang="en-US" smtClean="0"/>
              <a:pPr/>
              <a:t>2014/6/14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AFC5C297-46FA-4B56-A792-5D90A7924611}"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0F6F7DD7-A23E-4B60-B7D9-3A6530354F5F}" type="datetimeFigureOut">
              <a:rPr kumimoji="1" lang="ja-JP" altLang="en-US" smtClean="0"/>
              <a:pPr/>
              <a:t>2014/6/14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AFC5C297-46FA-4B56-A792-5D90A7924611}"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0F6F7DD7-A23E-4B60-B7D9-3A6530354F5F}" type="datetimeFigureOut">
              <a:rPr kumimoji="1" lang="ja-JP" altLang="en-US" smtClean="0"/>
              <a:pPr/>
              <a:t>2014/6/14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AFC5C297-46FA-4B56-A792-5D90A7924611}"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0F6F7DD7-A23E-4B60-B7D9-3A6530354F5F}" type="datetimeFigureOut">
              <a:rPr kumimoji="1" lang="ja-JP" altLang="en-US" smtClean="0"/>
              <a:pPr/>
              <a:t>2014/6/14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AFC5C297-46FA-4B56-A792-5D90A7924611}"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0F6F7DD7-A23E-4B60-B7D9-3A6530354F5F}" type="datetimeFigureOut">
              <a:rPr kumimoji="1" lang="ja-JP" altLang="en-US" smtClean="0"/>
              <a:pPr/>
              <a:t>2014/6/14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AFC5C297-46FA-4B56-A792-5D90A7924611}"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0F6F7DD7-A23E-4B60-B7D9-3A6530354F5F}" type="datetimeFigureOut">
              <a:rPr kumimoji="1" lang="ja-JP" altLang="en-US" smtClean="0"/>
              <a:pPr/>
              <a:t>2014/6/14</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AFC5C297-46FA-4B56-A792-5D90A7924611}"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0F6F7DD7-A23E-4B60-B7D9-3A6530354F5F}" type="datetimeFigureOut">
              <a:rPr kumimoji="1" lang="ja-JP" altLang="en-US" smtClean="0"/>
              <a:pPr/>
              <a:t>2014/6/14</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AFC5C297-46FA-4B56-A792-5D90A7924611}"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0F6F7DD7-A23E-4B60-B7D9-3A6530354F5F}" type="datetimeFigureOut">
              <a:rPr kumimoji="1" lang="ja-JP" altLang="en-US" smtClean="0"/>
              <a:pPr/>
              <a:t>2014/6/14</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AFC5C297-46FA-4B56-A792-5D90A7924611}"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0F6F7DD7-A23E-4B60-B7D9-3A6530354F5F}" type="datetimeFigureOut">
              <a:rPr kumimoji="1" lang="ja-JP" altLang="en-US" smtClean="0"/>
              <a:pPr/>
              <a:t>2014/6/14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AFC5C297-46FA-4B56-A792-5D90A7924611}"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0F6F7DD7-A23E-4B60-B7D9-3A6530354F5F}" type="datetimeFigureOut">
              <a:rPr kumimoji="1" lang="ja-JP" altLang="en-US" smtClean="0"/>
              <a:pPr/>
              <a:t>2014/6/14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AFC5C297-46FA-4B56-A792-5D90A7924611}"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6F7DD7-A23E-4B60-B7D9-3A6530354F5F}" type="datetimeFigureOut">
              <a:rPr kumimoji="1" lang="ja-JP" altLang="en-US" smtClean="0"/>
              <a:pPr/>
              <a:t>2014/6/14</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C5C297-46FA-4B56-A792-5D90A7924611}"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hyperlink" Target="http://www.cnn.co.jp/travel/35039949.html?ref=app"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cnn.co.jp/photo/35039950-2.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hyperlink" Target="http://www.cnn.co.jp/photo/35039950-3.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hyperlink" Target="http://www.cnn.co.jp/photo/35039950-11.htm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hyperlink" Target="http://www.cnn.co.jp/photo/35039950-10.ht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hyperlink" Target="http://www.cnn.co.jp/photo/35039950-5.htm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allabout.co.jp/gm/gc/422343/?FM=compi_linkitem-2"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4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allabout.co.jp/gm/gc/401049/3/?FM=compi_linkitem-3"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44.xml.rels><?xml version="1.0" encoding="UTF-8" standalone="yes"?>
<Relationships xmlns="http://schemas.openxmlformats.org/package/2006/relationships"><Relationship Id="rId3" Type="http://schemas.openxmlformats.org/officeDocument/2006/relationships/hyperlink" Target="http://mtx.allabout.co.jp/rd/ur_301.php?v=r&amp;p=m&amp;aapage=http://allabout.co.jp/matome/cl000000002903/&amp;gs=&amp;type=compi&amp;id=&amp;url=http://www.kyoto-stay.jp/list/manjujibashi.html"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45.xml.rels><?xml version="1.0" encoding="UTF-8" standalone="yes"?>
<Relationships xmlns="http://schemas.openxmlformats.org/package/2006/relationships"><Relationship Id="rId3" Type="http://schemas.openxmlformats.org/officeDocument/2006/relationships/hyperlink" Target="http://mtx.allabout.co.jp/rd/ur_301.php?v=r&amp;p=m&amp;aapage=http://allabout.co.jp/matome/cl000000002903/&amp;gs=&amp;type=compi&amp;id=&amp;url=http://www.kyoto-stay.jp/list/kamogawa.html"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46.xml.rels><?xml version="1.0" encoding="UTF-8" standalone="yes"?>
<Relationships xmlns="http://schemas.openxmlformats.org/package/2006/relationships"><Relationship Id="rId3" Type="http://schemas.openxmlformats.org/officeDocument/2006/relationships/hyperlink" Target="http://mtx.allabout.co.jp/rd/ur_301.php?v=r&amp;p=m&amp;aapage=http://allabout.co.jp/matome/cl000000002903/&amp;gs=&amp;type=compi&amp;id=&amp;url=http://naokonoza.com/omiyagojo/"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47.xml.rels><?xml version="1.0" encoding="UTF-8" standalone="yes"?>
<Relationships xmlns="http://schemas.openxmlformats.org/package/2006/relationships"><Relationship Id="rId3" Type="http://schemas.openxmlformats.org/officeDocument/2006/relationships/hyperlink" Target="http://allabout.co.jp/gm/gc/402811/2/?FM=compi_linkitem-7"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hyperlink" Target="http://www.cnn.co.jp/business/35044685.html?ref=app"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http://toyokeizai.net/articles/-/31920"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www.zakzak.co.jp/society/foreign/photos/20140113/frn1401131727006-p1.htm"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hyperlink" Target="http://www.fashion-press.net/news/10802"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hyperlink" Target="http://biz-journal.jp/2014/04/post_4650.htm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685800" y="1268761"/>
            <a:ext cx="7772400" cy="4176464"/>
          </a:xfrm>
          <a:solidFill>
            <a:srgbClr val="FFFF00"/>
          </a:solidFill>
          <a:ln>
            <a:solidFill>
              <a:schemeClr val="tx1">
                <a:lumMod val="95000"/>
                <a:lumOff val="5000"/>
              </a:schemeClr>
            </a:solidFill>
          </a:ln>
        </p:spPr>
        <p:txBody>
          <a:bodyPr>
            <a:normAutofit/>
          </a:bodyPr>
          <a:lstStyle/>
          <a:p>
            <a:r>
              <a:rPr kumimoji="1" lang="ja-JP" altLang="en-US" sz="6600" dirty="0" smtClean="0"/>
              <a:t>宿泊ビジネスの将来</a:t>
            </a:r>
            <a:r>
              <a:rPr kumimoji="1" lang="en-US" altLang="ja-JP" dirty="0" smtClean="0"/>
              <a:t/>
            </a:r>
            <a:br>
              <a:rPr kumimoji="1" lang="en-US" altLang="ja-JP" dirty="0" smtClean="0"/>
            </a:br>
            <a:r>
              <a:rPr kumimoji="1" lang="en-US" altLang="ja-JP" dirty="0" smtClean="0"/>
              <a:t/>
            </a:r>
            <a:br>
              <a:rPr kumimoji="1" lang="en-US" altLang="ja-JP" dirty="0" smtClean="0"/>
            </a:br>
            <a:r>
              <a:rPr kumimoji="1" lang="ja-JP" altLang="en-US" dirty="0" smtClean="0"/>
              <a:t>伝統的日本旅館振興法の提案</a:t>
            </a:r>
            <a:endParaRPr kumimoji="1" lang="ja-JP"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normAutofit fontScale="90000"/>
          </a:bodyPr>
          <a:lstStyle/>
          <a:p>
            <a:r>
              <a:rPr lang="ja-JP" altLang="en-US" b="1" dirty="0" smtClean="0"/>
              <a:t>世界遺産ウィーン「シェーンブルン宮殿」に宿泊</a:t>
            </a:r>
            <a:r>
              <a:rPr lang="ja-JP" altLang="en-US" b="1" dirty="0" err="1" smtClean="0"/>
              <a:t>ー</a:t>
            </a:r>
            <a:r>
              <a:rPr lang="en-US" altLang="ja-JP" b="1" dirty="0" smtClean="0"/>
              <a:t>1</a:t>
            </a:r>
            <a:r>
              <a:rPr lang="ja-JP" altLang="en-US" b="1" dirty="0" smtClean="0"/>
              <a:t>泊</a:t>
            </a:r>
            <a:r>
              <a:rPr lang="en-US" altLang="ja-JP" b="1" dirty="0" smtClean="0"/>
              <a:t>10</a:t>
            </a:r>
            <a:r>
              <a:rPr lang="ja-JP" altLang="en-US" b="1" dirty="0" smtClean="0"/>
              <a:t>万円</a:t>
            </a:r>
            <a:endParaRPr kumimoji="1" lang="ja-JP" altLang="en-US" dirty="0"/>
          </a:p>
        </p:txBody>
      </p:sp>
      <p:pic>
        <p:nvPicPr>
          <p:cNvPr id="2050" name="Picture 2" descr="wn2"/>
          <p:cNvPicPr>
            <a:picLocks noChangeAspect="1" noChangeArrowheads="1"/>
          </p:cNvPicPr>
          <p:nvPr/>
        </p:nvPicPr>
        <p:blipFill>
          <a:blip r:embed="rId3" cstate="print"/>
          <a:srcRect/>
          <a:stretch>
            <a:fillRect/>
          </a:stretch>
        </p:blipFill>
        <p:spPr bwMode="auto">
          <a:xfrm>
            <a:off x="0" y="1628800"/>
            <a:ext cx="5524500" cy="4143376"/>
          </a:xfrm>
          <a:prstGeom prst="rect">
            <a:avLst/>
          </a:prstGeom>
          <a:noFill/>
        </p:spPr>
      </p:pic>
      <p:pic>
        <p:nvPicPr>
          <p:cNvPr id="2052" name="Picture 4" descr="スクリーンショット 2014-03-28 17.54.38"/>
          <p:cNvPicPr>
            <a:picLocks noChangeAspect="1" noChangeArrowheads="1"/>
          </p:cNvPicPr>
          <p:nvPr/>
        </p:nvPicPr>
        <p:blipFill>
          <a:blip r:embed="rId4" cstate="print"/>
          <a:srcRect/>
          <a:stretch>
            <a:fillRect/>
          </a:stretch>
        </p:blipFill>
        <p:spPr bwMode="auto">
          <a:xfrm>
            <a:off x="4355976" y="3681276"/>
            <a:ext cx="4660404" cy="330246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2132856"/>
            <a:ext cx="8229600" cy="4536504"/>
          </a:xfrm>
        </p:spPr>
        <p:txBody>
          <a:bodyPr>
            <a:normAutofit/>
          </a:bodyPr>
          <a:lstStyle/>
          <a:p>
            <a:r>
              <a:rPr lang="ja-JP" altLang="en-US" sz="4000" dirty="0" smtClean="0">
                <a:solidFill>
                  <a:srgbClr val="FF0000"/>
                </a:solidFill>
              </a:rPr>
              <a:t>（ＣＮＮ） </a:t>
            </a:r>
            <a:r>
              <a:rPr lang="ja-JP" altLang="en-US" sz="4000" dirty="0" smtClean="0"/>
              <a:t>旅行ガイドブックの出版社でブティックホテルの予約サービスも展開する「</a:t>
            </a:r>
            <a:r>
              <a:rPr lang="ja-JP" altLang="en-US" sz="4000" dirty="0" smtClean="0">
                <a:solidFill>
                  <a:srgbClr val="FF0000"/>
                </a:solidFill>
              </a:rPr>
              <a:t>ミスター＆ミセス・スミス</a:t>
            </a:r>
            <a:r>
              <a:rPr lang="ja-JP" altLang="en-US" sz="4000" dirty="0" smtClean="0"/>
              <a:t>」はこのほど、内装やバー、レストランなどで優れたホテルを表彰する「</a:t>
            </a:r>
            <a:r>
              <a:rPr lang="ja-JP" altLang="en-US" sz="4000" dirty="0" smtClean="0">
                <a:solidFill>
                  <a:srgbClr val="FF0000"/>
                </a:solidFill>
              </a:rPr>
              <a:t>スミス・ホテル・アワード</a:t>
            </a:r>
            <a:r>
              <a:rPr lang="ja-JP" altLang="en-US" sz="4000" dirty="0" smtClean="0"/>
              <a:t>」を発表した。部門は全部で１２。</a:t>
            </a:r>
          </a:p>
          <a:p>
            <a:endParaRPr lang="ja-JP" altLang="en-US" dirty="0" smtClean="0"/>
          </a:p>
          <a:p>
            <a:endParaRPr kumimoji="1" lang="ja-JP" altLang="en-US" dirty="0"/>
          </a:p>
        </p:txBody>
      </p:sp>
      <p:sp>
        <p:nvSpPr>
          <p:cNvPr id="4" name="タイトル 3"/>
          <p:cNvSpPr>
            <a:spLocks noGrp="1"/>
          </p:cNvSpPr>
          <p:nvPr>
            <p:ph type="title"/>
          </p:nvPr>
        </p:nvSpPr>
        <p:spPr>
          <a:xfrm>
            <a:off x="457200" y="327794"/>
            <a:ext cx="8229600" cy="1661046"/>
          </a:xfrm>
          <a:ln w="57150">
            <a:solidFill>
              <a:schemeClr val="tx1">
                <a:lumMod val="95000"/>
                <a:lumOff val="5000"/>
              </a:schemeClr>
            </a:solidFill>
          </a:ln>
        </p:spPr>
        <p:txBody>
          <a:bodyPr>
            <a:normAutofit fontScale="90000"/>
          </a:bodyPr>
          <a:lstStyle/>
          <a:p>
            <a:r>
              <a:rPr lang="ja-JP" altLang="en-US" b="1" dirty="0" smtClean="0"/>
              <a:t>世界で最もセクシーなホテルは？　</a:t>
            </a:r>
            <a:r>
              <a:rPr lang="en-US" altLang="ja-JP" b="1" dirty="0" smtClean="0"/>
              <a:t/>
            </a:r>
            <a:br>
              <a:rPr lang="en-US" altLang="ja-JP" b="1" dirty="0" smtClean="0"/>
            </a:br>
            <a:r>
              <a:rPr lang="ja-JP" altLang="en-US" sz="3600" b="1" dirty="0" smtClean="0"/>
              <a:t>英旅行サイト</a:t>
            </a:r>
            <a:r>
              <a:rPr lang="ja-JP" altLang="en-US" sz="3600" dirty="0" smtClean="0"/>
              <a:t>「ミスター＆ミセス・スミス」</a:t>
            </a:r>
            <a:r>
              <a:rPr lang="ja-JP" altLang="en-US" sz="3600" b="1" dirty="0" smtClean="0"/>
              <a:t>が発表</a:t>
            </a:r>
            <a:r>
              <a:rPr lang="en-US" altLang="ja-JP" b="1" dirty="0" smtClean="0"/>
              <a:t/>
            </a:r>
            <a:br>
              <a:rPr lang="en-US" altLang="ja-JP" b="1" dirty="0" smtClean="0"/>
            </a:br>
            <a:r>
              <a:rPr lang="en-US" altLang="ja-JP" sz="2700" dirty="0" smtClean="0">
                <a:hlinkClick r:id="rId3"/>
              </a:rPr>
              <a:t>http://www.cnn.co.jp/travel/35039949.html?ref=app</a:t>
            </a:r>
            <a:endParaRPr kumimoji="1" lang="ja-JP"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332656"/>
            <a:ext cx="8229600" cy="6525344"/>
          </a:xfrm>
        </p:spPr>
        <p:txBody>
          <a:bodyPr>
            <a:normAutofit fontScale="92500" lnSpcReduction="10000"/>
          </a:bodyPr>
          <a:lstStyle/>
          <a:p>
            <a:r>
              <a:rPr lang="ja-JP" altLang="en-US" dirty="0" smtClean="0"/>
              <a:t>「世界で最もセクシーなベッドルーム」を持つホテルにはロンドンのブレークス・ホテルが選ばれた。同ホテルの「コーフ・スイート」は白を基調とした明るい部屋で、らでん細工の家具が配されている。その「豪華な装飾」と「離れがたいベッド」、それに「秘密めいた雰囲気」が高い評価を集めた。</a:t>
            </a:r>
          </a:p>
          <a:p>
            <a:r>
              <a:rPr lang="ja-JP" altLang="en-US" dirty="0" smtClean="0"/>
              <a:t>次点にはイタリア・ベネチアのホテル「カ・マリア・アデーレ」と、ドミニカの「シークレット・ベイ」が選ばれた。</a:t>
            </a:r>
          </a:p>
          <a:p>
            <a:r>
              <a:rPr lang="ja-JP" altLang="en-US" dirty="0" smtClean="0"/>
              <a:t>ミスター＆ミセス・スミスでは４万７０００人以上を対象に、好きなブティックホテルや高級ホテルについてジャンル別の投票を行った。そして投票結果をもとに、審査委員が最優秀ホテルと次点（２軒）を選出した。</a:t>
            </a:r>
            <a:endParaRPr kumimoji="1" lang="ja-JP"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229600" cy="1426170"/>
          </a:xfrm>
          <a:ln>
            <a:solidFill>
              <a:schemeClr val="tx1">
                <a:lumMod val="95000"/>
                <a:lumOff val="5000"/>
              </a:schemeClr>
            </a:solidFill>
          </a:ln>
        </p:spPr>
        <p:txBody>
          <a:bodyPr>
            <a:normAutofit fontScale="90000"/>
          </a:bodyPr>
          <a:lstStyle/>
          <a:p>
            <a:r>
              <a:rPr lang="ja-JP" altLang="en-US" dirty="0" smtClean="0"/>
              <a:t>最もセクシーなベッドルーム　</a:t>
            </a:r>
            <a:r>
              <a:rPr lang="en-US" altLang="ja-JP" dirty="0" smtClean="0"/>
              <a:t/>
            </a:r>
            <a:br>
              <a:rPr lang="en-US" altLang="ja-JP" dirty="0" smtClean="0"/>
            </a:br>
            <a:r>
              <a:rPr lang="ja-JP" altLang="en-US" dirty="0" smtClean="0"/>
              <a:t>ブレークス・ホテル（ロンドン）</a:t>
            </a:r>
            <a:endParaRPr kumimoji="1" lang="ja-JP" altLang="en-US" dirty="0"/>
          </a:p>
        </p:txBody>
      </p:sp>
      <p:pic>
        <p:nvPicPr>
          <p:cNvPr id="44036" name="Picture 4" descr="http://www.cnn.co.jp/storage/2013/11/14/046a2b70611c15c4e42429b926e59950/01smith-best-hotels---corfu-suite-courtesy-blakes-hotel.jpg">
            <a:hlinkClick r:id="rId3"/>
          </p:cNvPr>
          <p:cNvPicPr>
            <a:picLocks noChangeAspect="1" noChangeArrowheads="1"/>
          </p:cNvPicPr>
          <p:nvPr/>
        </p:nvPicPr>
        <p:blipFill>
          <a:blip r:embed="rId4" cstate="print"/>
          <a:srcRect/>
          <a:stretch>
            <a:fillRect/>
          </a:stretch>
        </p:blipFill>
        <p:spPr bwMode="auto">
          <a:xfrm>
            <a:off x="155574" y="1700808"/>
            <a:ext cx="8832979" cy="4968552"/>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cnn.co.jp/storage/2013/11/14/eb11236d3dfc3e44ef7dc1a98c3be7c5/03smith-best-hotels---alila-villas-uluwatu---best-dressed-hotel.jpg">
            <a:hlinkClick r:id="rId3"/>
          </p:cNvPr>
          <p:cNvPicPr>
            <a:picLocks noChangeAspect="1" noChangeArrowheads="1"/>
          </p:cNvPicPr>
          <p:nvPr/>
        </p:nvPicPr>
        <p:blipFill>
          <a:blip r:embed="rId4" cstate="print"/>
          <a:srcRect/>
          <a:stretch>
            <a:fillRect/>
          </a:stretch>
        </p:blipFill>
        <p:spPr bwMode="auto">
          <a:xfrm>
            <a:off x="476225" y="2132856"/>
            <a:ext cx="8272239" cy="4653136"/>
          </a:xfrm>
          <a:prstGeom prst="rect">
            <a:avLst/>
          </a:prstGeom>
          <a:noFill/>
        </p:spPr>
      </p:pic>
      <p:sp>
        <p:nvSpPr>
          <p:cNvPr id="5" name="タイトル 4"/>
          <p:cNvSpPr>
            <a:spLocks noGrp="1"/>
          </p:cNvSpPr>
          <p:nvPr>
            <p:ph type="title"/>
          </p:nvPr>
        </p:nvSpPr>
        <p:spPr>
          <a:xfrm>
            <a:off x="457200" y="9198"/>
            <a:ext cx="8229600" cy="2123658"/>
          </a:xfrm>
          <a:prstGeom prst="rect">
            <a:avLst/>
          </a:prstGeom>
          <a:ln>
            <a:solidFill>
              <a:schemeClr val="tx1">
                <a:lumMod val="95000"/>
                <a:lumOff val="5000"/>
              </a:schemeClr>
            </a:solidFill>
          </a:ln>
        </p:spPr>
        <p:txBody>
          <a:bodyPr wrap="square">
            <a:spAutoFit/>
          </a:bodyPr>
          <a:lstStyle/>
          <a:p>
            <a:r>
              <a:rPr lang="ja-JP" altLang="en-US" dirty="0" smtClean="0"/>
              <a:t>最も内装が優れたホテル　</a:t>
            </a:r>
            <a:r>
              <a:rPr lang="en-US" altLang="ja-JP" dirty="0" smtClean="0"/>
              <a:t/>
            </a:r>
            <a:br>
              <a:rPr lang="en-US" altLang="ja-JP" dirty="0" smtClean="0"/>
            </a:br>
            <a:r>
              <a:rPr lang="ja-JP" altLang="en-US" dirty="0" smtClean="0"/>
              <a:t>アリラ・ビラズ・ウルワツ</a:t>
            </a:r>
            <a:r>
              <a:rPr lang="en-US" altLang="ja-JP" dirty="0" smtClean="0"/>
              <a:t/>
            </a:r>
            <a:br>
              <a:rPr lang="en-US" altLang="ja-JP" dirty="0" smtClean="0"/>
            </a:br>
            <a:r>
              <a:rPr lang="ja-JP" altLang="en-US" dirty="0" smtClean="0"/>
              <a:t>（インドネシア・バリ島）</a:t>
            </a:r>
            <a:endParaRPr lang="ja-JP"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cnn.co.jp/storage/2013/11/14/c068534b68237b3fe6a7786e178b5b00/11smith-best-hotels---the-upper-house-hong-kong.jpg">
            <a:hlinkClick r:id="rId3"/>
          </p:cNvPr>
          <p:cNvPicPr>
            <a:picLocks noChangeAspect="1" noChangeArrowheads="1"/>
          </p:cNvPicPr>
          <p:nvPr/>
        </p:nvPicPr>
        <p:blipFill>
          <a:blip r:embed="rId4" cstate="print"/>
          <a:srcRect/>
          <a:stretch>
            <a:fillRect/>
          </a:stretch>
        </p:blipFill>
        <p:spPr bwMode="auto">
          <a:xfrm>
            <a:off x="420217" y="1800199"/>
            <a:ext cx="8400255" cy="4725145"/>
          </a:xfrm>
          <a:prstGeom prst="rect">
            <a:avLst/>
          </a:prstGeom>
          <a:noFill/>
        </p:spPr>
      </p:pic>
      <p:sp>
        <p:nvSpPr>
          <p:cNvPr id="5" name="タイトル 4"/>
          <p:cNvSpPr>
            <a:spLocks noGrp="1"/>
          </p:cNvSpPr>
          <p:nvPr>
            <p:ph type="title"/>
          </p:nvPr>
        </p:nvSpPr>
        <p:spPr>
          <a:xfrm>
            <a:off x="457200" y="122863"/>
            <a:ext cx="8229600" cy="1446550"/>
          </a:xfrm>
          <a:prstGeom prst="rect">
            <a:avLst/>
          </a:prstGeom>
          <a:ln>
            <a:solidFill>
              <a:schemeClr val="tx1">
                <a:lumMod val="95000"/>
                <a:lumOff val="5000"/>
              </a:schemeClr>
            </a:solidFill>
          </a:ln>
        </p:spPr>
        <p:txBody>
          <a:bodyPr>
            <a:spAutoFit/>
          </a:bodyPr>
          <a:lstStyle/>
          <a:p>
            <a:r>
              <a:rPr lang="ja-JP" altLang="en-US" dirty="0" smtClean="0"/>
              <a:t>期待以上を提供するホテル　</a:t>
            </a:r>
            <a:r>
              <a:rPr lang="en-US" altLang="ja-JP" dirty="0" smtClean="0"/>
              <a:t/>
            </a:r>
            <a:br>
              <a:rPr lang="en-US" altLang="ja-JP" dirty="0" smtClean="0"/>
            </a:br>
            <a:r>
              <a:rPr lang="ja-JP" altLang="en-US" dirty="0" smtClean="0"/>
              <a:t>ジ・アッパー・ハウス（香港）</a:t>
            </a:r>
            <a:endParaRPr lang="ja-JP"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2" name="Picture 4" descr="http://www.cnn.co.jp/storage/2013/11/14/38891562fc8cbee22bf0ac5f427cf5fe/10smith-best-hotels---dunton-hot-springs-greatest-outdoors.jpg">
            <a:hlinkClick r:id="rId3"/>
          </p:cNvPr>
          <p:cNvPicPr>
            <a:picLocks noChangeAspect="1" noChangeArrowheads="1"/>
          </p:cNvPicPr>
          <p:nvPr/>
        </p:nvPicPr>
        <p:blipFill>
          <a:blip r:embed="rId4" cstate="print"/>
          <a:srcRect/>
          <a:stretch>
            <a:fillRect/>
          </a:stretch>
        </p:blipFill>
        <p:spPr bwMode="auto">
          <a:xfrm>
            <a:off x="515615" y="2353416"/>
            <a:ext cx="7800801" cy="4387952"/>
          </a:xfrm>
          <a:prstGeom prst="rect">
            <a:avLst/>
          </a:prstGeom>
          <a:noFill/>
        </p:spPr>
      </p:pic>
      <p:sp>
        <p:nvSpPr>
          <p:cNvPr id="8" name="タイトル 7"/>
          <p:cNvSpPr>
            <a:spLocks noGrp="1"/>
          </p:cNvSpPr>
          <p:nvPr>
            <p:ph type="title"/>
          </p:nvPr>
        </p:nvSpPr>
        <p:spPr>
          <a:xfrm>
            <a:off x="-108520" y="483055"/>
            <a:ext cx="9324528" cy="1938992"/>
          </a:xfrm>
          <a:prstGeom prst="rect">
            <a:avLst/>
          </a:prstGeom>
        </p:spPr>
        <p:txBody>
          <a:bodyPr wrap="square">
            <a:spAutoFit/>
          </a:bodyPr>
          <a:lstStyle/>
          <a:p>
            <a:r>
              <a:rPr lang="ja-JP" altLang="en-US" sz="4000" dirty="0" smtClean="0"/>
              <a:t>最も素晴らしい屋外体験が楽しめるホテル　</a:t>
            </a:r>
            <a:r>
              <a:rPr lang="en-US" altLang="ja-JP" dirty="0" smtClean="0"/>
              <a:t/>
            </a:r>
            <a:br>
              <a:rPr lang="en-US" altLang="ja-JP" dirty="0" smtClean="0"/>
            </a:br>
            <a:r>
              <a:rPr lang="ja-JP" altLang="en-US" sz="4000" dirty="0" smtClean="0"/>
              <a:t>ダントン・ホット・スプリングス</a:t>
            </a:r>
            <a:r>
              <a:rPr lang="en-US" altLang="ja-JP" sz="4000" dirty="0" smtClean="0"/>
              <a:t/>
            </a:r>
            <a:br>
              <a:rPr lang="en-US" altLang="ja-JP" sz="4000" dirty="0" smtClean="0"/>
            </a:br>
            <a:r>
              <a:rPr lang="ja-JP" altLang="en-US" sz="4000" dirty="0" smtClean="0"/>
              <a:t>（米国・コロラド州）</a:t>
            </a:r>
            <a:endParaRPr lang="ja-JP" altLang="en-US" sz="4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http://www.cnn.co.jp/storage/2013/11/14/95761c237e022ea61149faf2bf2d9e40/05smith-best-hotels---la-bastide-de-moustiers.jpg">
            <a:hlinkClick r:id="rId3"/>
          </p:cNvPr>
          <p:cNvPicPr>
            <a:picLocks noChangeAspect="1" noChangeArrowheads="1"/>
          </p:cNvPicPr>
          <p:nvPr/>
        </p:nvPicPr>
        <p:blipFill>
          <a:blip r:embed="rId4" cstate="print"/>
          <a:srcRect/>
          <a:stretch>
            <a:fillRect/>
          </a:stretch>
        </p:blipFill>
        <p:spPr bwMode="auto">
          <a:xfrm>
            <a:off x="731639" y="2330915"/>
            <a:ext cx="7584777" cy="4266438"/>
          </a:xfrm>
          <a:prstGeom prst="rect">
            <a:avLst/>
          </a:prstGeom>
          <a:noFill/>
        </p:spPr>
      </p:pic>
      <p:sp>
        <p:nvSpPr>
          <p:cNvPr id="7" name="タイトル 6"/>
          <p:cNvSpPr>
            <a:spLocks noGrp="1"/>
          </p:cNvSpPr>
          <p:nvPr>
            <p:ph type="title"/>
          </p:nvPr>
        </p:nvSpPr>
        <p:spPr>
          <a:xfrm>
            <a:off x="467544" y="44624"/>
            <a:ext cx="8229600" cy="2492896"/>
          </a:xfrm>
        </p:spPr>
        <p:txBody>
          <a:bodyPr>
            <a:normAutofit/>
          </a:bodyPr>
          <a:lstStyle/>
          <a:p>
            <a:r>
              <a:rPr lang="ja-JP" altLang="en-US" dirty="0" smtClean="0"/>
              <a:t>最良のホテルレストラン　</a:t>
            </a:r>
            <a:r>
              <a:rPr lang="en-US" altLang="ja-JP" dirty="0" smtClean="0"/>
              <a:t/>
            </a:r>
            <a:br>
              <a:rPr lang="en-US" altLang="ja-JP" dirty="0" smtClean="0"/>
            </a:br>
            <a:r>
              <a:rPr lang="ja-JP" altLang="en-US" dirty="0" smtClean="0"/>
              <a:t>ラ・バスティード・ドゥ・ムスティエ</a:t>
            </a:r>
            <a:r>
              <a:rPr lang="en-US" altLang="ja-JP" dirty="0" smtClean="0"/>
              <a:t/>
            </a:r>
            <a:br>
              <a:rPr lang="en-US" altLang="ja-JP" dirty="0" smtClean="0"/>
            </a:br>
            <a:r>
              <a:rPr lang="ja-JP" altLang="en-US" dirty="0" smtClean="0"/>
              <a:t>（フランス・プロバンス地方）</a:t>
            </a:r>
            <a:endParaRPr kumimoji="1" lang="ja-JP" alt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60648"/>
            <a:ext cx="7772400" cy="1584176"/>
          </a:xfrm>
          <a:ln>
            <a:solidFill>
              <a:schemeClr val="tx1">
                <a:lumMod val="95000"/>
                <a:lumOff val="5000"/>
              </a:schemeClr>
            </a:solidFill>
          </a:ln>
        </p:spPr>
        <p:txBody>
          <a:bodyPr>
            <a:normAutofit fontScale="90000"/>
          </a:bodyPr>
          <a:lstStyle/>
          <a:p>
            <a:r>
              <a:rPr lang="ja-JP" altLang="en-US" b="1" dirty="0" smtClean="0"/>
              <a:t>映画「００７」シリーズに登場する世界の豪華ホテル１０選</a:t>
            </a:r>
            <a:r>
              <a:rPr lang="en-US" altLang="ja-JP" b="1" dirty="0" smtClean="0"/>
              <a:t/>
            </a:r>
            <a:br>
              <a:rPr lang="en-US" altLang="ja-JP" b="1" dirty="0" smtClean="0"/>
            </a:br>
            <a:r>
              <a:rPr lang="en-US" altLang="ja-JP" sz="2700" dirty="0" smtClean="0"/>
              <a:t>http://www.cnn.co.jp/travel/35038695.html?ref=app</a:t>
            </a:r>
            <a:endParaRPr kumimoji="1" lang="ja-JP" altLang="en-US" sz="2700" dirty="0"/>
          </a:p>
        </p:txBody>
      </p:sp>
      <p:pic>
        <p:nvPicPr>
          <p:cNvPr id="56322" name="Picture 2" descr="http://www.cnn.co.jp/storage/2013/10/08/c88493d670fa43244061de60dd2b82ad/35038220_001.jpg"/>
          <p:cNvPicPr>
            <a:picLocks noChangeAspect="1" noChangeArrowheads="1"/>
          </p:cNvPicPr>
          <p:nvPr/>
        </p:nvPicPr>
        <p:blipFill>
          <a:blip r:embed="rId3" cstate="print"/>
          <a:srcRect/>
          <a:stretch>
            <a:fillRect/>
          </a:stretch>
        </p:blipFill>
        <p:spPr bwMode="auto">
          <a:xfrm>
            <a:off x="1402804" y="2132856"/>
            <a:ext cx="5905500" cy="3314700"/>
          </a:xfrm>
          <a:prstGeom prst="rect">
            <a:avLst/>
          </a:prstGeom>
          <a:noFill/>
        </p:spPr>
      </p:pic>
      <p:sp>
        <p:nvSpPr>
          <p:cNvPr id="7" name="正方形/長方形 6"/>
          <p:cNvSpPr/>
          <p:nvPr/>
        </p:nvSpPr>
        <p:spPr>
          <a:xfrm>
            <a:off x="1043608" y="5589240"/>
            <a:ext cx="6480720" cy="954107"/>
          </a:xfrm>
          <a:prstGeom prst="rect">
            <a:avLst/>
          </a:prstGeom>
        </p:spPr>
        <p:txBody>
          <a:bodyPr wrap="square">
            <a:spAutoFit/>
          </a:bodyPr>
          <a:lstStyle/>
          <a:p>
            <a:r>
              <a:rPr lang="ja-JP" altLang="en-US" sz="2800" dirty="0" smtClean="0"/>
              <a:t>ザ・ペニンシュラ香港、ロジャー・ムーア主演の「００７　黄金銃を持つ男」に登場</a:t>
            </a:r>
            <a:endParaRPr lang="ja-JP" altLang="en-US" sz="2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57150">
            <a:solidFill>
              <a:schemeClr val="tx1">
                <a:lumMod val="95000"/>
                <a:lumOff val="5000"/>
              </a:schemeClr>
            </a:solidFill>
          </a:ln>
        </p:spPr>
        <p:txBody>
          <a:bodyPr>
            <a:normAutofit/>
          </a:bodyPr>
          <a:lstStyle/>
          <a:p>
            <a:r>
              <a:rPr lang="ja-JP" altLang="en-US" b="1" dirty="0" smtClean="0"/>
              <a:t>２　ホテルニューオータニ東京</a:t>
            </a:r>
            <a:endParaRPr kumimoji="1" lang="ja-JP" altLang="en-US" dirty="0"/>
          </a:p>
        </p:txBody>
      </p:sp>
      <p:sp>
        <p:nvSpPr>
          <p:cNvPr id="3" name="コンテンツ プレースホルダ 2"/>
          <p:cNvSpPr>
            <a:spLocks noGrp="1"/>
          </p:cNvSpPr>
          <p:nvPr>
            <p:ph idx="1"/>
          </p:nvPr>
        </p:nvSpPr>
        <p:spPr/>
        <p:txBody>
          <a:bodyPr/>
          <a:lstStyle/>
          <a:p>
            <a:r>
              <a:rPr lang="ja-JP" altLang="en-US" dirty="0" smtClean="0"/>
              <a:t>このホテルは、「００７は二度死ぬ」（１９６７）で、同シリーズの悪役エルンスト・スタヴロ・ブロフェルド率いる犯罪組織「スペクター」に協力する日本企業、大里化学工業の本社として使用された。同ホテルは元力士の実業家、大谷米太郎が１９６４年に建設し、回転展望レストランや壮大な日本庭園で知られる。</a:t>
            </a:r>
          </a:p>
          <a:p>
            <a:endParaRPr kumimoji="1" lang="ja-JP"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r>
              <a:rPr kumimoji="1" lang="ja-JP" altLang="en-US" dirty="0" smtClean="0"/>
              <a:t>観光地と宿泊、温泉</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日本の観光地のビジネスモデルは、宿泊により経済効果を期待するものが中心</a:t>
            </a:r>
            <a:endParaRPr kumimoji="1" lang="en-US" altLang="ja-JP" dirty="0" smtClean="0"/>
          </a:p>
          <a:p>
            <a:r>
              <a:rPr lang="ja-JP" altLang="en-US" dirty="0" smtClean="0"/>
              <a:t>宿泊は、温泉地指向が極めて強いところから、各地で温泉経営が行われてきた</a:t>
            </a:r>
            <a:endParaRPr lang="en-US" altLang="ja-JP" dirty="0" smtClean="0"/>
          </a:p>
          <a:p>
            <a:r>
              <a:rPr kumimoji="1" lang="ja-JP" altLang="en-US" dirty="0" smtClean="0"/>
              <a:t>温泉旅館の利益は、宿のほか食等を抱き合わせ販売することで、収益を確保するビジネスモデルが出来上がってきた</a:t>
            </a:r>
            <a:endParaRPr kumimoji="1" lang="ja-JP"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solidFill>
            <a:srgbClr val="FFFF00"/>
          </a:solidFill>
          <a:ln w="76200">
            <a:solidFill>
              <a:schemeClr val="tx1">
                <a:lumMod val="95000"/>
                <a:lumOff val="5000"/>
              </a:schemeClr>
            </a:solidFill>
          </a:ln>
        </p:spPr>
        <p:txBody>
          <a:bodyPr/>
          <a:lstStyle/>
          <a:p>
            <a:r>
              <a:rPr kumimoji="1" lang="ja-JP" altLang="en-US" dirty="0" smtClean="0"/>
              <a:t>ホテルと旅館</a:t>
            </a:r>
            <a:endParaRPr kumimoji="1" lang="ja-JP" altLang="en-US" dirty="0"/>
          </a:p>
        </p:txBody>
      </p:sp>
      <p:sp>
        <p:nvSpPr>
          <p:cNvPr id="5" name="サブタイトル 4"/>
          <p:cNvSpPr>
            <a:spLocks noGrp="1"/>
          </p:cNvSpPr>
          <p:nvPr>
            <p:ph type="subTitle" idx="1"/>
          </p:nvPr>
        </p:nvSpPr>
        <p:spPr/>
        <p:txBody>
          <a:bodyPr/>
          <a:lstStyle/>
          <a:p>
            <a:endParaRPr kumimoji="1" lang="ja-JP" alt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w="6350">
            <a:solidFill>
              <a:schemeClr val="tx1"/>
            </a:solidFill>
          </a:ln>
        </p:spPr>
        <p:txBody>
          <a:bodyPr>
            <a:normAutofit/>
          </a:bodyPr>
          <a:lstStyle/>
          <a:p>
            <a:r>
              <a:rPr lang="ja-JP" altLang="en-US" dirty="0" smtClean="0"/>
              <a:t>ホテルと旅館</a:t>
            </a:r>
            <a:endParaRPr kumimoji="1" lang="ja-JP" altLang="en-US" dirty="0"/>
          </a:p>
        </p:txBody>
      </p:sp>
      <p:sp>
        <p:nvSpPr>
          <p:cNvPr id="3" name="コンテンツ プレースホルダ 2"/>
          <p:cNvSpPr>
            <a:spLocks noGrp="1"/>
          </p:cNvSpPr>
          <p:nvPr>
            <p:ph idx="1"/>
          </p:nvPr>
        </p:nvSpPr>
        <p:spPr>
          <a:xfrm>
            <a:off x="467544" y="1628800"/>
            <a:ext cx="8229600" cy="4896544"/>
          </a:xfrm>
        </p:spPr>
        <p:txBody>
          <a:bodyPr>
            <a:normAutofit fontScale="92500" lnSpcReduction="10000"/>
          </a:bodyPr>
          <a:lstStyle/>
          <a:p>
            <a:r>
              <a:rPr lang="ja-JP" altLang="en-US" dirty="0" smtClean="0"/>
              <a:t>　明治期において、ホテル関係者から旅館のホテル名使用禁止の陳情が出ていた。</a:t>
            </a:r>
            <a:endParaRPr lang="en-US" altLang="ja-JP" dirty="0" smtClean="0"/>
          </a:p>
          <a:p>
            <a:r>
              <a:rPr lang="ja-JP" altLang="en-US" dirty="0" smtClean="0"/>
              <a:t>外来種であるホテルのディフィニションは必要がなかったが、旅館概念は大久保あかねの研究にもあるとおり形成期にあった。国際観光局が設立された</a:t>
            </a:r>
            <a:r>
              <a:rPr lang="en-US" altLang="ja-JP" dirty="0" smtClean="0"/>
              <a:t>1930 </a:t>
            </a:r>
            <a:r>
              <a:rPr lang="ja-JP" altLang="en-US" dirty="0" smtClean="0"/>
              <a:t>年当時、同局事業課の事務分掌規程は「旅館事業ノ助長並其ノ施設ノ改善ニ関スル事項」と規定されていたように、制度上はホテルと旅館の区分がなく、保持の段階にはなっていなかった。</a:t>
            </a:r>
          </a:p>
          <a:p>
            <a:r>
              <a:rPr lang="ja-JP" altLang="en-US" dirty="0" smtClean="0"/>
              <a:t>　</a:t>
            </a:r>
            <a:endParaRPr kumimoji="1" lang="ja-JP" alt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476672"/>
            <a:ext cx="8229600" cy="5649491"/>
          </a:xfrm>
        </p:spPr>
        <p:txBody>
          <a:bodyPr>
            <a:normAutofit/>
          </a:bodyPr>
          <a:lstStyle/>
          <a:p>
            <a:r>
              <a:rPr lang="ja-JP" altLang="en-US" dirty="0" smtClean="0"/>
              <a:t>芦原義信は外来種のホテルとその後日本に出現した温泉ホテルは異なるものであるとする。洋風の宿様式であったホテルがわが国の住様式に大きく影響したものの、その影響は身にまとう着物段階であり、遺伝子レベルではほとんど影響がなかったと考えるのである。</a:t>
            </a:r>
            <a:endParaRPr lang="en-US" altLang="ja-JP" dirty="0" smtClean="0"/>
          </a:p>
          <a:p>
            <a:r>
              <a:rPr lang="ja-JP" altLang="en-US" dirty="0" smtClean="0"/>
              <a:t>逆に外来種であるホテルがわが国で独自の変異をとげ選択されている宿泊施設がビジネスホテル</a:t>
            </a:r>
            <a:r>
              <a:rPr lang="en-US" altLang="ja-JP" dirty="0" smtClean="0"/>
              <a:t>( </a:t>
            </a:r>
            <a:r>
              <a:rPr lang="ja-JP" altLang="en-US" dirty="0" smtClean="0"/>
              <a:t>温泉浴場つき</a:t>
            </a:r>
            <a:r>
              <a:rPr lang="en-US" altLang="ja-JP" dirty="0" smtClean="0"/>
              <a:t>) </a:t>
            </a:r>
            <a:r>
              <a:rPr lang="ja-JP" altLang="en-US" dirty="0" smtClean="0"/>
              <a:t>である。靴は脱がないが、スリッパ･浴衣で浴場に出入りできるハイブリッドの新種である。　</a:t>
            </a:r>
          </a:p>
          <a:p>
            <a:endParaRPr kumimoji="1" lang="ja-JP" alt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a:solidFill>
              <a:schemeClr val="accent1"/>
            </a:solidFill>
          </a:ln>
        </p:spPr>
        <p:txBody>
          <a:bodyPr/>
          <a:lstStyle/>
          <a:p>
            <a:r>
              <a:rPr kumimoji="1" lang="ja-JP" altLang="en-US" dirty="0" smtClean="0"/>
              <a:t>実証研究</a:t>
            </a:r>
            <a:endParaRPr kumimoji="1" lang="ja-JP" altLang="en-US" dirty="0"/>
          </a:p>
        </p:txBody>
      </p:sp>
      <p:sp>
        <p:nvSpPr>
          <p:cNvPr id="3" name="コンテンツ プレースホルダ 2"/>
          <p:cNvSpPr>
            <a:spLocks noGrp="1"/>
          </p:cNvSpPr>
          <p:nvPr>
            <p:ph idx="1"/>
          </p:nvPr>
        </p:nvSpPr>
        <p:spPr/>
        <p:txBody>
          <a:bodyPr>
            <a:normAutofit/>
          </a:bodyPr>
          <a:lstStyle/>
          <a:p>
            <a:r>
              <a:rPr lang="ja-JP" altLang="en-US" dirty="0" smtClean="0"/>
              <a:t>現在ホテル営業</a:t>
            </a:r>
            <a:r>
              <a:rPr lang="en-US" altLang="ja-JP" dirty="0" smtClean="0"/>
              <a:t>60 </a:t>
            </a:r>
            <a:r>
              <a:rPr lang="ja-JP" altLang="en-US" dirty="0" smtClean="0"/>
              <a:t>万室強、旅館営業</a:t>
            </a:r>
            <a:r>
              <a:rPr lang="en-US" altLang="ja-JP" dirty="0" smtClean="0"/>
              <a:t>100 </a:t>
            </a:r>
            <a:r>
              <a:rPr lang="ja-JP" altLang="en-US" dirty="0" smtClean="0"/>
              <a:t>万室弱と「弱い淘汰」状態なのか日本旅館が数多く存在する。淘汰論のためには、廃止された日本旅館についての調査分析があわせて必要である。その中からインテグラル、モジュールに相当する理論化手法が生まれるかもしれない。</a:t>
            </a:r>
            <a:endParaRPr lang="en-US" altLang="ja-JP" dirty="0" smtClean="0"/>
          </a:p>
          <a:p>
            <a:endParaRPr kumimoji="1" lang="ja-JP" alt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p:txBody>
          <a:bodyPr>
            <a:normAutofit lnSpcReduction="10000"/>
          </a:bodyPr>
          <a:lstStyle/>
          <a:p>
            <a:r>
              <a:rPr lang="ja-JP" altLang="en-US" dirty="0" smtClean="0"/>
              <a:t>観光における宿泊サービスに関する日常性・非日常性の求められ方の研究が不可欠であり、若手研究者が徹底的な実証分析を行うことにより方法論的進化論の手法で再構築される価値はある。トヨタの工場の屋根の目線から調査した藤本隆宏にならい、屋根裏部屋目線の宿泊施設の生態を丹念な聞き取り調査をベースに展開すべきであろう。ホテル、旅館マネジメントを含め研究成果は定まっていない。　</a:t>
            </a:r>
            <a:endParaRPr lang="en-US" altLang="ja-JP" dirty="0" smtClean="0"/>
          </a:p>
          <a:p>
            <a:endParaRPr kumimoji="1" lang="ja-JP" alt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p:txBody>
          <a:bodyPr>
            <a:normAutofit fontScale="92500" lnSpcReduction="10000"/>
          </a:bodyPr>
          <a:lstStyle/>
          <a:p>
            <a:r>
              <a:rPr lang="ja-JP" altLang="en-US" dirty="0" smtClean="0"/>
              <a:t>サービスについては、前田勇は対人接触度条件の違いを強調する。衛生等にいては、明治期の旅館・ホテルに関する評価</a:t>
            </a:r>
            <a:r>
              <a:rPr lang="en-US" altLang="ja-JP" dirty="0" smtClean="0"/>
              <a:t> </a:t>
            </a:r>
            <a:r>
              <a:rPr lang="ja-JP" altLang="en-US" dirty="0" smtClean="0"/>
              <a:t>と、</a:t>
            </a:r>
            <a:r>
              <a:rPr lang="en-US" altLang="ja-JP" dirty="0" smtClean="0"/>
              <a:t>6 </a:t>
            </a:r>
            <a:r>
              <a:rPr lang="ja-JP" altLang="en-US" dirty="0" smtClean="0"/>
              <a:t>年半にわたる占領軍の接収により、保険、衛生、防災等ホテル運営のノウハウを結果的に習得できたとする評価には差があり、その間に米国ではスタットラーのホテル経営が開始されている。苦情処理制度、従業員管理等どのような些細な事項でもメモを取り、その整理を丹念におこなえば、その中から大胆な仮説が生み出されるかもしれない。</a:t>
            </a:r>
          </a:p>
          <a:p>
            <a:endParaRPr kumimoji="1" lang="ja-JP" alt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w="9525">
            <a:solidFill>
              <a:schemeClr val="tx1"/>
            </a:solidFill>
          </a:ln>
        </p:spPr>
        <p:txBody>
          <a:bodyPr>
            <a:normAutofit/>
          </a:bodyPr>
          <a:lstStyle/>
          <a:p>
            <a:r>
              <a:rPr lang="ja-JP" altLang="en-US" dirty="0" smtClean="0"/>
              <a:t>各種機能の高度化、内部化</a:t>
            </a:r>
            <a:endParaRPr kumimoji="1" lang="ja-JP" altLang="en-US" dirty="0"/>
          </a:p>
        </p:txBody>
      </p:sp>
      <p:sp>
        <p:nvSpPr>
          <p:cNvPr id="3" name="コンテンツ プレースホルダ 2"/>
          <p:cNvSpPr>
            <a:spLocks noGrp="1"/>
          </p:cNvSpPr>
          <p:nvPr>
            <p:ph idx="1"/>
          </p:nvPr>
        </p:nvSpPr>
        <p:spPr/>
        <p:txBody>
          <a:bodyPr>
            <a:normAutofit/>
          </a:bodyPr>
          <a:lstStyle/>
          <a:p>
            <a:r>
              <a:rPr lang="ja-JP" altLang="en-US" dirty="0" smtClean="0"/>
              <a:t>　大久保あかねは、日本旅館は、宿泊機能が高度化し、入浴機能、飲食機能、饗応機能が内部化して、昭和初期までに成立したとする</a:t>
            </a:r>
            <a:endParaRPr lang="en-US" altLang="ja-JP" dirty="0" smtClean="0"/>
          </a:p>
          <a:p>
            <a:r>
              <a:rPr lang="ja-JP" altLang="en-US" dirty="0" smtClean="0"/>
              <a:t>しかしながら、ネガティヴ・デフィニションの上に成り立つ日本旅館は、本来需要の入浴機能、飲食機能、饗応機能に派生需要の宿泊機能が付け加わり、総合化していったとも判断できる。</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w="9525">
            <a:solidFill>
              <a:schemeClr val="tx1"/>
            </a:solidFill>
          </a:ln>
        </p:spPr>
        <p:txBody>
          <a:bodyPr/>
          <a:lstStyle/>
          <a:p>
            <a:r>
              <a:rPr lang="ja-JP" altLang="en-US" dirty="0" smtClean="0"/>
              <a:t>入浴機能</a:t>
            </a:r>
            <a:endParaRPr kumimoji="1" lang="ja-JP" altLang="en-US" dirty="0"/>
          </a:p>
        </p:txBody>
      </p:sp>
      <p:sp>
        <p:nvSpPr>
          <p:cNvPr id="3" name="コンテンツ プレースホルダ 2"/>
          <p:cNvSpPr>
            <a:spLocks noGrp="1"/>
          </p:cNvSpPr>
          <p:nvPr>
            <p:ph idx="1"/>
          </p:nvPr>
        </p:nvSpPr>
        <p:spPr>
          <a:xfrm>
            <a:off x="457200" y="1600200"/>
            <a:ext cx="8229600" cy="5257800"/>
          </a:xfrm>
        </p:spPr>
        <p:txBody>
          <a:bodyPr>
            <a:normAutofit fontScale="85000" lnSpcReduction="10000"/>
          </a:bodyPr>
          <a:lstStyle/>
          <a:p>
            <a:r>
              <a:rPr lang="ja-JP" altLang="en-US" dirty="0" smtClean="0"/>
              <a:t>入浴機能については、松田忠徳</a:t>
            </a:r>
            <a:r>
              <a:rPr lang="en-US" altLang="ja-JP" dirty="0" smtClean="0"/>
              <a:t> </a:t>
            </a:r>
            <a:r>
              <a:rPr lang="ja-JP" altLang="en-US" dirty="0" smtClean="0"/>
              <a:t>等の分析があり、日本では温泉は独立した観光資源と認識されている。</a:t>
            </a:r>
            <a:endParaRPr lang="en-US" altLang="ja-JP" dirty="0" smtClean="0"/>
          </a:p>
          <a:p>
            <a:r>
              <a:rPr lang="ja-JP" altLang="en-US" dirty="0" smtClean="0"/>
              <a:t>江戸期は宿駅制度維持のため、宿場以外の土地での宿泊を制限していたが、実態としては温泉地においては入浴施設における宿泊機能の内部化が発生していた</a:t>
            </a:r>
            <a:endParaRPr lang="en-US" altLang="ja-JP" dirty="0" smtClean="0"/>
          </a:p>
          <a:p>
            <a:r>
              <a:rPr lang="ja-JP" altLang="en-US" dirty="0" smtClean="0">
                <a:solidFill>
                  <a:srgbClr val="FF0000"/>
                </a:solidFill>
              </a:rPr>
              <a:t>入浴機能の内室化はホテルの影響</a:t>
            </a:r>
            <a:r>
              <a:rPr lang="ja-JP" altLang="en-US" dirty="0" smtClean="0"/>
              <a:t>によるものの、国際観光ホテル整備法が保持させている。その結果登録されている国際観光旅館の高級和室には使用頻度の極めて低い室内風呂が設置されていた。遺伝子は浴場入浴であるから、使用頻度が低いのは当然であり、日帰り温泉客が休憩に旅館の浴場を活用するのも当然のことなのである。</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a:solidFill>
              <a:schemeClr val="accent1"/>
            </a:solidFill>
          </a:ln>
        </p:spPr>
        <p:txBody>
          <a:bodyPr/>
          <a:lstStyle/>
          <a:p>
            <a:r>
              <a:rPr lang="ja-JP" altLang="en-US" dirty="0" smtClean="0"/>
              <a:t>　飲食機能</a:t>
            </a:r>
            <a:endParaRPr kumimoji="1" lang="ja-JP" altLang="en-US" dirty="0"/>
          </a:p>
        </p:txBody>
      </p:sp>
      <p:sp>
        <p:nvSpPr>
          <p:cNvPr id="3" name="コンテンツ プレースホルダ 2"/>
          <p:cNvSpPr>
            <a:spLocks noGrp="1"/>
          </p:cNvSpPr>
          <p:nvPr>
            <p:ph idx="1"/>
          </p:nvPr>
        </p:nvSpPr>
        <p:spPr/>
        <p:txBody>
          <a:bodyPr>
            <a:normAutofit fontScale="70000" lnSpcReduction="20000"/>
          </a:bodyPr>
          <a:lstStyle/>
          <a:p>
            <a:r>
              <a:rPr lang="ja-JP" altLang="en-US" dirty="0" smtClean="0"/>
              <a:t>飲食機能については、泊食分離が利用者負担の低減化や街づくりのための課題とされているが、国際観光ホテル整備法は外客のため宿泊・飲食機能の両者を求めている</a:t>
            </a:r>
            <a:r>
              <a:rPr lang="en-US" altLang="ja-JP" dirty="0" smtClean="0"/>
              <a:t>( </a:t>
            </a:r>
            <a:r>
              <a:rPr lang="ja-JP" altLang="en-US" dirty="0" smtClean="0"/>
              <a:t>料金は別立て</a:t>
            </a:r>
            <a:r>
              <a:rPr lang="en-US" altLang="ja-JP" dirty="0" smtClean="0"/>
              <a:t>)</a:t>
            </a:r>
            <a:r>
              <a:rPr lang="ja-JP" altLang="en-US" dirty="0" err="1" smtClean="0"/>
              <a:t>。</a:t>
            </a:r>
            <a:r>
              <a:rPr lang="ja-JP" altLang="en-US" dirty="0" smtClean="0"/>
              <a:t>旅館業法は宿泊について契約引受義務を課すものの、飲食の内部化は求めていない。戦前は宿泊施設は都道府県ごとの条例で取り締まられていたことから、地域により飲食の取扱いが異なっていた</a:t>
            </a:r>
            <a:endParaRPr lang="en-US" altLang="ja-JP" dirty="0" smtClean="0"/>
          </a:p>
          <a:p>
            <a:r>
              <a:rPr lang="ja-JP" altLang="en-US" dirty="0" smtClean="0"/>
              <a:t>東京では、鉄道省國際観光局は、ホテル事業の改善を促進する一環として「宿泊営業取締規則」で認めれていない飲食兼業について、ホテルに限ってこれを認めるよう警視庁と交渉を行い、</a:t>
            </a:r>
            <a:r>
              <a:rPr lang="en-US" altLang="ja-JP" dirty="0" smtClean="0"/>
              <a:t>1930 </a:t>
            </a:r>
            <a:r>
              <a:rPr lang="ja-JP" altLang="en-US" dirty="0" smtClean="0"/>
              <a:t>年</a:t>
            </a:r>
            <a:r>
              <a:rPr lang="en-US" altLang="ja-JP" dirty="0" smtClean="0"/>
              <a:t>10 </a:t>
            </a:r>
            <a:r>
              <a:rPr lang="ja-JP" altLang="en-US" dirty="0" smtClean="0"/>
              <a:t>月、警視庁保安部長より各警察署長宛にホテルの兼業等に関する依命通牒が出され、洋式旅館</a:t>
            </a:r>
            <a:r>
              <a:rPr lang="en-US" altLang="ja-JP" dirty="0" smtClean="0"/>
              <a:t>( </a:t>
            </a:r>
            <a:r>
              <a:rPr lang="ja-JP" altLang="en-US" dirty="0" smtClean="0"/>
              <a:t>ホテル</a:t>
            </a:r>
            <a:r>
              <a:rPr lang="en-US" altLang="ja-JP" dirty="0" smtClean="0"/>
              <a:t>) </a:t>
            </a:r>
            <a:r>
              <a:rPr lang="ja-JP" altLang="en-US" dirty="0" smtClean="0"/>
              <a:t>に限り解除された</a:t>
            </a:r>
            <a:endParaRPr lang="en-US" altLang="ja-JP" dirty="0" smtClean="0"/>
          </a:p>
          <a:p>
            <a:r>
              <a:rPr lang="ja-JP" altLang="en-US" dirty="0" smtClean="0"/>
              <a:t>なお、商工省が</a:t>
            </a:r>
            <a:r>
              <a:rPr lang="en-US" altLang="ja-JP" dirty="0" smtClean="0"/>
              <a:t>1943 </a:t>
            </a:r>
            <a:r>
              <a:rPr lang="ja-JP" altLang="en-US" dirty="0" smtClean="0"/>
              <a:t>年ホテル宿泊料金統制要綱に規定したホテルの定義によれば「食堂を有し、食事は食堂において提供すること」が一項目としてあげられている。</a:t>
            </a:r>
          </a:p>
          <a:p>
            <a:endParaRPr kumimoji="1" lang="ja-JP" alt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w="6350">
            <a:solidFill>
              <a:schemeClr val="tx1"/>
            </a:solidFill>
          </a:ln>
        </p:spPr>
        <p:txBody>
          <a:bodyPr/>
          <a:lstStyle/>
          <a:p>
            <a:r>
              <a:rPr lang="ja-JP" altLang="en-US" dirty="0" smtClean="0"/>
              <a:t>　饗応施設</a:t>
            </a:r>
            <a:endParaRPr kumimoji="1" lang="ja-JP" altLang="en-US" dirty="0"/>
          </a:p>
        </p:txBody>
      </p:sp>
      <p:sp>
        <p:nvSpPr>
          <p:cNvPr id="3" name="コンテンツ プレースホルダ 2"/>
          <p:cNvSpPr>
            <a:spLocks noGrp="1"/>
          </p:cNvSpPr>
          <p:nvPr>
            <p:ph idx="1"/>
          </p:nvPr>
        </p:nvSpPr>
        <p:spPr/>
        <p:txBody>
          <a:bodyPr>
            <a:normAutofit fontScale="70000" lnSpcReduction="20000"/>
          </a:bodyPr>
          <a:lstStyle/>
          <a:p>
            <a:r>
              <a:rPr lang="ja-JP" altLang="en-US" dirty="0" smtClean="0"/>
              <a:t>饗応施設については、従来から異性の接待等もあり風俗取締といった規制の対象となってきた。</a:t>
            </a:r>
          </a:p>
          <a:p>
            <a:r>
              <a:rPr lang="ja-JP" altLang="en-US" dirty="0" smtClean="0"/>
              <a:t>一方、壁・鍵のない住宅事情下おいては井上章一</a:t>
            </a:r>
            <a:r>
              <a:rPr lang="en-US" altLang="ja-JP" dirty="0" smtClean="0"/>
              <a:t> </a:t>
            </a:r>
            <a:r>
              <a:rPr lang="ja-JP" altLang="en-US" dirty="0" smtClean="0"/>
              <a:t>が記述するように「野外がノーマルな性の場所」であり、饗応施設における宿泊機能は玄人が利用するものとして認識されていた。</a:t>
            </a:r>
            <a:endParaRPr lang="en-US" altLang="ja-JP" dirty="0" smtClean="0"/>
          </a:p>
          <a:p>
            <a:r>
              <a:rPr lang="ja-JP" altLang="en-US" dirty="0" smtClean="0"/>
              <a:t>金益見は「日本人の性に、日本の住宅事情にピッタリとはまり、目まぐるしい進化を遂げた。ラブホテルは、決して日陰の存在ではなく、</a:t>
            </a:r>
            <a:r>
              <a:rPr lang="ja-JP" altLang="en-US" dirty="0" smtClean="0">
                <a:solidFill>
                  <a:srgbClr val="FF0000"/>
                </a:solidFill>
              </a:rPr>
              <a:t>堂々たる日本の文化</a:t>
            </a:r>
            <a:r>
              <a:rPr lang="ja-JP" altLang="en-US" dirty="0" smtClean="0"/>
              <a:t>である」とする。</a:t>
            </a:r>
            <a:endParaRPr lang="en-US" altLang="ja-JP" dirty="0" smtClean="0"/>
          </a:p>
          <a:p>
            <a:r>
              <a:rPr lang="ja-JP" altLang="en-US" dirty="0" smtClean="0"/>
              <a:t>これらの研究に共通するのは住と宿を比較研究する点及び性風俗産業との緊張関係を分析している点であり、従来の観光研究者が避けていた視点である。</a:t>
            </a:r>
            <a:endParaRPr lang="en-US" altLang="ja-JP" dirty="0" smtClean="0"/>
          </a:p>
          <a:p>
            <a:r>
              <a:rPr lang="ja-JP" altLang="en-US" dirty="0" smtClean="0"/>
              <a:t>金益見が行ったような丹念な聞き取り調査を宿泊施設全体に行い、十分に時間をかけて分析を行えば、方法論的進化論に値するものが生まれてくる。</a:t>
            </a:r>
          </a:p>
          <a:p>
            <a:endParaRPr lang="ja-JP" altLang="en-US" dirty="0" smtClean="0"/>
          </a:p>
          <a:p>
            <a:endParaRPr kumimoji="1" lang="ja-JP"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5">
              <a:lumMod val="20000"/>
              <a:lumOff val="80000"/>
            </a:schemeClr>
          </a:solidFill>
          <a:ln>
            <a:solidFill>
              <a:schemeClr val="accent1"/>
            </a:solidFill>
          </a:ln>
        </p:spPr>
        <p:txBody>
          <a:bodyPr>
            <a:normAutofit fontScale="90000"/>
          </a:bodyPr>
          <a:lstStyle/>
          <a:p>
            <a:r>
              <a:rPr lang="ja-JP" altLang="en-US" b="1" dirty="0" smtClean="0"/>
              <a:t>“第二の竹田城”にも集客 朝来市が観光都市化を目指す</a:t>
            </a:r>
            <a:endParaRPr kumimoji="1" lang="ja-JP" altLang="en-US" dirty="0"/>
          </a:p>
        </p:txBody>
      </p:sp>
      <p:sp>
        <p:nvSpPr>
          <p:cNvPr id="3" name="コンテンツ プレースホルダ 2"/>
          <p:cNvSpPr>
            <a:spLocks noGrp="1"/>
          </p:cNvSpPr>
          <p:nvPr>
            <p:ph idx="1"/>
          </p:nvPr>
        </p:nvSpPr>
        <p:spPr/>
        <p:txBody>
          <a:bodyPr>
            <a:normAutofit/>
          </a:bodyPr>
          <a:lstStyle/>
          <a:p>
            <a:r>
              <a:rPr lang="ja-JP" altLang="en-US" dirty="0" smtClean="0"/>
              <a:t>兵庫県朝来市が、“第二の竹田城”として、同市内の「神子畑（みこばた）選鉱所跡」を観光スポットとして売り出していく。竹田城の人気で、多くの観光客が朝来市を訪れるようになったが、「</a:t>
            </a:r>
            <a:r>
              <a:rPr lang="ja-JP" altLang="en-US" b="1" dirty="0" smtClean="0">
                <a:solidFill>
                  <a:srgbClr val="FF0000"/>
                </a:solidFill>
              </a:rPr>
              <a:t>竹田城を見学したあと、多くの方が県北の城崎温泉に抜けていってしまう</a:t>
            </a:r>
            <a:r>
              <a:rPr lang="ja-JP" altLang="en-US" dirty="0" smtClean="0"/>
              <a:t>」など、朝来市の活性化につなぎきれていないことから、新たな魅力を提供し、観光都市化を目指す。</a:t>
            </a:r>
            <a:endParaRPr lang="en-US" altLang="ja-JP" dirty="0"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w="6350">
            <a:solidFill>
              <a:schemeClr val="tx1"/>
            </a:solidFill>
          </a:ln>
        </p:spPr>
        <p:txBody>
          <a:bodyPr>
            <a:normAutofit fontScale="90000"/>
          </a:bodyPr>
          <a:lstStyle/>
          <a:p>
            <a:r>
              <a:rPr lang="ja-JP" altLang="en-US" dirty="0" smtClean="0"/>
              <a:t>国際観光ホテル整備法からの脱却</a:t>
            </a:r>
            <a:r>
              <a:rPr lang="en-US" altLang="ja-JP" dirty="0" smtClean="0"/>
              <a:t>( </a:t>
            </a:r>
            <a:r>
              <a:rPr lang="ja-JP" altLang="en-US" dirty="0" smtClean="0"/>
              <a:t>創発</a:t>
            </a:r>
            <a:r>
              <a:rPr lang="en-US" altLang="ja-JP" dirty="0" smtClean="0"/>
              <a:t>)</a:t>
            </a:r>
            <a:endParaRPr kumimoji="1" lang="ja-JP" altLang="en-US" dirty="0"/>
          </a:p>
        </p:txBody>
      </p:sp>
      <p:sp>
        <p:nvSpPr>
          <p:cNvPr id="3" name="コンテンツ プレースホルダ 2"/>
          <p:cNvSpPr>
            <a:spLocks noGrp="1"/>
          </p:cNvSpPr>
          <p:nvPr>
            <p:ph idx="1"/>
          </p:nvPr>
        </p:nvSpPr>
        <p:spPr/>
        <p:txBody>
          <a:bodyPr>
            <a:normAutofit lnSpcReduction="10000"/>
          </a:bodyPr>
          <a:lstStyle/>
          <a:p>
            <a:r>
              <a:rPr lang="ja-JP" altLang="en-US" dirty="0" smtClean="0"/>
              <a:t>　明治以来今日にいたるまで洋風宿泊施設であるホテルは訪日欧米人に対する日常空間の提供が主たる制度的眼目である</a:t>
            </a:r>
            <a:endParaRPr lang="en-US" altLang="ja-JP" dirty="0" smtClean="0"/>
          </a:p>
          <a:p>
            <a:r>
              <a:rPr lang="ja-JP" altLang="en-US" dirty="0" smtClean="0"/>
              <a:t>今日では日本人であっても日本旅館に宿泊しなければ伝統的な日本の住様式は体験できなくなってきている。</a:t>
            </a:r>
            <a:endParaRPr lang="en-US" altLang="ja-JP" dirty="0" smtClean="0"/>
          </a:p>
          <a:p>
            <a:r>
              <a:rPr lang="ja-JP" altLang="en-US" dirty="0" smtClean="0"/>
              <a:t>ホテルのポジティヴ・デフィニションから日本旅館のポジティヴ・デフィニションが求められる</a:t>
            </a:r>
            <a:endParaRPr kumimoji="1" lang="ja-JP" alt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tx2">
              <a:lumMod val="20000"/>
              <a:lumOff val="80000"/>
            </a:schemeClr>
          </a:solidFill>
        </p:spPr>
        <p:txBody>
          <a:bodyPr/>
          <a:lstStyle/>
          <a:p>
            <a:r>
              <a:rPr kumimoji="1" lang="ja-JP" altLang="en-US" dirty="0" smtClean="0"/>
              <a:t>正座</a:t>
            </a:r>
            <a:endParaRPr kumimoji="1" lang="ja-JP" altLang="en-US" dirty="0"/>
          </a:p>
        </p:txBody>
      </p:sp>
      <p:sp>
        <p:nvSpPr>
          <p:cNvPr id="3" name="コンテンツ プレースホルダ 2"/>
          <p:cNvSpPr>
            <a:spLocks noGrp="1"/>
          </p:cNvSpPr>
          <p:nvPr>
            <p:ph idx="1"/>
          </p:nvPr>
        </p:nvSpPr>
        <p:spPr/>
        <p:txBody>
          <a:bodyPr>
            <a:normAutofit fontScale="70000" lnSpcReduction="20000"/>
          </a:bodyPr>
          <a:lstStyle/>
          <a:p>
            <a:r>
              <a:rPr lang="ja-JP" altLang="ja-JP" dirty="0" smtClean="0"/>
              <a:t>観光政策を研究し、日本旅館の定義を考える過程で、日本人がいつごろから正座をするようになったのか問題意識</a:t>
            </a:r>
            <a:endParaRPr lang="en-US" altLang="ja-JP" dirty="0" smtClean="0"/>
          </a:p>
          <a:p>
            <a:r>
              <a:rPr lang="ja-JP" altLang="ja-JP" dirty="0" smtClean="0"/>
              <a:t>正座は体によくないにもかかわらず、なぜ日本人は正座をするようになったのかという疑問</a:t>
            </a:r>
            <a:endParaRPr lang="en-US" altLang="ja-JP" dirty="0" smtClean="0"/>
          </a:p>
          <a:p>
            <a:r>
              <a:rPr lang="ja-JP" altLang="ja-JP" dirty="0" smtClean="0"/>
              <a:t>正座の効用についての跡見順子氏の解説は目から鱗</a:t>
            </a:r>
            <a:endParaRPr lang="en-US" altLang="ja-JP" dirty="0" smtClean="0"/>
          </a:p>
          <a:p>
            <a:r>
              <a:rPr lang="ja-JP" altLang="ja-JP" dirty="0" smtClean="0"/>
              <a:t>身体機能の劣化は「高齢化に伴う」というよりも「抗重力活動をしなくなった」ことに原因があるとされます。</a:t>
            </a:r>
            <a:r>
              <a:rPr lang="ja-JP" altLang="ja-JP" b="1" dirty="0" smtClean="0">
                <a:solidFill>
                  <a:srgbClr val="FF0000"/>
                </a:solidFill>
              </a:rPr>
              <a:t>立位二足歩行</a:t>
            </a:r>
            <a:r>
              <a:rPr lang="ja-JP" altLang="ja-JP" dirty="0" smtClean="0"/>
              <a:t>は、質量の大きな頭部が高い位置にあり、重力場では極めて不安定な姿勢です。しかし不安定だからこそ様々な形をとれます</a:t>
            </a:r>
            <a:endParaRPr lang="en-US" altLang="ja-JP" dirty="0" smtClean="0"/>
          </a:p>
          <a:p>
            <a:r>
              <a:rPr lang="ja-JP" altLang="ja-JP" dirty="0" smtClean="0"/>
              <a:t>日本やアジアで開発されてきた心身の作法の中に</a:t>
            </a:r>
            <a:r>
              <a:rPr lang="ja-JP" altLang="ja-JP" b="1" dirty="0" smtClean="0">
                <a:solidFill>
                  <a:srgbClr val="FF0000"/>
                </a:solidFill>
              </a:rPr>
              <a:t>「重力場で人間の姿勢・所作を正しい方向に誘導する方法」が隠されている</a:t>
            </a:r>
            <a:r>
              <a:rPr lang="ja-JP" altLang="ja-JP" dirty="0" smtClean="0"/>
              <a:t>とします。</a:t>
            </a:r>
            <a:endParaRPr lang="en-US" altLang="ja-JP" dirty="0" smtClean="0"/>
          </a:p>
          <a:p>
            <a:r>
              <a:rPr lang="ja-JP" altLang="ja-JP" dirty="0" smtClean="0"/>
              <a:t>正座のためには床に座り、立ち上がらなければなりません。これを一日八回なり十回なり繰り返すと、スクワットです</a:t>
            </a:r>
            <a:r>
              <a:rPr lang="ja-JP" altLang="ja-JP" b="1" dirty="0" smtClean="0">
                <a:solidFill>
                  <a:srgbClr val="FF0000"/>
                </a:solidFill>
              </a:rPr>
              <a:t>。正座は心身のノーマライゼーション</a:t>
            </a:r>
            <a:r>
              <a:rPr lang="ja-JP" altLang="ja-JP" dirty="0" smtClean="0"/>
              <a:t>なのです。</a:t>
            </a:r>
            <a:endParaRPr lang="ja-JP" altLang="en-US" dirty="0" smtClean="0"/>
          </a:p>
          <a:p>
            <a:endParaRPr kumimoji="1" lang="ja-JP" alt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1824"/>
            <a:ext cx="8229600" cy="1143000"/>
          </a:xfrm>
          <a:ln w="57150">
            <a:solidFill>
              <a:schemeClr val="tx1">
                <a:lumMod val="95000"/>
                <a:lumOff val="5000"/>
              </a:schemeClr>
            </a:solidFill>
          </a:ln>
        </p:spPr>
        <p:txBody>
          <a:bodyPr>
            <a:normAutofit fontScale="90000"/>
          </a:bodyPr>
          <a:lstStyle/>
          <a:p>
            <a:r>
              <a:rPr lang="ja-JP" altLang="en-US" b="1" dirty="0" smtClean="0"/>
              <a:t>ビジネスホテル選び５カ条</a:t>
            </a:r>
            <a:r>
              <a:rPr lang="en-US" altLang="ja-JP" b="1" dirty="0" smtClean="0"/>
              <a:t/>
            </a:r>
            <a:br>
              <a:rPr lang="en-US" altLang="ja-JP" b="1" dirty="0" smtClean="0"/>
            </a:br>
            <a:r>
              <a:rPr lang="ja-JP" altLang="en-US" b="1" dirty="0" smtClean="0"/>
              <a:t>キーワードは「ＷｉＮＤＡＭ」</a:t>
            </a:r>
            <a:endParaRPr kumimoji="1" lang="ja-JP" altLang="en-US" dirty="0"/>
          </a:p>
        </p:txBody>
      </p:sp>
      <p:sp>
        <p:nvSpPr>
          <p:cNvPr id="3" name="コンテンツ プレースホルダ 2"/>
          <p:cNvSpPr>
            <a:spLocks noGrp="1"/>
          </p:cNvSpPr>
          <p:nvPr>
            <p:ph idx="1"/>
          </p:nvPr>
        </p:nvSpPr>
        <p:spPr>
          <a:xfrm>
            <a:off x="395536" y="2680320"/>
            <a:ext cx="8435280" cy="3124944"/>
          </a:xfrm>
        </p:spPr>
        <p:txBody>
          <a:bodyPr/>
          <a:lstStyle/>
          <a:p>
            <a:r>
              <a:rPr lang="ja-JP" altLang="en-US" b="1" dirty="0" smtClean="0"/>
              <a:t>Ｗｉ：部屋がＷｉ</a:t>
            </a:r>
            <a:r>
              <a:rPr lang="en-US" altLang="ja-JP" b="1" dirty="0" smtClean="0"/>
              <a:t>-</a:t>
            </a:r>
            <a:r>
              <a:rPr lang="ja-JP" altLang="en-US" b="1" dirty="0" smtClean="0"/>
              <a:t>Ｆｉ対応でスマホもサクサク</a:t>
            </a:r>
            <a:endParaRPr lang="en-US" altLang="ja-JP" b="1" dirty="0" smtClean="0"/>
          </a:p>
          <a:p>
            <a:r>
              <a:rPr lang="ja-JP" altLang="en-US" b="1" dirty="0" smtClean="0"/>
              <a:t>Ｎ：ノンブランド。大手でなくても口コミで好評価</a:t>
            </a:r>
            <a:endParaRPr lang="en-US" altLang="ja-JP" b="1" dirty="0" smtClean="0"/>
          </a:p>
          <a:p>
            <a:r>
              <a:rPr lang="ja-JP" altLang="en-US" b="1" dirty="0" smtClean="0"/>
              <a:t>Ｄ：デザイナーズ。デザイン重視の内装</a:t>
            </a:r>
            <a:endParaRPr lang="en-US" altLang="ja-JP" b="1" dirty="0" smtClean="0"/>
          </a:p>
          <a:p>
            <a:r>
              <a:rPr lang="ja-JP" altLang="en-US" b="1" dirty="0" smtClean="0"/>
              <a:t>Ａ：アメニティ。備品が充実していて楽しめる</a:t>
            </a:r>
            <a:endParaRPr lang="en-US" altLang="ja-JP" b="1" dirty="0" smtClean="0"/>
          </a:p>
          <a:p>
            <a:r>
              <a:rPr lang="ja-JP" altLang="en-US" b="1" dirty="0" smtClean="0"/>
              <a:t>Ｍ：朝食（ミール）のおいしさが決め手</a:t>
            </a:r>
            <a:endParaRPr kumimoji="1" lang="ja-JP" alt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t>東京・浅草のアゴーラ・プレイス浅草。アメニティは客が選んで自由に購入・レンタルできる</a:t>
            </a:r>
            <a:endParaRPr kumimoji="1" lang="ja-JP" altLang="en-US" dirty="0"/>
          </a:p>
        </p:txBody>
      </p:sp>
      <p:pic>
        <p:nvPicPr>
          <p:cNvPr id="2050" name="Picture 2" descr="http://tk.ismcdn.jp/mwimgs/c/e/570/img_ce154b6416ecaf2d102f2581a96bf32b152277.jpg"/>
          <p:cNvPicPr>
            <a:picLocks noChangeAspect="1" noChangeArrowheads="1"/>
          </p:cNvPicPr>
          <p:nvPr/>
        </p:nvPicPr>
        <p:blipFill>
          <a:blip r:embed="rId3" cstate="print"/>
          <a:srcRect/>
          <a:stretch>
            <a:fillRect/>
          </a:stretch>
        </p:blipFill>
        <p:spPr bwMode="auto">
          <a:xfrm>
            <a:off x="2195736" y="2041748"/>
            <a:ext cx="5429250" cy="3619500"/>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t>朝食の評価が全国的にも高いホテルピエナ神戸の朝食ブッフェ。ジャムもより</a:t>
            </a:r>
            <a:r>
              <a:rPr lang="ja-JP" altLang="en-US" dirty="0" err="1" smtClean="0"/>
              <a:t>どり</a:t>
            </a:r>
            <a:r>
              <a:rPr lang="ja-JP" altLang="en-US" dirty="0" smtClean="0"/>
              <a:t>みどりだ</a:t>
            </a:r>
            <a:endParaRPr kumimoji="1" lang="ja-JP" altLang="en-US" dirty="0"/>
          </a:p>
        </p:txBody>
      </p:sp>
      <p:pic>
        <p:nvPicPr>
          <p:cNvPr id="70658" name="Picture 2" descr="http://tk.ismcdn.jp/mwimgs/a/5/570/img_a59dd39b3ae8f571acffe522b610b14883812.jpg"/>
          <p:cNvPicPr>
            <a:picLocks noChangeAspect="1" noChangeArrowheads="1"/>
          </p:cNvPicPr>
          <p:nvPr/>
        </p:nvPicPr>
        <p:blipFill>
          <a:blip r:embed="rId3" cstate="print"/>
          <a:srcRect/>
          <a:stretch>
            <a:fillRect/>
          </a:stretch>
        </p:blipFill>
        <p:spPr bwMode="auto">
          <a:xfrm>
            <a:off x="2051720" y="1681708"/>
            <a:ext cx="5429250" cy="3619500"/>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0" y="260648"/>
            <a:ext cx="9144000" cy="6597352"/>
          </a:xfrm>
        </p:spPr>
        <p:txBody>
          <a:bodyPr>
            <a:normAutofit fontScale="92500" lnSpcReduction="20000"/>
          </a:bodyPr>
          <a:lstStyle/>
          <a:p>
            <a:r>
              <a:rPr lang="ja-JP" altLang="en-US" dirty="0" smtClean="0"/>
              <a:t>通常のホテルのレストランは、外食同様に食材原価を２割以下に抑えることで採算をとっている。ところが、朝食に力を入れるホテルは４～５割の原価をかけている</a:t>
            </a:r>
            <a:r>
              <a:rPr lang="ja-JP" altLang="en-US" dirty="0" smtClean="0"/>
              <a:t>。</a:t>
            </a:r>
            <a:endParaRPr lang="en-US" altLang="ja-JP" dirty="0" smtClean="0"/>
          </a:p>
          <a:p>
            <a:r>
              <a:rPr lang="ja-JP" altLang="en-US" dirty="0" smtClean="0"/>
              <a:t>だから</a:t>
            </a:r>
            <a:r>
              <a:rPr lang="ja-JP" altLang="en-US" dirty="0" smtClean="0"/>
              <a:t>、素泊まりに朝食をつけた場合、１０００円程度高くなるが、味に対する客の満足感はその価格より高いものになる。なぜここまで原価をかけるのか。理由は、宿泊の稼働率が上がればホテルは儲かるからだ。</a:t>
            </a:r>
          </a:p>
          <a:p>
            <a:r>
              <a:rPr lang="ja-JP" altLang="en-US" dirty="0" smtClean="0"/>
              <a:t>レストランなどの料飲部門の粗利は２～３割</a:t>
            </a:r>
            <a:r>
              <a:rPr lang="ja-JP" altLang="en-US" dirty="0" smtClean="0"/>
              <a:t>程度</a:t>
            </a:r>
            <a:endParaRPr lang="en-US" altLang="ja-JP" dirty="0" smtClean="0"/>
          </a:p>
          <a:p>
            <a:r>
              <a:rPr lang="ja-JP" altLang="en-US" dirty="0" smtClean="0"/>
              <a:t>宿泊</a:t>
            </a:r>
            <a:r>
              <a:rPr lang="ja-JP" altLang="en-US" dirty="0" smtClean="0"/>
              <a:t>部門のそれは７割にも達する。単価も１０００円を超えれば高額と感じる朝食に比べて、宿泊は安くても１部屋５０００円台から、時期によっては１万円近くまで上昇する</a:t>
            </a:r>
            <a:r>
              <a:rPr lang="ja-JP" altLang="en-US" dirty="0" smtClean="0"/>
              <a:t>。</a:t>
            </a:r>
            <a:endParaRPr lang="en-US" altLang="ja-JP" dirty="0" smtClean="0"/>
          </a:p>
          <a:p>
            <a:r>
              <a:rPr lang="ja-JP" altLang="en-US" b="1" dirty="0" smtClean="0">
                <a:solidFill>
                  <a:srgbClr val="FF0000"/>
                </a:solidFill>
              </a:rPr>
              <a:t>極端</a:t>
            </a:r>
            <a:r>
              <a:rPr lang="ja-JP" altLang="en-US" b="1" dirty="0" smtClean="0">
                <a:solidFill>
                  <a:srgbClr val="FF0000"/>
                </a:solidFill>
              </a:rPr>
              <a:t>に言えば、料飲が少々の赤字であっても、稼働率が１００％近くなら十分以上に採算が合うのだ。</a:t>
            </a:r>
            <a:endParaRPr lang="en-US" altLang="ja-JP" b="1" dirty="0" smtClean="0">
              <a:solidFill>
                <a:srgbClr val="FF0000"/>
              </a:solidFill>
            </a:endParaRPr>
          </a:p>
          <a:p>
            <a:endParaRPr kumimoji="1" lang="ja-JP" alt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74638"/>
            <a:ext cx="9144000" cy="1143000"/>
          </a:xfrm>
          <a:ln>
            <a:solidFill>
              <a:schemeClr val="accent1"/>
            </a:solidFill>
          </a:ln>
        </p:spPr>
        <p:txBody>
          <a:bodyPr>
            <a:normAutofit fontScale="90000"/>
          </a:bodyPr>
          <a:lstStyle/>
          <a:p>
            <a:r>
              <a:rPr lang="ja-JP" altLang="en-US" b="1" dirty="0" smtClean="0">
                <a:solidFill>
                  <a:schemeClr val="tx1">
                    <a:lumMod val="95000"/>
                    <a:lumOff val="5000"/>
                  </a:schemeClr>
                </a:solidFill>
              </a:rPr>
              <a:t>フィッシャマンズワーフ（レストラン）モデル</a:t>
            </a:r>
            <a:r>
              <a:rPr lang="en-US" altLang="ja-JP" b="1" dirty="0" smtClean="0">
                <a:solidFill>
                  <a:schemeClr val="tx1">
                    <a:lumMod val="95000"/>
                    <a:lumOff val="5000"/>
                  </a:schemeClr>
                </a:solidFill>
              </a:rPr>
              <a:t/>
            </a:r>
            <a:br>
              <a:rPr lang="en-US" altLang="ja-JP" b="1" dirty="0" smtClean="0">
                <a:solidFill>
                  <a:schemeClr val="tx1">
                    <a:lumMod val="95000"/>
                    <a:lumOff val="5000"/>
                  </a:schemeClr>
                </a:solidFill>
              </a:rPr>
            </a:br>
            <a:r>
              <a:rPr lang="ja-JP" altLang="en-US" b="1" dirty="0" smtClean="0">
                <a:solidFill>
                  <a:schemeClr val="tx1">
                    <a:lumMod val="95000"/>
                    <a:lumOff val="5000"/>
                  </a:schemeClr>
                </a:solidFill>
              </a:rPr>
              <a:t>京王プラザ（</a:t>
            </a:r>
            <a:r>
              <a:rPr lang="en-US" altLang="ja-JP" b="1" dirty="0" err="1" smtClean="0">
                <a:solidFill>
                  <a:schemeClr val="tx1">
                    <a:lumMod val="95000"/>
                    <a:lumOff val="5000"/>
                  </a:schemeClr>
                </a:solidFill>
              </a:rPr>
              <a:t>catv</a:t>
            </a:r>
            <a:r>
              <a:rPr lang="ja-JP" altLang="en-US" b="1" dirty="0" smtClean="0">
                <a:solidFill>
                  <a:schemeClr val="tx1">
                    <a:lumMod val="95000"/>
                    <a:lumOff val="5000"/>
                  </a:schemeClr>
                </a:solidFill>
              </a:rPr>
              <a:t>）モデル</a:t>
            </a:r>
            <a:endParaRPr kumimoji="1" lang="ja-JP" altLang="en-US" dirty="0">
              <a:solidFill>
                <a:schemeClr val="tx1">
                  <a:lumMod val="95000"/>
                  <a:lumOff val="5000"/>
                </a:schemeClr>
              </a:solidFill>
            </a:endParaRPr>
          </a:p>
        </p:txBody>
      </p:sp>
      <p:sp>
        <p:nvSpPr>
          <p:cNvPr id="3" name="コンテンツ プレースホルダ 2"/>
          <p:cNvSpPr>
            <a:spLocks noGrp="1"/>
          </p:cNvSpPr>
          <p:nvPr>
            <p:ph idx="1"/>
          </p:nvPr>
        </p:nvSpPr>
        <p:spPr>
          <a:xfrm>
            <a:off x="539552" y="1600201"/>
            <a:ext cx="8147248" cy="1180727"/>
          </a:xfrm>
        </p:spPr>
        <p:txBody>
          <a:bodyPr/>
          <a:lstStyle/>
          <a:p>
            <a:r>
              <a:rPr kumimoji="1" lang="ja-JP" altLang="en-US" dirty="0" smtClean="0"/>
              <a:t>原価を感じさせないで収益を生み出すことができれば</a:t>
            </a:r>
            <a:r>
              <a:rPr kumimoji="1" lang="ja-JP" altLang="en-US" dirty="0" smtClean="0"/>
              <a:t>大成功</a:t>
            </a:r>
            <a:endParaRPr kumimoji="1" lang="en-US" altLang="ja-JP" dirty="0" smtClean="0"/>
          </a:p>
        </p:txBody>
      </p:sp>
      <p:sp>
        <p:nvSpPr>
          <p:cNvPr id="4" name="正方形/長方形 3"/>
          <p:cNvSpPr/>
          <p:nvPr/>
        </p:nvSpPr>
        <p:spPr>
          <a:xfrm>
            <a:off x="1115616" y="3068960"/>
            <a:ext cx="2664296" cy="11521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lumMod val="85000"/>
                    <a:lumOff val="15000"/>
                  </a:schemeClr>
                </a:solidFill>
              </a:rPr>
              <a:t>宿泊企業</a:t>
            </a:r>
            <a:endParaRPr kumimoji="1" lang="ja-JP" altLang="en-US" dirty="0">
              <a:solidFill>
                <a:schemeClr val="tx1">
                  <a:lumMod val="85000"/>
                  <a:lumOff val="15000"/>
                </a:schemeClr>
              </a:solidFill>
            </a:endParaRPr>
          </a:p>
        </p:txBody>
      </p:sp>
      <p:sp>
        <p:nvSpPr>
          <p:cNvPr id="5" name="正方形/長方形 4"/>
          <p:cNvSpPr/>
          <p:nvPr/>
        </p:nvSpPr>
        <p:spPr>
          <a:xfrm>
            <a:off x="6084168" y="3140968"/>
            <a:ext cx="1512168" cy="10801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lumMod val="85000"/>
                    <a:lumOff val="15000"/>
                  </a:schemeClr>
                </a:solidFill>
              </a:rPr>
              <a:t>飲食企業</a:t>
            </a:r>
            <a:endParaRPr kumimoji="1" lang="ja-JP" altLang="en-US" dirty="0">
              <a:solidFill>
                <a:schemeClr val="tx1">
                  <a:lumMod val="85000"/>
                  <a:lumOff val="15000"/>
                </a:schemeClr>
              </a:solidFill>
            </a:endParaRPr>
          </a:p>
        </p:txBody>
      </p:sp>
      <p:sp>
        <p:nvSpPr>
          <p:cNvPr id="6" name="正方形/長方形 5"/>
          <p:cNvSpPr/>
          <p:nvPr/>
        </p:nvSpPr>
        <p:spPr>
          <a:xfrm>
            <a:off x="6084168" y="4293096"/>
            <a:ext cx="1512168" cy="10801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lumMod val="85000"/>
                    <a:lumOff val="15000"/>
                  </a:schemeClr>
                </a:solidFill>
              </a:rPr>
              <a:t>飲食企業</a:t>
            </a:r>
            <a:endParaRPr kumimoji="1" lang="ja-JP" altLang="en-US" dirty="0">
              <a:solidFill>
                <a:schemeClr val="tx1">
                  <a:lumMod val="85000"/>
                  <a:lumOff val="15000"/>
                </a:schemeClr>
              </a:solidFill>
            </a:endParaRPr>
          </a:p>
        </p:txBody>
      </p:sp>
      <p:sp>
        <p:nvSpPr>
          <p:cNvPr id="7" name="正方形/長方形 6"/>
          <p:cNvSpPr/>
          <p:nvPr/>
        </p:nvSpPr>
        <p:spPr>
          <a:xfrm>
            <a:off x="6084168" y="5517232"/>
            <a:ext cx="1512168" cy="10801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lumMod val="85000"/>
                    <a:lumOff val="15000"/>
                  </a:schemeClr>
                </a:solidFill>
              </a:rPr>
              <a:t>飲食企業</a:t>
            </a:r>
            <a:endParaRPr kumimoji="1" lang="ja-JP" altLang="en-US" dirty="0">
              <a:solidFill>
                <a:schemeClr val="tx1">
                  <a:lumMod val="85000"/>
                  <a:lumOff val="15000"/>
                </a:schemeClr>
              </a:solidFill>
            </a:endParaRPr>
          </a:p>
        </p:txBody>
      </p:sp>
      <p:sp>
        <p:nvSpPr>
          <p:cNvPr id="8" name="正方形/長方形 7"/>
          <p:cNvSpPr/>
          <p:nvPr/>
        </p:nvSpPr>
        <p:spPr>
          <a:xfrm>
            <a:off x="1043608" y="5373216"/>
            <a:ext cx="2664296" cy="11521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lumMod val="85000"/>
                    <a:lumOff val="15000"/>
                  </a:schemeClr>
                </a:solidFill>
              </a:rPr>
              <a:t>宿泊企業</a:t>
            </a:r>
            <a:endParaRPr kumimoji="1" lang="ja-JP" altLang="en-US" dirty="0">
              <a:solidFill>
                <a:schemeClr val="tx1">
                  <a:lumMod val="85000"/>
                  <a:lumOff val="15000"/>
                </a:schemeClr>
              </a:solidFill>
            </a:endParaRPr>
          </a:p>
        </p:txBody>
      </p:sp>
      <p:sp>
        <p:nvSpPr>
          <p:cNvPr id="10" name="円/楕円 9"/>
          <p:cNvSpPr/>
          <p:nvPr/>
        </p:nvSpPr>
        <p:spPr>
          <a:xfrm rot="21031338">
            <a:off x="2339752" y="4442290"/>
            <a:ext cx="4968552" cy="2117516"/>
          </a:xfrm>
          <a:prstGeom prst="ellipse">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smtClean="0">
                <a:solidFill>
                  <a:srgbClr val="FF0000"/>
                </a:solidFill>
              </a:rPr>
              <a:t>利益共有分配モデル</a:t>
            </a:r>
            <a:endParaRPr kumimoji="1" lang="ja-JP" altLang="en-US" sz="3600" dirty="0">
              <a:solidFill>
                <a:srgbClr val="FF0000"/>
              </a:solidFill>
            </a:endParaRPr>
          </a:p>
        </p:txBody>
      </p:sp>
      <p:sp>
        <p:nvSpPr>
          <p:cNvPr id="11" name="円/楕円 10"/>
          <p:cNvSpPr/>
          <p:nvPr/>
        </p:nvSpPr>
        <p:spPr>
          <a:xfrm rot="405677">
            <a:off x="2190095" y="3064038"/>
            <a:ext cx="5016068" cy="2117516"/>
          </a:xfrm>
          <a:prstGeom prst="ellipse">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smtClean="0">
                <a:solidFill>
                  <a:srgbClr val="FF0000"/>
                </a:solidFill>
              </a:rPr>
              <a:t>利益共有分配モデル</a:t>
            </a:r>
            <a:endParaRPr kumimoji="1" lang="ja-JP" altLang="en-US" sz="3600" dirty="0">
              <a:solidFill>
                <a:srgbClr val="FF0000"/>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solidFill>
            <a:srgbClr val="FFFF00"/>
          </a:solidFill>
        </p:spPr>
        <p:txBody>
          <a:bodyPr/>
          <a:lstStyle/>
          <a:p>
            <a:r>
              <a:rPr kumimoji="1" lang="ja-JP" altLang="en-US" dirty="0" smtClean="0"/>
              <a:t>古都と宿泊</a:t>
            </a:r>
            <a:endParaRPr kumimoji="1" lang="ja-JP" alt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a:solidFill>
              <a:schemeClr val="tx1">
                <a:lumMod val="95000"/>
                <a:lumOff val="5000"/>
              </a:schemeClr>
            </a:solidFill>
          </a:ln>
        </p:spPr>
        <p:txBody>
          <a:bodyPr/>
          <a:lstStyle/>
          <a:p>
            <a:r>
              <a:rPr kumimoji="1" lang="ja-JP" altLang="en-US" dirty="0" smtClean="0"/>
              <a:t>トレドと鎌倉⇔</a:t>
            </a:r>
            <a:r>
              <a:rPr kumimoji="1" lang="ja-JP" altLang="en-US" dirty="0" smtClean="0"/>
              <a:t>奈良、京都</a:t>
            </a:r>
            <a:endParaRPr kumimoji="1" lang="ja-JP" altLang="en-US" dirty="0"/>
          </a:p>
        </p:txBody>
      </p:sp>
      <p:sp>
        <p:nvSpPr>
          <p:cNvPr id="3" name="コンテンツ プレースホルダ 2"/>
          <p:cNvSpPr>
            <a:spLocks noGrp="1"/>
          </p:cNvSpPr>
          <p:nvPr>
            <p:ph idx="1"/>
          </p:nvPr>
        </p:nvSpPr>
        <p:spPr>
          <a:xfrm>
            <a:off x="251520" y="1600200"/>
            <a:ext cx="8640960" cy="5257800"/>
          </a:xfrm>
        </p:spPr>
        <p:txBody>
          <a:bodyPr/>
          <a:lstStyle/>
          <a:p>
            <a:r>
              <a:rPr kumimoji="1" lang="ja-JP" altLang="en-US" dirty="0" smtClean="0"/>
              <a:t>宿泊産業にこだわらない地域づくりとビジネスモデルの形成</a:t>
            </a:r>
            <a:endParaRPr kumimoji="1" lang="en-US" altLang="ja-JP" dirty="0" smtClean="0"/>
          </a:p>
          <a:p>
            <a:r>
              <a:rPr kumimoji="1" lang="ja-JP" altLang="en-US" dirty="0" smtClean="0"/>
              <a:t>古都鎌倉の成功事例（観光政策風土記２）</a:t>
            </a:r>
            <a:endParaRPr kumimoji="1" lang="en-US" altLang="ja-JP" dirty="0" smtClean="0"/>
          </a:p>
          <a:p>
            <a:r>
              <a:rPr lang="ja-JP" altLang="en-US" dirty="0" smtClean="0"/>
              <a:t>トレドとマドリッドの関係</a:t>
            </a:r>
            <a:endParaRPr lang="en-US" altLang="ja-JP" dirty="0" smtClean="0"/>
          </a:p>
          <a:p>
            <a:r>
              <a:rPr kumimoji="1" lang="ja-JP" altLang="en-US" dirty="0" smtClean="0"/>
              <a:t>京都</a:t>
            </a:r>
            <a:r>
              <a:rPr kumimoji="1" lang="ja-JP" altLang="en-US" dirty="0" smtClean="0"/>
              <a:t>の失敗は、大阪との関係を整理できなかったことによる、街の破壊を自ら行ったこと</a:t>
            </a:r>
            <a:endParaRPr kumimoji="1" lang="en-US" altLang="ja-JP" dirty="0" smtClean="0"/>
          </a:p>
          <a:p>
            <a:r>
              <a:rPr lang="ja-JP" altLang="en-US" dirty="0" smtClean="0"/>
              <a:t>奈良</a:t>
            </a:r>
            <a:r>
              <a:rPr lang="ja-JP" altLang="en-US" dirty="0" smtClean="0"/>
              <a:t>も京都方式ではなく、鎌倉方式に学ぶべき</a:t>
            </a:r>
            <a:endParaRPr kumimoji="1" lang="ja-JP" alt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274638"/>
            <a:ext cx="8964488" cy="1143000"/>
          </a:xfrm>
          <a:ln w="57150">
            <a:solidFill>
              <a:schemeClr val="tx1">
                <a:lumMod val="95000"/>
                <a:lumOff val="5000"/>
              </a:schemeClr>
            </a:solidFill>
          </a:ln>
        </p:spPr>
        <p:txBody>
          <a:bodyPr>
            <a:normAutofit fontScale="90000"/>
          </a:bodyPr>
          <a:lstStyle/>
          <a:p>
            <a:r>
              <a:rPr lang="ja-JP" altLang="en-US" b="1" dirty="0" smtClean="0"/>
              <a:t>リッツ進出で熱さ増す</a:t>
            </a:r>
            <a:r>
              <a:rPr lang="en-US" altLang="ja-JP" b="1" dirty="0" smtClean="0"/>
              <a:t>｢</a:t>
            </a:r>
            <a:r>
              <a:rPr lang="ja-JP" altLang="en-US" b="1" dirty="0" smtClean="0"/>
              <a:t>京都ホテル戦争</a:t>
            </a:r>
            <a:r>
              <a:rPr lang="en-US" altLang="ja-JP" b="1" dirty="0" smtClean="0"/>
              <a:t>｣</a:t>
            </a:r>
            <a:br>
              <a:rPr lang="en-US" altLang="ja-JP" b="1" dirty="0" smtClean="0"/>
            </a:br>
            <a:r>
              <a:rPr lang="ja-JP" altLang="en-US" b="1" dirty="0" smtClean="0"/>
              <a:t>来年にはフォーシーズンズも参戦</a:t>
            </a:r>
            <a:endParaRPr kumimoji="1" lang="ja-JP" altLang="en-US" dirty="0"/>
          </a:p>
        </p:txBody>
      </p:sp>
      <p:sp>
        <p:nvSpPr>
          <p:cNvPr id="3" name="コンテンツ プレースホルダ 2"/>
          <p:cNvSpPr>
            <a:spLocks noGrp="1"/>
          </p:cNvSpPr>
          <p:nvPr>
            <p:ph idx="1"/>
          </p:nvPr>
        </p:nvSpPr>
        <p:spPr>
          <a:xfrm>
            <a:off x="179512" y="1600200"/>
            <a:ext cx="8712968" cy="5069160"/>
          </a:xfrm>
        </p:spPr>
        <p:txBody>
          <a:bodyPr>
            <a:normAutofit fontScale="62500" lnSpcReduction="20000"/>
          </a:bodyPr>
          <a:lstStyle/>
          <a:p>
            <a:r>
              <a:rPr lang="ja-JP" altLang="en-US" dirty="0" smtClean="0"/>
              <a:t>京都に「ザ・リッツ・カールトン京都」が開業する。「ザ・リッツ・カールトン」は世界有数のホテルチェーン、マリオットホテルグループ傘下の最高級ブランド。日本では</a:t>
            </a:r>
            <a:r>
              <a:rPr lang="en-US" altLang="ja-JP" dirty="0" smtClean="0"/>
              <a:t>1997</a:t>
            </a:r>
            <a:r>
              <a:rPr lang="ja-JP" altLang="en-US" dirty="0" smtClean="0"/>
              <a:t>年に大阪を開業して以来、東京、沖縄に展開しており、京都が</a:t>
            </a:r>
            <a:r>
              <a:rPr lang="en-US" altLang="ja-JP" dirty="0" smtClean="0"/>
              <a:t>4</a:t>
            </a:r>
            <a:r>
              <a:rPr lang="ja-JP" altLang="en-US" dirty="0" smtClean="0"/>
              <a:t>番目のホテルとなる。</a:t>
            </a:r>
          </a:p>
          <a:p>
            <a:r>
              <a:rPr lang="ja-JP" altLang="en-US" dirty="0" smtClean="0"/>
              <a:t>リッツ京都は、周辺環境を意識した外観デザインの採用など、京都が誇る建築様式や文化遺産との調和を目指している。たとえば、ホテルの顔となるパブリックエリアを、源氏物語の主人公である光源氏の理想の邸宅「六条院」と見立ててアート作品を配置するなど、和のテイストを重視した作りとなっている。</a:t>
            </a:r>
          </a:p>
          <a:p>
            <a:r>
              <a:rPr lang="ja-JP" altLang="en-US" b="1" dirty="0" smtClean="0"/>
              <a:t>鴨川沿いの景観規制に配慮</a:t>
            </a:r>
            <a:r>
              <a:rPr lang="ja-JP" altLang="en-US" dirty="0" smtClean="0"/>
              <a:t/>
            </a:r>
            <a:br>
              <a:rPr lang="ja-JP" altLang="en-US" dirty="0" smtClean="0"/>
            </a:br>
            <a:r>
              <a:rPr lang="ja-JP" altLang="en-US" dirty="0" smtClean="0"/>
              <a:t>「和」を基調にした外観</a:t>
            </a:r>
          </a:p>
          <a:p>
            <a:r>
              <a:rPr lang="ja-JP" altLang="en-US" dirty="0" smtClean="0"/>
              <a:t>これまで関西圏における外資系高級ホテルの進出は、東京に比較すると限られていた。とりわけ京都では、歴史的な町並みを保護するため、厳しい景観規制があり、新規参入が難しい面があった。また、「国際水準のホテルが出るにふさわしい、よい立地の出物が少ない」（業界関係者）という事情もあった。そのため、市街地では客室数の多いホテルを建築することができず、行楽シーズンともなると観光客は大阪や奈良のホテルに泊まって京都にやってくることが多い。つまり、まだまだ客室需要は大きいのだ。景観規制による高さ制限もあって、リッツ京都も建物は地上</a:t>
            </a:r>
            <a:r>
              <a:rPr lang="en-US" altLang="ja-JP" dirty="0" smtClean="0"/>
              <a:t>5</a:t>
            </a:r>
            <a:r>
              <a:rPr lang="ja-JP" altLang="en-US" dirty="0" smtClean="0"/>
              <a:t>階、地下</a:t>
            </a:r>
            <a:r>
              <a:rPr lang="en-US" altLang="ja-JP" dirty="0" smtClean="0"/>
              <a:t>2</a:t>
            </a:r>
            <a:r>
              <a:rPr lang="ja-JP" altLang="en-US" dirty="0" smtClean="0"/>
              <a:t>階で部屋数も</a:t>
            </a:r>
            <a:r>
              <a:rPr lang="en-US" altLang="ja-JP" dirty="0" smtClean="0"/>
              <a:t>134</a:t>
            </a:r>
            <a:r>
              <a:rPr lang="ja-JP" altLang="en-US" dirty="0" smtClean="0"/>
              <a:t>室と、大阪や東京のリッツと比べると小ぶりとなる。ただ、立地は抜群の強みを誇る。</a:t>
            </a:r>
          </a:p>
          <a:p>
            <a:endParaRPr kumimoji="1" lang="ja-JP"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l="40120" t="27188" r="29722" b="22610"/>
          <a:stretch>
            <a:fillRect/>
          </a:stretch>
        </p:blipFill>
        <p:spPr bwMode="auto">
          <a:xfrm>
            <a:off x="6372200" y="44624"/>
            <a:ext cx="2736304" cy="2560910"/>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l="7467" t="22266" r="37743" b="12766"/>
          <a:stretch>
            <a:fillRect/>
          </a:stretch>
        </p:blipFill>
        <p:spPr bwMode="auto">
          <a:xfrm>
            <a:off x="0" y="1916832"/>
            <a:ext cx="7344816" cy="4896544"/>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solidFill>
            <a:srgbClr val="FFFF00"/>
          </a:solidFill>
        </p:spPr>
        <p:txBody>
          <a:bodyPr/>
          <a:lstStyle/>
          <a:p>
            <a:r>
              <a:rPr lang="ja-JP" altLang="en-US" b="1" dirty="0" smtClean="0"/>
              <a:t>京都に行ったら町家に泊まろう！一棟貸切京町家</a:t>
            </a:r>
            <a:r>
              <a:rPr lang="en-US" altLang="ja-JP" b="1" dirty="0" smtClean="0"/>
              <a:t>7</a:t>
            </a:r>
            <a:r>
              <a:rPr lang="ja-JP" altLang="en-US" b="1" dirty="0" smtClean="0"/>
              <a:t>選</a:t>
            </a:r>
            <a:endParaRPr kumimoji="1" lang="ja-JP" altLang="en-US" dirty="0"/>
          </a:p>
        </p:txBody>
      </p:sp>
      <p:sp>
        <p:nvSpPr>
          <p:cNvPr id="5" name="サブタイトル 4"/>
          <p:cNvSpPr>
            <a:spLocks noGrp="1"/>
          </p:cNvSpPr>
          <p:nvPr>
            <p:ph type="subTitle" idx="1"/>
          </p:nvPr>
        </p:nvSpPr>
        <p:spPr/>
        <p:txBody>
          <a:bodyPr/>
          <a:lstStyle/>
          <a:p>
            <a:r>
              <a:rPr lang="en-US" altLang="ja-JP" dirty="0" smtClean="0"/>
              <a:t>http://allabout.co.jp/matome/cl000000002903/</a:t>
            </a:r>
            <a:endParaRPr kumimoji="1" lang="ja-JP" alt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鴨川＆清水寺の塔を望む町家</a:t>
            </a:r>
            <a:endParaRPr kumimoji="1" lang="ja-JP" altLang="en-US" dirty="0"/>
          </a:p>
        </p:txBody>
      </p:sp>
      <p:pic>
        <p:nvPicPr>
          <p:cNvPr id="4098" name="Picture 2" descr="鴨川＆清水寺の塔を望む町家">
            <a:hlinkClick r:id="rId3"/>
          </p:cNvPr>
          <p:cNvPicPr>
            <a:picLocks noChangeAspect="1" noChangeArrowheads="1"/>
          </p:cNvPicPr>
          <p:nvPr/>
        </p:nvPicPr>
        <p:blipFill>
          <a:blip r:embed="rId4" cstate="print"/>
          <a:srcRect/>
          <a:stretch>
            <a:fillRect/>
          </a:stretch>
        </p:blipFill>
        <p:spPr bwMode="auto">
          <a:xfrm>
            <a:off x="604663" y="1465708"/>
            <a:ext cx="7737763" cy="5131644"/>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西陣織の工房併設の町家</a:t>
            </a:r>
            <a:endParaRPr kumimoji="1" lang="ja-JP" altLang="en-US" dirty="0"/>
          </a:p>
        </p:txBody>
      </p:sp>
      <p:pic>
        <p:nvPicPr>
          <p:cNvPr id="2050" name="Picture 2" descr="外観西陣"/>
          <p:cNvPicPr>
            <a:picLocks noChangeAspect="1" noChangeArrowheads="1"/>
          </p:cNvPicPr>
          <p:nvPr/>
        </p:nvPicPr>
        <p:blipFill>
          <a:blip r:embed="rId3" cstate="print"/>
          <a:srcRect/>
          <a:stretch>
            <a:fillRect/>
          </a:stretch>
        </p:blipFill>
        <p:spPr bwMode="auto">
          <a:xfrm>
            <a:off x="1187624" y="1435595"/>
            <a:ext cx="6876876" cy="5157657"/>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t>川床がある「和泉屋町　町家」</a:t>
            </a:r>
            <a:endParaRPr kumimoji="1" lang="ja-JP" altLang="en-US" dirty="0"/>
          </a:p>
        </p:txBody>
      </p:sp>
      <p:pic>
        <p:nvPicPr>
          <p:cNvPr id="99330" name="Picture 2" descr="川床がある町家">
            <a:hlinkClick r:id="rId3"/>
          </p:cNvPr>
          <p:cNvPicPr>
            <a:picLocks noChangeAspect="1" noChangeArrowheads="1"/>
          </p:cNvPicPr>
          <p:nvPr/>
        </p:nvPicPr>
        <p:blipFill>
          <a:blip r:embed="rId4" cstate="print"/>
          <a:srcRect/>
          <a:stretch>
            <a:fillRect/>
          </a:stretch>
        </p:blipFill>
        <p:spPr bwMode="auto">
          <a:xfrm>
            <a:off x="1252736" y="1587623"/>
            <a:ext cx="6775648" cy="5081738"/>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高瀬川べりの町家「葵・万寿寺橋」</a:t>
            </a:r>
            <a:endParaRPr kumimoji="1" lang="ja-JP" altLang="en-US" dirty="0"/>
          </a:p>
        </p:txBody>
      </p:sp>
      <p:pic>
        <p:nvPicPr>
          <p:cNvPr id="103426" name="Picture 2" descr="高瀬川べりの町家">
            <a:hlinkClick r:id="rId3"/>
          </p:cNvPr>
          <p:cNvPicPr>
            <a:picLocks noChangeAspect="1" noChangeArrowheads="1"/>
          </p:cNvPicPr>
          <p:nvPr/>
        </p:nvPicPr>
        <p:blipFill>
          <a:blip r:embed="rId4" cstate="print"/>
          <a:srcRect/>
          <a:stretch>
            <a:fillRect/>
          </a:stretch>
        </p:blipFill>
        <p:spPr bwMode="auto">
          <a:xfrm>
            <a:off x="604664" y="1384176"/>
            <a:ext cx="7711752" cy="5141168"/>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葵・鴨川邸</a:t>
            </a:r>
            <a:endParaRPr kumimoji="1" lang="ja-JP" altLang="en-US" dirty="0"/>
          </a:p>
        </p:txBody>
      </p:sp>
      <p:pic>
        <p:nvPicPr>
          <p:cNvPr id="101378" name="Picture 2" descr="川床のある町家ならこちらもオススメ！">
            <a:hlinkClick r:id="rId3"/>
          </p:cNvPr>
          <p:cNvPicPr>
            <a:picLocks noChangeAspect="1" noChangeArrowheads="1"/>
          </p:cNvPicPr>
          <p:nvPr/>
        </p:nvPicPr>
        <p:blipFill>
          <a:blip r:embed="rId4" cstate="print"/>
          <a:srcRect/>
          <a:stretch>
            <a:fillRect/>
          </a:stretch>
        </p:blipFill>
        <p:spPr bwMode="auto">
          <a:xfrm>
            <a:off x="755576" y="1556792"/>
            <a:ext cx="7632848" cy="5062065"/>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t>京町家・小宿 </a:t>
            </a:r>
            <a:r>
              <a:rPr lang="en-US" altLang="ja-JP" dirty="0" err="1" smtClean="0"/>
              <a:t>nao</a:t>
            </a:r>
            <a:r>
              <a:rPr lang="ja-JP" altLang="en-US" dirty="0" smtClean="0"/>
              <a:t>炬乃座 大宮五条邸</a:t>
            </a:r>
            <a:endParaRPr kumimoji="1" lang="ja-JP" altLang="en-US" dirty="0"/>
          </a:p>
        </p:txBody>
      </p:sp>
      <p:pic>
        <p:nvPicPr>
          <p:cNvPr id="105474" name="Picture 2" descr="和服美人が出迎えてくれる町家">
            <a:hlinkClick r:id="rId3"/>
          </p:cNvPr>
          <p:cNvPicPr>
            <a:picLocks noChangeAspect="1" noChangeArrowheads="1"/>
          </p:cNvPicPr>
          <p:nvPr/>
        </p:nvPicPr>
        <p:blipFill>
          <a:blip r:embed="rId4" cstate="print"/>
          <a:srcRect/>
          <a:stretch>
            <a:fillRect/>
          </a:stretch>
        </p:blipFill>
        <p:spPr bwMode="auto">
          <a:xfrm>
            <a:off x="388640" y="1387225"/>
            <a:ext cx="8071792" cy="4736575"/>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t>元アトリエのおしゃれな町家</a:t>
            </a:r>
            <a:r>
              <a:rPr lang="en-US" altLang="ja-JP" dirty="0" smtClean="0"/>
              <a:t/>
            </a:r>
            <a:br>
              <a:rPr lang="en-US" altLang="ja-JP" dirty="0" smtClean="0"/>
            </a:br>
            <a:r>
              <a:rPr lang="ja-JP" altLang="en-US" dirty="0" smtClean="0"/>
              <a:t>「三坊西洞院町　町家」</a:t>
            </a:r>
            <a:endParaRPr kumimoji="1" lang="ja-JP" altLang="en-US" dirty="0"/>
          </a:p>
        </p:txBody>
      </p:sp>
      <p:pic>
        <p:nvPicPr>
          <p:cNvPr id="107522" name="Picture 2" descr="元アトリエのおしゃれな町家">
            <a:hlinkClick r:id="rId3"/>
          </p:cNvPr>
          <p:cNvPicPr>
            <a:picLocks noChangeAspect="1" noChangeArrowheads="1"/>
          </p:cNvPicPr>
          <p:nvPr/>
        </p:nvPicPr>
        <p:blipFill>
          <a:blip r:embed="rId4" cstate="print"/>
          <a:srcRect/>
          <a:stretch>
            <a:fillRect/>
          </a:stretch>
        </p:blipFill>
        <p:spPr bwMode="auto">
          <a:xfrm>
            <a:off x="3052936" y="1715615"/>
            <a:ext cx="3751312" cy="5001749"/>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solidFill>
            <a:srgbClr val="FFFF00"/>
          </a:solidFill>
        </p:spPr>
        <p:txBody>
          <a:bodyPr/>
          <a:lstStyle/>
          <a:p>
            <a:pPr algn="r"/>
            <a:r>
              <a:rPr kumimoji="1" lang="ja-JP" altLang="en-US" dirty="0" smtClean="0"/>
              <a:t>ラブホテル</a:t>
            </a:r>
            <a:endParaRPr kumimoji="1" lang="ja-JP" altLang="en-US" dirty="0"/>
          </a:p>
        </p:txBody>
      </p:sp>
      <p:sp>
        <p:nvSpPr>
          <p:cNvPr id="5" name="サブタイトル 4"/>
          <p:cNvSpPr>
            <a:spLocks noGrp="1"/>
          </p:cNvSpPr>
          <p:nvPr>
            <p:ph type="subTitle" idx="1"/>
          </p:nvPr>
        </p:nvSpPr>
        <p:spPr/>
        <p:txBody>
          <a:bodyPr/>
          <a:lstStyle/>
          <a:p>
            <a:r>
              <a:rPr kumimoji="1" lang="ja-JP" altLang="en-US" dirty="0" smtClean="0">
                <a:solidFill>
                  <a:schemeClr val="tx1">
                    <a:lumMod val="95000"/>
                    <a:lumOff val="5000"/>
                  </a:schemeClr>
                </a:solidFill>
              </a:rPr>
              <a:t>ラブホテル進化論</a:t>
            </a:r>
            <a:endParaRPr kumimoji="1" lang="ja-JP" altLang="en-US" dirty="0">
              <a:solidFill>
                <a:schemeClr val="tx1">
                  <a:lumMod val="95000"/>
                  <a:lumOff val="5000"/>
                </a:schemeClr>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57150">
            <a:solidFill>
              <a:schemeClr val="tx1">
                <a:lumMod val="95000"/>
                <a:lumOff val="5000"/>
              </a:schemeClr>
            </a:solidFill>
          </a:ln>
        </p:spPr>
        <p:txBody>
          <a:bodyPr>
            <a:normAutofit/>
          </a:bodyPr>
          <a:lstStyle/>
          <a:p>
            <a:r>
              <a:rPr lang="ja-JP" altLang="en-US" b="1" dirty="0" smtClean="0"/>
              <a:t>ラブホテルの５軒</a:t>
            </a:r>
            <a:endParaRPr kumimoji="1" lang="ja-JP" altLang="en-US" dirty="0"/>
          </a:p>
        </p:txBody>
      </p:sp>
      <p:sp>
        <p:nvSpPr>
          <p:cNvPr id="3" name="コンテンツ プレースホルダ 2"/>
          <p:cNvSpPr>
            <a:spLocks noGrp="1"/>
          </p:cNvSpPr>
          <p:nvPr>
            <p:ph idx="1"/>
          </p:nvPr>
        </p:nvSpPr>
        <p:spPr/>
        <p:txBody>
          <a:bodyPr>
            <a:normAutofit/>
          </a:bodyPr>
          <a:lstStyle/>
          <a:p>
            <a:r>
              <a:rPr lang="ja-JP" altLang="en-US" dirty="0" smtClean="0"/>
              <a:t>今のラブホテルの実態は、行ってみなければ分からない。そこで最新デザイン系ホテルから老舗</a:t>
            </a:r>
            <a:r>
              <a:rPr lang="en-US" altLang="ja-JP" dirty="0" smtClean="0"/>
              <a:t>SM </a:t>
            </a:r>
            <a:r>
              <a:rPr lang="ja-JP" altLang="en-US" dirty="0" smtClean="0"/>
              <a:t>専門ホテルまで、みなさまの琴線にふれそうな性愛空間を</a:t>
            </a:r>
            <a:r>
              <a:rPr lang="en-US" altLang="ja-JP" dirty="0" smtClean="0"/>
              <a:t>『GQ』</a:t>
            </a:r>
            <a:r>
              <a:rPr lang="ja-JP" altLang="en-US" dirty="0" smtClean="0"/>
              <a:t>がリストアップ。長年日本人が恋人たちのために考え抜いた、創意工夫をご覧あれ。</a:t>
            </a:r>
            <a:endParaRPr lang="en-US" altLang="ja-JP" dirty="0" smtClean="0"/>
          </a:p>
          <a:p>
            <a:pPr lvl="0"/>
            <a:r>
              <a:rPr lang="en-US" altLang="ja-JP" dirty="0" smtClean="0"/>
              <a:t>http://gqjapan.jp/2013/06/20/love-hotel/4/</a:t>
            </a:r>
          </a:p>
          <a:p>
            <a:pPr lvl="0">
              <a:buNone/>
            </a:pPr>
            <a:endParaRPr lang="ja-JP" altLang="en-US" dirty="0" smtClean="0"/>
          </a:p>
          <a:p>
            <a:pPr>
              <a:buNone/>
            </a:pPr>
            <a:endParaRPr kumimoji="1" lang="ja-JP"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5">
              <a:lumMod val="20000"/>
              <a:lumOff val="80000"/>
            </a:schemeClr>
          </a:solidFill>
          <a:ln>
            <a:solidFill>
              <a:schemeClr val="tx1">
                <a:lumMod val="95000"/>
                <a:lumOff val="5000"/>
              </a:schemeClr>
            </a:solidFill>
          </a:ln>
        </p:spPr>
        <p:txBody>
          <a:bodyPr>
            <a:normAutofit fontScale="90000"/>
          </a:bodyPr>
          <a:lstStyle/>
          <a:p>
            <a:r>
              <a:rPr kumimoji="1" lang="ja-JP" altLang="en-US" dirty="0" smtClean="0"/>
              <a:t>宿泊にこだわらない</a:t>
            </a:r>
            <a:r>
              <a:rPr kumimoji="1" lang="en-US" altLang="ja-JP" dirty="0" smtClean="0"/>
              <a:t/>
            </a:r>
            <a:br>
              <a:rPr kumimoji="1" lang="en-US" altLang="ja-JP" dirty="0" smtClean="0"/>
            </a:br>
            <a:r>
              <a:rPr kumimoji="1" lang="ja-JP" altLang="en-US" dirty="0" smtClean="0"/>
              <a:t>観光地のビジネスモデル</a:t>
            </a:r>
            <a:endParaRPr kumimoji="1" lang="ja-JP" altLang="en-US" dirty="0"/>
          </a:p>
        </p:txBody>
      </p:sp>
      <p:sp>
        <p:nvSpPr>
          <p:cNvPr id="3" name="コンテンツ プレースホルダ 2"/>
          <p:cNvSpPr>
            <a:spLocks noGrp="1"/>
          </p:cNvSpPr>
          <p:nvPr>
            <p:ph idx="1"/>
          </p:nvPr>
        </p:nvSpPr>
        <p:spPr>
          <a:xfrm>
            <a:off x="457200" y="2032248"/>
            <a:ext cx="8229600" cy="4493096"/>
          </a:xfrm>
        </p:spPr>
        <p:txBody>
          <a:bodyPr/>
          <a:lstStyle/>
          <a:p>
            <a:r>
              <a:rPr kumimoji="1" lang="ja-JP" altLang="en-US" dirty="0" smtClean="0"/>
              <a:t>地域の誇りを持つ文化都市の「古都モデル」　は大型宿泊施設を排除</a:t>
            </a:r>
            <a:endParaRPr kumimoji="1" lang="en-US" altLang="ja-JP" dirty="0" smtClean="0"/>
          </a:p>
          <a:p>
            <a:r>
              <a:rPr kumimoji="1" lang="ja-JP" altLang="en-US" dirty="0" smtClean="0"/>
              <a:t>代表例　スペイン・トレド　東京・鎌倉</a:t>
            </a:r>
            <a:endParaRPr kumimoji="1" lang="en-US" altLang="ja-JP" dirty="0" smtClean="0"/>
          </a:p>
          <a:p>
            <a:r>
              <a:rPr kumimoji="1" lang="ja-JP" altLang="en-US" dirty="0" smtClean="0"/>
              <a:t>奈良・京都では宿泊にこだわる地域観光業者が多い　　大阪都のすみわけができていない</a:t>
            </a:r>
            <a:endParaRPr kumimoji="1" lang="en-US" altLang="ja-JP" dirty="0" smtClean="0"/>
          </a:p>
          <a:p>
            <a:r>
              <a:rPr lang="ja-JP" altLang="en-US" dirty="0" smtClean="0"/>
              <a:t>朝来市の動きは、日本の代表例</a:t>
            </a:r>
            <a:endParaRPr kumimoji="1" lang="en-US" altLang="ja-JP" dirty="0" smtClean="0"/>
          </a:p>
          <a:p>
            <a:endParaRPr kumimoji="1" lang="ja-JP" alt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gqjapan.jp/wp-content/uploads/2013/06/GQ1307_030_200-2.jpg"/>
          <p:cNvPicPr>
            <a:picLocks noChangeAspect="1" noChangeArrowheads="1"/>
          </p:cNvPicPr>
          <p:nvPr/>
        </p:nvPicPr>
        <p:blipFill>
          <a:blip r:embed="rId3" cstate="print"/>
          <a:srcRect/>
          <a:stretch>
            <a:fillRect/>
          </a:stretch>
        </p:blipFill>
        <p:spPr bwMode="auto">
          <a:xfrm>
            <a:off x="816431" y="1556792"/>
            <a:ext cx="7139945" cy="4752528"/>
          </a:xfrm>
          <a:prstGeom prst="rect">
            <a:avLst/>
          </a:prstGeom>
          <a:noFill/>
        </p:spPr>
      </p:pic>
      <p:sp>
        <p:nvSpPr>
          <p:cNvPr id="7" name="正方形/長方形 6"/>
          <p:cNvSpPr/>
          <p:nvPr/>
        </p:nvSpPr>
        <p:spPr>
          <a:xfrm>
            <a:off x="4176464" y="332656"/>
            <a:ext cx="4572000" cy="646331"/>
          </a:xfrm>
          <a:prstGeom prst="rect">
            <a:avLst/>
          </a:prstGeom>
        </p:spPr>
        <p:txBody>
          <a:bodyPr>
            <a:spAutoFit/>
          </a:bodyPr>
          <a:lstStyle/>
          <a:p>
            <a:r>
              <a:rPr lang="ja-JP" altLang="en-US" dirty="0" smtClean="0"/>
              <a:t/>
            </a:r>
            <a:br>
              <a:rPr lang="ja-JP" altLang="en-US" dirty="0" smtClean="0"/>
            </a:br>
            <a:endParaRPr lang="ja-JP" altLang="en-US" dirty="0"/>
          </a:p>
        </p:txBody>
      </p:sp>
      <p:sp>
        <p:nvSpPr>
          <p:cNvPr id="6" name="タイトル 5"/>
          <p:cNvSpPr>
            <a:spLocks noGrp="1"/>
          </p:cNvSpPr>
          <p:nvPr>
            <p:ph type="title"/>
          </p:nvPr>
        </p:nvSpPr>
        <p:spPr>
          <a:xfrm>
            <a:off x="457200" y="188640"/>
            <a:ext cx="8229600" cy="1143000"/>
          </a:xfrm>
        </p:spPr>
        <p:txBody>
          <a:bodyPr>
            <a:normAutofit/>
          </a:bodyPr>
          <a:lstStyle/>
          <a:p>
            <a:r>
              <a:rPr lang="en-US" altLang="ja-JP" b="1" dirty="0" smtClean="0"/>
              <a:t>HOTEL APERTO</a:t>
            </a:r>
            <a:r>
              <a:rPr lang="ja-JP" altLang="en-US" b="1" dirty="0" smtClean="0"/>
              <a:t>　</a:t>
            </a:r>
            <a:r>
              <a:rPr lang="ja-JP" altLang="en-US" dirty="0" smtClean="0"/>
              <a:t>一泊</a:t>
            </a:r>
            <a:r>
              <a:rPr lang="en-US" altLang="ja-JP" dirty="0" smtClean="0"/>
              <a:t>¥8,480 </a:t>
            </a:r>
            <a:r>
              <a:rPr lang="ja-JP" altLang="en-US" dirty="0" smtClean="0"/>
              <a:t>～</a:t>
            </a:r>
            <a:endParaRPr kumimoji="1" lang="ja-JP" alt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88640"/>
            <a:ext cx="8229600" cy="1143000"/>
          </a:xfrm>
          <a:ln w="57150">
            <a:solidFill>
              <a:schemeClr val="tx1">
                <a:lumMod val="95000"/>
                <a:lumOff val="5000"/>
              </a:schemeClr>
            </a:solidFill>
          </a:ln>
        </p:spPr>
        <p:txBody>
          <a:bodyPr>
            <a:normAutofit/>
          </a:bodyPr>
          <a:lstStyle/>
          <a:p>
            <a:r>
              <a:rPr lang="en-US" altLang="ja-JP" b="1" dirty="0" smtClean="0"/>
              <a:t>ALPHA-IN</a:t>
            </a:r>
            <a:r>
              <a:rPr lang="ja-JP" altLang="en-US" dirty="0" smtClean="0"/>
              <a:t>：一泊</a:t>
            </a:r>
            <a:r>
              <a:rPr lang="en-US" altLang="ja-JP" dirty="0" smtClean="0"/>
              <a:t>¥16,380</a:t>
            </a:r>
            <a:endParaRPr kumimoji="1" lang="ja-JP" altLang="en-US" dirty="0"/>
          </a:p>
        </p:txBody>
      </p:sp>
      <p:pic>
        <p:nvPicPr>
          <p:cNvPr id="4" name="Picture 4" descr="http://gqjapan.jp/wp-content/uploads/2013/06/GQ1307_030_200-3.jpg"/>
          <p:cNvPicPr>
            <a:picLocks noChangeAspect="1" noChangeArrowheads="1"/>
          </p:cNvPicPr>
          <p:nvPr/>
        </p:nvPicPr>
        <p:blipFill>
          <a:blip r:embed="rId3" cstate="print"/>
          <a:srcRect/>
          <a:stretch>
            <a:fillRect/>
          </a:stretch>
        </p:blipFill>
        <p:spPr bwMode="auto">
          <a:xfrm>
            <a:off x="646722" y="1412777"/>
            <a:ext cx="7892478" cy="5253434"/>
          </a:xfrm>
          <a:prstGeom prst="rect">
            <a:avLst/>
          </a:prstGeom>
          <a:noFill/>
        </p:spPr>
      </p:pic>
      <p:sp>
        <p:nvSpPr>
          <p:cNvPr id="5" name="正方形/長方形 4"/>
          <p:cNvSpPr/>
          <p:nvPr/>
        </p:nvSpPr>
        <p:spPr>
          <a:xfrm>
            <a:off x="611560" y="3140968"/>
            <a:ext cx="7920880" cy="923330"/>
          </a:xfrm>
          <a:prstGeom prst="rect">
            <a:avLst/>
          </a:prstGeom>
        </p:spPr>
        <p:txBody>
          <a:bodyPr wrap="square">
            <a:spAutoFit/>
          </a:bodyPr>
          <a:lstStyle/>
          <a:p>
            <a:pPr>
              <a:buNone/>
            </a:pPr>
            <a:r>
              <a:rPr lang="ja-JP" altLang="en-US" dirty="0" smtClean="0"/>
              <a:t/>
            </a:r>
            <a:br>
              <a:rPr lang="ja-JP" altLang="en-US" dirty="0" smtClean="0"/>
            </a:br>
            <a:r>
              <a:rPr lang="ja-JP" altLang="en-US" dirty="0" smtClean="0"/>
              <a:t/>
            </a:r>
            <a:br>
              <a:rPr lang="ja-JP" altLang="en-US" dirty="0" smtClean="0"/>
            </a:br>
            <a:endParaRPr lang="ja-JP" altLang="en-US" dirty="0" smtClean="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gqjapan.jp/wp-content/uploads/2013/06/GQ1307_031_200-1.jpg"/>
          <p:cNvPicPr>
            <a:picLocks noChangeAspect="1" noChangeArrowheads="1"/>
          </p:cNvPicPr>
          <p:nvPr/>
        </p:nvPicPr>
        <p:blipFill>
          <a:blip r:embed="rId3" cstate="print"/>
          <a:srcRect/>
          <a:stretch>
            <a:fillRect/>
          </a:stretch>
        </p:blipFill>
        <p:spPr bwMode="auto">
          <a:xfrm>
            <a:off x="1043608" y="1844824"/>
            <a:ext cx="7128792" cy="4811937"/>
          </a:xfrm>
          <a:prstGeom prst="rect">
            <a:avLst/>
          </a:prstGeom>
          <a:noFill/>
        </p:spPr>
      </p:pic>
      <p:sp>
        <p:nvSpPr>
          <p:cNvPr id="8" name="タイトル 7"/>
          <p:cNvSpPr>
            <a:spLocks noGrp="1"/>
          </p:cNvSpPr>
          <p:nvPr>
            <p:ph type="title"/>
          </p:nvPr>
        </p:nvSpPr>
        <p:spPr>
          <a:xfrm>
            <a:off x="457200" y="692696"/>
            <a:ext cx="8229600" cy="1143000"/>
          </a:xfrm>
        </p:spPr>
        <p:txBody>
          <a:bodyPr>
            <a:normAutofit/>
          </a:bodyPr>
          <a:lstStyle/>
          <a:p>
            <a:r>
              <a:rPr lang="en-US" altLang="ja-JP" b="1" dirty="0" smtClean="0"/>
              <a:t>WATER HOTEL S</a:t>
            </a:r>
            <a:r>
              <a:rPr lang="ja-JP" altLang="en-US" dirty="0" smtClean="0"/>
              <a:t>一泊</a:t>
            </a:r>
            <a:r>
              <a:rPr lang="en-US" altLang="ja-JP" dirty="0" smtClean="0"/>
              <a:t>¥9,990 </a:t>
            </a:r>
            <a:r>
              <a:rPr lang="ja-JP" altLang="en-US" dirty="0" smtClean="0"/>
              <a:t>～</a:t>
            </a:r>
            <a:endParaRPr kumimoji="1" lang="ja-JP" alt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b="1" dirty="0" smtClean="0"/>
              <a:t>HOTEL &amp; SPA LOTUS</a:t>
            </a:r>
            <a:r>
              <a:rPr lang="ja-JP" altLang="en-US" b="1" dirty="0" smtClean="0"/>
              <a:t>　</a:t>
            </a:r>
            <a:r>
              <a:rPr lang="ja-JP" altLang="en-US" dirty="0" smtClean="0"/>
              <a:t>一泊</a:t>
            </a:r>
            <a:r>
              <a:rPr lang="en-US" altLang="ja-JP" dirty="0" smtClean="0"/>
              <a:t>¥7,990 </a:t>
            </a:r>
            <a:r>
              <a:rPr lang="ja-JP" altLang="en-US" dirty="0" smtClean="0"/>
              <a:t>～</a:t>
            </a:r>
            <a:endParaRPr kumimoji="1" lang="ja-JP" altLang="en-US" dirty="0"/>
          </a:p>
        </p:txBody>
      </p:sp>
      <p:pic>
        <p:nvPicPr>
          <p:cNvPr id="4" name="Picture 8" descr="http://gqjapan.jp/wp-content/uploads/2013/06/GQ1307_031_200-2.jpg"/>
          <p:cNvPicPr>
            <a:picLocks noChangeAspect="1" noChangeArrowheads="1"/>
          </p:cNvPicPr>
          <p:nvPr/>
        </p:nvPicPr>
        <p:blipFill>
          <a:blip r:embed="rId3" cstate="print"/>
          <a:srcRect/>
          <a:stretch>
            <a:fillRect/>
          </a:stretch>
        </p:blipFill>
        <p:spPr bwMode="auto">
          <a:xfrm>
            <a:off x="1187624" y="1246256"/>
            <a:ext cx="7368480" cy="4950700"/>
          </a:xfrm>
          <a:prstGeom prst="rect">
            <a:avLst/>
          </a:prstGeo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http://gqjapan.jp/wp-content/uploads/2013/06/GQ1307_031_200-3.jpg"/>
          <p:cNvPicPr>
            <a:picLocks noChangeAspect="1" noChangeArrowheads="1"/>
          </p:cNvPicPr>
          <p:nvPr/>
        </p:nvPicPr>
        <p:blipFill>
          <a:blip r:embed="rId3" cstate="print"/>
          <a:srcRect/>
          <a:stretch>
            <a:fillRect/>
          </a:stretch>
        </p:blipFill>
        <p:spPr bwMode="auto">
          <a:xfrm>
            <a:off x="685465" y="1687454"/>
            <a:ext cx="7414927" cy="4981906"/>
          </a:xfrm>
          <a:prstGeom prst="rect">
            <a:avLst/>
          </a:prstGeom>
          <a:noFill/>
        </p:spPr>
      </p:pic>
      <p:sp>
        <p:nvSpPr>
          <p:cNvPr id="11" name="タイトル 1"/>
          <p:cNvSpPr txBox="1">
            <a:spLocks/>
          </p:cNvSpPr>
          <p:nvPr/>
        </p:nvSpPr>
        <p:spPr>
          <a:xfrm>
            <a:off x="609600" y="5094312"/>
            <a:ext cx="82296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ja-JP" alt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タイトル 4"/>
          <p:cNvSpPr>
            <a:spLocks noGrp="1"/>
          </p:cNvSpPr>
          <p:nvPr>
            <p:ph type="title"/>
          </p:nvPr>
        </p:nvSpPr>
        <p:spPr/>
        <p:txBody>
          <a:bodyPr>
            <a:normAutofit fontScale="90000"/>
          </a:bodyPr>
          <a:lstStyle/>
          <a:p>
            <a:r>
              <a:rPr lang="en-US" altLang="ja-JP" b="1" dirty="0" smtClean="0"/>
              <a:t>LUSSO CROCE URBAN RESORT</a:t>
            </a:r>
            <a:r>
              <a:rPr lang="ja-JP" altLang="en-US" dirty="0" smtClean="0"/>
              <a:t/>
            </a:r>
            <a:br>
              <a:rPr lang="ja-JP" altLang="en-US" dirty="0" smtClean="0"/>
            </a:br>
            <a:r>
              <a:rPr lang="ja-JP" altLang="en-US" dirty="0" smtClean="0"/>
              <a:t>一泊</a:t>
            </a:r>
            <a:r>
              <a:rPr lang="en-US" altLang="ja-JP" dirty="0" smtClean="0"/>
              <a:t>¥9,800 </a:t>
            </a:r>
            <a:r>
              <a:rPr lang="ja-JP" altLang="en-US" dirty="0" smtClean="0"/>
              <a:t>～</a:t>
            </a:r>
            <a:endParaRPr kumimoji="1" lang="ja-JP" alt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252536" y="0"/>
            <a:ext cx="9396536" cy="6858001"/>
          </a:xfrm>
        </p:spPr>
        <p:txBody>
          <a:bodyPr>
            <a:normAutofit fontScale="47500" lnSpcReduction="20000"/>
          </a:bodyPr>
          <a:lstStyle/>
          <a:p>
            <a:r>
              <a:rPr lang="ja-JP" altLang="en-US" sz="4400" dirty="0" smtClean="0"/>
              <a:t>衛生状態を気にする人が最も恐れるものといえば公衆トイレ。しかし米ニューヨークを訪れる観光客などは、間もなくその心配をせずに済むようになるかもしれない。安心して使ってもらえる清潔なトイレを提供しようと、会員制の有料施設がマンハッタンにオープンする。</a:t>
            </a:r>
          </a:p>
          <a:p>
            <a:r>
              <a:rPr lang="ja-JP" altLang="en-US" sz="4400" dirty="0" smtClean="0"/>
              <a:t>この施設は「ポッシュ・ストウ・アンド・ゴー」という会社が提供する。マンハッタン南部のサウスストリート・シーポート付近と中部のターミナル駅ペン・ステーション、およびグランドセントラル駅の３カ所でこの夏に開業する予定だ。</a:t>
            </a:r>
          </a:p>
          <a:p>
            <a:r>
              <a:rPr lang="ja-JP" altLang="en-US" sz="4400" dirty="0" smtClean="0"/>
              <a:t>利用するには１５ドルを払って会員になったうえで、利用パスを購入する必要がある。料金は１日パスが８ドル、１０日間で６０ドルなど。</a:t>
            </a:r>
          </a:p>
          <a:p>
            <a:r>
              <a:rPr lang="ja-JP" altLang="en-US" sz="4400" dirty="0" smtClean="0"/>
              <a:t>ポッシュ創設者のウェイン・パークス氏は、「マンハッタンを訪れる観光客には拠点となる場所が必要だ。会員が増えれば拠点を増やす」と説明する。</a:t>
            </a:r>
          </a:p>
          <a:p>
            <a:r>
              <a:rPr lang="ja-JP" altLang="en-US" sz="4400" dirty="0" smtClean="0"/>
              <a:t>「他人の音を聞かされるのはごめんだ」という同氏の思いから、トイレの個室は頑丈な扉と防音材の壁で囲って音楽を流し、音が外に漏れないようにする。強力な換気装置も付ける予定だという。</a:t>
            </a:r>
          </a:p>
          <a:p>
            <a:r>
              <a:rPr lang="ja-JP" altLang="en-US" sz="4400" dirty="0" smtClean="0"/>
              <a:t>トイレのほかにも、荷物を預けられる安全なロッカーや休憩所を併設する。</a:t>
            </a:r>
          </a:p>
          <a:p>
            <a:r>
              <a:rPr lang="ja-JP" altLang="en-US" sz="4400" dirty="0" smtClean="0"/>
              <a:t>賃料が高いニューヨークで採算が取れるのかという疑問はあるが、パークス氏は「汚いトイレが好きだという人には会ったことがない。私のように、仕事用のプレゼン資料や買い物袋やオムツかばんを抱えたまま歩き回りたくないという人がいれば、利益は出る」と自信ありげだった。</a:t>
            </a:r>
          </a:p>
          <a:p>
            <a:endParaRPr kumimoji="1" lang="ja-JP" alt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descr="http://www.cnn.co.jp/storage/2014/03/03/f51b3e6f04ed6828d98d9809fedc5108/luxury-toilets3.jpg"/>
          <p:cNvPicPr>
            <a:picLocks noChangeAspect="1" noChangeArrowheads="1"/>
          </p:cNvPicPr>
          <p:nvPr/>
        </p:nvPicPr>
        <p:blipFill>
          <a:blip r:embed="rId3" cstate="print"/>
          <a:srcRect/>
          <a:stretch>
            <a:fillRect/>
          </a:stretch>
        </p:blipFill>
        <p:spPr bwMode="auto">
          <a:xfrm>
            <a:off x="371599" y="1584175"/>
            <a:ext cx="8448873" cy="4752492"/>
          </a:xfrm>
          <a:prstGeom prst="rect">
            <a:avLst/>
          </a:prstGeom>
          <a:noFill/>
        </p:spPr>
      </p:pic>
      <p:sp>
        <p:nvSpPr>
          <p:cNvPr id="4" name="タイトル 1"/>
          <p:cNvSpPr>
            <a:spLocks noGrp="1"/>
          </p:cNvSpPr>
          <p:nvPr>
            <p:ph type="title"/>
          </p:nvPr>
        </p:nvSpPr>
        <p:spPr>
          <a:xfrm>
            <a:off x="179512" y="116632"/>
            <a:ext cx="8686800" cy="1282154"/>
          </a:xfrm>
          <a:ln>
            <a:solidFill>
              <a:schemeClr val="tx1">
                <a:lumMod val="95000"/>
                <a:lumOff val="5000"/>
              </a:schemeClr>
            </a:solidFill>
          </a:ln>
        </p:spPr>
        <p:txBody>
          <a:bodyPr>
            <a:normAutofit fontScale="90000"/>
          </a:bodyPr>
          <a:lstStyle/>
          <a:p>
            <a:r>
              <a:rPr lang="ja-JP" altLang="en-US" b="1" dirty="0" smtClean="0"/>
              <a:t>会員制の高級トイレ、米ＮＹで今夏開業</a:t>
            </a:r>
            <a:r>
              <a:rPr lang="en-US" altLang="ja-JP" sz="3100" b="1" dirty="0" smtClean="0">
                <a:hlinkClick r:id="rId4"/>
              </a:rPr>
              <a:t>http://www.cnn.co.jp/business/35044685.html?ref=app</a:t>
            </a:r>
            <a:endParaRPr kumimoji="1" lang="ja-JP" altLang="en-US" sz="3100"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60648"/>
            <a:ext cx="8229600" cy="3384376"/>
          </a:xfrm>
        </p:spPr>
        <p:txBody>
          <a:bodyPr>
            <a:normAutofit fontScale="90000"/>
          </a:bodyPr>
          <a:lstStyle/>
          <a:p>
            <a:r>
              <a:rPr lang="ja-JP" altLang="en-US" b="1" dirty="0" smtClean="0"/>
              <a:t>激変！ 今どきのビジネスホテル事情</a:t>
            </a:r>
            <a:br>
              <a:rPr lang="ja-JP" altLang="en-US" b="1" dirty="0" smtClean="0"/>
            </a:br>
            <a:r>
              <a:rPr lang="ja-JP" altLang="en-US" b="1" dirty="0" smtClean="0"/>
              <a:t>龍名館の高級外資に負けない「こだわり感」</a:t>
            </a:r>
            <a:r>
              <a:rPr lang="en-US" altLang="ja-JP" b="1" dirty="0" smtClean="0"/>
              <a:t/>
            </a:r>
            <a:br>
              <a:rPr lang="en-US" altLang="ja-JP" b="1" dirty="0" smtClean="0"/>
            </a:br>
            <a:r>
              <a:rPr lang="en-US" altLang="ja-JP" b="1" dirty="0" smtClean="0">
                <a:hlinkClick r:id="rId3"/>
              </a:rPr>
              <a:t>http://toyokeizai.net/articles/-/31920</a:t>
            </a:r>
            <a:r>
              <a:rPr lang="en-US" altLang="ja-JP" b="1" dirty="0" smtClean="0"/>
              <a:t/>
            </a:r>
            <a:br>
              <a:rPr lang="en-US" altLang="ja-JP" b="1" dirty="0" smtClean="0"/>
            </a:br>
            <a:endParaRPr kumimoji="1" lang="ja-JP" altLang="en-US" dirty="0"/>
          </a:p>
        </p:txBody>
      </p:sp>
      <p:sp>
        <p:nvSpPr>
          <p:cNvPr id="3" name="コンテンツ プレースホルダ 2"/>
          <p:cNvSpPr>
            <a:spLocks noGrp="1"/>
          </p:cNvSpPr>
          <p:nvPr>
            <p:ph idx="1"/>
          </p:nvPr>
        </p:nvSpPr>
        <p:spPr>
          <a:xfrm>
            <a:off x="457200" y="3511549"/>
            <a:ext cx="8229600" cy="4525963"/>
          </a:xfrm>
        </p:spPr>
        <p:txBody>
          <a:bodyPr>
            <a:normAutofit fontScale="92500" lnSpcReduction="20000"/>
          </a:bodyPr>
          <a:lstStyle/>
          <a:p>
            <a:r>
              <a:rPr lang="ja-JP" altLang="en-US" dirty="0" smtClean="0"/>
              <a:t>ＪＲ東京駅八重洲北口から数分。近代的な空気が漂うホテル龍名館東京は、明治</a:t>
            </a:r>
            <a:r>
              <a:rPr lang="en-US" altLang="ja-JP" dirty="0" smtClean="0"/>
              <a:t>32</a:t>
            </a:r>
            <a:r>
              <a:rPr lang="ja-JP" altLang="en-US" dirty="0" smtClean="0"/>
              <a:t>年創業の旅館が発祥の老舗ホテルである。</a:t>
            </a:r>
          </a:p>
          <a:p>
            <a:r>
              <a:rPr lang="ja-JP" altLang="en-US" dirty="0" smtClean="0"/>
              <a:t> 関東大震災による焼失、太平洋戦争後の再建を経て、</a:t>
            </a:r>
            <a:r>
              <a:rPr lang="en-US" altLang="ja-JP" dirty="0" smtClean="0"/>
              <a:t>1968</a:t>
            </a:r>
            <a:r>
              <a:rPr lang="ja-JP" altLang="en-US" dirty="0" smtClean="0"/>
              <a:t>年に</a:t>
            </a:r>
            <a:r>
              <a:rPr lang="en-US" altLang="ja-JP" dirty="0" smtClean="0"/>
              <a:t>｢</a:t>
            </a:r>
            <a:r>
              <a:rPr lang="ja-JP" altLang="en-US" dirty="0" smtClean="0"/>
              <a:t>ホテル八重洲龍名館</a:t>
            </a:r>
            <a:r>
              <a:rPr lang="en-US" altLang="ja-JP" dirty="0" smtClean="0"/>
              <a:t>｣</a:t>
            </a:r>
            <a:r>
              <a:rPr lang="ja-JP" altLang="en-US" dirty="0" smtClean="0"/>
              <a:t>を開業。それをもう一度スクラップ＆ビルドして、</a:t>
            </a:r>
            <a:r>
              <a:rPr lang="en-US" altLang="ja-JP" dirty="0" smtClean="0"/>
              <a:t>2009</a:t>
            </a:r>
            <a:r>
              <a:rPr lang="ja-JP" altLang="en-US" dirty="0" smtClean="0"/>
              <a:t>年に現ホテルがオープンした。</a:t>
            </a:r>
          </a:p>
          <a:p>
            <a:r>
              <a:rPr lang="ja-JP" altLang="en-US" dirty="0" smtClean="0"/>
              <a:t> 新ホテルは内装を一新して最先端の設備を入れ、駅チカ立地と和テイストが受けて、高稼働を続けている。独立系の宿泊特化型ホテルとして、老舗から一気にトレンドの先頭を走るこの</a:t>
            </a:r>
          </a:p>
          <a:p>
            <a:endParaRPr kumimoji="1" lang="ja-JP" alt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kumimoji="1" lang="ja-JP" altLang="en-US" dirty="0" smtClean="0"/>
              <a:t>宿と住　法律問題</a:t>
            </a:r>
            <a:endParaRPr kumimoji="1" lang="ja-JP" altLang="en-US" dirty="0"/>
          </a:p>
        </p:txBody>
      </p:sp>
      <p:pic>
        <p:nvPicPr>
          <p:cNvPr id="4" name="図 3" descr="http://www.zakzak.co.jp/society/foreign/images/20140113/frn1401131727006-n1.jpg">
            <a:hlinkClick r:id="rId3"/>
          </p:cNvPr>
          <p:cNvPicPr/>
          <p:nvPr/>
        </p:nvPicPr>
        <p:blipFill>
          <a:blip r:embed="rId4" cstate="print"/>
          <a:srcRect/>
          <a:stretch>
            <a:fillRect/>
          </a:stretch>
        </p:blipFill>
        <p:spPr bwMode="auto">
          <a:xfrm>
            <a:off x="107504" y="1556792"/>
            <a:ext cx="4248471" cy="5085184"/>
          </a:xfrm>
          <a:prstGeom prst="rect">
            <a:avLst/>
          </a:prstGeom>
          <a:noFill/>
          <a:ln w="9525">
            <a:noFill/>
            <a:miter lim="800000"/>
            <a:headEnd/>
            <a:tailEnd/>
          </a:ln>
        </p:spPr>
      </p:pic>
      <p:sp>
        <p:nvSpPr>
          <p:cNvPr id="8" name="正方形/長方形 7"/>
          <p:cNvSpPr/>
          <p:nvPr/>
        </p:nvSpPr>
        <p:spPr>
          <a:xfrm>
            <a:off x="4392488" y="1628800"/>
            <a:ext cx="4572000" cy="5078313"/>
          </a:xfrm>
          <a:prstGeom prst="rect">
            <a:avLst/>
          </a:prstGeom>
        </p:spPr>
        <p:txBody>
          <a:bodyPr wrap="square">
            <a:spAutoFit/>
          </a:bodyPr>
          <a:lstStyle/>
          <a:p>
            <a:r>
              <a:rPr lang="ja-JP" altLang="ja-JP" sz="3600" dirty="0" smtClean="0"/>
              <a:t>無許可ホテル「コニテル」の本館。ハングルの看板が立てられ、カタカナが添えられているが、外からではホテルとはわからない。しかし韓国人観光客には格安ホテルとして知られていた</a:t>
            </a:r>
            <a:endParaRPr lang="ja-JP" altLang="en-US" sz="3600"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9525">
            <a:solidFill>
              <a:schemeClr val="tx1"/>
            </a:solidFill>
          </a:ln>
        </p:spPr>
        <p:txBody>
          <a:bodyPr>
            <a:normAutofit/>
          </a:bodyPr>
          <a:lstStyle/>
          <a:p>
            <a:r>
              <a:rPr lang="ja-JP" altLang="en-US" b="1" dirty="0" smtClean="0"/>
              <a:t>違法“韓流ホテル”摘発</a:t>
            </a:r>
            <a:endParaRPr kumimoji="1" lang="ja-JP" altLang="en-US" dirty="0"/>
          </a:p>
        </p:txBody>
      </p:sp>
      <p:sp>
        <p:nvSpPr>
          <p:cNvPr id="3" name="コンテンツ プレースホルダ 2"/>
          <p:cNvSpPr>
            <a:spLocks noGrp="1"/>
          </p:cNvSpPr>
          <p:nvPr>
            <p:ph idx="1"/>
          </p:nvPr>
        </p:nvSpPr>
        <p:spPr>
          <a:xfrm>
            <a:off x="457200" y="1600200"/>
            <a:ext cx="8229600" cy="4925144"/>
          </a:xfrm>
        </p:spPr>
        <p:txBody>
          <a:bodyPr>
            <a:normAutofit fontScale="55000" lnSpcReduction="20000"/>
          </a:bodyPr>
          <a:lstStyle/>
          <a:p>
            <a:r>
              <a:rPr lang="ja-JP" altLang="en-US" dirty="0" smtClean="0"/>
              <a:t>大阪府警は昨年秋、韓国人旅行者向けに格安ホテル「コニテル」を無許可で営業したとして、旅館業法違反容疑でホテル経営の韓国籍の男（３０）＝大阪市浪速区＝を逮捕した。</a:t>
            </a:r>
            <a:endParaRPr lang="en-US" altLang="ja-JP" dirty="0" smtClean="0"/>
          </a:p>
          <a:p>
            <a:r>
              <a:rPr lang="ja-JP" altLang="en-US" dirty="0" smtClean="0"/>
              <a:t>男は賃貸用マンションなど３棟の約４０室をホテルとして使用していた。府警などによると、男は平成２３年６月ごろから営業を開始。大阪市浪速区内の賃貸用マンションなど３棟の３７室をホテルとして使用していた。別の建物もホテルとして使っていた可能性があり、府警が調べを進めている。</a:t>
            </a:r>
            <a:endParaRPr lang="en-US" altLang="ja-JP" dirty="0" smtClean="0"/>
          </a:p>
          <a:p>
            <a:r>
              <a:rPr lang="ja-JP" altLang="en-US" dirty="0" smtClean="0"/>
              <a:t>宿泊料金は１泊約２５００円と超破格値だったため、韓国内では口コミで「格安ホテル」として知られていたという。</a:t>
            </a:r>
            <a:endParaRPr lang="en-US" altLang="ja-JP" dirty="0" smtClean="0"/>
          </a:p>
          <a:p>
            <a:r>
              <a:rPr lang="ja-JP" altLang="en-US" dirty="0" smtClean="0"/>
              <a:t>大阪市保健所によると、ホテルや旅館を営業する場合、旅館業法に基づいて保健所の許可を得なくてはならない。一方、短期賃貸マンションの場合は賃貸業となり、アパートの一種とみなされる。</a:t>
            </a:r>
            <a:br>
              <a:rPr lang="ja-JP" altLang="en-US" dirty="0" smtClean="0"/>
            </a:br>
            <a:r>
              <a:rPr lang="ja-JP" altLang="en-US" dirty="0" smtClean="0"/>
              <a:t>「コニテルは短期賃貸マンションだ」と主張した。しかし、実際には短期賃貸マンションの基準となる１週間以上の滞在を満たさない利用者がいることが確認され、逮捕につながった。短期賃貸マンションと称していたとしても、別館、新館の外観は一般的な賃貸用マンションで、入り口には一般住人の自転車も止められている。賃貸会社のホームページでも紹介されている“普通”の賃貸マンションだ。 </a:t>
            </a:r>
            <a:br>
              <a:rPr lang="ja-JP" altLang="en-US" dirty="0" smtClean="0"/>
            </a:br>
            <a:r>
              <a:rPr lang="ja-JP" altLang="en-US" dirty="0" smtClean="0"/>
              <a:t/>
            </a:r>
            <a:br>
              <a:rPr lang="ja-JP" altLang="en-US" dirty="0" smtClean="0"/>
            </a:br>
            <a:r>
              <a:rPr lang="ja-JP" altLang="en-US" dirty="0" smtClean="0"/>
              <a:t/>
            </a:r>
            <a:br>
              <a:rPr lang="ja-JP" altLang="en-US" dirty="0" smtClean="0"/>
            </a:br>
            <a:endParaRPr kumimoji="1" lang="ja-JP"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a:solidFill>
              <a:schemeClr val="tx1">
                <a:lumMod val="95000"/>
                <a:lumOff val="5000"/>
              </a:schemeClr>
            </a:solidFill>
          </a:ln>
        </p:spPr>
        <p:txBody>
          <a:bodyPr/>
          <a:lstStyle/>
          <a:p>
            <a:r>
              <a:rPr lang="ja-JP" altLang="en-US" dirty="0" smtClean="0"/>
              <a:t>泊と食の両立モデル</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宿泊業が抱き合わせ販売で食事を提供している限り、料理人の人生設計は不安定</a:t>
            </a:r>
            <a:endParaRPr kumimoji="1" lang="en-US" altLang="ja-JP" dirty="0" smtClean="0"/>
          </a:p>
          <a:p>
            <a:r>
              <a:rPr lang="ja-JP" altLang="en-US" dirty="0" smtClean="0"/>
              <a:t>ホテルのように、施設内に食事を別会計で提供する</a:t>
            </a:r>
            <a:endParaRPr lang="en-US" altLang="ja-JP" dirty="0" smtClean="0"/>
          </a:p>
          <a:p>
            <a:r>
              <a:rPr kumimoji="1" lang="ja-JP" altLang="en-US" dirty="0" smtClean="0"/>
              <a:t>板前が食事店を独立して経営、客のあっせんシステムを作り上げることにより、多様化しているニーズにこたえる</a:t>
            </a:r>
            <a:endParaRPr kumimoji="1" lang="ja-JP" alt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274638"/>
            <a:ext cx="8507288" cy="1143000"/>
          </a:xfrm>
        </p:spPr>
        <p:txBody>
          <a:bodyPr>
            <a:normAutofit fontScale="90000"/>
          </a:bodyPr>
          <a:lstStyle/>
          <a:p>
            <a:r>
              <a:rPr lang="ja-JP" altLang="en-US" sz="3600" b="1" dirty="0" smtClean="0"/>
              <a:t>おしゃれカプセルホテル「</a:t>
            </a:r>
            <a:r>
              <a:rPr lang="en-US" altLang="ja-JP" sz="3600" b="1" dirty="0" smtClean="0"/>
              <a:t>9h(</a:t>
            </a:r>
            <a:r>
              <a:rPr lang="ja-JP" altLang="en-US" sz="3600" b="1" dirty="0" smtClean="0"/>
              <a:t>ナインアワーズ</a:t>
            </a:r>
            <a:r>
              <a:rPr lang="en-US" altLang="ja-JP" sz="3600" b="1" dirty="0" smtClean="0"/>
              <a:t>)</a:t>
            </a:r>
            <a:r>
              <a:rPr lang="ja-JP" altLang="en-US" sz="3600" b="1" dirty="0" smtClean="0"/>
              <a:t>」が成田空港にオープン </a:t>
            </a:r>
            <a:r>
              <a:rPr lang="en-US" altLang="ja-JP" sz="3600" b="1" dirty="0" smtClean="0"/>
              <a:t>- 24</a:t>
            </a:r>
            <a:r>
              <a:rPr lang="ja-JP" altLang="en-US" sz="3600" b="1" dirty="0" smtClean="0"/>
              <a:t>時間チェックイン可能</a:t>
            </a:r>
            <a:endParaRPr kumimoji="1" lang="ja-JP" altLang="en-US" dirty="0"/>
          </a:p>
        </p:txBody>
      </p:sp>
      <p:sp>
        <p:nvSpPr>
          <p:cNvPr id="3" name="コンテンツ プレースホルダ 2"/>
          <p:cNvSpPr>
            <a:spLocks noGrp="1"/>
          </p:cNvSpPr>
          <p:nvPr>
            <p:ph idx="1"/>
          </p:nvPr>
        </p:nvSpPr>
        <p:spPr/>
        <p:txBody>
          <a:bodyPr/>
          <a:lstStyle/>
          <a:p>
            <a:r>
              <a:rPr lang="en-US" altLang="ja-JP" dirty="0" smtClean="0">
                <a:hlinkClick r:id="rId2"/>
              </a:rPr>
              <a:t>http://www.fashion-press.net/news/10802</a:t>
            </a:r>
            <a:endParaRPr lang="en-US" altLang="ja-JP" dirty="0" smtClean="0"/>
          </a:p>
          <a:p>
            <a:endParaRPr kumimoji="1" lang="ja-JP" alt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t>「安かろう」だけではない？ビジネスホテルが激変している（写真はホテル龍名館東京の客室）</a:t>
            </a:r>
            <a:endParaRPr kumimoji="1" lang="ja-JP" altLang="en-US" dirty="0"/>
          </a:p>
        </p:txBody>
      </p:sp>
      <p:pic>
        <p:nvPicPr>
          <p:cNvPr id="2050" name="Picture 2" descr="http://tk.ismcdn.jp/mwimgs/8/7/570/img_8778881a16a82a7cd0879e4e6bee7566192440.jpg"/>
          <p:cNvPicPr>
            <a:picLocks noChangeAspect="1" noChangeArrowheads="1"/>
          </p:cNvPicPr>
          <p:nvPr/>
        </p:nvPicPr>
        <p:blipFill>
          <a:blip r:embed="rId3" cstate="print"/>
          <a:srcRect/>
          <a:stretch>
            <a:fillRect/>
          </a:stretch>
        </p:blipFill>
        <p:spPr bwMode="auto">
          <a:xfrm>
            <a:off x="1403648" y="1897732"/>
            <a:ext cx="5429250" cy="3619500"/>
          </a:xfrm>
          <a:prstGeom prst="rect">
            <a:avLst/>
          </a:prstGeom>
          <a:noFill/>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570186"/>
          </a:xfrm>
          <a:ln>
            <a:solidFill>
              <a:schemeClr val="tx1">
                <a:lumMod val="95000"/>
                <a:lumOff val="5000"/>
              </a:schemeClr>
            </a:solidFill>
          </a:ln>
        </p:spPr>
        <p:txBody>
          <a:bodyPr>
            <a:normAutofit/>
          </a:bodyPr>
          <a:lstStyle/>
          <a:p>
            <a:r>
              <a:rPr lang="ja-JP" altLang="en-US" sz="3200" b="1" dirty="0" smtClean="0">
                <a:hlinkClick r:id="rId2"/>
              </a:rPr>
              <a:t>進化系ビジネスホテル、なぜ人気？マニア向け、立地特性活用、短時間</a:t>
            </a:r>
            <a:r>
              <a:rPr lang="en-US" altLang="ja-JP" sz="3200" b="1" dirty="0" smtClean="0">
                <a:hlinkClick r:id="rId2"/>
              </a:rPr>
              <a:t>…</a:t>
            </a:r>
            <a:r>
              <a:rPr lang="ja-JP" altLang="en-US" sz="3200" b="1" dirty="0" smtClean="0">
                <a:hlinkClick r:id="rId2"/>
              </a:rPr>
              <a:t>ユニークなプラン続々</a:t>
            </a:r>
            <a:endParaRPr kumimoji="1" lang="ja-JP" altLang="en-US" sz="3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ln w="57150">
            <a:solidFill>
              <a:schemeClr val="tx1">
                <a:lumMod val="95000"/>
                <a:lumOff val="5000"/>
              </a:schemeClr>
            </a:solidFill>
          </a:ln>
        </p:spPr>
        <p:txBody>
          <a:bodyPr/>
          <a:lstStyle/>
          <a:p>
            <a:r>
              <a:rPr kumimoji="1" lang="ja-JP" altLang="en-US" dirty="0" smtClean="0"/>
              <a:t>「泊る」と「住む」</a:t>
            </a:r>
            <a:endParaRPr kumimoji="1" lang="ja-JP" altLang="en-US" dirty="0"/>
          </a:p>
        </p:txBody>
      </p:sp>
      <p:sp>
        <p:nvSpPr>
          <p:cNvPr id="5" name="コンテンツ プレースホルダ 4"/>
          <p:cNvSpPr>
            <a:spLocks noGrp="1"/>
          </p:cNvSpPr>
          <p:nvPr>
            <p:ph idx="1"/>
          </p:nvPr>
        </p:nvSpPr>
        <p:spPr/>
        <p:txBody>
          <a:bodyPr/>
          <a:lstStyle/>
          <a:p>
            <a:r>
              <a:rPr kumimoji="1" lang="ja-JP" altLang="en-US" dirty="0" smtClean="0"/>
              <a:t>住居以外で睡眠をとるところを宿所</a:t>
            </a:r>
            <a:endParaRPr kumimoji="1" lang="en-US" altLang="ja-JP" dirty="0" smtClean="0"/>
          </a:p>
          <a:p>
            <a:r>
              <a:rPr lang="ja-JP" altLang="en-US" dirty="0" smtClean="0"/>
              <a:t>従って日常生活の延長が基本</a:t>
            </a:r>
            <a:endParaRPr kumimoji="1" lang="ja-JP"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サブタイトル 4"/>
          <p:cNvSpPr>
            <a:spLocks noGrp="1"/>
          </p:cNvSpPr>
          <p:nvPr>
            <p:ph type="subTitle" idx="1"/>
          </p:nvPr>
        </p:nvSpPr>
        <p:spPr>
          <a:xfrm>
            <a:off x="1043608" y="2780928"/>
            <a:ext cx="6728792" cy="1126976"/>
          </a:xfrm>
        </p:spPr>
        <p:txBody>
          <a:bodyPr>
            <a:normAutofit lnSpcReduction="10000"/>
          </a:bodyPr>
          <a:lstStyle/>
          <a:p>
            <a:r>
              <a:rPr kumimoji="1" lang="ja-JP" altLang="en-US" dirty="0" smtClean="0">
                <a:solidFill>
                  <a:schemeClr val="tx1">
                    <a:lumMod val="95000"/>
                    <a:lumOff val="5000"/>
                  </a:schemeClr>
                </a:solidFill>
              </a:rPr>
              <a:t>公的格付けは観光政策論で講義</a:t>
            </a:r>
            <a:endParaRPr kumimoji="1" lang="en-US" altLang="ja-JP" dirty="0" smtClean="0">
              <a:solidFill>
                <a:schemeClr val="tx1">
                  <a:lumMod val="95000"/>
                  <a:lumOff val="5000"/>
                </a:schemeClr>
              </a:solidFill>
            </a:endParaRPr>
          </a:p>
          <a:p>
            <a:r>
              <a:rPr lang="ja-JP" altLang="en-US" dirty="0" smtClean="0">
                <a:solidFill>
                  <a:schemeClr val="tx1">
                    <a:lumMod val="95000"/>
                    <a:lumOff val="5000"/>
                  </a:schemeClr>
                </a:solidFill>
              </a:rPr>
              <a:t>（「外国人のため」が日本の基準）</a:t>
            </a:r>
            <a:endParaRPr kumimoji="1" lang="ja-JP" altLang="en-US" dirty="0">
              <a:solidFill>
                <a:schemeClr val="tx1">
                  <a:lumMod val="95000"/>
                  <a:lumOff val="5000"/>
                </a:schemeClr>
              </a:solidFill>
            </a:endParaRPr>
          </a:p>
        </p:txBody>
      </p:sp>
      <p:sp>
        <p:nvSpPr>
          <p:cNvPr id="6" name="タイトル 1"/>
          <p:cNvSpPr>
            <a:spLocks noGrp="1"/>
          </p:cNvSpPr>
          <p:nvPr>
            <p:ph type="ctrTitle"/>
          </p:nvPr>
        </p:nvSpPr>
        <p:spPr>
          <a:xfrm>
            <a:off x="685800" y="692696"/>
            <a:ext cx="7772400" cy="1470025"/>
          </a:xfrm>
          <a:solidFill>
            <a:srgbClr val="FFFF00"/>
          </a:solidFill>
          <a:ln w="57150">
            <a:solidFill>
              <a:schemeClr val="tx1">
                <a:lumMod val="95000"/>
                <a:lumOff val="5000"/>
              </a:schemeClr>
            </a:solidFill>
          </a:ln>
        </p:spPr>
        <p:txBody>
          <a:bodyPr/>
          <a:lstStyle/>
          <a:p>
            <a:r>
              <a:rPr kumimoji="1" lang="ja-JP" altLang="en-US" dirty="0" smtClean="0"/>
              <a:t>格付け・番付</a:t>
            </a:r>
            <a:endParaRPr kumimoji="1" lang="ja-JP" altLang="en-US" dirty="0"/>
          </a:p>
        </p:txBody>
      </p:sp>
      <p:sp>
        <p:nvSpPr>
          <p:cNvPr id="7" name="サブタイトル 4"/>
          <p:cNvSpPr txBox="1">
            <a:spLocks/>
          </p:cNvSpPr>
          <p:nvPr/>
        </p:nvSpPr>
        <p:spPr>
          <a:xfrm>
            <a:off x="1524000" y="4149080"/>
            <a:ext cx="6400800" cy="694928"/>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ja-JP" altLang="en-US" sz="3200" dirty="0" smtClean="0">
                <a:solidFill>
                  <a:schemeClr val="tx1">
                    <a:lumMod val="95000"/>
                    <a:lumOff val="5000"/>
                  </a:schemeClr>
                </a:solidFill>
              </a:rPr>
              <a:t>私的</a:t>
            </a:r>
            <a:r>
              <a:rPr kumimoji="1" lang="ja-JP" altLang="en-US" sz="3200" b="0" i="0" u="none" strike="noStrike" kern="1200" cap="none" spc="0" normalizeH="0" baseline="0" noProof="0" dirty="0" smtClean="0">
                <a:ln>
                  <a:noFill/>
                </a:ln>
                <a:solidFill>
                  <a:schemeClr val="tx1">
                    <a:lumMod val="95000"/>
                    <a:lumOff val="5000"/>
                  </a:schemeClr>
                </a:solidFill>
                <a:effectLst/>
                <a:uLnTx/>
                <a:uFillTx/>
                <a:latin typeface="+mn-lt"/>
                <a:ea typeface="+mn-ea"/>
                <a:cs typeface="+mn-cs"/>
              </a:rPr>
              <a:t>格付けは宣伝力、権威</a:t>
            </a:r>
            <a:endParaRPr kumimoji="1" lang="ja-JP" altLang="en-US" sz="3200" b="0" i="0" u="none" strike="noStrike" kern="1200" cap="none" spc="0" normalizeH="0" baseline="0" noProof="0" dirty="0">
              <a:ln>
                <a:noFill/>
              </a:ln>
              <a:solidFill>
                <a:schemeClr val="tx1">
                  <a:lumMod val="95000"/>
                  <a:lumOff val="5000"/>
                </a:schemeClr>
              </a:solidFill>
              <a:effectLst/>
              <a:uLnTx/>
              <a:uFillTx/>
              <a:latin typeface="+mn-lt"/>
              <a:ea typeface="+mn-ea"/>
              <a:cs typeface="+mn-cs"/>
            </a:endParaRPr>
          </a:p>
        </p:txBody>
      </p:sp>
      <p:sp>
        <p:nvSpPr>
          <p:cNvPr id="8" name="サブタイトル 4"/>
          <p:cNvSpPr txBox="1">
            <a:spLocks/>
          </p:cNvSpPr>
          <p:nvPr/>
        </p:nvSpPr>
        <p:spPr>
          <a:xfrm>
            <a:off x="1115616" y="5085184"/>
            <a:ext cx="6832848" cy="1224136"/>
          </a:xfrm>
          <a:prstGeom prst="rect">
            <a:avLst/>
          </a:prstGeom>
        </p:spPr>
        <p:txBody>
          <a:bodyPr vert="horz" lIns="91440" tIns="45720" rIns="91440" bIns="45720" rtlCol="0">
            <a:normAutofit fontScale="85000" lnSpcReduction="1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ja-JP" altLang="en-US" sz="3200" dirty="0" smtClean="0">
                <a:solidFill>
                  <a:schemeClr val="tx1">
                    <a:lumMod val="95000"/>
                    <a:lumOff val="5000"/>
                  </a:schemeClr>
                </a:solidFill>
              </a:rPr>
              <a:t>日本のガラパゴスメディアや業界紙では弱い</a:t>
            </a:r>
            <a:endParaRPr lang="en-US" altLang="ja-JP" sz="3200" dirty="0" smtClean="0">
              <a:solidFill>
                <a:schemeClr val="tx1">
                  <a:lumMod val="95000"/>
                  <a:lumOff val="5000"/>
                </a:schemeClr>
              </a:solidFill>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3200" b="0" i="0" u="none" strike="noStrike" kern="1200" cap="none" spc="0" normalizeH="0" baseline="0" noProof="0" dirty="0" smtClean="0">
                <a:ln>
                  <a:noFill/>
                </a:ln>
                <a:solidFill>
                  <a:schemeClr val="tx1">
                    <a:lumMod val="95000"/>
                    <a:lumOff val="5000"/>
                  </a:schemeClr>
                </a:solidFill>
                <a:effectLst/>
                <a:uLnTx/>
                <a:uFillTx/>
                <a:latin typeface="+mn-lt"/>
                <a:ea typeface="+mn-ea"/>
                <a:cs typeface="+mn-cs"/>
              </a:rPr>
              <a:t>結局現状は「ミシュラン」的なものに頼る</a:t>
            </a:r>
            <a:endParaRPr kumimoji="1" lang="ja-JP" altLang="en-US" sz="3200" b="0" i="0" u="none" strike="noStrike" kern="1200" cap="none" spc="0" normalizeH="0" baseline="0" noProof="0" dirty="0">
              <a:ln>
                <a:noFill/>
              </a:ln>
              <a:solidFill>
                <a:schemeClr val="tx1">
                  <a:lumMod val="95000"/>
                  <a:lumOff val="5000"/>
                </a:schemeClr>
              </a:solidFill>
              <a:effectLst/>
              <a:uLnTx/>
              <a:uFillTx/>
              <a:latin typeface="+mn-lt"/>
              <a:ea typeface="+mn-ea"/>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r>
              <a:rPr kumimoji="1" lang="ja-JP" altLang="en-US" dirty="0" smtClean="0"/>
              <a:t>格付けも</a:t>
            </a:r>
            <a:r>
              <a:rPr kumimoji="1" lang="en-US" altLang="ja-JP" dirty="0" smtClean="0"/>
              <a:t>Google</a:t>
            </a:r>
            <a:endParaRPr kumimoji="1" lang="ja-JP" altLang="en-US" dirty="0"/>
          </a:p>
        </p:txBody>
      </p:sp>
      <p:sp>
        <p:nvSpPr>
          <p:cNvPr id="5" name="コンテンツ プレースホルダ 2"/>
          <p:cNvSpPr txBox="1">
            <a:spLocks/>
          </p:cNvSpPr>
          <p:nvPr/>
        </p:nvSpPr>
        <p:spPr>
          <a:xfrm>
            <a:off x="457200" y="1600200"/>
            <a:ext cx="8229600" cy="2404863"/>
          </a:xfrm>
          <a:prstGeom prst="rect">
            <a:avLst/>
          </a:prstGeom>
        </p:spPr>
        <p:txBody>
          <a:bodyPr vert="horz" lIns="91440" tIns="45720" rIns="91440" bIns="45720" rtlCol="0">
            <a:normAutofit fontScale="92500"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1" lang="ja-JP" altLang="en-US" sz="3200" b="0" i="0" u="none" strike="noStrike" kern="1200" cap="none" spc="0" normalizeH="0" baseline="0" noProof="0" dirty="0" smtClean="0">
                <a:ln>
                  <a:noFill/>
                </a:ln>
                <a:solidFill>
                  <a:schemeClr val="tx1"/>
                </a:solidFill>
                <a:effectLst/>
                <a:uLnTx/>
                <a:uFillTx/>
                <a:latin typeface="+mn-lt"/>
                <a:ea typeface="+mn-ea"/>
                <a:cs typeface="+mn-cs"/>
              </a:rPr>
              <a:t>顧客の評価データのギャザリングシステム</a:t>
            </a:r>
            <a:endParaRPr kumimoji="1" lang="en-US" altLang="ja-JP"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1" lang="ja-JP" altLang="en-US" sz="3200" b="0" i="0" u="none" strike="noStrike" kern="1200" cap="none" spc="0" normalizeH="0" baseline="0" noProof="0" dirty="0" smtClean="0">
                <a:ln>
                  <a:noFill/>
                </a:ln>
                <a:solidFill>
                  <a:schemeClr val="tx1"/>
                </a:solidFill>
                <a:effectLst/>
                <a:uLnTx/>
                <a:uFillTx/>
                <a:latin typeface="+mn-lt"/>
                <a:ea typeface="+mn-ea"/>
                <a:cs typeface="+mn-cs"/>
              </a:rPr>
              <a:t>人流（</a:t>
            </a:r>
            <a:r>
              <a:rPr kumimoji="1" lang="en-US" altLang="ja-JP" sz="3200" b="0" i="0" u="none" strike="noStrike" kern="1200" cap="none" spc="0" normalizeH="0" baseline="0" noProof="0" dirty="0" smtClean="0">
                <a:ln>
                  <a:noFill/>
                </a:ln>
                <a:solidFill>
                  <a:schemeClr val="tx1"/>
                </a:solidFill>
                <a:effectLst/>
                <a:uLnTx/>
                <a:uFillTx/>
                <a:latin typeface="+mn-lt"/>
                <a:ea typeface="+mn-ea"/>
                <a:cs typeface="+mn-cs"/>
              </a:rPr>
              <a:t>Human</a:t>
            </a:r>
            <a:r>
              <a:rPr kumimoji="1" lang="ja-JP" alt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1" lang="en-US" altLang="ja-JP" sz="3200" b="0" i="0" u="none" strike="noStrike" kern="1200" cap="none" spc="0" normalizeH="0" baseline="0" noProof="0" dirty="0" smtClean="0">
                <a:ln>
                  <a:noFill/>
                </a:ln>
                <a:solidFill>
                  <a:schemeClr val="tx1"/>
                </a:solidFill>
                <a:effectLst/>
                <a:uLnTx/>
                <a:uFillTx/>
                <a:latin typeface="+mn-lt"/>
                <a:ea typeface="+mn-ea"/>
                <a:cs typeface="+mn-cs"/>
              </a:rPr>
              <a:t>Logistics</a:t>
            </a:r>
            <a:r>
              <a:rPr kumimoji="1" lang="ja-JP" altLang="en-US" sz="3200" b="0" i="0" u="none" strike="noStrike" kern="1200" cap="none" spc="0" normalizeH="0" baseline="0" noProof="0" dirty="0" smtClean="0">
                <a:ln>
                  <a:noFill/>
                </a:ln>
                <a:solidFill>
                  <a:schemeClr val="tx1"/>
                </a:solidFill>
                <a:effectLst/>
                <a:uLnTx/>
                <a:uFillTx/>
                <a:latin typeface="+mn-lt"/>
                <a:ea typeface="+mn-ea"/>
                <a:cs typeface="+mn-cs"/>
              </a:rPr>
              <a:t>）をおさえた</a:t>
            </a:r>
            <a:r>
              <a:rPr kumimoji="1" lang="en-US" altLang="ja-JP" sz="3200" b="0" i="0" u="none" strike="noStrike" kern="1200" cap="none" spc="0" normalizeH="0" baseline="0" noProof="0" dirty="0" smtClean="0">
                <a:ln>
                  <a:noFill/>
                </a:ln>
                <a:solidFill>
                  <a:schemeClr val="tx1"/>
                </a:solidFill>
                <a:effectLst/>
                <a:uLnTx/>
                <a:uFillTx/>
                <a:latin typeface="+mn-lt"/>
                <a:ea typeface="+mn-ea"/>
                <a:cs typeface="+mn-cs"/>
              </a:rPr>
              <a:t>Google</a:t>
            </a:r>
            <a:r>
              <a:rPr kumimoji="1" lang="ja-JP" altLang="en-US" sz="3200" b="0" i="0" u="none" strike="noStrike" kern="1200" cap="none" spc="0" normalizeH="0" baseline="0" noProof="0" dirty="0" smtClean="0">
                <a:ln>
                  <a:noFill/>
                </a:ln>
                <a:solidFill>
                  <a:schemeClr val="tx1"/>
                </a:solidFill>
                <a:effectLst/>
                <a:uLnTx/>
                <a:uFillTx/>
                <a:latin typeface="+mn-lt"/>
                <a:ea typeface="+mn-ea"/>
                <a:cs typeface="+mn-cs"/>
              </a:rPr>
              <a:t>のビッグデータ分析が、説得力があり、専門家による格付けよりも、信頼される</a:t>
            </a:r>
            <a:endParaRPr kumimoji="1" lang="en-US" altLang="ja-JP"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1" lang="ja-JP" altLang="en-US" sz="3200" b="0" i="0" u="none" strike="noStrike" kern="1200" cap="none" spc="0" normalizeH="0" baseline="0" noProof="0" dirty="0" smtClean="0">
                <a:ln>
                  <a:noFill/>
                </a:ln>
                <a:solidFill>
                  <a:schemeClr val="tx1"/>
                </a:solidFill>
                <a:effectLst/>
                <a:uLnTx/>
                <a:uFillTx/>
                <a:latin typeface="+mn-lt"/>
                <a:ea typeface="+mn-ea"/>
                <a:cs typeface="+mn-cs"/>
              </a:rPr>
              <a:t>脳波測定まで連結してくれば更に説得力を持つ</a:t>
            </a:r>
            <a:endParaRPr kumimoji="1" lang="ja-JP" alt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399</TotalTime>
  <Words>3427</Words>
  <Application>Microsoft Office PowerPoint</Application>
  <PresentationFormat>画面に合わせる (4:3)</PresentationFormat>
  <Paragraphs>216</Paragraphs>
  <Slides>62</Slides>
  <Notes>50</Notes>
  <HiddenSlides>0</HiddenSlides>
  <MMClips>0</MMClips>
  <ScaleCrop>false</ScaleCrop>
  <HeadingPairs>
    <vt:vector size="4" baseType="variant">
      <vt:variant>
        <vt:lpstr>テーマ</vt:lpstr>
      </vt:variant>
      <vt:variant>
        <vt:i4>1</vt:i4>
      </vt:variant>
      <vt:variant>
        <vt:lpstr>スライド タイトル</vt:lpstr>
      </vt:variant>
      <vt:variant>
        <vt:i4>62</vt:i4>
      </vt:variant>
    </vt:vector>
  </HeadingPairs>
  <TitlesOfParts>
    <vt:vector size="63" baseType="lpstr">
      <vt:lpstr>Office テーマ</vt:lpstr>
      <vt:lpstr>宿泊ビジネスの将来  伝統的日本旅館振興法の提案</vt:lpstr>
      <vt:lpstr>観光地と宿泊、温泉</vt:lpstr>
      <vt:lpstr>“第二の竹田城”にも集客 朝来市が観光都市化を目指す</vt:lpstr>
      <vt:lpstr>スライド 4</vt:lpstr>
      <vt:lpstr>宿泊にこだわらない 観光地のビジネスモデル</vt:lpstr>
      <vt:lpstr>泊と食の両立モデル</vt:lpstr>
      <vt:lpstr>「泊る」と「住む」</vt:lpstr>
      <vt:lpstr>格付け・番付</vt:lpstr>
      <vt:lpstr>格付けもGoogle</vt:lpstr>
      <vt:lpstr>世界遺産ウィーン「シェーンブルン宮殿」に宿泊ー1泊10万円</vt:lpstr>
      <vt:lpstr>世界で最もセクシーなホテルは？　 英旅行サイト「ミスター＆ミセス・スミス」が発表 http://www.cnn.co.jp/travel/35039949.html?ref=app</vt:lpstr>
      <vt:lpstr>スライド 12</vt:lpstr>
      <vt:lpstr>最もセクシーなベッドルーム　 ブレークス・ホテル（ロンドン）</vt:lpstr>
      <vt:lpstr>最も内装が優れたホテル　 アリラ・ビラズ・ウルワツ （インドネシア・バリ島）</vt:lpstr>
      <vt:lpstr>期待以上を提供するホテル　 ジ・アッパー・ハウス（香港）</vt:lpstr>
      <vt:lpstr>最も素晴らしい屋外体験が楽しめるホテル　 ダントン・ホット・スプリングス （米国・コロラド州）</vt:lpstr>
      <vt:lpstr>最良のホテルレストラン　 ラ・バスティード・ドゥ・ムスティエ （フランス・プロバンス地方）</vt:lpstr>
      <vt:lpstr>映画「００７」シリーズに登場する世界の豪華ホテル１０選 http://www.cnn.co.jp/travel/35038695.html?ref=app</vt:lpstr>
      <vt:lpstr>２　ホテルニューオータニ東京</vt:lpstr>
      <vt:lpstr>ホテルと旅館</vt:lpstr>
      <vt:lpstr>ホテルと旅館</vt:lpstr>
      <vt:lpstr>スライド 22</vt:lpstr>
      <vt:lpstr>実証研究</vt:lpstr>
      <vt:lpstr>スライド 24</vt:lpstr>
      <vt:lpstr>スライド 25</vt:lpstr>
      <vt:lpstr>各種機能の高度化、内部化</vt:lpstr>
      <vt:lpstr>入浴機能</vt:lpstr>
      <vt:lpstr>　飲食機能</vt:lpstr>
      <vt:lpstr>　饗応施設</vt:lpstr>
      <vt:lpstr>国際観光ホテル整備法からの脱却( 創発)</vt:lpstr>
      <vt:lpstr>正座</vt:lpstr>
      <vt:lpstr>ビジネスホテル選び５カ条 キーワードは「ＷｉＮＤＡＭ」</vt:lpstr>
      <vt:lpstr>東京・浅草のアゴーラ・プレイス浅草。アメニティは客が選んで自由に購入・レンタルできる</vt:lpstr>
      <vt:lpstr>朝食の評価が全国的にも高いホテルピエナ神戸の朝食ブッフェ。ジャムもよりどりみどりだ</vt:lpstr>
      <vt:lpstr>スライド 35</vt:lpstr>
      <vt:lpstr>フィッシャマンズワーフ（レストラン）モデル 京王プラザ（catv）モデル</vt:lpstr>
      <vt:lpstr>古都と宿泊</vt:lpstr>
      <vt:lpstr>トレドと鎌倉⇔奈良、京都</vt:lpstr>
      <vt:lpstr>リッツ進出で熱さ増す｢京都ホテル戦争｣ 来年にはフォーシーズンズも参戦</vt:lpstr>
      <vt:lpstr>京都に行ったら町家に泊まろう！一棟貸切京町家7選</vt:lpstr>
      <vt:lpstr>鴨川＆清水寺の塔を望む町家</vt:lpstr>
      <vt:lpstr>西陣織の工房併設の町家</vt:lpstr>
      <vt:lpstr>川床がある「和泉屋町　町家」</vt:lpstr>
      <vt:lpstr>高瀬川べりの町家「葵・万寿寺橋」</vt:lpstr>
      <vt:lpstr>葵・鴨川邸</vt:lpstr>
      <vt:lpstr>京町家・小宿 nao炬乃座 大宮五条邸</vt:lpstr>
      <vt:lpstr>元アトリエのおしゃれな町家 「三坊西洞院町　町家」</vt:lpstr>
      <vt:lpstr>ラブホテル</vt:lpstr>
      <vt:lpstr>ラブホテルの５軒</vt:lpstr>
      <vt:lpstr>HOTEL APERTO　一泊¥8,480 ～</vt:lpstr>
      <vt:lpstr>ALPHA-IN：一泊¥16,380</vt:lpstr>
      <vt:lpstr>WATER HOTEL S一泊¥9,990 ～</vt:lpstr>
      <vt:lpstr>HOTEL &amp; SPA LOTUS　一泊¥7,990 ～</vt:lpstr>
      <vt:lpstr>LUSSO CROCE URBAN RESORT 一泊¥9,800 ～</vt:lpstr>
      <vt:lpstr>スライド 55</vt:lpstr>
      <vt:lpstr>会員制の高級トイレ、米ＮＹで今夏開業http://www.cnn.co.jp/business/35044685.html?ref=app</vt:lpstr>
      <vt:lpstr>激変！ 今どきのビジネスホテル事情 龍名館の高級外資に負けない「こだわり感」 http://toyokeizai.net/articles/-/31920 </vt:lpstr>
      <vt:lpstr>宿と住　法律問題</vt:lpstr>
      <vt:lpstr>違法“韓流ホテル”摘発</vt:lpstr>
      <vt:lpstr>おしゃれカプセルホテル「9h(ナインアワーズ)」が成田空港にオープン - 24時間チェックイン可能</vt:lpstr>
      <vt:lpstr>「安かろう」だけではない？ビジネスホテルが激変している（写真はホテル龍名館東京の客室）</vt:lpstr>
      <vt:lpstr>進化系ビジネスホテル、なぜ人気？マニア向け、立地特性活用、短時間…ユニークなプラン続々</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宿泊産業</dc:title>
  <dc:creator>owner</dc:creator>
  <cp:lastModifiedBy>teramae</cp:lastModifiedBy>
  <cp:revision>18</cp:revision>
  <dcterms:created xsi:type="dcterms:W3CDTF">2014-02-18T07:14:21Z</dcterms:created>
  <dcterms:modified xsi:type="dcterms:W3CDTF">2014-06-14T06:15:26Z</dcterms:modified>
</cp:coreProperties>
</file>