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9" r:id="rId2"/>
    <p:sldId id="364" r:id="rId3"/>
    <p:sldId id="366" r:id="rId4"/>
    <p:sldId id="365" r:id="rId5"/>
    <p:sldId id="362" r:id="rId6"/>
    <p:sldId id="355" r:id="rId7"/>
    <p:sldId id="356" r:id="rId8"/>
    <p:sldId id="357" r:id="rId9"/>
    <p:sldId id="359" r:id="rId10"/>
    <p:sldId id="360" r:id="rId11"/>
    <p:sldId id="311" r:id="rId12"/>
    <p:sldId id="345" r:id="rId13"/>
    <p:sldId id="313" r:id="rId14"/>
    <p:sldId id="314" r:id="rId15"/>
    <p:sldId id="346" r:id="rId16"/>
    <p:sldId id="353" r:id="rId17"/>
    <p:sldId id="354" r:id="rId18"/>
    <p:sldId id="343" r:id="rId19"/>
    <p:sldId id="347" r:id="rId20"/>
    <p:sldId id="344" r:id="rId21"/>
    <p:sldId id="350" r:id="rId22"/>
    <p:sldId id="348" r:id="rId23"/>
    <p:sldId id="351" r:id="rId24"/>
    <p:sldId id="352" r:id="rId25"/>
    <p:sldId id="312" r:id="rId26"/>
    <p:sldId id="349" r:id="rId27"/>
    <p:sldId id="338" r:id="rId28"/>
    <p:sldId id="318" r:id="rId29"/>
    <p:sldId id="363" r:id="rId30"/>
    <p:sldId id="269"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8" r:id="rId45"/>
    <p:sldId id="289" r:id="rId46"/>
    <p:sldId id="290" r:id="rId47"/>
    <p:sldId id="291" r:id="rId48"/>
    <p:sldId id="292" r:id="rId49"/>
    <p:sldId id="293" r:id="rId50"/>
    <p:sldId id="294" r:id="rId51"/>
    <p:sldId id="295" r:id="rId52"/>
    <p:sldId id="296" r:id="rId53"/>
    <p:sldId id="297" r:id="rId54"/>
    <p:sldId id="319" r:id="rId55"/>
    <p:sldId id="320" r:id="rId56"/>
    <p:sldId id="321" r:id="rId57"/>
    <p:sldId id="367" r:id="rId58"/>
    <p:sldId id="368" r:id="rId59"/>
    <p:sldId id="322" r:id="rId60"/>
    <p:sldId id="323" r:id="rId61"/>
    <p:sldId id="324" r:id="rId62"/>
    <p:sldId id="326" r:id="rId63"/>
    <p:sldId id="327" r:id="rId64"/>
    <p:sldId id="328" r:id="rId65"/>
    <p:sldId id="329" r:id="rId66"/>
    <p:sldId id="342" r:id="rId6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01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A99F2-57E5-4E1A-B72F-2597615FDB52}" type="datetimeFigureOut">
              <a:rPr kumimoji="1" lang="ja-JP" altLang="en-US" smtClean="0"/>
              <a:pPr/>
              <a:t>2014/6/14</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2A0294-2FFE-4401-995C-0FFF7ECECDC8}"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11</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12</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365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3658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6690D2-13A1-44B7-AFC3-E7790D128E8E}" type="slidenum">
              <a:rPr lang="ja-JP" altLang="en-US" smtClean="0">
                <a:latin typeface="Arial" pitchFamily="34" charset="0"/>
              </a:rPr>
              <a:pPr/>
              <a:t>13</a:t>
            </a:fld>
            <a:endParaRPr lang="ja-JP" alt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376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3760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815C49-8A22-4563-AEE4-27B7963977CD}" type="slidenum">
              <a:rPr lang="ja-JP" altLang="en-US" smtClean="0">
                <a:latin typeface="Arial" pitchFamily="34" charset="0"/>
              </a:rPr>
              <a:pPr/>
              <a:t>14</a:t>
            </a:fld>
            <a:endParaRPr lang="ja-JP" alt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DDCFC7E-3D72-4B16-B923-58AEB3071C22}" type="slidenum">
              <a:rPr lang="ja-JP" altLang="en-US" smtClean="0"/>
              <a:pPr>
                <a:defRPr/>
              </a:pPr>
              <a:t>16</a:t>
            </a:fld>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17</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18</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20</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22</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23</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519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5194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C01A95-FFA7-44DC-AD6B-EC59F6B91649}" type="slidenum">
              <a:rPr lang="ja-JP" altLang="en-US" smtClean="0">
                <a:latin typeface="Arial" pitchFamily="34" charset="0"/>
              </a:rPr>
              <a:pPr/>
              <a:t>2</a:t>
            </a:fld>
            <a:endParaRPr lang="ja-JP" alt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24</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25</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26</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4886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4886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C7E826-0402-4C62-BCEE-67CBF185D30F}" type="slidenum">
              <a:rPr lang="ja-JP" altLang="en-US" smtClean="0">
                <a:latin typeface="Arial" pitchFamily="34" charset="0"/>
              </a:rPr>
              <a:pPr/>
              <a:t>27</a:t>
            </a:fld>
            <a:endParaRPr lang="ja-JP" alt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28</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355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3555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183AEC-BB12-4F28-961B-EE124AAB1892}" type="slidenum">
              <a:rPr lang="ja-JP" altLang="en-US" smtClean="0">
                <a:latin typeface="Arial" pitchFamily="34" charset="0"/>
              </a:rPr>
              <a:pPr/>
              <a:t>30</a:t>
            </a:fld>
            <a:endParaRPr lang="ja-JP" alt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F5320A3-F8D6-467C-ACDD-B398EA439F10}" type="slidenum">
              <a:rPr kumimoji="1" lang="ja-JP" altLang="en-US" smtClean="0"/>
              <a:pPr/>
              <a:t>31</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F5320A3-F8D6-467C-ACDD-B398EA439F10}" type="slidenum">
              <a:rPr kumimoji="1" lang="ja-JP" altLang="en-US" smtClean="0"/>
              <a:pPr/>
              <a:t>32</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F5320A3-F8D6-467C-ACDD-B398EA439F10}" type="slidenum">
              <a:rPr kumimoji="1" lang="ja-JP" altLang="en-US" smtClean="0"/>
              <a:pPr/>
              <a:t>33</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529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5296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9603BF-C0C4-4457-B177-1E0371016225}" type="slidenum">
              <a:rPr lang="ja-JP" altLang="en-US" smtClean="0">
                <a:latin typeface="Arial" pitchFamily="34" charset="0"/>
              </a:rPr>
              <a:pPr/>
              <a:t>34</a:t>
            </a:fld>
            <a:endParaRPr lang="ja-JP"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703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7037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011F9C-55A2-45E8-8DBC-B872A7CC4014}" type="slidenum">
              <a:rPr lang="ja-JP" altLang="en-US" smtClean="0">
                <a:latin typeface="Arial" pitchFamily="34" charset="0"/>
              </a:rPr>
              <a:pPr/>
              <a:t>4</a:t>
            </a:fld>
            <a:endParaRPr lang="ja-JP" alt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5398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5398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9EBE90-C101-468A-9DFE-8775220D15CF}" type="slidenum">
              <a:rPr lang="ja-JP" altLang="en-US" smtClean="0">
                <a:latin typeface="Arial" pitchFamily="34" charset="0"/>
              </a:rPr>
              <a:pPr/>
              <a:t>35</a:t>
            </a:fld>
            <a:endParaRPr lang="ja-JP" alt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21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6218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523911-915A-42BF-A6A9-C8D718C15D9E}" type="slidenum">
              <a:rPr lang="ja-JP" altLang="en-US" smtClean="0">
                <a:latin typeface="Arial" pitchFamily="34" charset="0"/>
              </a:rPr>
              <a:pPr/>
              <a:t>36</a:t>
            </a:fld>
            <a:endParaRPr lang="ja-JP" alt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32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6320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779FF8-5BF8-44D5-9F86-F6185F3A5516}" type="slidenum">
              <a:rPr lang="ja-JP" altLang="en-US" smtClean="0">
                <a:latin typeface="Arial" pitchFamily="34" charset="0"/>
              </a:rPr>
              <a:pPr/>
              <a:t>37</a:t>
            </a:fld>
            <a:endParaRPr lang="ja-JP" alt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42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6422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D0614D-0EA1-48EE-9255-7F1EE8FDAB1E}" type="slidenum">
              <a:rPr lang="ja-JP" altLang="en-US" smtClean="0">
                <a:latin typeface="Arial" pitchFamily="34" charset="0"/>
              </a:rPr>
              <a:pPr/>
              <a:t>38</a:t>
            </a:fld>
            <a:endParaRPr lang="ja-JP" alt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52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6525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54B90C-E507-4776-9AD0-6F8F9DB4FE0B}" type="slidenum">
              <a:rPr lang="ja-JP" altLang="en-US" smtClean="0">
                <a:latin typeface="Arial" pitchFamily="34" charset="0"/>
              </a:rPr>
              <a:pPr/>
              <a:t>39</a:t>
            </a:fld>
            <a:endParaRPr lang="ja-JP" alt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62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6627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9D4726-FF2F-4706-9106-7D8DA7213105}" type="slidenum">
              <a:rPr lang="ja-JP" altLang="en-US" smtClean="0">
                <a:latin typeface="Arial" pitchFamily="34" charset="0"/>
              </a:rPr>
              <a:pPr/>
              <a:t>40</a:t>
            </a:fld>
            <a:endParaRPr lang="ja-JP" alt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72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6730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E45560-E949-484B-AA7A-9FB25636697C}" type="slidenum">
              <a:rPr lang="ja-JP" altLang="en-US" smtClean="0">
                <a:latin typeface="Arial" pitchFamily="34" charset="0"/>
              </a:rPr>
              <a:pPr/>
              <a:t>41</a:t>
            </a:fld>
            <a:endParaRPr lang="ja-JP" alt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83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6832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EFAD24-A58E-48D2-A46D-A76EFC620C96}" type="slidenum">
              <a:rPr lang="ja-JP" altLang="en-US" smtClean="0">
                <a:latin typeface="Arial" pitchFamily="34" charset="0"/>
              </a:rPr>
              <a:pPr/>
              <a:t>42</a:t>
            </a:fld>
            <a:endParaRPr lang="ja-JP" alt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93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6934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8A6AD0-5FAA-47C2-B23C-CCC593469CB4}" type="slidenum">
              <a:rPr lang="ja-JP" altLang="en-US" smtClean="0">
                <a:latin typeface="Arial" pitchFamily="34" charset="0"/>
              </a:rPr>
              <a:pPr/>
              <a:t>43</a:t>
            </a:fld>
            <a:endParaRPr lang="ja-JP" alt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7549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7549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124949-C245-426D-BEE3-619F348537AC}" type="slidenum">
              <a:rPr lang="ja-JP" altLang="en-US" smtClean="0">
                <a:latin typeface="Arial" pitchFamily="34" charset="0"/>
              </a:rPr>
              <a:pPr/>
              <a:t>44</a:t>
            </a:fld>
            <a:endParaRPr lang="ja-JP"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478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4784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7E6231-68AB-4A33-B824-DB6A2EC21F1A}" type="slidenum">
              <a:rPr lang="ja-JP" altLang="en-US" smtClean="0">
                <a:latin typeface="Arial" pitchFamily="34" charset="0"/>
              </a:rPr>
              <a:pPr/>
              <a:t>5</a:t>
            </a:fld>
            <a:endParaRPr lang="en-US" altLang="ja-JP"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765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7651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0A1ABE-8755-4B38-806D-1C3A24725185}" type="slidenum">
              <a:rPr lang="ja-JP" altLang="en-US" smtClean="0">
                <a:latin typeface="Arial" pitchFamily="34" charset="0"/>
              </a:rPr>
              <a:pPr/>
              <a:t>45</a:t>
            </a:fld>
            <a:endParaRPr lang="ja-JP" alt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775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7754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F875B6-D442-421B-966A-33AE72BA4A27}" type="slidenum">
              <a:rPr lang="ja-JP" altLang="en-US" smtClean="0">
                <a:latin typeface="Arial" pitchFamily="34" charset="0"/>
              </a:rPr>
              <a:pPr/>
              <a:t>46</a:t>
            </a:fld>
            <a:endParaRPr lang="ja-JP" alt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785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7856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6095BE-543D-45BC-91CB-125231D81AE6}" type="slidenum">
              <a:rPr lang="ja-JP" altLang="en-US" smtClean="0">
                <a:latin typeface="Arial" pitchFamily="34" charset="0"/>
              </a:rPr>
              <a:pPr/>
              <a:t>47</a:t>
            </a:fld>
            <a:endParaRPr lang="ja-JP" alt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7958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7958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1E6917-BBD1-43FA-847D-611CF7B485E3}" type="slidenum">
              <a:rPr lang="ja-JP" altLang="en-US" smtClean="0">
                <a:latin typeface="Arial" pitchFamily="34" charset="0"/>
              </a:rPr>
              <a:pPr/>
              <a:t>48</a:t>
            </a:fld>
            <a:endParaRPr lang="ja-JP" altLang="en-US"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8061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8061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8E18F7-1FBB-439A-9345-0CD5D6E92760}" type="slidenum">
              <a:rPr lang="ja-JP" altLang="en-US" smtClean="0">
                <a:latin typeface="Arial" pitchFamily="34" charset="0"/>
              </a:rPr>
              <a:pPr/>
              <a:t>49</a:t>
            </a:fld>
            <a:endParaRPr lang="ja-JP" alt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0109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60109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6753EF-6B82-439B-911D-9C7E7CA81428}" type="slidenum">
              <a:rPr lang="ja-JP" altLang="en-US" smtClean="0">
                <a:latin typeface="Arial" pitchFamily="34" charset="0"/>
              </a:rPr>
              <a:pPr/>
              <a:t>50</a:t>
            </a:fld>
            <a:endParaRPr lang="ja-JP" altLang="en-US"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021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60211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782FE8-1B79-433B-9D1A-F7B31F91AC42}" type="slidenum">
              <a:rPr lang="ja-JP" altLang="en-US" smtClean="0">
                <a:latin typeface="Arial" pitchFamily="34" charset="0"/>
              </a:rPr>
              <a:pPr/>
              <a:t>51</a:t>
            </a:fld>
            <a:endParaRPr lang="ja-JP" altLang="en-US"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031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60314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C135DF-E9AE-47D9-BA0B-06591C428FCA}" type="slidenum">
              <a:rPr lang="ja-JP" altLang="en-US" smtClean="0">
                <a:latin typeface="Arial" pitchFamily="34" charset="0"/>
              </a:rPr>
              <a:pPr/>
              <a:t>52</a:t>
            </a:fld>
            <a:endParaRPr lang="ja-JP" alt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041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60416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7AFBCD-B6A4-4B26-A111-C5B51B7050A0}" type="slidenum">
              <a:rPr lang="ja-JP" altLang="en-US" smtClean="0">
                <a:latin typeface="Arial" pitchFamily="34" charset="0"/>
              </a:rPr>
              <a:pPr/>
              <a:t>53</a:t>
            </a:fld>
            <a:endParaRPr lang="ja-JP" altLang="en-US"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54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447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4477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73E7A2-50DF-4E42-A5F2-CB3E6199D588}" type="slidenum">
              <a:rPr lang="ja-JP" altLang="en-US" smtClean="0">
                <a:latin typeface="Arial" pitchFamily="34" charset="0"/>
              </a:rPr>
              <a:pPr/>
              <a:t>6</a:t>
            </a:fld>
            <a:endParaRPr lang="ja-JP" altLang="en-US"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55</a:t>
            </a:fld>
            <a:endParaRPr kumimoji="1" lang="ja-JP"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56</a:t>
            </a:fld>
            <a:endParaRPr kumimoji="1"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59</a:t>
            </a:fld>
            <a:endParaRPr kumimoji="1" lang="ja-JP"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60</a:t>
            </a:fld>
            <a:endParaRPr kumimoji="1" lang="ja-JP"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61</a:t>
            </a:fld>
            <a:endParaRPr kumimoji="1" lang="ja-JP"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62</a:t>
            </a:fld>
            <a:endParaRPr kumimoji="1" lang="ja-JP"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63</a:t>
            </a:fld>
            <a:endParaRPr kumimoji="1" lang="ja-JP"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64</a:t>
            </a:fld>
            <a:endParaRPr kumimoji="1" lang="ja-JP"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65</a:t>
            </a:fld>
            <a:endParaRPr kumimoji="1" lang="ja-JP"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2A0294-2FFE-4401-995C-0FFF7ECECDC8}" type="slidenum">
              <a:rPr kumimoji="1" lang="ja-JP" altLang="en-US" smtClean="0"/>
              <a:pPr/>
              <a:t>66</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4579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4579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9E9E24-49E6-4647-A64C-72893C4E7A4B}" type="slidenum">
              <a:rPr lang="ja-JP" altLang="en-US" smtClean="0">
                <a:latin typeface="Arial" pitchFamily="34" charset="0"/>
              </a:rPr>
              <a:pPr/>
              <a:t>7</a:t>
            </a:fld>
            <a:endParaRPr lang="ja-JP"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4681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4682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E777AF-43F9-4C99-90C7-97151EA3B7A8}" type="slidenum">
              <a:rPr lang="ja-JP" altLang="en-US" smtClean="0">
                <a:latin typeface="Arial" pitchFamily="34" charset="0"/>
              </a:rPr>
              <a:pPr/>
              <a:t>8</a:t>
            </a:fld>
            <a:endParaRPr lang="ja-JP"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4989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4989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3023D1-3CF6-4994-8DAC-C4CCE3D8374A}" type="slidenum">
              <a:rPr lang="ja-JP" altLang="en-US" smtClean="0">
                <a:latin typeface="Arial" pitchFamily="34" charset="0"/>
              </a:rPr>
              <a:pPr/>
              <a:t>9</a:t>
            </a:fld>
            <a:endParaRPr lang="ja-JP"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509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5091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175A5A-83AD-43BF-9F94-30DF6E7F2EF3}" type="slidenum">
              <a:rPr lang="ja-JP" altLang="en-US" smtClean="0">
                <a:latin typeface="Arial" pitchFamily="34" charset="0"/>
              </a:rPr>
              <a:pPr/>
              <a:t>10</a:t>
            </a:fld>
            <a:endParaRPr lang="ja-JP"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C05DA547-2F66-48CF-BB2F-450CFCE8EF6D}" type="datetimeFigureOut">
              <a:rPr kumimoji="1" lang="ja-JP" altLang="en-US" smtClean="0"/>
              <a:pPr/>
              <a:t>2014/6/14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5EB2714-5293-451C-A41B-C8BAD84A5D6B}"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05DA547-2F66-48CF-BB2F-450CFCE8EF6D}" type="datetimeFigureOut">
              <a:rPr kumimoji="1" lang="ja-JP" altLang="en-US" smtClean="0"/>
              <a:pPr/>
              <a:t>2014/6/14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5EB2714-5293-451C-A41B-C8BAD84A5D6B}"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05DA547-2F66-48CF-BB2F-450CFCE8EF6D}" type="datetimeFigureOut">
              <a:rPr kumimoji="1" lang="ja-JP" altLang="en-US" smtClean="0"/>
              <a:pPr/>
              <a:t>2014/6/14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5EB2714-5293-451C-A41B-C8BAD84A5D6B}"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05DA547-2F66-48CF-BB2F-450CFCE8EF6D}" type="datetimeFigureOut">
              <a:rPr kumimoji="1" lang="ja-JP" altLang="en-US" smtClean="0"/>
              <a:pPr/>
              <a:t>2014/6/14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5EB2714-5293-451C-A41B-C8BAD84A5D6B}"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05DA547-2F66-48CF-BB2F-450CFCE8EF6D}" type="datetimeFigureOut">
              <a:rPr kumimoji="1" lang="ja-JP" altLang="en-US" smtClean="0"/>
              <a:pPr/>
              <a:t>2014/6/14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5EB2714-5293-451C-A41B-C8BAD84A5D6B}"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05DA547-2F66-48CF-BB2F-450CFCE8EF6D}" type="datetimeFigureOut">
              <a:rPr kumimoji="1" lang="ja-JP" altLang="en-US" smtClean="0"/>
              <a:pPr/>
              <a:t>2014/6/14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5EB2714-5293-451C-A41B-C8BAD84A5D6B}"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C05DA547-2F66-48CF-BB2F-450CFCE8EF6D}" type="datetimeFigureOut">
              <a:rPr kumimoji="1" lang="ja-JP" altLang="en-US" smtClean="0"/>
              <a:pPr/>
              <a:t>2014/6/14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85EB2714-5293-451C-A41B-C8BAD84A5D6B}"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05DA547-2F66-48CF-BB2F-450CFCE8EF6D}" type="datetimeFigureOut">
              <a:rPr kumimoji="1" lang="ja-JP" altLang="en-US" smtClean="0"/>
              <a:pPr/>
              <a:t>2014/6/14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85EB2714-5293-451C-A41B-C8BAD84A5D6B}"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05DA547-2F66-48CF-BB2F-450CFCE8EF6D}" type="datetimeFigureOut">
              <a:rPr kumimoji="1" lang="ja-JP" altLang="en-US" smtClean="0"/>
              <a:pPr/>
              <a:t>2014/6/14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85EB2714-5293-451C-A41B-C8BAD84A5D6B}"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05DA547-2F66-48CF-BB2F-450CFCE8EF6D}" type="datetimeFigureOut">
              <a:rPr kumimoji="1" lang="ja-JP" altLang="en-US" smtClean="0"/>
              <a:pPr/>
              <a:t>2014/6/14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5EB2714-5293-451C-A41B-C8BAD84A5D6B}"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05DA547-2F66-48CF-BB2F-450CFCE8EF6D}" type="datetimeFigureOut">
              <a:rPr kumimoji="1" lang="ja-JP" altLang="en-US" smtClean="0"/>
              <a:pPr/>
              <a:t>2014/6/14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5EB2714-5293-451C-A41B-C8BAD84A5D6B}"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DA547-2F66-48CF-BB2F-450CFCE8EF6D}" type="datetimeFigureOut">
              <a:rPr kumimoji="1" lang="ja-JP" altLang="en-US" smtClean="0"/>
              <a:pPr/>
              <a:t>2014/6/14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EB2714-5293-451C-A41B-C8BAD84A5D6B}"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jp/url?sa=i&amp;rct=j&amp;q=&amp;esrc=s&amp;frm=1&amp;source=images&amp;cd=&amp;cad=rja&amp;docid=EApQ61q66kPxGM&amp;tbnid=sn5QFo7W4oWPOM:&amp;ved=0CAUQjRw&amp;url=http://kyouun.cocolog-nifty.com/blog/2007/10/post_9e76.html&amp;ei=CO7kUeqrIeqN0AXOnoBg&amp;bvm=bv.48705608,d.d2k&amp;psig=AFQjCNFwwfY5zH2Hmk8_dChfsqJtMc_UVg&amp;ust=1374043998770827"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upload.wikimedia.org/wikipedia/commons/f/f3/Eiheiji37nt3200.j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23528" y="1124745"/>
            <a:ext cx="8134672" cy="3672408"/>
          </a:xfrm>
          <a:solidFill>
            <a:srgbClr val="FFFF00"/>
          </a:solidFill>
          <a:ln w="57150">
            <a:solidFill>
              <a:schemeClr val="tx1">
                <a:lumMod val="95000"/>
                <a:lumOff val="5000"/>
              </a:schemeClr>
            </a:solidFill>
          </a:ln>
        </p:spPr>
        <p:txBody>
          <a:bodyPr>
            <a:normAutofit/>
          </a:bodyPr>
          <a:lstStyle/>
          <a:p>
            <a:r>
              <a:rPr kumimoji="1" lang="ja-JP" altLang="en-US" sz="7200" dirty="0" smtClean="0"/>
              <a:t>宗教資源と</a:t>
            </a:r>
            <a:r>
              <a:rPr kumimoji="1" lang="ja-JP" altLang="en-US" sz="7200" dirty="0" smtClean="0"/>
              <a:t>観光</a:t>
            </a:r>
            <a:r>
              <a:rPr kumimoji="1" lang="en-US" altLang="ja-JP" dirty="0" smtClean="0"/>
              <a:t/>
            </a:r>
            <a:br>
              <a:rPr kumimoji="1" lang="en-US" altLang="ja-JP" dirty="0" smtClean="0"/>
            </a:br>
            <a:r>
              <a:rPr kumimoji="1" lang="en-US" altLang="ja-JP" dirty="0" smtClean="0"/>
              <a:t/>
            </a:r>
            <a:br>
              <a:rPr kumimoji="1" lang="en-US" altLang="ja-JP" dirty="0" smtClean="0"/>
            </a:br>
            <a:r>
              <a:rPr kumimoji="1" lang="ja-JP" altLang="en-US" dirty="0" smtClean="0"/>
              <a:t>～</a:t>
            </a:r>
            <a:r>
              <a:rPr lang="ja-JP" altLang="en-US" dirty="0" smtClean="0"/>
              <a:t>中世ロマンティック街道の成功に学ぶ～</a:t>
            </a:r>
            <a:endParaRPr kumimoji="1" lang="ja-JP" alt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6" descr="中世平泉寺の推定復元図(イラスト：島村正博)"/>
          <p:cNvPicPr>
            <a:picLocks noChangeAspect="1" noChangeArrowheads="1"/>
          </p:cNvPicPr>
          <p:nvPr/>
        </p:nvPicPr>
        <p:blipFill>
          <a:blip r:embed="rId3" cstate="print"/>
          <a:srcRect/>
          <a:stretch>
            <a:fillRect/>
          </a:stretch>
        </p:blipFill>
        <p:spPr bwMode="auto">
          <a:xfrm>
            <a:off x="155575" y="4143375"/>
            <a:ext cx="2571750" cy="2381250"/>
          </a:xfrm>
          <a:prstGeom prst="rect">
            <a:avLst/>
          </a:prstGeom>
          <a:noFill/>
          <a:ln w="9525">
            <a:noFill/>
            <a:miter lim="800000"/>
            <a:headEnd/>
            <a:tailEnd/>
          </a:ln>
        </p:spPr>
      </p:pic>
      <p:pic>
        <p:nvPicPr>
          <p:cNvPr id="221187" name="Picture 8" descr="平泉寺周辺の空中写"/>
          <p:cNvPicPr>
            <a:picLocks noChangeAspect="1" noChangeArrowheads="1"/>
          </p:cNvPicPr>
          <p:nvPr/>
        </p:nvPicPr>
        <p:blipFill>
          <a:blip r:embed="rId4" cstate="print"/>
          <a:srcRect/>
          <a:stretch>
            <a:fillRect/>
          </a:stretch>
        </p:blipFill>
        <p:spPr bwMode="auto">
          <a:xfrm>
            <a:off x="3513138" y="3875088"/>
            <a:ext cx="2571750" cy="2867025"/>
          </a:xfrm>
          <a:prstGeom prst="rect">
            <a:avLst/>
          </a:prstGeom>
          <a:noFill/>
          <a:ln w="9525">
            <a:noFill/>
            <a:miter lim="800000"/>
            <a:headEnd/>
            <a:tailEnd/>
          </a:ln>
        </p:spPr>
      </p:pic>
      <p:pic>
        <p:nvPicPr>
          <p:cNvPr id="221188" name="Picture 10" descr="中世宗教都市・平泉寺"/>
          <p:cNvPicPr>
            <a:picLocks noChangeAspect="1" noChangeArrowheads="1"/>
          </p:cNvPicPr>
          <p:nvPr/>
        </p:nvPicPr>
        <p:blipFill>
          <a:blip r:embed="rId5" cstate="print"/>
          <a:srcRect/>
          <a:stretch>
            <a:fillRect/>
          </a:stretch>
        </p:blipFill>
        <p:spPr bwMode="auto">
          <a:xfrm>
            <a:off x="155575" y="666750"/>
            <a:ext cx="2571750" cy="3409950"/>
          </a:xfrm>
          <a:prstGeom prst="rect">
            <a:avLst/>
          </a:prstGeom>
          <a:noFill/>
          <a:ln w="9525">
            <a:noFill/>
            <a:miter lim="800000"/>
            <a:headEnd/>
            <a:tailEnd/>
          </a:ln>
        </p:spPr>
      </p:pic>
      <p:pic>
        <p:nvPicPr>
          <p:cNvPr id="221189" name="Picture 12" descr="発掘前 写真"/>
          <p:cNvPicPr>
            <a:picLocks noChangeAspect="1" noChangeArrowheads="1"/>
          </p:cNvPicPr>
          <p:nvPr/>
        </p:nvPicPr>
        <p:blipFill>
          <a:blip r:embed="rId6" cstate="print"/>
          <a:srcRect/>
          <a:stretch>
            <a:fillRect/>
          </a:stretch>
        </p:blipFill>
        <p:spPr bwMode="auto">
          <a:xfrm>
            <a:off x="3414713" y="454025"/>
            <a:ext cx="2381250" cy="3190875"/>
          </a:xfrm>
          <a:prstGeom prst="rect">
            <a:avLst/>
          </a:prstGeom>
          <a:noFill/>
          <a:ln w="9525">
            <a:noFill/>
            <a:miter lim="800000"/>
            <a:headEnd/>
            <a:tailEnd/>
          </a:ln>
        </p:spPr>
      </p:pic>
      <p:pic>
        <p:nvPicPr>
          <p:cNvPr id="221190" name="Picture 14" descr="発掘後 写真"/>
          <p:cNvPicPr>
            <a:picLocks noChangeAspect="1" noChangeArrowheads="1"/>
          </p:cNvPicPr>
          <p:nvPr/>
        </p:nvPicPr>
        <p:blipFill>
          <a:blip r:embed="rId7" cstate="print"/>
          <a:srcRect/>
          <a:stretch>
            <a:fillRect/>
          </a:stretch>
        </p:blipFill>
        <p:spPr bwMode="auto">
          <a:xfrm>
            <a:off x="6007100" y="476250"/>
            <a:ext cx="2381250" cy="31908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1844824"/>
            <a:ext cx="7772400" cy="3672407"/>
          </a:xfrm>
          <a:solidFill>
            <a:srgbClr val="FFFF00"/>
          </a:solidFill>
        </p:spPr>
        <p:txBody>
          <a:bodyPr>
            <a:normAutofit/>
          </a:bodyPr>
          <a:lstStyle/>
          <a:p>
            <a:r>
              <a:rPr lang="ja-JP" altLang="en-US" dirty="0" smtClean="0"/>
              <a:t>高齢化</a:t>
            </a:r>
            <a:r>
              <a:rPr kumimoji="1" lang="ja-JP" altLang="en-US" dirty="0" smtClean="0"/>
              <a:t>した団塊の世代</a:t>
            </a:r>
            <a:r>
              <a:rPr kumimoji="1" lang="en-US" altLang="ja-JP" dirty="0" smtClean="0"/>
              <a:t/>
            </a:r>
            <a:br>
              <a:rPr kumimoji="1" lang="en-US" altLang="ja-JP" dirty="0" smtClean="0"/>
            </a:br>
            <a:r>
              <a:rPr kumimoji="1" lang="ja-JP" altLang="en-US" dirty="0" smtClean="0"/>
              <a:t>　死生観</a:t>
            </a:r>
            <a:r>
              <a:rPr kumimoji="1" lang="en-US" altLang="ja-JP" dirty="0" smtClean="0"/>
              <a:t/>
            </a:r>
            <a:br>
              <a:rPr kumimoji="1" lang="en-US" altLang="ja-JP" dirty="0" smtClean="0"/>
            </a:br>
            <a:r>
              <a:rPr lang="ja-JP" altLang="en-US" dirty="0" smtClean="0"/>
              <a:t>宗教を観光資源として活用</a:t>
            </a:r>
            <a:endParaRPr kumimoji="1" lang="ja-JP"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38100">
            <a:solidFill>
              <a:schemeClr val="tx1">
                <a:lumMod val="95000"/>
                <a:lumOff val="5000"/>
              </a:schemeClr>
            </a:solidFill>
          </a:ln>
        </p:spPr>
        <p:txBody>
          <a:bodyPr/>
          <a:lstStyle/>
          <a:p>
            <a:r>
              <a:rPr lang="ja-JP" altLang="en-US" dirty="0" smtClean="0"/>
              <a:t>死の発見</a:t>
            </a:r>
            <a:endParaRPr kumimoji="1" lang="ja-JP" altLang="en-US" dirty="0"/>
          </a:p>
        </p:txBody>
      </p:sp>
      <p:sp>
        <p:nvSpPr>
          <p:cNvPr id="3" name="コンテンツ プレースホルダ 2"/>
          <p:cNvSpPr>
            <a:spLocks noGrp="1"/>
          </p:cNvSpPr>
          <p:nvPr>
            <p:ph idx="1"/>
          </p:nvPr>
        </p:nvSpPr>
        <p:spPr>
          <a:xfrm>
            <a:off x="323528" y="1600200"/>
            <a:ext cx="8820472" cy="4997152"/>
          </a:xfrm>
        </p:spPr>
        <p:txBody>
          <a:bodyPr>
            <a:noAutofit/>
          </a:bodyPr>
          <a:lstStyle/>
          <a:p>
            <a:r>
              <a:rPr lang="ja-JP" altLang="ja-JP" sz="4400" dirty="0" smtClean="0"/>
              <a:t>数が数えられるという再帰的演算能力ができる</a:t>
            </a:r>
            <a:endParaRPr lang="en-US" altLang="ja-JP" sz="4400" dirty="0" smtClean="0"/>
          </a:p>
          <a:p>
            <a:r>
              <a:rPr lang="ja-JP" altLang="en-US" sz="4400" dirty="0" smtClean="0"/>
              <a:t>そうすると、</a:t>
            </a:r>
            <a:r>
              <a:rPr lang="ja-JP" altLang="ja-JP" sz="4400" dirty="0" smtClean="0"/>
              <a:t>今日の次は明日、その次とどこまでも続くことが解</a:t>
            </a:r>
            <a:r>
              <a:rPr lang="ja-JP" altLang="en-US" sz="4400" dirty="0" smtClean="0"/>
              <a:t>る。</a:t>
            </a:r>
            <a:endParaRPr lang="en-US" altLang="ja-JP" sz="4400" dirty="0" smtClean="0"/>
          </a:p>
          <a:p>
            <a:r>
              <a:rPr lang="ja-JP" altLang="en-US" sz="4400" dirty="0" smtClean="0"/>
              <a:t>そうすると、</a:t>
            </a:r>
            <a:r>
              <a:rPr lang="ja-JP" altLang="ja-JP" sz="4400" dirty="0" smtClean="0"/>
              <a:t>自分が存在しない明日もあることがわかり、</a:t>
            </a:r>
            <a:r>
              <a:rPr lang="ja-JP" altLang="en-US" sz="4400" dirty="0" smtClean="0">
                <a:solidFill>
                  <a:srgbClr val="FF0000"/>
                </a:solidFill>
              </a:rPr>
              <a:t>「</a:t>
            </a:r>
            <a:r>
              <a:rPr lang="ja-JP" altLang="ja-JP" sz="4400" dirty="0" smtClean="0">
                <a:solidFill>
                  <a:srgbClr val="FF0000"/>
                </a:solidFill>
              </a:rPr>
              <a:t>死</a:t>
            </a:r>
            <a:r>
              <a:rPr lang="ja-JP" altLang="en-US" sz="4400" dirty="0" smtClean="0">
                <a:solidFill>
                  <a:srgbClr val="FF0000"/>
                </a:solidFill>
              </a:rPr>
              <a:t>」</a:t>
            </a:r>
            <a:r>
              <a:rPr lang="ja-JP" altLang="ja-JP" sz="4400" dirty="0" smtClean="0"/>
              <a:t>が発見される</a:t>
            </a:r>
            <a:endParaRPr lang="ja-JP" altLang="ja-JP" sz="4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タイトル 1"/>
          <p:cNvSpPr>
            <a:spLocks noGrp="1"/>
          </p:cNvSpPr>
          <p:nvPr>
            <p:ph type="title"/>
          </p:nvPr>
        </p:nvSpPr>
        <p:spPr>
          <a:solidFill>
            <a:srgbClr val="FFFF00"/>
          </a:solidFill>
          <a:ln w="57150">
            <a:solidFill>
              <a:schemeClr val="tx1">
                <a:lumMod val="95000"/>
                <a:lumOff val="5000"/>
              </a:schemeClr>
            </a:solidFill>
          </a:ln>
        </p:spPr>
        <p:txBody>
          <a:bodyPr/>
          <a:lstStyle/>
          <a:p>
            <a:pPr>
              <a:defRPr/>
            </a:pPr>
            <a:r>
              <a:rPr lang="ja-JP" altLang="en-US" dirty="0" smtClean="0"/>
              <a:t>なぜ人は死に怯えるのか</a:t>
            </a:r>
          </a:p>
        </p:txBody>
      </p:sp>
      <p:sp>
        <p:nvSpPr>
          <p:cNvPr id="206851" name="コンテンツ プレースホルダ 2"/>
          <p:cNvSpPr>
            <a:spLocks noGrp="1"/>
          </p:cNvSpPr>
          <p:nvPr>
            <p:ph idx="1"/>
          </p:nvPr>
        </p:nvSpPr>
        <p:spPr>
          <a:xfrm>
            <a:off x="457200" y="1600200"/>
            <a:ext cx="8229600" cy="5069160"/>
          </a:xfrm>
        </p:spPr>
        <p:txBody>
          <a:bodyPr>
            <a:normAutofit fontScale="92500" lnSpcReduction="10000"/>
          </a:bodyPr>
          <a:lstStyle/>
          <a:p>
            <a:r>
              <a:rPr lang="ja-JP" altLang="en-US" dirty="0" smtClean="0"/>
              <a:t>いつか死ぬということが受け入れられるのは、それが三人称化された誰にでも所有可能な知識、それも共同の知識としての死</a:t>
            </a:r>
            <a:endParaRPr lang="en-US" altLang="ja-JP" dirty="0" smtClean="0"/>
          </a:p>
          <a:p>
            <a:r>
              <a:rPr lang="ja-JP" altLang="en-US" dirty="0" smtClean="0"/>
              <a:t>病気は外部のものとみなしていた死を、私の個別の問題へと媒介する　一人称の死</a:t>
            </a:r>
            <a:endParaRPr lang="en-US" altLang="ja-JP" dirty="0" smtClean="0"/>
          </a:p>
          <a:p>
            <a:r>
              <a:rPr lang="ja-JP" altLang="en-US" dirty="0" smtClean="0"/>
              <a:t>死の恐怖の緩和という課題は、ＱＯＬと直結</a:t>
            </a:r>
            <a:endParaRPr lang="en-US" altLang="ja-JP" dirty="0" smtClean="0"/>
          </a:p>
          <a:p>
            <a:r>
              <a:rPr lang="ja-JP" altLang="en-US" dirty="0" smtClean="0"/>
              <a:t>死について知識として知っているということと、自分自身におきている死の現実の間には恐怖をめぐり越えがたい落差がある</a:t>
            </a:r>
            <a:endParaRPr lang="en-US" altLang="ja-JP" dirty="0" smtClean="0"/>
          </a:p>
          <a:p>
            <a:r>
              <a:rPr lang="ja-JP" altLang="en-US" dirty="0" smtClean="0"/>
              <a:t>死に怯える段階は肉体的に健康な段階、現実に死を迎える時は気力が失せている</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タイトル 1"/>
          <p:cNvSpPr>
            <a:spLocks noGrp="1"/>
          </p:cNvSpPr>
          <p:nvPr>
            <p:ph type="title"/>
          </p:nvPr>
        </p:nvSpPr>
        <p:spPr>
          <a:xfrm>
            <a:off x="457200" y="274638"/>
            <a:ext cx="8229600" cy="1325562"/>
          </a:xfrm>
          <a:solidFill>
            <a:schemeClr val="accent5">
              <a:lumMod val="20000"/>
              <a:lumOff val="80000"/>
            </a:schemeClr>
          </a:solidFill>
          <a:ln w="38100">
            <a:solidFill>
              <a:schemeClr val="tx1">
                <a:lumMod val="95000"/>
                <a:lumOff val="5000"/>
              </a:schemeClr>
            </a:solidFill>
          </a:ln>
        </p:spPr>
        <p:txBody>
          <a:bodyPr>
            <a:normAutofit fontScale="90000"/>
          </a:bodyPr>
          <a:lstStyle/>
          <a:p>
            <a:pPr>
              <a:defRPr/>
            </a:pPr>
            <a:r>
              <a:rPr lang="ja-JP" altLang="en-US" dirty="0" smtClean="0"/>
              <a:t>死の受容の五段階</a:t>
            </a:r>
            <a:r>
              <a:rPr lang="en-US" altLang="ja-JP" dirty="0" smtClean="0"/>
              <a:t/>
            </a:r>
            <a:br>
              <a:rPr lang="en-US" altLang="ja-JP" dirty="0" smtClean="0"/>
            </a:br>
            <a:r>
              <a:rPr lang="ja-JP" altLang="en-US" dirty="0" smtClean="0"/>
              <a:t>キューブラ</a:t>
            </a:r>
            <a:r>
              <a:rPr lang="en-US" altLang="ja-JP" dirty="0" smtClean="0"/>
              <a:t>―</a:t>
            </a:r>
            <a:r>
              <a:rPr lang="ja-JP" altLang="en-US" dirty="0" smtClean="0"/>
              <a:t>・ロス</a:t>
            </a:r>
          </a:p>
        </p:txBody>
      </p:sp>
      <p:sp>
        <p:nvSpPr>
          <p:cNvPr id="207875" name="コンテンツ プレースホルダ 2"/>
          <p:cNvSpPr>
            <a:spLocks noGrp="1"/>
          </p:cNvSpPr>
          <p:nvPr>
            <p:ph idx="1"/>
          </p:nvPr>
        </p:nvSpPr>
        <p:spPr>
          <a:xfrm>
            <a:off x="457200" y="2105025"/>
            <a:ext cx="8435975" cy="3052763"/>
          </a:xfrm>
        </p:spPr>
        <p:txBody>
          <a:bodyPr/>
          <a:lstStyle/>
          <a:p>
            <a:r>
              <a:rPr lang="ja-JP" altLang="en-US" smtClean="0"/>
              <a:t>否認　　自分が死ぬということは嘘ではないか</a:t>
            </a:r>
            <a:endParaRPr lang="en-US" altLang="ja-JP" smtClean="0"/>
          </a:p>
          <a:p>
            <a:r>
              <a:rPr lang="ja-JP" altLang="en-US" smtClean="0"/>
              <a:t>怒り　　なぜ自分は死ななければならないのか</a:t>
            </a:r>
            <a:endParaRPr lang="en-US" altLang="ja-JP" smtClean="0"/>
          </a:p>
          <a:p>
            <a:r>
              <a:rPr lang="ja-JP" altLang="en-US" smtClean="0"/>
              <a:t>取引　　　なんとか死なずに済むように取引</a:t>
            </a:r>
            <a:endParaRPr lang="en-US" altLang="ja-JP" smtClean="0"/>
          </a:p>
          <a:p>
            <a:r>
              <a:rPr lang="ja-JP" altLang="en-US" smtClean="0"/>
              <a:t>抑うつ　　なにもできなくなる段階</a:t>
            </a:r>
            <a:endParaRPr lang="en-US" altLang="ja-JP" smtClean="0"/>
          </a:p>
          <a:p>
            <a:r>
              <a:rPr lang="ja-JP" altLang="en-US" smtClean="0"/>
              <a:t>受容　最終的には自分の死を受け入れる段階</a:t>
            </a:r>
          </a:p>
        </p:txBody>
      </p:sp>
      <p:sp>
        <p:nvSpPr>
          <p:cNvPr id="4" name="コンテンツ プレースホルダ 2"/>
          <p:cNvSpPr txBox="1">
            <a:spLocks/>
          </p:cNvSpPr>
          <p:nvPr/>
        </p:nvSpPr>
        <p:spPr bwMode="auto">
          <a:xfrm>
            <a:off x="3562350" y="5703888"/>
            <a:ext cx="5330825" cy="820737"/>
          </a:xfrm>
          <a:prstGeom prst="rect">
            <a:avLst/>
          </a:prstGeom>
          <a:noFill/>
          <a:ln w="9525">
            <a:noFill/>
            <a:miter lim="800000"/>
            <a:headEnd/>
            <a:tailEnd/>
          </a:ln>
        </p:spPr>
        <p:txBody>
          <a:bodyPr/>
          <a:lstStyle/>
          <a:p>
            <a:pPr marL="342900" indent="-342900" eaLnBrk="0" hangingPunct="0">
              <a:spcBef>
                <a:spcPct val="20000"/>
              </a:spcBef>
              <a:defRPr/>
            </a:pPr>
            <a:r>
              <a:rPr lang="ja-JP" altLang="en-US" sz="3200" kern="0" dirty="0">
                <a:latin typeface="+mn-lt"/>
                <a:ea typeface="+mn-ea"/>
              </a:rPr>
              <a:t>⇔マズローの要求五段階説</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1143000"/>
          </a:xfrm>
          <a:solidFill>
            <a:schemeClr val="accent5">
              <a:lumMod val="20000"/>
              <a:lumOff val="80000"/>
            </a:schemeClr>
          </a:solidFill>
          <a:ln>
            <a:solidFill>
              <a:schemeClr val="tx1">
                <a:lumMod val="95000"/>
                <a:lumOff val="5000"/>
              </a:schemeClr>
            </a:solidFill>
          </a:ln>
        </p:spPr>
        <p:txBody>
          <a:bodyPr/>
          <a:lstStyle/>
          <a:p>
            <a:r>
              <a:rPr kumimoji="1" lang="ja-JP" altLang="en-US" dirty="0" smtClean="0"/>
              <a:t>老化とＴ型細胞</a:t>
            </a:r>
            <a:endParaRPr kumimoji="1" lang="ja-JP" altLang="en-US" dirty="0"/>
          </a:p>
        </p:txBody>
      </p:sp>
      <p:sp>
        <p:nvSpPr>
          <p:cNvPr id="3" name="コンテンツ プレースホルダ 2"/>
          <p:cNvSpPr>
            <a:spLocks noGrp="1"/>
          </p:cNvSpPr>
          <p:nvPr>
            <p:ph idx="1"/>
          </p:nvPr>
        </p:nvSpPr>
        <p:spPr>
          <a:xfrm>
            <a:off x="251520" y="1224136"/>
            <a:ext cx="8640960" cy="5301208"/>
          </a:xfrm>
        </p:spPr>
        <p:txBody>
          <a:bodyPr>
            <a:normAutofit fontScale="92500"/>
          </a:bodyPr>
          <a:lstStyle/>
          <a:p>
            <a:r>
              <a:rPr lang="ja-JP" altLang="en-US" b="1" dirty="0" smtClean="0"/>
              <a:t>外部からの攻撃を守る免疫細胞は</a:t>
            </a:r>
            <a:r>
              <a:rPr lang="en-US" altLang="ja-JP" b="1" dirty="0" smtClean="0"/>
              <a:t>20</a:t>
            </a:r>
            <a:r>
              <a:rPr lang="ja-JP" altLang="ja-JP" b="1" dirty="0" smtClean="0"/>
              <a:t>代をピークに、ゆるやかな下降の一途</a:t>
            </a:r>
            <a:r>
              <a:rPr lang="ja-JP" altLang="en-US" b="1" dirty="0" smtClean="0"/>
              <a:t>（胸腺がＴ型細胞を作らなくなる）</a:t>
            </a:r>
            <a:endParaRPr lang="en-US" altLang="ja-JP" b="1" dirty="0" smtClean="0"/>
          </a:p>
          <a:p>
            <a:r>
              <a:rPr lang="ja-JP" altLang="ja-JP" b="1" dirty="0" smtClean="0"/>
              <a:t>免疫細胞は自分が早々と老化するだけではな</a:t>
            </a:r>
            <a:r>
              <a:rPr lang="ja-JP" altLang="en-US" b="1" dirty="0" smtClean="0"/>
              <a:t>く、</a:t>
            </a:r>
            <a:r>
              <a:rPr lang="ja-JP" altLang="ja-JP" b="1" dirty="0" smtClean="0"/>
              <a:t>自分が周りの細胞</a:t>
            </a:r>
            <a:r>
              <a:rPr lang="ja-JP" altLang="en-US" b="1" dirty="0" smtClean="0"/>
              <a:t>を攻撃するようになる</a:t>
            </a:r>
            <a:endParaRPr lang="en-US" altLang="ja-JP" b="1" dirty="0" smtClean="0"/>
          </a:p>
          <a:p>
            <a:r>
              <a:rPr lang="ja-JP" altLang="ja-JP" b="1" dirty="0" smtClean="0"/>
              <a:t>この免疫の働きの老化こそ、老人たちの身体で起こるさまざまな病の引き金</a:t>
            </a:r>
            <a:r>
              <a:rPr lang="ja-JP" altLang="en-US" b="1" dirty="0" smtClean="0"/>
              <a:t>となる</a:t>
            </a:r>
            <a:endParaRPr lang="en-US" altLang="ja-JP" b="1" dirty="0" smtClean="0"/>
          </a:p>
          <a:p>
            <a:r>
              <a:rPr lang="ja-JP" altLang="en-US" dirty="0" smtClean="0"/>
              <a:t>子孫を残す役割を終えた人類は消えてゆくことが運命づけられている</a:t>
            </a:r>
            <a:endParaRPr lang="ja-JP" altLang="ja-JP" dirty="0" smtClean="0"/>
          </a:p>
          <a:p>
            <a:r>
              <a:rPr lang="ja-JP" altLang="en-US" dirty="0" smtClean="0"/>
              <a:t>ＩＰＳ細胞でＴ型細胞製造の可能性が出てきている</a:t>
            </a:r>
            <a:endParaRPr lang="ja-JP" altLang="ja-JP" dirty="0" smtClean="0"/>
          </a:p>
          <a:p>
            <a:endParaRPr kumimoji="1"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994122"/>
          </a:xfrm>
          <a:ln w="38100">
            <a:solidFill>
              <a:schemeClr val="tx1">
                <a:lumMod val="95000"/>
                <a:lumOff val="5000"/>
              </a:schemeClr>
            </a:solidFill>
          </a:ln>
        </p:spPr>
        <p:txBody>
          <a:bodyPr/>
          <a:lstStyle/>
          <a:p>
            <a:r>
              <a:rPr lang="ja-JP" altLang="ja-JP" dirty="0" smtClean="0"/>
              <a:t>癌</a:t>
            </a:r>
            <a:endParaRPr kumimoji="1" lang="ja-JP" altLang="en-US" dirty="0"/>
          </a:p>
        </p:txBody>
      </p:sp>
      <p:sp>
        <p:nvSpPr>
          <p:cNvPr id="3" name="コンテンツ プレースホルダ 2"/>
          <p:cNvSpPr>
            <a:spLocks noGrp="1"/>
          </p:cNvSpPr>
          <p:nvPr>
            <p:ph idx="1"/>
          </p:nvPr>
        </p:nvSpPr>
        <p:spPr>
          <a:xfrm>
            <a:off x="457200" y="1196752"/>
            <a:ext cx="8229600" cy="5472608"/>
          </a:xfrm>
        </p:spPr>
        <p:txBody>
          <a:bodyPr>
            <a:normAutofit fontScale="92500" lnSpcReduction="10000"/>
          </a:bodyPr>
          <a:lstStyle/>
          <a:p>
            <a:r>
              <a:rPr lang="ja-JP" altLang="ja-JP" dirty="0" smtClean="0"/>
              <a:t>進化の過程</a:t>
            </a:r>
            <a:r>
              <a:rPr lang="ja-JP" altLang="en-US" dirty="0" smtClean="0"/>
              <a:t>、</a:t>
            </a:r>
            <a:r>
              <a:rPr lang="ja-JP" altLang="ja-JP" dirty="0" smtClean="0"/>
              <a:t>多細胞化から生まれるコピーミス</a:t>
            </a:r>
            <a:r>
              <a:rPr lang="ja-JP" altLang="en-US" dirty="0" smtClean="0"/>
              <a:t>。</a:t>
            </a:r>
            <a:r>
              <a:rPr lang="ja-JP" altLang="ja-JP" dirty="0" smtClean="0">
                <a:solidFill>
                  <a:srgbClr val="FF0000"/>
                </a:solidFill>
              </a:rPr>
              <a:t>精子と同じ遺伝子</a:t>
            </a:r>
            <a:r>
              <a:rPr lang="ja-JP" altLang="ja-JP" dirty="0" smtClean="0"/>
              <a:t>から作られる</a:t>
            </a:r>
          </a:p>
          <a:p>
            <a:r>
              <a:rPr lang="ja-JP" altLang="en-US" dirty="0" smtClean="0"/>
              <a:t>人類は</a:t>
            </a:r>
            <a:r>
              <a:rPr lang="en-US" altLang="ja-JP" dirty="0" smtClean="0"/>
              <a:t>7</a:t>
            </a:r>
            <a:r>
              <a:rPr lang="ja-JP" altLang="ja-JP" dirty="0" smtClean="0"/>
              <a:t>百万年前</a:t>
            </a:r>
            <a:r>
              <a:rPr lang="ja-JP" altLang="en-US" dirty="0" smtClean="0"/>
              <a:t>に</a:t>
            </a:r>
            <a:r>
              <a:rPr lang="ja-JP" altLang="ja-JP" dirty="0" smtClean="0"/>
              <a:t>二足歩行</a:t>
            </a:r>
            <a:r>
              <a:rPr lang="ja-JP" altLang="en-US" dirty="0" smtClean="0"/>
              <a:t>をはじめ、</a:t>
            </a:r>
            <a:r>
              <a:rPr lang="ja-JP" altLang="ja-JP" dirty="0" smtClean="0"/>
              <a:t>手が自由にな</a:t>
            </a:r>
            <a:r>
              <a:rPr lang="ja-JP" altLang="en-US" dirty="0" smtClean="0"/>
              <a:t>ることにより、</a:t>
            </a:r>
            <a:r>
              <a:rPr lang="ja-JP" altLang="ja-JP" dirty="0" smtClean="0"/>
              <a:t>チンパンジーと異なる繁殖戦略に変わる　</a:t>
            </a:r>
          </a:p>
          <a:p>
            <a:r>
              <a:rPr lang="ja-JP" altLang="ja-JP" dirty="0" smtClean="0"/>
              <a:t>広大なサバンナでの雌の戦略は</a:t>
            </a:r>
            <a:r>
              <a:rPr lang="ja-JP" altLang="en-US" dirty="0" smtClean="0"/>
              <a:t>、</a:t>
            </a:r>
            <a:r>
              <a:rPr lang="ja-JP" altLang="ja-JP" dirty="0" smtClean="0"/>
              <a:t>食物を運んでくる雄と交尾する戦略をとる</a:t>
            </a:r>
            <a:r>
              <a:rPr lang="ja-JP" altLang="en-US" dirty="0" smtClean="0"/>
              <a:t>。</a:t>
            </a:r>
            <a:r>
              <a:rPr lang="ja-JP" altLang="ja-JP" dirty="0" smtClean="0"/>
              <a:t>チンパンジーのように繁殖時期を知らせるサインを出すことをやめ、絶えず雌と交尾ができるようにした</a:t>
            </a:r>
            <a:r>
              <a:rPr lang="ja-JP" altLang="en-US" dirty="0" smtClean="0"/>
              <a:t>。</a:t>
            </a:r>
            <a:r>
              <a:rPr lang="ja-JP" altLang="ja-JP" dirty="0" smtClean="0"/>
              <a:t>このことが癌になりやすくなった原因</a:t>
            </a:r>
          </a:p>
          <a:p>
            <a:r>
              <a:rPr lang="ja-JP" altLang="ja-JP" dirty="0" smtClean="0"/>
              <a:t>知性の進化</a:t>
            </a:r>
            <a:r>
              <a:rPr lang="ja-JP" altLang="en-US" dirty="0" smtClean="0"/>
              <a:t>し、</a:t>
            </a:r>
            <a:r>
              <a:rPr lang="ja-JP" altLang="ja-JP" dirty="0" smtClean="0"/>
              <a:t>脳の巨大化</a:t>
            </a:r>
            <a:r>
              <a:rPr lang="ja-JP" altLang="en-US" dirty="0" smtClean="0"/>
              <a:t>。</a:t>
            </a:r>
            <a:r>
              <a:rPr lang="ja-JP" altLang="ja-JP" dirty="0" smtClean="0"/>
              <a:t>細胞のネットワークが広が</a:t>
            </a:r>
            <a:r>
              <a:rPr lang="ja-JP" altLang="en-US" dirty="0" smtClean="0"/>
              <a:t>った</a:t>
            </a:r>
            <a:endParaRPr lang="ja-JP" altLang="ja-JP" dirty="0" smtClean="0"/>
          </a:p>
          <a:p>
            <a:endParaRPr lang="ja-JP" altLang="en-US" dirty="0" smtClean="0"/>
          </a:p>
          <a:p>
            <a:endParaRPr kumimoji="1" lang="ja-JP"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04664"/>
            <a:ext cx="8229600" cy="6264696"/>
          </a:xfrm>
        </p:spPr>
        <p:txBody>
          <a:bodyPr>
            <a:normAutofit fontScale="92500" lnSpcReduction="10000"/>
          </a:bodyPr>
          <a:lstStyle/>
          <a:p>
            <a:r>
              <a:rPr lang="ja-JP" altLang="ja-JP" dirty="0" smtClean="0"/>
              <a:t>ＦＡＳの脂肪酸を作る能力の向上　癌もＦＡＳが作る脂肪酸を使って増殖</a:t>
            </a:r>
          </a:p>
          <a:p>
            <a:r>
              <a:rPr lang="ja-JP" altLang="ja-JP" dirty="0" smtClean="0"/>
              <a:t>ＦＡＳ阻害薬　ＦＡＳで脂肪酸が作られることを抑える薬　癌細胞を抑え正常な細胞には影響しない薬</a:t>
            </a:r>
          </a:p>
          <a:p>
            <a:r>
              <a:rPr lang="en-US" altLang="ja-JP" dirty="0" smtClean="0"/>
              <a:t>6</a:t>
            </a:r>
            <a:r>
              <a:rPr lang="ja-JP" altLang="ja-JP" dirty="0" smtClean="0"/>
              <a:t>百万年前人口増加によりアフリカ脱出</a:t>
            </a:r>
            <a:r>
              <a:rPr lang="ja-JP" altLang="en-US" dirty="0" smtClean="0"/>
              <a:t>。</a:t>
            </a:r>
            <a:r>
              <a:rPr lang="ja-JP" altLang="ja-JP" dirty="0" smtClean="0"/>
              <a:t>世界中に分布</a:t>
            </a:r>
            <a:r>
              <a:rPr lang="ja-JP" altLang="en-US" dirty="0" smtClean="0"/>
              <a:t>し、</a:t>
            </a:r>
            <a:r>
              <a:rPr lang="ja-JP" altLang="ja-JP" dirty="0" smtClean="0">
                <a:solidFill>
                  <a:srgbClr val="FF0000"/>
                </a:solidFill>
              </a:rPr>
              <a:t>日差しの弱い地域</a:t>
            </a:r>
            <a:r>
              <a:rPr lang="ja-JP" altLang="ja-JP" dirty="0" smtClean="0"/>
              <a:t>にも進出</a:t>
            </a:r>
            <a:r>
              <a:rPr lang="ja-JP" altLang="en-US" dirty="0" smtClean="0"/>
              <a:t>。</a:t>
            </a:r>
            <a:r>
              <a:rPr lang="ja-JP" altLang="ja-JP" dirty="0" smtClean="0"/>
              <a:t>紫外線の量が少ない地域では体内で作られる</a:t>
            </a:r>
            <a:r>
              <a:rPr lang="ja-JP" altLang="ja-JP" dirty="0" smtClean="0">
                <a:solidFill>
                  <a:srgbClr val="FF0000"/>
                </a:solidFill>
              </a:rPr>
              <a:t>ビタミンＤ</a:t>
            </a:r>
            <a:r>
              <a:rPr lang="ja-JP" altLang="ja-JP" dirty="0" smtClean="0"/>
              <a:t>が少ない</a:t>
            </a:r>
            <a:r>
              <a:rPr lang="ja-JP" altLang="en-US" dirty="0" smtClean="0"/>
              <a:t>。</a:t>
            </a:r>
            <a:r>
              <a:rPr lang="ja-JP" altLang="ja-JP" dirty="0" smtClean="0"/>
              <a:t>その結果大腸がん、肺がん、乳がんが増加</a:t>
            </a:r>
          </a:p>
          <a:p>
            <a:r>
              <a:rPr lang="ja-JP" altLang="ja-JP" dirty="0" smtClean="0">
                <a:solidFill>
                  <a:srgbClr val="FF0000"/>
                </a:solidFill>
              </a:rPr>
              <a:t>エジソンの電気の発明</a:t>
            </a:r>
            <a:r>
              <a:rPr lang="ja-JP" altLang="ja-JP" dirty="0" smtClean="0"/>
              <a:t>により夜間の仕事が増加　アフリカ時代に暗い夜に体内に</a:t>
            </a:r>
            <a:r>
              <a:rPr lang="ja-JP" altLang="ja-JP" dirty="0" smtClean="0">
                <a:solidFill>
                  <a:srgbClr val="FF0000"/>
                </a:solidFill>
              </a:rPr>
              <a:t>メラトニン</a:t>
            </a:r>
            <a:r>
              <a:rPr lang="ja-JP" altLang="ja-JP" dirty="0" smtClean="0"/>
              <a:t>が作られる仕組みを台無しにした</a:t>
            </a:r>
          </a:p>
          <a:p>
            <a:endParaRPr kumimoji="1" lang="ja-JP"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p:spPr>
        <p:txBody>
          <a:bodyPr/>
          <a:lstStyle/>
          <a:p>
            <a:r>
              <a:rPr lang="ja-JP" altLang="ja-JP" dirty="0" smtClean="0"/>
              <a:t>養老孟司　『死と生の様式』</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92500" lnSpcReduction="20000"/>
          </a:bodyPr>
          <a:lstStyle/>
          <a:p>
            <a:r>
              <a:rPr lang="ja-JP" altLang="ja-JP" dirty="0" smtClean="0"/>
              <a:t>死が怖いのは多分怖がる余裕があるから。</a:t>
            </a:r>
            <a:endParaRPr lang="en-US" altLang="ja-JP" dirty="0" smtClean="0"/>
          </a:p>
          <a:p>
            <a:r>
              <a:rPr lang="ja-JP" altLang="ja-JP" dirty="0" smtClean="0"/>
              <a:t>末期の人などは、病苦の方が強くて、死ぬのが怖いなどという贅沢はいわない。なんでもいいから早く楽にしてくれ、という</a:t>
            </a:r>
            <a:endParaRPr lang="en-US" altLang="ja-JP" dirty="0" smtClean="0"/>
          </a:p>
          <a:p>
            <a:r>
              <a:rPr lang="ja-JP" altLang="ja-JP" dirty="0" smtClean="0"/>
              <a:t>人生をこういうふうに設計したのは私ではない。神様である。</a:t>
            </a:r>
            <a:endParaRPr lang="en-US" altLang="ja-JP" dirty="0" smtClean="0"/>
          </a:p>
          <a:p>
            <a:r>
              <a:rPr lang="ja-JP" altLang="ja-JP" dirty="0" smtClean="0"/>
              <a:t>どうしてくれるというので宗教が生まれるのであろう。</a:t>
            </a:r>
            <a:endParaRPr lang="en-US" altLang="ja-JP" dirty="0" smtClean="0"/>
          </a:p>
          <a:p>
            <a:r>
              <a:rPr lang="ja-JP" altLang="ja-JP" dirty="0" smtClean="0"/>
              <a:t>自分の死が体験的には「ない」とすれば、存在するのは、自分以外の人間の死だけである。ここから、死に関する議論の、奇妙な「無責任さ」がはじまる</a:t>
            </a:r>
            <a:endParaRPr kumimoji="1"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三種類の死体</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lnSpcReduction="10000"/>
          </a:bodyPr>
          <a:lstStyle/>
          <a:p>
            <a:r>
              <a:rPr lang="ja-JP" altLang="ja-JP" dirty="0" smtClean="0"/>
              <a:t>死体には三種類がある。自分の死体。これは経験を超越する。二つ目は赤の他人の死体。これは解剖学者以外には普通逃避の対象にしかならない。三つ目は親しい人の死体。これは程度はさまざまだが「まだ死んでいない」。だから思い切って</a:t>
            </a:r>
            <a:r>
              <a:rPr lang="ja-JP" altLang="ja-JP" dirty="0" smtClean="0">
                <a:solidFill>
                  <a:srgbClr val="FF0000"/>
                </a:solidFill>
              </a:rPr>
              <a:t>火葬する</a:t>
            </a:r>
            <a:r>
              <a:rPr lang="ja-JP" altLang="ja-JP" dirty="0" smtClean="0"/>
              <a:t>のであろう。さもなければ出来るだけそのままの形で埋葬する。そして形がどこかにとどまることを祈る。</a:t>
            </a:r>
            <a:endParaRPr lang="en-US" altLang="ja-JP" dirty="0" smtClean="0"/>
          </a:p>
          <a:p>
            <a:r>
              <a:rPr lang="ja-JP" altLang="ja-JP" dirty="0" smtClean="0"/>
              <a:t>江戸の初め以来、われわれは</a:t>
            </a:r>
            <a:r>
              <a:rPr lang="ja-JP" altLang="ja-JP" dirty="0" smtClean="0">
                <a:solidFill>
                  <a:srgbClr val="FF0000"/>
                </a:solidFill>
              </a:rPr>
              <a:t>社会から死体を隠ぺいした</a:t>
            </a:r>
            <a:r>
              <a:rPr lang="ja-JP" altLang="ja-JP" dirty="0" smtClean="0"/>
              <a:t>。山脇東洋の解剖は杉田玄白に先立つこと</a:t>
            </a:r>
            <a:r>
              <a:rPr lang="en-US" altLang="ja-JP" dirty="0" smtClean="0"/>
              <a:t>17</a:t>
            </a:r>
            <a:r>
              <a:rPr lang="ja-JP" altLang="ja-JP" dirty="0" smtClean="0"/>
              <a:t>年。蘭学ではない。</a:t>
            </a:r>
          </a:p>
          <a:p>
            <a:endParaRPr lang="ja-JP" altLang="en-US" dirty="0" smtClean="0"/>
          </a:p>
          <a:p>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タイトル 1"/>
          <p:cNvSpPr>
            <a:spLocks noGrp="1"/>
          </p:cNvSpPr>
          <p:nvPr>
            <p:ph type="title"/>
          </p:nvPr>
        </p:nvSpPr>
        <p:spPr>
          <a:solidFill>
            <a:srgbClr val="FFCCFF"/>
          </a:solidFill>
          <a:ln w="57150">
            <a:solidFill>
              <a:schemeClr val="tx1">
                <a:lumMod val="85000"/>
                <a:lumOff val="15000"/>
              </a:schemeClr>
            </a:solidFill>
          </a:ln>
        </p:spPr>
        <p:txBody>
          <a:bodyPr/>
          <a:lstStyle/>
          <a:p>
            <a:pPr>
              <a:defRPr/>
            </a:pPr>
            <a:r>
              <a:rPr lang="ja-JP" altLang="en-US" dirty="0" smtClean="0"/>
              <a:t>中世ロマンティック街道の成功</a:t>
            </a:r>
          </a:p>
        </p:txBody>
      </p:sp>
      <p:sp>
        <p:nvSpPr>
          <p:cNvPr id="89091" name="コンテンツ プレースホルダ 2"/>
          <p:cNvSpPr>
            <a:spLocks noGrp="1"/>
          </p:cNvSpPr>
          <p:nvPr>
            <p:ph idx="1"/>
          </p:nvPr>
        </p:nvSpPr>
        <p:spPr>
          <a:xfrm>
            <a:off x="457200" y="1600200"/>
            <a:ext cx="8229600" cy="5068888"/>
          </a:xfrm>
        </p:spPr>
        <p:txBody>
          <a:bodyPr/>
          <a:lstStyle/>
          <a:p>
            <a:pPr>
              <a:defRPr/>
            </a:pPr>
            <a:r>
              <a:rPr lang="ja-JP" altLang="en-US" dirty="0" smtClean="0">
                <a:solidFill>
                  <a:srgbClr val="FF0000"/>
                </a:solidFill>
              </a:rPr>
              <a:t>ノイシュバンシュタイン城（白鳥城）　見た目</a:t>
            </a:r>
            <a:endParaRPr lang="en-US" altLang="ja-JP" dirty="0" smtClean="0">
              <a:solidFill>
                <a:srgbClr val="FF0000"/>
              </a:solidFill>
            </a:endParaRPr>
          </a:p>
          <a:p>
            <a:pPr>
              <a:defRPr/>
            </a:pPr>
            <a:r>
              <a:rPr lang="ja-JP" altLang="en-US" dirty="0" smtClean="0"/>
              <a:t>レジデンス、ヴューズ教会（世界遺産）</a:t>
            </a:r>
            <a:r>
              <a:rPr lang="ja-JP" altLang="en-US" dirty="0"/>
              <a:t>　</a:t>
            </a:r>
            <a:r>
              <a:rPr lang="ja-JP" altLang="en-US" dirty="0" smtClean="0"/>
              <a:t>　　　　　　</a:t>
            </a:r>
            <a:endParaRPr lang="en-US" altLang="ja-JP" dirty="0" smtClean="0">
              <a:solidFill>
                <a:srgbClr val="FF0000"/>
              </a:solidFill>
            </a:endParaRPr>
          </a:p>
          <a:p>
            <a:pPr>
              <a:defRPr/>
            </a:pPr>
            <a:r>
              <a:rPr lang="ja-JP" altLang="en-US" dirty="0" smtClean="0"/>
              <a:t>中世の町</a:t>
            </a:r>
            <a:r>
              <a:rPr lang="ja-JP" altLang="en-US" dirty="0" smtClean="0">
                <a:solidFill>
                  <a:srgbClr val="FF0000"/>
                </a:solidFill>
              </a:rPr>
              <a:t>ローテンブルグ</a:t>
            </a:r>
            <a:r>
              <a:rPr lang="ja-JP" altLang="en-US" dirty="0" smtClean="0"/>
              <a:t>（第二次世界大戦で完全破壊されたものを復元）</a:t>
            </a:r>
            <a:endParaRPr lang="en-US" altLang="ja-JP" dirty="0" smtClean="0">
              <a:solidFill>
                <a:srgbClr val="FF0000"/>
              </a:solidFill>
            </a:endParaRPr>
          </a:p>
          <a:p>
            <a:pPr>
              <a:defRPr/>
            </a:pPr>
            <a:r>
              <a:rPr lang="ja-JP" altLang="en-US" dirty="0" smtClean="0"/>
              <a:t>マルティン・ルター宗教改革（</a:t>
            </a:r>
            <a:r>
              <a:rPr lang="en-US" altLang="ja-JP" dirty="0" smtClean="0"/>
              <a:t>1517</a:t>
            </a:r>
            <a:r>
              <a:rPr lang="ja-JP" altLang="en-US" dirty="0" smtClean="0"/>
              <a:t>年）とドイツ農民戦争　⇔蓮如上人布教活動と一向一揆</a:t>
            </a:r>
            <a:endParaRPr lang="en-US" altLang="ja-JP" dirty="0" smtClean="0"/>
          </a:p>
          <a:p>
            <a:pPr>
              <a:defRPr/>
            </a:pPr>
            <a:r>
              <a:rPr lang="ja-JP" altLang="en-US" dirty="0" smtClean="0"/>
              <a:t>マス料理　</a:t>
            </a:r>
            <a:endParaRPr lang="en-US" altLang="ja-JP" dirty="0" smtClean="0"/>
          </a:p>
          <a:p>
            <a:pPr>
              <a:defRPr/>
            </a:pPr>
            <a:r>
              <a:rPr lang="ja-JP" altLang="en-US" dirty="0" smtClean="0"/>
              <a:t>工芸品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solidFill>
          </a:ln>
        </p:spPr>
        <p:txBody>
          <a:bodyPr/>
          <a:lstStyle/>
          <a:p>
            <a:r>
              <a:rPr kumimoji="1" lang="ja-JP" altLang="en-US" dirty="0" smtClean="0"/>
              <a:t>一神教</a:t>
            </a:r>
            <a:endParaRPr kumimoji="1" lang="ja-JP" altLang="en-US" dirty="0"/>
          </a:p>
        </p:txBody>
      </p:sp>
      <p:sp>
        <p:nvSpPr>
          <p:cNvPr id="3" name="コンテンツ プレースホルダ 2"/>
          <p:cNvSpPr>
            <a:spLocks noGrp="1"/>
          </p:cNvSpPr>
          <p:nvPr>
            <p:ph idx="1"/>
          </p:nvPr>
        </p:nvSpPr>
        <p:spPr>
          <a:xfrm>
            <a:off x="457200" y="1600200"/>
            <a:ext cx="8229600" cy="5429200"/>
          </a:xfrm>
        </p:spPr>
        <p:txBody>
          <a:bodyPr>
            <a:normAutofit lnSpcReduction="10000"/>
          </a:bodyPr>
          <a:lstStyle/>
          <a:p>
            <a:r>
              <a:rPr lang="ja-JP" altLang="ja-JP" dirty="0" smtClean="0"/>
              <a:t>宗教を必要としなかった時代はない　安心立命とよく言うが、</a:t>
            </a:r>
            <a:r>
              <a:rPr lang="ja-JP" altLang="ja-JP" b="1" dirty="0" smtClean="0">
                <a:solidFill>
                  <a:srgbClr val="FF0000"/>
                </a:solidFill>
              </a:rPr>
              <a:t>年をとると必ず宗教に戻っていく</a:t>
            </a:r>
            <a:r>
              <a:rPr lang="ja-JP" altLang="ja-JP" dirty="0" smtClean="0"/>
              <a:t>　</a:t>
            </a:r>
            <a:endParaRPr lang="en-US" altLang="ja-JP" dirty="0" smtClean="0"/>
          </a:p>
          <a:p>
            <a:r>
              <a:rPr lang="ja-JP" altLang="ja-JP" dirty="0" smtClean="0"/>
              <a:t>キリスト教イスラム教では最後の審判があり天国と地獄に振り分けられるという死生観　、仕事は自分のためになり、個性を伸ばすのが最大に価値になり、他人と違っているところこそ存在意義みたいになった。</a:t>
            </a:r>
            <a:endParaRPr lang="en-US" altLang="ja-JP" dirty="0" smtClean="0"/>
          </a:p>
          <a:p>
            <a:r>
              <a:rPr lang="ja-JP" altLang="ja-JP" dirty="0" smtClean="0"/>
              <a:t>世界の八割の人が一神教を信じていることが問題　一神教がいきわたらなかった地域では生はかりそめのものという考え方が普通</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1600200"/>
            <a:ext cx="8784976" cy="5257800"/>
          </a:xfrm>
        </p:spPr>
        <p:txBody>
          <a:bodyPr>
            <a:normAutofit fontScale="92500" lnSpcReduction="20000"/>
          </a:bodyPr>
          <a:lstStyle/>
          <a:p>
            <a:r>
              <a:rPr lang="ja-JP" altLang="ja-JP" dirty="0" smtClean="0"/>
              <a:t>仏教では無我、生きていることがかりそめ、自分なんてものはない</a:t>
            </a:r>
            <a:r>
              <a:rPr lang="ja-JP" altLang="en-US" dirty="0" smtClean="0"/>
              <a:t>。</a:t>
            </a:r>
            <a:r>
              <a:rPr lang="ja-JP" altLang="ja-JP" dirty="0" smtClean="0"/>
              <a:t>そこに一神教みたいな自己をいれても折り合わない</a:t>
            </a:r>
            <a:endParaRPr lang="en-US" altLang="ja-JP" dirty="0" smtClean="0"/>
          </a:p>
          <a:p>
            <a:r>
              <a:rPr lang="ja-JP" altLang="ja-JP" dirty="0" smtClean="0"/>
              <a:t>一神教の世界の総合的な自我というものを概念として抱え込んで、若い人が苦労している。そのおかげで職業感は非常に変わった。日本の根幹を揺るがした。</a:t>
            </a:r>
            <a:endParaRPr lang="en-US" altLang="ja-JP" dirty="0" smtClean="0"/>
          </a:p>
          <a:p>
            <a:r>
              <a:rPr lang="ja-JP" altLang="ja-JP" dirty="0" smtClean="0"/>
              <a:t>要するに職業は自分のためのもになった。これは本来世間を成り立たせるためのものだった。</a:t>
            </a:r>
          </a:p>
          <a:p>
            <a:r>
              <a:rPr lang="ja-JP" altLang="ja-JP" dirty="0" smtClean="0"/>
              <a:t>一神教的な一生涯変わらない私があって、その行いをさばく最後の審判があるといた考え方は日本人にはなじまない</a:t>
            </a:r>
          </a:p>
          <a:p>
            <a:endParaRPr kumimoji="1" lang="ja-JP" altLang="en-US" dirty="0"/>
          </a:p>
        </p:txBody>
      </p:sp>
      <p:sp>
        <p:nvSpPr>
          <p:cNvPr id="4" name="タイトル 1"/>
          <p:cNvSpPr>
            <a:spLocks noGrp="1"/>
          </p:cNvSpPr>
          <p:nvPr>
            <p:ph type="title"/>
          </p:nvPr>
        </p:nvSpPr>
        <p:spPr>
          <a:xfrm>
            <a:off x="457200" y="116632"/>
            <a:ext cx="8229600" cy="1143000"/>
          </a:xfrm>
          <a:solidFill>
            <a:srgbClr val="FFFF00"/>
          </a:solidFill>
          <a:ln>
            <a:solidFill>
              <a:schemeClr val="tx1"/>
            </a:solidFill>
          </a:ln>
        </p:spPr>
        <p:txBody>
          <a:bodyPr/>
          <a:lstStyle/>
          <a:p>
            <a:r>
              <a:rPr kumimoji="1" lang="ja-JP" altLang="en-US" dirty="0" smtClean="0"/>
              <a:t>日本人と一神教</a:t>
            </a:r>
            <a:endParaRPr kumimoji="1"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a:ln>
            <a:solidFill>
              <a:schemeClr val="tx1">
                <a:lumMod val="95000"/>
                <a:lumOff val="5000"/>
              </a:schemeClr>
            </a:solidFill>
          </a:ln>
        </p:spPr>
        <p:txBody>
          <a:bodyPr/>
          <a:lstStyle/>
          <a:p>
            <a:r>
              <a:rPr kumimoji="1" lang="ja-JP" altLang="en-US" dirty="0" smtClean="0"/>
              <a:t>森元総理「神の国」発言</a:t>
            </a:r>
            <a:endParaRPr kumimoji="1" lang="ja-JP" altLang="en-US" dirty="0"/>
          </a:p>
        </p:txBody>
      </p:sp>
      <p:sp>
        <p:nvSpPr>
          <p:cNvPr id="3" name="コンテンツ プレースホルダ 2"/>
          <p:cNvSpPr>
            <a:spLocks noGrp="1"/>
          </p:cNvSpPr>
          <p:nvPr>
            <p:ph idx="1"/>
          </p:nvPr>
        </p:nvSpPr>
        <p:spPr/>
        <p:txBody>
          <a:bodyPr/>
          <a:lstStyle/>
          <a:p>
            <a:r>
              <a:rPr lang="ja-JP" altLang="ja-JP" dirty="0" smtClean="0"/>
              <a:t>池上彰氏は、神道とキリスト教的な天国の区別もついていない例として（『宗教がわかれば世界が見える』）</a:t>
            </a:r>
            <a:r>
              <a:rPr lang="ja-JP" altLang="en-US" dirty="0" smtClean="0"/>
              <a:t>次のエピソードを上げる</a:t>
            </a:r>
            <a:endParaRPr lang="en-US" altLang="ja-JP" dirty="0" smtClean="0"/>
          </a:p>
          <a:p>
            <a:r>
              <a:rPr lang="ja-JP" altLang="ja-JP" dirty="0" smtClean="0"/>
              <a:t>「</a:t>
            </a:r>
            <a:r>
              <a:rPr lang="ja-JP" altLang="ja-JP" dirty="0" smtClean="0">
                <a:solidFill>
                  <a:srgbClr val="FF0000"/>
                </a:solidFill>
              </a:rPr>
              <a:t>日本は神の国</a:t>
            </a:r>
            <a:r>
              <a:rPr lang="ja-JP" altLang="ja-JP" dirty="0" smtClean="0"/>
              <a:t>」と発言した森喜朗元総理は、小渕元首相が亡くなったときに、「あなたは</a:t>
            </a:r>
            <a:r>
              <a:rPr lang="ja-JP" altLang="ja-JP" dirty="0" smtClean="0">
                <a:solidFill>
                  <a:srgbClr val="FF0000"/>
                </a:solidFill>
              </a:rPr>
              <a:t>天国に召され</a:t>
            </a:r>
            <a:r>
              <a:rPr lang="ja-JP" altLang="ja-JP" dirty="0" smtClean="0"/>
              <a:t>ていったのです」と弔辞を述べて、参列者をずっこけさせた</a:t>
            </a:r>
            <a:endParaRPr lang="en-US" altLang="ja-JP" dirty="0" smtClean="0"/>
          </a:p>
          <a:p>
            <a:r>
              <a:rPr lang="ja-JP" altLang="en-US" dirty="0" smtClean="0"/>
              <a:t>キリスト教と神道への無理解の例</a:t>
            </a:r>
            <a:endParaRPr lang="ja-JP" altLang="ja-JP" dirty="0" smtClean="0"/>
          </a:p>
          <a:p>
            <a:endParaRPr kumimoji="1" lang="ja-JP"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1048072" y="3399135"/>
            <a:ext cx="7772400" cy="1470025"/>
          </a:xfrm>
          <a:solidFill>
            <a:srgbClr val="FFFF00"/>
          </a:solidFill>
        </p:spPr>
        <p:txBody>
          <a:bodyPr/>
          <a:lstStyle/>
          <a:p>
            <a:pPr algn="r"/>
            <a:r>
              <a:rPr lang="ja-JP" altLang="en-US" dirty="0" smtClean="0"/>
              <a:t>政治と宗教</a:t>
            </a:r>
            <a:endParaRPr kumimoji="1" lang="ja-JP"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r>
              <a:rPr kumimoji="1" lang="ja-JP" altLang="en-US" dirty="0" smtClean="0"/>
              <a:t>政教分離</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宗教が政治に口を出さないルール</a:t>
            </a:r>
            <a:endParaRPr lang="en-US" altLang="ja-JP" dirty="0" smtClean="0"/>
          </a:p>
          <a:p>
            <a:r>
              <a:rPr lang="ja-JP" altLang="en-US" dirty="0" smtClean="0"/>
              <a:t>ユダヤ</a:t>
            </a:r>
            <a:r>
              <a:rPr kumimoji="1" lang="ja-JP" altLang="en-US" dirty="0" smtClean="0"/>
              <a:t>教、イスラム教等一神教世界で発生</a:t>
            </a:r>
            <a:endParaRPr kumimoji="1" lang="en-US" altLang="ja-JP" dirty="0" smtClean="0"/>
          </a:p>
          <a:p>
            <a:r>
              <a:rPr lang="ja-JP" altLang="en-US" dirty="0" smtClean="0"/>
              <a:t>フランス革命　トルコ首相ケマルアタチュルク</a:t>
            </a:r>
            <a:endParaRPr lang="en-US" altLang="ja-JP" dirty="0" smtClean="0"/>
          </a:p>
          <a:p>
            <a:r>
              <a:rPr kumimoji="1" lang="ja-JP" altLang="en-US" dirty="0" smtClean="0"/>
              <a:t>スリランカ、中国ウィグル自治区の騒動は宗教騒動であるが、根本は経済問題から発生</a:t>
            </a:r>
            <a:endParaRPr kumimoji="1" lang="ja-JP"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rgbClr val="FFFF00"/>
          </a:solidFill>
        </p:spPr>
        <p:txBody>
          <a:bodyPr/>
          <a:lstStyle/>
          <a:p>
            <a:r>
              <a:rPr kumimoji="1" lang="ja-JP" altLang="en-US" dirty="0" smtClean="0"/>
              <a:t>観光資源としての宗教文化資源</a:t>
            </a:r>
            <a:r>
              <a:rPr kumimoji="1" lang="en-US" altLang="ja-JP" dirty="0" smtClean="0"/>
              <a:t/>
            </a:r>
            <a:br>
              <a:rPr kumimoji="1" lang="en-US" altLang="ja-JP" dirty="0" smtClean="0"/>
            </a:br>
            <a:r>
              <a:rPr kumimoji="1" lang="ja-JP" altLang="en-US" dirty="0" smtClean="0"/>
              <a:t>（</a:t>
            </a:r>
            <a:r>
              <a:rPr lang="ja-JP" altLang="en-US" dirty="0" smtClean="0"/>
              <a:t>門前町）</a:t>
            </a:r>
            <a:endParaRPr kumimoji="1"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solidFill>
            <a:schemeClr val="accent5">
              <a:lumMod val="20000"/>
              <a:lumOff val="80000"/>
            </a:schemeClr>
          </a:solidFill>
          <a:ln>
            <a:solidFill>
              <a:schemeClr val="tx1">
                <a:lumMod val="95000"/>
                <a:lumOff val="5000"/>
              </a:schemeClr>
            </a:solidFill>
          </a:ln>
        </p:spPr>
        <p:txBody>
          <a:bodyPr/>
          <a:lstStyle/>
          <a:p>
            <a:r>
              <a:rPr lang="ja-JP" altLang="ja-JP" dirty="0" smtClean="0"/>
              <a:t>寺院経済</a:t>
            </a:r>
            <a:endParaRPr kumimoji="1" lang="ja-JP" altLang="en-US" dirty="0"/>
          </a:p>
        </p:txBody>
      </p:sp>
      <p:sp>
        <p:nvSpPr>
          <p:cNvPr id="3" name="コンテンツ プレースホルダ 2"/>
          <p:cNvSpPr>
            <a:spLocks noGrp="1"/>
          </p:cNvSpPr>
          <p:nvPr>
            <p:ph idx="1"/>
          </p:nvPr>
        </p:nvSpPr>
        <p:spPr>
          <a:xfrm>
            <a:off x="0" y="1268760"/>
            <a:ext cx="9324528" cy="5589240"/>
          </a:xfrm>
        </p:spPr>
        <p:txBody>
          <a:bodyPr>
            <a:normAutofit fontScale="92500" lnSpcReduction="20000"/>
          </a:bodyPr>
          <a:lstStyle/>
          <a:p>
            <a:r>
              <a:rPr lang="ja-JP" altLang="en-US" dirty="0" smtClean="0"/>
              <a:t>現在</a:t>
            </a:r>
            <a:r>
              <a:rPr lang="ja-JP" altLang="ja-JP" dirty="0" smtClean="0"/>
              <a:t>寺院経済は葬式に依存</a:t>
            </a:r>
            <a:endParaRPr lang="en-US" altLang="ja-JP" dirty="0" smtClean="0"/>
          </a:p>
          <a:p>
            <a:r>
              <a:rPr lang="ja-JP" altLang="ja-JP" dirty="0" smtClean="0"/>
              <a:t>古くは寺院建立者が田畑も寄進し維持運営していた</a:t>
            </a:r>
            <a:endParaRPr lang="en-US" altLang="ja-JP" dirty="0" smtClean="0"/>
          </a:p>
          <a:p>
            <a:r>
              <a:rPr lang="ja-JP" altLang="ja-JP" dirty="0" smtClean="0"/>
              <a:t>明治時代に「</a:t>
            </a:r>
            <a:r>
              <a:rPr lang="ja-JP" altLang="ja-JP" dirty="0" smtClean="0">
                <a:solidFill>
                  <a:srgbClr val="FF0000"/>
                </a:solidFill>
              </a:rPr>
              <a:t>上知令</a:t>
            </a:r>
            <a:r>
              <a:rPr lang="ja-JP" altLang="ja-JP" dirty="0" smtClean="0"/>
              <a:t>」により領地召し上げ、戦後</a:t>
            </a:r>
            <a:r>
              <a:rPr lang="ja-JP" altLang="ja-JP" dirty="0" smtClean="0">
                <a:solidFill>
                  <a:srgbClr val="FF0000"/>
                </a:solidFill>
              </a:rPr>
              <a:t>農地改革</a:t>
            </a:r>
            <a:r>
              <a:rPr lang="ja-JP" altLang="ja-JP" dirty="0" smtClean="0"/>
              <a:t>でも農地を奪われた仏教寺院は決定的に経済基盤を失った</a:t>
            </a:r>
          </a:p>
          <a:p>
            <a:r>
              <a:rPr lang="ja-JP" altLang="ja-JP" dirty="0" smtClean="0"/>
              <a:t>現在寺は家業が当たり前、</a:t>
            </a:r>
            <a:r>
              <a:rPr lang="ja-JP" altLang="ja-JP" dirty="0" smtClean="0">
                <a:solidFill>
                  <a:srgbClr val="FF0000"/>
                </a:solidFill>
              </a:rPr>
              <a:t>世襲制は明治政府の仏教骨抜き政策により</a:t>
            </a:r>
            <a:r>
              <a:rPr lang="ja-JP" altLang="en-US" dirty="0" smtClean="0">
                <a:solidFill>
                  <a:srgbClr val="FF0000"/>
                </a:solidFill>
              </a:rPr>
              <a:t>発生</a:t>
            </a:r>
            <a:endParaRPr lang="ja-JP" altLang="ja-JP" dirty="0" smtClean="0">
              <a:solidFill>
                <a:srgbClr val="FF0000"/>
              </a:solidFill>
            </a:endParaRPr>
          </a:p>
          <a:p>
            <a:r>
              <a:rPr lang="ja-JP" altLang="ja-JP" dirty="0" smtClean="0"/>
              <a:t>三十数年前の結婚式ブーム</a:t>
            </a:r>
            <a:r>
              <a:rPr lang="ja-JP" altLang="en-US" dirty="0" smtClean="0"/>
              <a:t>で</a:t>
            </a:r>
            <a:r>
              <a:rPr lang="ja-JP" altLang="ja-JP" dirty="0" smtClean="0"/>
              <a:t>結婚式場のチェーン店化増加　</a:t>
            </a:r>
            <a:endParaRPr lang="en-US" altLang="ja-JP" dirty="0" smtClean="0"/>
          </a:p>
          <a:p>
            <a:r>
              <a:rPr lang="ja-JP" altLang="ja-JP" dirty="0" smtClean="0"/>
              <a:t>現在葬式ビジネス、セレモニーホーム　介護保険制度と成年後見人制度を取り入れることで寺の仕事の幅が広がる（高橋卓志臨済宗神宮寺住職）このコンセプトで浅間温泉全体のケアタウン化を考える構想</a:t>
            </a:r>
            <a:r>
              <a:rPr lang="ja-JP" altLang="en-US" dirty="0" smtClean="0"/>
              <a:t>も生まれ</a:t>
            </a:r>
            <a:endParaRPr lang="ja-JP" altLang="ja-JP"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タイトル 1"/>
          <p:cNvSpPr>
            <a:spLocks noGrp="1"/>
          </p:cNvSpPr>
          <p:nvPr>
            <p:ph type="title"/>
          </p:nvPr>
        </p:nvSpPr>
        <p:spPr>
          <a:ln>
            <a:solidFill>
              <a:schemeClr val="tx1">
                <a:lumMod val="95000"/>
                <a:lumOff val="5000"/>
              </a:schemeClr>
            </a:solidFill>
          </a:ln>
        </p:spPr>
        <p:txBody>
          <a:bodyPr>
            <a:normAutofit fontScale="90000"/>
          </a:bodyPr>
          <a:lstStyle/>
          <a:p>
            <a:r>
              <a:rPr lang="ja-JP" altLang="en-US" dirty="0" smtClean="0"/>
              <a:t>世界遺産</a:t>
            </a:r>
            <a:r>
              <a:rPr lang="en-US" altLang="ja-JP" dirty="0" smtClean="0"/>
              <a:t/>
            </a:r>
            <a:br>
              <a:rPr lang="en-US" altLang="ja-JP" dirty="0" smtClean="0"/>
            </a:br>
            <a:r>
              <a:rPr lang="ja-JP" altLang="en-US" dirty="0" smtClean="0"/>
              <a:t>モン・サン・ミシェル</a:t>
            </a:r>
          </a:p>
        </p:txBody>
      </p:sp>
      <p:pic>
        <p:nvPicPr>
          <p:cNvPr id="219139" name="Picture 2" descr="https://encrypted-tbn0.gstatic.com/images?q=tbn:ANd9GcR8jOGN14wx9aBQiepf8F9ID9tc10e9Onls4uMTTcaV7UMZ7T7w">
            <a:hlinkClick r:id="rId3"/>
          </p:cNvPr>
          <p:cNvPicPr>
            <a:picLocks noChangeAspect="1" noChangeArrowheads="1"/>
          </p:cNvPicPr>
          <p:nvPr/>
        </p:nvPicPr>
        <p:blipFill>
          <a:blip r:embed="rId4" cstate="print"/>
          <a:srcRect/>
          <a:stretch>
            <a:fillRect/>
          </a:stretch>
        </p:blipFill>
        <p:spPr bwMode="auto">
          <a:xfrm>
            <a:off x="876300" y="1484313"/>
            <a:ext cx="7008813" cy="52578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p:spPr>
        <p:txBody>
          <a:bodyPr/>
          <a:lstStyle/>
          <a:p>
            <a:r>
              <a:rPr kumimoji="1" lang="ja-JP" altLang="en-US" dirty="0" smtClean="0"/>
              <a:t>神道、仏教</a:t>
            </a:r>
            <a:endParaRPr kumimoji="1" lang="ja-JP" altLang="en-US" dirty="0"/>
          </a:p>
        </p:txBody>
      </p:sp>
      <p:sp>
        <p:nvSpPr>
          <p:cNvPr id="5" name="サブタイトル 4"/>
          <p:cNvSpPr>
            <a:spLocks noGrp="1"/>
          </p:cNvSpPr>
          <p:nvPr>
            <p:ph type="subTitle" idx="1"/>
          </p:nvPr>
        </p:nvSpPr>
        <p:spPr/>
        <p:txBody>
          <a:bodyPr/>
          <a:lstStyle/>
          <a:p>
            <a:endParaRPr kumimoji="1" lang="ja-JP"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normAutofit/>
          </a:bodyPr>
          <a:lstStyle/>
          <a:p>
            <a:r>
              <a:rPr kumimoji="1" lang="ja-JP" altLang="en-US" dirty="0" smtClean="0"/>
              <a:t>式年遷宮と日本観光祈願祭</a:t>
            </a:r>
            <a:endParaRPr kumimoji="1" lang="ja-JP" altLang="en-US" dirty="0"/>
          </a:p>
        </p:txBody>
      </p:sp>
      <p:sp>
        <p:nvSpPr>
          <p:cNvPr id="3" name="コンテンツ プレースホルダ 2"/>
          <p:cNvSpPr>
            <a:spLocks noGrp="1"/>
          </p:cNvSpPr>
          <p:nvPr>
            <p:ph idx="1"/>
          </p:nvPr>
        </p:nvSpPr>
        <p:spPr/>
        <p:txBody>
          <a:bodyPr/>
          <a:lstStyle/>
          <a:p>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ナチスドイツのイメージ一新を図る</a:t>
            </a:r>
            <a:endParaRPr lang="en-US" altLang="ja-JP" dirty="0" smtClean="0"/>
          </a:p>
          <a:p>
            <a:r>
              <a:rPr kumimoji="1" lang="ja-JP" altLang="en-US" dirty="0" smtClean="0"/>
              <a:t>伝統は後でも作れる</a:t>
            </a:r>
            <a:endParaRPr kumimoji="1" lang="en-US" altLang="ja-JP" dirty="0" smtClean="0"/>
          </a:p>
          <a:p>
            <a:r>
              <a:rPr lang="ja-JP" altLang="en-US" dirty="0" smtClean="0"/>
              <a:t>ルート化（地域ビジネスモデル）</a:t>
            </a:r>
            <a:endParaRPr lang="en-US" altLang="ja-JP" dirty="0" smtClean="0"/>
          </a:p>
          <a:p>
            <a:pPr>
              <a:buNone/>
            </a:pPr>
            <a:r>
              <a:rPr lang="ja-JP" altLang="en-US" dirty="0" smtClean="0"/>
              <a:t>　狭い地域内でもめる（誘客と収益は別　納得に行く分配システムの構築、）</a:t>
            </a:r>
            <a:endParaRPr lang="en-US" altLang="ja-JP" dirty="0" smtClean="0"/>
          </a:p>
          <a:p>
            <a:r>
              <a:rPr kumimoji="1" lang="ja-JP" altLang="en-US" dirty="0" smtClean="0"/>
              <a:t>ネーミングとストーリー</a:t>
            </a:r>
            <a:endParaRPr kumimoji="1" lang="en-US" altLang="ja-JP" dirty="0" smtClean="0"/>
          </a:p>
          <a:p>
            <a:r>
              <a:rPr lang="ja-JP" altLang="en-US" dirty="0" smtClean="0"/>
              <a:t>普遍性のある素材（キリスト教、仏教、神道）</a:t>
            </a:r>
            <a:endParaRPr kumimoji="1" lang="en-US" altLang="ja-JP"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5888"/>
            <a:ext cx="8229600" cy="1066800"/>
          </a:xfrm>
          <a:ln w="57150">
            <a:solidFill>
              <a:schemeClr val="tx1">
                <a:lumMod val="95000"/>
                <a:lumOff val="5000"/>
              </a:schemeClr>
            </a:solidFill>
          </a:ln>
        </p:spPr>
        <p:txBody>
          <a:bodyPr/>
          <a:lstStyle/>
          <a:p>
            <a:pPr>
              <a:defRPr/>
            </a:pPr>
            <a:r>
              <a:rPr lang="ja-JP" altLang="en-US" dirty="0" smtClean="0"/>
              <a:t>近世の商人</a:t>
            </a:r>
            <a:endParaRPr lang="ja-JP" altLang="en-US" dirty="0"/>
          </a:p>
        </p:txBody>
      </p:sp>
      <p:sp>
        <p:nvSpPr>
          <p:cNvPr id="205827" name="コンテンツ プレースホルダ 2"/>
          <p:cNvSpPr>
            <a:spLocks noGrp="1"/>
          </p:cNvSpPr>
          <p:nvPr>
            <p:ph idx="1"/>
          </p:nvPr>
        </p:nvSpPr>
        <p:spPr>
          <a:xfrm>
            <a:off x="457200" y="1341438"/>
            <a:ext cx="8229600" cy="4525962"/>
          </a:xfrm>
        </p:spPr>
        <p:txBody>
          <a:bodyPr>
            <a:normAutofit fontScale="92500" lnSpcReduction="10000"/>
          </a:bodyPr>
          <a:lstStyle/>
          <a:p>
            <a:r>
              <a:rPr lang="ja-JP" altLang="en-US" smtClean="0"/>
              <a:t>日本人は近世になって豊かな経済力を背景に生きてゆくことに自信を持つ</a:t>
            </a:r>
            <a:endParaRPr lang="en-US" altLang="ja-JP" smtClean="0"/>
          </a:p>
          <a:p>
            <a:r>
              <a:rPr lang="ja-JP" altLang="en-US" smtClean="0"/>
              <a:t>人生の根本問題を、中世の人々のように神仏に頼ることによって解決するのではなく、神仏をまず棚上げして人生をできるだけ楽しむ</a:t>
            </a:r>
            <a:endParaRPr lang="en-US" altLang="ja-JP" smtClean="0"/>
          </a:p>
          <a:p>
            <a:r>
              <a:rPr lang="ja-JP" altLang="en-US" smtClean="0"/>
              <a:t>死後の心配は</a:t>
            </a:r>
            <a:r>
              <a:rPr lang="en-US" altLang="ja-JP" smtClean="0"/>
              <a:t>50</a:t>
            </a:r>
            <a:r>
              <a:rPr lang="ja-JP" altLang="en-US" smtClean="0"/>
              <a:t>歳になってからする。それまでは稼ぐこと、享楽に専念せよと教えられた</a:t>
            </a:r>
            <a:endParaRPr lang="en-US" altLang="ja-JP" smtClean="0"/>
          </a:p>
          <a:p>
            <a:r>
              <a:rPr lang="ja-JP" altLang="en-US" smtClean="0"/>
              <a:t>若き日に「モスクワ愚連隊」を書いた流行作家も、宗教に足を踏み入れるのは黄昏が迫ってからという近世の常識にそぐうもの</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normAutofit/>
          </a:bodyPr>
          <a:lstStyle/>
          <a:p>
            <a:r>
              <a:rPr kumimoji="1" lang="ja-JP" altLang="en-US" dirty="0" smtClean="0"/>
              <a:t>外交の成果としての仏教導入</a:t>
            </a:r>
            <a:endParaRPr kumimoji="1" lang="ja-JP" altLang="en-US" dirty="0"/>
          </a:p>
        </p:txBody>
      </p:sp>
      <p:sp>
        <p:nvSpPr>
          <p:cNvPr id="3" name="コンテンツ プレースホルダ 2"/>
          <p:cNvSpPr>
            <a:spLocks noGrp="1"/>
          </p:cNvSpPr>
          <p:nvPr>
            <p:ph idx="1"/>
          </p:nvPr>
        </p:nvSpPr>
        <p:spPr>
          <a:xfrm>
            <a:off x="179512" y="1600200"/>
            <a:ext cx="8712968" cy="5069160"/>
          </a:xfrm>
        </p:spPr>
        <p:txBody>
          <a:bodyPr>
            <a:normAutofit fontScale="92500" lnSpcReduction="10000"/>
          </a:bodyPr>
          <a:lstStyle/>
          <a:p>
            <a:r>
              <a:rPr kumimoji="1" lang="ja-JP" altLang="en-US" dirty="0" smtClean="0"/>
              <a:t>朝鮮半島・大陸事情が国内政治に影響</a:t>
            </a:r>
            <a:endParaRPr kumimoji="1" lang="en-US" altLang="ja-JP" dirty="0" smtClean="0"/>
          </a:p>
          <a:p>
            <a:r>
              <a:rPr lang="ja-JP" altLang="ja-JP" dirty="0" smtClean="0"/>
              <a:t>仏教導入</a:t>
            </a:r>
            <a:r>
              <a:rPr lang="ja-JP" altLang="en-US" dirty="0" smtClean="0"/>
              <a:t>の従来説（</a:t>
            </a:r>
            <a:r>
              <a:rPr lang="ja-JP" altLang="ja-JP" dirty="0" smtClean="0"/>
              <a:t>蘇我氏は賛成</a:t>
            </a:r>
            <a:r>
              <a:rPr lang="ja-JP" altLang="en-US" dirty="0" smtClean="0"/>
              <a:t>、</a:t>
            </a:r>
            <a:r>
              <a:rPr lang="ja-JP" altLang="ja-JP" dirty="0" smtClean="0"/>
              <a:t>物部は反対</a:t>
            </a:r>
            <a:r>
              <a:rPr lang="ja-JP" altLang="en-US" dirty="0" smtClean="0"/>
              <a:t>）</a:t>
            </a:r>
            <a:endParaRPr lang="en-US" altLang="ja-JP" dirty="0" smtClean="0"/>
          </a:p>
          <a:p>
            <a:r>
              <a:rPr lang="ja-JP" altLang="en-US" dirty="0" smtClean="0"/>
              <a:t>新羅（親大陸）と対立する百済（反大陸）に援軍</a:t>
            </a:r>
            <a:endParaRPr lang="en-US" altLang="ja-JP" dirty="0" smtClean="0"/>
          </a:p>
          <a:p>
            <a:r>
              <a:rPr kumimoji="1" lang="ja-JP" altLang="en-US" dirty="0" smtClean="0"/>
              <a:t>その見返りに、「仏教」（</a:t>
            </a:r>
            <a:r>
              <a:rPr kumimoji="1" lang="ja-JP" altLang="en-US" dirty="0" smtClean="0">
                <a:solidFill>
                  <a:srgbClr val="FF0000"/>
                </a:solidFill>
              </a:rPr>
              <a:t>仏教寺院建築技術、僧侶及び仏教典の読み書きにより最新の大陸情報が入って来るなど、総合文化を導入することができた</a:t>
            </a:r>
            <a:r>
              <a:rPr kumimoji="1" lang="ja-JP" altLang="en-US" dirty="0" smtClean="0"/>
              <a:t>）</a:t>
            </a:r>
            <a:endParaRPr kumimoji="1" lang="en-US" altLang="ja-JP" dirty="0" smtClean="0"/>
          </a:p>
          <a:p>
            <a:r>
              <a:rPr lang="ja-JP" altLang="ja-JP" dirty="0" smtClean="0"/>
              <a:t>朝鮮半島</a:t>
            </a:r>
            <a:r>
              <a:rPr lang="ja-JP" altLang="en-US" dirty="0" smtClean="0"/>
              <a:t>が</a:t>
            </a:r>
            <a:r>
              <a:rPr lang="ja-JP" altLang="ja-JP" dirty="0" smtClean="0"/>
              <a:t>戦乱の</a:t>
            </a:r>
            <a:r>
              <a:rPr lang="ja-JP" altLang="en-US" dirty="0" smtClean="0"/>
              <a:t>最中に、</a:t>
            </a:r>
            <a:r>
              <a:rPr lang="ja-JP" altLang="ja-JP" dirty="0" smtClean="0"/>
              <a:t>百済から得た外交交渉の成果</a:t>
            </a:r>
            <a:r>
              <a:rPr lang="ja-JP" altLang="en-US" dirty="0" smtClean="0"/>
              <a:t>が仏教導入であった</a:t>
            </a:r>
            <a:endParaRPr lang="en-US" altLang="ja-JP" dirty="0" smtClean="0"/>
          </a:p>
          <a:p>
            <a:r>
              <a:rPr lang="ja-JP" altLang="ja-JP" dirty="0" smtClean="0"/>
              <a:t>物部も仏教信仰してた　仏教をめぐる対立より外交等政治的対立であった</a:t>
            </a:r>
            <a:r>
              <a:rPr lang="ja-JP" altLang="en-US" dirty="0" smtClean="0"/>
              <a:t>（大化の改新）</a:t>
            </a:r>
            <a:endParaRPr lang="ja-JP" altLang="ja-JP" dirty="0" smtClean="0"/>
          </a:p>
          <a:p>
            <a:endParaRPr lang="ja-JP" altLang="ja-JP"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normAutofit/>
          </a:bodyPr>
          <a:lstStyle/>
          <a:p>
            <a:r>
              <a:rPr kumimoji="1" lang="ja-JP" altLang="en-US" dirty="0" smtClean="0"/>
              <a:t>仏教伝来（古代の文明開化）</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ja-JP" dirty="0" smtClean="0"/>
              <a:t>倭国が百済から技術移転に成功　寺院建立等　</a:t>
            </a:r>
          </a:p>
          <a:p>
            <a:r>
              <a:rPr lang="ja-JP" altLang="en-US" dirty="0" smtClean="0"/>
              <a:t>蘇我氏の氏寺・</a:t>
            </a:r>
            <a:r>
              <a:rPr lang="ja-JP" altLang="ja-JP" dirty="0" smtClean="0"/>
              <a:t>飛鳥寺</a:t>
            </a:r>
            <a:r>
              <a:rPr lang="ja-JP" altLang="en-US" dirty="0" smtClean="0"/>
              <a:t>（</a:t>
            </a:r>
            <a:r>
              <a:rPr lang="ja-JP" altLang="ja-JP" dirty="0" smtClean="0"/>
              <a:t>日本初の本格的寺院</a:t>
            </a:r>
            <a:r>
              <a:rPr lang="ja-JP" altLang="en-US" dirty="0" smtClean="0"/>
              <a:t>）は</a:t>
            </a:r>
            <a:r>
              <a:rPr lang="ja-JP" altLang="ja-JP" dirty="0" smtClean="0"/>
              <a:t>古代の文明開化　　</a:t>
            </a:r>
          </a:p>
          <a:p>
            <a:r>
              <a:rPr lang="ja-JP" altLang="ja-JP" dirty="0" smtClean="0"/>
              <a:t>仏教を本格的国造りに導入　経典の読み書き　最先端の大陸からの情報が入って来る</a:t>
            </a:r>
          </a:p>
          <a:p>
            <a:r>
              <a:rPr lang="ja-JP" altLang="en-US" dirty="0" smtClean="0"/>
              <a:t>蘇我</a:t>
            </a:r>
            <a:r>
              <a:rPr lang="ja-JP" altLang="ja-JP" dirty="0" smtClean="0"/>
              <a:t>馬古</a:t>
            </a:r>
            <a:r>
              <a:rPr lang="ja-JP" altLang="en-US" dirty="0" smtClean="0"/>
              <a:t>は</a:t>
            </a:r>
            <a:r>
              <a:rPr lang="ja-JP" altLang="ja-JP" dirty="0" smtClean="0"/>
              <a:t>渡来人情報</a:t>
            </a:r>
            <a:r>
              <a:rPr lang="ja-JP" altLang="en-US" dirty="0" smtClean="0"/>
              <a:t>により、</a:t>
            </a:r>
            <a:r>
              <a:rPr lang="ja-JP" altLang="ja-JP" dirty="0" smtClean="0"/>
              <a:t>　大陸情勢</a:t>
            </a:r>
            <a:r>
              <a:rPr lang="ja-JP" altLang="en-US" dirty="0" smtClean="0"/>
              <a:t>を知り</a:t>
            </a:r>
            <a:r>
              <a:rPr lang="ja-JP" altLang="ja-JP" dirty="0" smtClean="0"/>
              <a:t>貿易利益</a:t>
            </a:r>
            <a:r>
              <a:rPr lang="ja-JP" altLang="en-US" dirty="0" smtClean="0"/>
              <a:t>を獲得するとともに、</a:t>
            </a:r>
            <a:r>
              <a:rPr lang="ja-JP" altLang="ja-JP" dirty="0" smtClean="0"/>
              <a:t>灌漑技術で農地開発</a:t>
            </a:r>
            <a:r>
              <a:rPr lang="ja-JP" altLang="en-US" dirty="0" smtClean="0"/>
              <a:t>を行う</a:t>
            </a:r>
            <a:endParaRPr lang="ja-JP" altLang="ja-JP" dirty="0" smtClean="0"/>
          </a:p>
          <a:p>
            <a:r>
              <a:rPr lang="ja-JP" altLang="ja-JP" dirty="0" smtClean="0"/>
              <a:t>中国と対等</a:t>
            </a:r>
            <a:r>
              <a:rPr lang="ja-JP" altLang="en-US" dirty="0" smtClean="0"/>
              <a:t>を物語る</a:t>
            </a:r>
            <a:r>
              <a:rPr lang="ja-JP" altLang="ja-JP" dirty="0" smtClean="0"/>
              <a:t>隋への国書</a:t>
            </a:r>
            <a:r>
              <a:rPr lang="ja-JP" altLang="en-US" dirty="0" smtClean="0"/>
              <a:t>　</a:t>
            </a:r>
            <a:r>
              <a:rPr lang="ja-JP" altLang="ja-JP" dirty="0" smtClean="0"/>
              <a:t>　フミヒトと言われる渡来人専門家</a:t>
            </a:r>
            <a:r>
              <a:rPr lang="ja-JP" altLang="en-US" dirty="0" smtClean="0"/>
              <a:t>（官僚）</a:t>
            </a:r>
            <a:r>
              <a:rPr lang="ja-JP" altLang="ja-JP" dirty="0" smtClean="0"/>
              <a:t>を使いこなす　</a:t>
            </a:r>
            <a:r>
              <a:rPr lang="en-US" altLang="ja-JP" dirty="0" smtClean="0"/>
              <a:t> </a:t>
            </a:r>
            <a:endParaRPr lang="ja-JP" altLang="ja-JP" dirty="0" smtClean="0"/>
          </a:p>
          <a:p>
            <a:endParaRPr kumimoji="1" lang="ja-JP"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normAutofit/>
          </a:bodyPr>
          <a:lstStyle/>
          <a:p>
            <a:r>
              <a:rPr kumimoji="1" lang="ja-JP" altLang="en-US" dirty="0" smtClean="0"/>
              <a:t>白村江の敗戦⇒律令国家の樹立</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ja-JP" dirty="0" smtClean="0"/>
              <a:t>白村江の戦い　豪族連合</a:t>
            </a:r>
            <a:r>
              <a:rPr lang="ja-JP" altLang="en-US" dirty="0" smtClean="0"/>
              <a:t>（倭国）</a:t>
            </a:r>
            <a:r>
              <a:rPr lang="ja-JP" altLang="ja-JP" dirty="0" smtClean="0"/>
              <a:t>と集権国家</a:t>
            </a:r>
            <a:r>
              <a:rPr lang="ja-JP" altLang="en-US" dirty="0" smtClean="0"/>
              <a:t>（唐）</a:t>
            </a:r>
            <a:r>
              <a:rPr lang="ja-JP" altLang="ja-JP" dirty="0" smtClean="0"/>
              <a:t>の違いを感じ、それを支える官僚制の必要性を感じ</a:t>
            </a:r>
            <a:r>
              <a:rPr lang="ja-JP" altLang="en-US" dirty="0" smtClean="0"/>
              <a:t>させた</a:t>
            </a:r>
            <a:endParaRPr lang="ja-JP" altLang="ja-JP" dirty="0" smtClean="0"/>
          </a:p>
          <a:p>
            <a:r>
              <a:rPr lang="ja-JP" altLang="ja-JP" dirty="0" smtClean="0"/>
              <a:t>天智天皇</a:t>
            </a:r>
            <a:r>
              <a:rPr lang="ja-JP" altLang="en-US" dirty="0" smtClean="0"/>
              <a:t>の律令制による</a:t>
            </a:r>
            <a:r>
              <a:rPr lang="ja-JP" altLang="ja-JP" dirty="0" smtClean="0"/>
              <a:t>中央集権国家</a:t>
            </a:r>
            <a:r>
              <a:rPr lang="ja-JP" altLang="en-US" dirty="0" smtClean="0"/>
              <a:t>樹立　（大津への遷都）</a:t>
            </a:r>
            <a:r>
              <a:rPr lang="ja-JP" altLang="ja-JP" dirty="0" smtClean="0"/>
              <a:t>　</a:t>
            </a:r>
            <a:endParaRPr lang="en-US" altLang="ja-JP" dirty="0" smtClean="0"/>
          </a:p>
          <a:p>
            <a:r>
              <a:rPr lang="ja-JP" altLang="ja-JP" dirty="0" smtClean="0"/>
              <a:t>文書による行政を</a:t>
            </a:r>
            <a:r>
              <a:rPr lang="ja-JP" altLang="en-US" dirty="0" smtClean="0"/>
              <a:t>実施（</a:t>
            </a:r>
            <a:r>
              <a:rPr lang="ja-JP" altLang="ja-JP" dirty="0" smtClean="0"/>
              <a:t>音義木簡</a:t>
            </a:r>
            <a:r>
              <a:rPr lang="ja-JP" altLang="en-US" dirty="0" smtClean="0"/>
              <a:t>）</a:t>
            </a:r>
            <a:r>
              <a:rPr lang="ja-JP" altLang="ja-JP" dirty="0" smtClean="0"/>
              <a:t>豪族は読み書きの能力が求められた　律令体制　庚午年籍</a:t>
            </a:r>
          </a:p>
          <a:p>
            <a:r>
              <a:rPr lang="ja-JP" altLang="ja-JP" dirty="0" smtClean="0"/>
              <a:t>氏の家格で決まっていたのが、国と地方を回ることで昇進するシステムに変わる</a:t>
            </a:r>
          </a:p>
          <a:p>
            <a:r>
              <a:rPr lang="ja-JP" altLang="ja-JP" dirty="0" smtClean="0"/>
              <a:t>唐と新羅が戦争</a:t>
            </a:r>
            <a:r>
              <a:rPr lang="ja-JP" altLang="en-US" dirty="0" smtClean="0"/>
              <a:t>状態になり</a:t>
            </a:r>
            <a:r>
              <a:rPr lang="ja-JP" altLang="ja-JP" dirty="0" smtClean="0"/>
              <a:t>危機が去る</a:t>
            </a:r>
            <a:r>
              <a:rPr lang="ja-JP" altLang="en-US" dirty="0" smtClean="0"/>
              <a:t>。</a:t>
            </a:r>
            <a:r>
              <a:rPr lang="ja-JP" altLang="ja-JP" dirty="0" smtClean="0"/>
              <a:t>天武天皇</a:t>
            </a:r>
            <a:r>
              <a:rPr lang="ja-JP" altLang="en-US" dirty="0" smtClean="0"/>
              <a:t>は再び</a:t>
            </a:r>
            <a:r>
              <a:rPr lang="ja-JP" altLang="ja-JP" dirty="0" smtClean="0"/>
              <a:t>飛鳥へ遷都</a:t>
            </a:r>
          </a:p>
          <a:p>
            <a:endParaRPr kumimoji="1" lang="ja-JP"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タイトル 1"/>
          <p:cNvSpPr>
            <a:spLocks noGrp="1"/>
          </p:cNvSpPr>
          <p:nvPr>
            <p:ph type="title"/>
          </p:nvPr>
        </p:nvSpPr>
        <p:spPr>
          <a:xfrm>
            <a:off x="457200" y="44450"/>
            <a:ext cx="8229600" cy="1223963"/>
          </a:xfrm>
          <a:solidFill>
            <a:srgbClr val="FFCCFF"/>
          </a:solidFill>
          <a:ln w="57150">
            <a:solidFill>
              <a:schemeClr val="tx1"/>
            </a:solidFill>
          </a:ln>
        </p:spPr>
        <p:txBody>
          <a:bodyPr/>
          <a:lstStyle/>
          <a:p>
            <a:r>
              <a:rPr lang="ja-JP" altLang="en-US" dirty="0" smtClean="0"/>
              <a:t>越前への仏教伝来</a:t>
            </a:r>
          </a:p>
        </p:txBody>
      </p:sp>
      <p:sp>
        <p:nvSpPr>
          <p:cNvPr id="69635" name="コンテンツ プレースホルダ 2"/>
          <p:cNvSpPr>
            <a:spLocks noGrp="1"/>
          </p:cNvSpPr>
          <p:nvPr>
            <p:ph idx="1"/>
          </p:nvPr>
        </p:nvSpPr>
        <p:spPr>
          <a:xfrm>
            <a:off x="457200" y="1341438"/>
            <a:ext cx="8229600" cy="5516562"/>
          </a:xfrm>
        </p:spPr>
        <p:txBody>
          <a:bodyPr>
            <a:noAutofit/>
          </a:bodyPr>
          <a:lstStyle/>
          <a:p>
            <a:pPr>
              <a:defRPr/>
            </a:pPr>
            <a:r>
              <a:rPr lang="ja-JP" altLang="en-US" dirty="0" smtClean="0">
                <a:latin typeface="+mn-ea"/>
              </a:rPr>
              <a:t>アイヌの地　地名には古いものが残る</a:t>
            </a:r>
            <a:endParaRPr lang="en-US" altLang="ja-JP" dirty="0" smtClean="0">
              <a:latin typeface="+mn-ea"/>
            </a:endParaRPr>
          </a:p>
          <a:p>
            <a:pPr marL="0" indent="0">
              <a:buFontTx/>
              <a:buNone/>
              <a:defRPr/>
            </a:pPr>
            <a:r>
              <a:rPr lang="ja-JP" altLang="en-US" dirty="0" smtClean="0">
                <a:latin typeface="+mn-ea"/>
              </a:rPr>
              <a:t>　　　名前は他と</a:t>
            </a:r>
            <a:r>
              <a:rPr lang="ja-JP" altLang="en-US" dirty="0">
                <a:latin typeface="+mn-ea"/>
              </a:rPr>
              <a:t>の</a:t>
            </a:r>
            <a:r>
              <a:rPr lang="ja-JP" altLang="en-US" dirty="0" smtClean="0">
                <a:latin typeface="+mn-ea"/>
              </a:rPr>
              <a:t>区別　あの山、御巣鷹山</a:t>
            </a:r>
            <a:endParaRPr lang="en-US" altLang="ja-JP" dirty="0" smtClean="0">
              <a:latin typeface="+mn-ea"/>
            </a:endParaRPr>
          </a:p>
          <a:p>
            <a:pPr>
              <a:defRPr/>
            </a:pPr>
            <a:r>
              <a:rPr lang="ja-JP" altLang="en-US" dirty="0" smtClean="0">
                <a:latin typeface="+mn-ea"/>
              </a:rPr>
              <a:t>神道は鎮守の森⇔山岳宗教は仏教</a:t>
            </a:r>
            <a:endParaRPr lang="en-US" altLang="ja-JP" dirty="0" smtClean="0">
              <a:latin typeface="+mn-ea"/>
            </a:endParaRPr>
          </a:p>
          <a:p>
            <a:pPr>
              <a:defRPr/>
            </a:pPr>
            <a:r>
              <a:rPr lang="ja-JP" altLang="ja-JP" dirty="0" smtClean="0">
                <a:latin typeface="+mn-ea"/>
              </a:rPr>
              <a:t>中国</a:t>
            </a:r>
            <a:r>
              <a:rPr lang="ja-JP" altLang="en-US" dirty="0">
                <a:latin typeface="+mn-ea"/>
              </a:rPr>
              <a:t>から輸入した奈良</a:t>
            </a:r>
            <a:r>
              <a:rPr lang="ja-JP" altLang="ja-JP" dirty="0">
                <a:latin typeface="+mn-ea"/>
              </a:rPr>
              <a:t>仏教は人心を掌握し堅固な国家体制を作るための</a:t>
            </a:r>
            <a:r>
              <a:rPr lang="ja-JP" altLang="ja-JP" dirty="0" smtClean="0">
                <a:latin typeface="+mn-ea"/>
              </a:rPr>
              <a:t>思想</a:t>
            </a:r>
            <a:r>
              <a:rPr lang="ja-JP" altLang="en-US" dirty="0" smtClean="0">
                <a:latin typeface="+mn-ea"/>
              </a:rPr>
              <a:t>　⇔</a:t>
            </a:r>
            <a:r>
              <a:rPr lang="ja-JP" altLang="ja-JP" dirty="0" smtClean="0">
                <a:latin typeface="+mn-ea"/>
              </a:rPr>
              <a:t>個人を救済するための</a:t>
            </a:r>
            <a:r>
              <a:rPr lang="ja-JP" altLang="en-US" dirty="0" smtClean="0">
                <a:latin typeface="+mn-ea"/>
              </a:rPr>
              <a:t>民間</a:t>
            </a:r>
            <a:r>
              <a:rPr lang="ja-JP" altLang="ja-JP" dirty="0" smtClean="0">
                <a:latin typeface="+mn-ea"/>
              </a:rPr>
              <a:t>宗教</a:t>
            </a:r>
            <a:r>
              <a:rPr lang="ja-JP" altLang="en-US" dirty="0" smtClean="0">
                <a:latin typeface="+mn-ea"/>
              </a:rPr>
              <a:t>は別途伝来？</a:t>
            </a:r>
            <a:endParaRPr lang="en-US" altLang="ja-JP" dirty="0" smtClean="0">
              <a:latin typeface="+mn-ea"/>
            </a:endParaRPr>
          </a:p>
          <a:p>
            <a:pPr>
              <a:defRPr/>
            </a:pPr>
            <a:r>
              <a:rPr lang="ja-JP" altLang="en-US" dirty="0" smtClean="0">
                <a:latin typeface="+mn-ea"/>
              </a:rPr>
              <a:t>日本人はインド式輪廻観が弱く、先祖供養を重視する儒教式招魂再生観が強い　　</a:t>
            </a:r>
            <a:endParaRPr lang="en-US" altLang="ja-JP" dirty="0" smtClean="0">
              <a:latin typeface="+mn-ea"/>
            </a:endParaRPr>
          </a:p>
          <a:p>
            <a:pPr>
              <a:defRPr/>
            </a:pPr>
            <a:r>
              <a:rPr lang="ja-JP" altLang="en-US" dirty="0" smtClean="0">
                <a:latin typeface="+mn-ea"/>
              </a:rPr>
              <a:t>自然が厳しいインドと異なり、中国、日本は現世が豊か　仏教には祖先の観念はない</a:t>
            </a:r>
            <a:endParaRPr lang="en-US" altLang="ja-JP"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85000"/>
                <a:lumOff val="15000"/>
              </a:schemeClr>
            </a:solidFill>
            <a:prstDash val="lgDash"/>
          </a:ln>
        </p:spPr>
        <p:txBody>
          <a:bodyPr/>
          <a:lstStyle/>
          <a:p>
            <a:pPr>
              <a:defRPr/>
            </a:pPr>
            <a:r>
              <a:rPr lang="ja-JP" altLang="en-US" dirty="0" smtClean="0"/>
              <a:t>神仏習合</a:t>
            </a:r>
            <a:endParaRPr lang="ja-JP" altLang="en-US" dirty="0"/>
          </a:p>
        </p:txBody>
      </p:sp>
      <p:sp>
        <p:nvSpPr>
          <p:cNvPr id="224259" name="コンテンツ プレースホルダー 2"/>
          <p:cNvSpPr>
            <a:spLocks noGrp="1"/>
          </p:cNvSpPr>
          <p:nvPr>
            <p:ph idx="1"/>
          </p:nvPr>
        </p:nvSpPr>
        <p:spPr>
          <a:xfrm>
            <a:off x="488950" y="1600200"/>
            <a:ext cx="8229600" cy="4525963"/>
          </a:xfrm>
        </p:spPr>
        <p:txBody>
          <a:bodyPr/>
          <a:lstStyle/>
          <a:p>
            <a:r>
              <a:rPr lang="ja-JP" altLang="en-US" smtClean="0"/>
              <a:t>本地垂迹説　中国へのコンプレックス、インドへのあこがれ（仏が神となって表れている発想）</a:t>
            </a:r>
            <a:endParaRPr lang="en-US" altLang="ja-JP" smtClean="0"/>
          </a:p>
          <a:p>
            <a:r>
              <a:rPr lang="ja-JP" altLang="en-US" smtClean="0"/>
              <a:t>白山平泉寺という神社（平泉澄の皇国史観）</a:t>
            </a:r>
            <a:endParaRPr lang="en-US" altLang="ja-JP" smtClean="0"/>
          </a:p>
          <a:p>
            <a:r>
              <a:rPr lang="ja-JP" altLang="en-US" smtClean="0"/>
              <a:t>「泰澄伝説」の形成と奪合</a:t>
            </a:r>
            <a:endParaRPr lang="en-US" altLang="ja-JP" smtClean="0"/>
          </a:p>
          <a:p>
            <a:r>
              <a:rPr lang="ja-JP" altLang="en-US" smtClean="0"/>
              <a:t>白山帰属　越前加賀領地紛争から天領化⇒明治の大逆転（白山十八村の石川県帰属）⇒道州制で白山平泉寺のヘゲモニー回復？</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タイトル 1"/>
          <p:cNvSpPr>
            <a:spLocks noGrp="1"/>
          </p:cNvSpPr>
          <p:nvPr>
            <p:ph type="title"/>
          </p:nvPr>
        </p:nvSpPr>
        <p:spPr>
          <a:xfrm>
            <a:off x="179388" y="282575"/>
            <a:ext cx="8893175" cy="1417638"/>
          </a:xfrm>
          <a:ln w="57150">
            <a:solidFill>
              <a:schemeClr val="tx1"/>
            </a:solidFill>
            <a:prstDash val="lgDash"/>
          </a:ln>
        </p:spPr>
        <p:txBody>
          <a:bodyPr/>
          <a:lstStyle/>
          <a:p>
            <a:r>
              <a:rPr lang="ja-JP" altLang="en-US" smtClean="0"/>
              <a:t>大乗仏教①</a:t>
            </a:r>
          </a:p>
        </p:txBody>
      </p:sp>
      <p:sp>
        <p:nvSpPr>
          <p:cNvPr id="69635" name="コンテンツ プレースホルダ 2"/>
          <p:cNvSpPr>
            <a:spLocks noGrp="1"/>
          </p:cNvSpPr>
          <p:nvPr>
            <p:ph idx="1"/>
          </p:nvPr>
        </p:nvSpPr>
        <p:spPr>
          <a:xfrm>
            <a:off x="457200" y="2133600"/>
            <a:ext cx="8229600" cy="3916363"/>
          </a:xfrm>
        </p:spPr>
        <p:txBody>
          <a:bodyPr>
            <a:normAutofit fontScale="92500" lnSpcReduction="10000"/>
          </a:bodyPr>
          <a:lstStyle/>
          <a:p>
            <a:pPr>
              <a:defRPr/>
            </a:pPr>
            <a:r>
              <a:rPr lang="ja-JP" altLang="en-US" dirty="0" smtClean="0"/>
              <a:t>上座部仏教の戒律　気候風土の異なるところでは困難</a:t>
            </a:r>
            <a:endParaRPr lang="en-US" altLang="ja-JP" dirty="0" smtClean="0"/>
          </a:p>
          <a:p>
            <a:pPr>
              <a:defRPr/>
            </a:pPr>
            <a:r>
              <a:rPr lang="ja-JP" altLang="ja-JP" dirty="0" smtClean="0"/>
              <a:t>日本仏教</a:t>
            </a:r>
            <a:r>
              <a:rPr lang="ja-JP" altLang="ja-JP" dirty="0"/>
              <a:t>が</a:t>
            </a:r>
            <a:r>
              <a:rPr lang="ja-JP" altLang="ja-JP" dirty="0" smtClean="0"/>
              <a:t>小乗的厳しい</a:t>
            </a:r>
            <a:r>
              <a:rPr lang="ja-JP" altLang="ja-JP" dirty="0"/>
              <a:t>戒律を持たないのは最澄による、形骸化していた「具足戒」の否定から始まった。大乗戒で</a:t>
            </a:r>
            <a:r>
              <a:rPr lang="ja-JP" altLang="ja-JP" dirty="0" smtClean="0"/>
              <a:t>十分</a:t>
            </a:r>
            <a:r>
              <a:rPr lang="ja-JP" altLang="en-US" dirty="0" smtClean="0"/>
              <a:t>とされる</a:t>
            </a:r>
            <a:r>
              <a:rPr lang="ja-JP" altLang="ja-JP" dirty="0" smtClean="0"/>
              <a:t>。</a:t>
            </a:r>
            <a:endParaRPr lang="en-US" altLang="ja-JP" dirty="0" smtClean="0"/>
          </a:p>
          <a:p>
            <a:pPr>
              <a:defRPr/>
            </a:pPr>
            <a:r>
              <a:rPr lang="ja-JP" altLang="ja-JP" dirty="0" smtClean="0"/>
              <a:t>全面</a:t>
            </a:r>
            <a:r>
              <a:rPr lang="ja-JP" altLang="ja-JP" dirty="0"/>
              <a:t>否定された奈良仏教は</a:t>
            </a:r>
            <a:r>
              <a:rPr lang="ja-JP" altLang="ja-JP" dirty="0" smtClean="0"/>
              <a:t>激怒</a:t>
            </a:r>
            <a:endParaRPr lang="en-US" altLang="ja-JP" dirty="0" smtClean="0"/>
          </a:p>
          <a:p>
            <a:pPr>
              <a:defRPr/>
            </a:pPr>
            <a:r>
              <a:rPr lang="ja-JP" altLang="ja-JP" dirty="0" smtClean="0"/>
              <a:t>空海は</a:t>
            </a:r>
            <a:r>
              <a:rPr lang="ja-JP" altLang="en-US" dirty="0" smtClean="0"/>
              <a:t>奈良仏教を</a:t>
            </a:r>
            <a:r>
              <a:rPr lang="ja-JP" altLang="ja-JP" dirty="0" smtClean="0"/>
              <a:t>擁護</a:t>
            </a:r>
            <a:endParaRPr lang="en-US" altLang="ja-JP" dirty="0" smtClean="0"/>
          </a:p>
          <a:p>
            <a:pPr marL="0" indent="0">
              <a:buFontTx/>
              <a:buNone/>
              <a:defRPr/>
            </a:pPr>
            <a:r>
              <a:rPr lang="ja-JP" altLang="en-US" dirty="0" smtClean="0"/>
              <a:t>　　　　</a:t>
            </a:r>
            <a:endParaRPr lang="en-US" altLang="ja-JP"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prstDash val="dash"/>
          </a:ln>
        </p:spPr>
        <p:txBody>
          <a:bodyPr/>
          <a:lstStyle/>
          <a:p>
            <a:pPr>
              <a:defRPr/>
            </a:pPr>
            <a:r>
              <a:rPr lang="ja-JP" altLang="en-US" dirty="0" smtClean="0"/>
              <a:t>大乗仏教②</a:t>
            </a:r>
            <a:endParaRPr lang="ja-JP" altLang="en-US" dirty="0"/>
          </a:p>
        </p:txBody>
      </p:sp>
      <p:sp>
        <p:nvSpPr>
          <p:cNvPr id="233475" name="コンテンツ プレースホルダ 2"/>
          <p:cNvSpPr>
            <a:spLocks noGrp="1"/>
          </p:cNvSpPr>
          <p:nvPr>
            <p:ph idx="1"/>
          </p:nvPr>
        </p:nvSpPr>
        <p:spPr>
          <a:xfrm>
            <a:off x="457200" y="1600200"/>
            <a:ext cx="8229600" cy="4997450"/>
          </a:xfrm>
        </p:spPr>
        <p:txBody>
          <a:bodyPr>
            <a:normAutofit lnSpcReduction="10000"/>
          </a:bodyPr>
          <a:lstStyle/>
          <a:p>
            <a:r>
              <a:rPr lang="ja-JP" altLang="en-US" smtClean="0"/>
              <a:t>新仏教の総称であり、その基本的枠組みの中で重要なものが平行世界（三千大千世界）　　　　　　　　　　　　　　　　　　　　　　　　　　　　　　　　　　　　　　　　　　　　　　　　　　　　　　　　　⇒多宇宙論</a:t>
            </a:r>
            <a:endParaRPr lang="en-US" altLang="ja-JP" smtClean="0"/>
          </a:p>
          <a:p>
            <a:r>
              <a:rPr lang="ja-JP" altLang="en-US" smtClean="0"/>
              <a:t>法則性に基づく世界観を放棄し、奇跡によって人を救う大乗的思想を可能（絶対神）</a:t>
            </a:r>
            <a:endParaRPr lang="en-US" altLang="ja-JP" smtClean="0"/>
          </a:p>
          <a:p>
            <a:r>
              <a:rPr lang="ja-JP" altLang="en-US" smtClean="0"/>
              <a:t>江戸期富永仲基は研究の結果、大乗仏教非仏教論を唱えるも各宗派から抹殺され、明治になり内藤湖南が再発見する</a:t>
            </a:r>
            <a:endParaRPr lang="en-US" altLang="ja-JP" smtClean="0"/>
          </a:p>
          <a:p>
            <a:r>
              <a:rPr lang="ja-JP" altLang="en-US" smtClean="0"/>
              <a:t>日本人は明治期に欧州から小乗仏教を知るも、キリスト教を知った上であり、混乱はなし</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タイトル 1"/>
          <p:cNvSpPr>
            <a:spLocks noGrp="1"/>
          </p:cNvSpPr>
          <p:nvPr>
            <p:ph type="title"/>
          </p:nvPr>
        </p:nvSpPr>
        <p:spPr>
          <a:xfrm>
            <a:off x="179388" y="66675"/>
            <a:ext cx="8893175" cy="1417638"/>
          </a:xfrm>
          <a:ln w="57150">
            <a:solidFill>
              <a:schemeClr val="tx1"/>
            </a:solidFill>
            <a:prstDash val="lgDash"/>
          </a:ln>
        </p:spPr>
        <p:txBody>
          <a:bodyPr/>
          <a:lstStyle/>
          <a:p>
            <a:r>
              <a:rPr lang="ja-JP" altLang="en-US" smtClean="0"/>
              <a:t>平安時代での変質</a:t>
            </a:r>
          </a:p>
        </p:txBody>
      </p:sp>
      <p:sp>
        <p:nvSpPr>
          <p:cNvPr id="69635" name="コンテンツ プレースホルダ 2"/>
          <p:cNvSpPr>
            <a:spLocks noGrp="1"/>
          </p:cNvSpPr>
          <p:nvPr>
            <p:ph idx="1"/>
          </p:nvPr>
        </p:nvSpPr>
        <p:spPr>
          <a:xfrm>
            <a:off x="457200" y="1600200"/>
            <a:ext cx="8229600" cy="5068888"/>
          </a:xfrm>
        </p:spPr>
        <p:txBody>
          <a:bodyPr/>
          <a:lstStyle/>
          <a:p>
            <a:pPr>
              <a:defRPr/>
            </a:pPr>
            <a:r>
              <a:rPr lang="ja-JP" altLang="ja-JP" dirty="0"/>
              <a:t>母系社会で生きてゆくうえ</a:t>
            </a:r>
            <a:r>
              <a:rPr lang="ja-JP" altLang="ja-JP" dirty="0" smtClean="0"/>
              <a:t>で</a:t>
            </a:r>
            <a:r>
              <a:rPr lang="ja-JP" altLang="en-US" dirty="0" smtClean="0"/>
              <a:t>、</a:t>
            </a:r>
            <a:r>
              <a:rPr lang="ja-JP" altLang="ja-JP" dirty="0" smtClean="0"/>
              <a:t>女性</a:t>
            </a:r>
            <a:r>
              <a:rPr lang="ja-JP" altLang="ja-JP" dirty="0"/>
              <a:t>の心をくすぐる歌が</a:t>
            </a:r>
            <a:r>
              <a:rPr lang="ja-JP" altLang="ja-JP" dirty="0" smtClean="0"/>
              <a:t>必要</a:t>
            </a:r>
            <a:r>
              <a:rPr lang="ja-JP" altLang="en-US" dirty="0" smtClean="0"/>
              <a:t>（</a:t>
            </a:r>
            <a:r>
              <a:rPr lang="ja-JP" altLang="ja-JP" dirty="0" smtClean="0"/>
              <a:t>政治力</a:t>
            </a:r>
            <a:r>
              <a:rPr lang="ja-JP" altLang="en-US" dirty="0" smtClean="0"/>
              <a:t>）。</a:t>
            </a:r>
            <a:endParaRPr lang="en-US" altLang="ja-JP" dirty="0" smtClean="0"/>
          </a:p>
          <a:p>
            <a:pPr marL="0" indent="0">
              <a:buFontTx/>
              <a:buNone/>
              <a:defRPr/>
            </a:pPr>
            <a:r>
              <a:rPr lang="ja-JP" altLang="en-US" dirty="0" smtClean="0"/>
              <a:t>⇒</a:t>
            </a:r>
            <a:r>
              <a:rPr lang="ja-JP" altLang="ja-JP" dirty="0" smtClean="0"/>
              <a:t>平安</a:t>
            </a:r>
            <a:r>
              <a:rPr lang="ja-JP" altLang="ja-JP" dirty="0"/>
              <a:t>時代の日本人の</a:t>
            </a:r>
            <a:r>
              <a:rPr lang="ja-JP" altLang="ja-JP" dirty="0" smtClean="0"/>
              <a:t>感覚</a:t>
            </a:r>
            <a:r>
              <a:rPr lang="ja-JP" altLang="en-US" dirty="0" smtClean="0"/>
              <a:t>は</a:t>
            </a:r>
            <a:r>
              <a:rPr lang="ja-JP" altLang="ja-JP" dirty="0" smtClean="0"/>
              <a:t>奈良</a:t>
            </a:r>
            <a:r>
              <a:rPr lang="ja-JP" altLang="ja-JP" dirty="0"/>
              <a:t>時代とは大きく異なるもの</a:t>
            </a:r>
            <a:r>
              <a:rPr lang="ja-JP" altLang="ja-JP" dirty="0" smtClean="0"/>
              <a:t>に</a:t>
            </a:r>
            <a:r>
              <a:rPr lang="ja-JP" altLang="en-US" dirty="0" smtClean="0"/>
              <a:t>変化</a:t>
            </a:r>
            <a:endParaRPr lang="en-US" altLang="ja-JP" dirty="0" smtClean="0"/>
          </a:p>
          <a:p>
            <a:pPr marL="0" indent="0">
              <a:buFontTx/>
              <a:buNone/>
              <a:defRPr/>
            </a:pPr>
            <a:r>
              <a:rPr lang="ja-JP" altLang="en-US" dirty="0" smtClean="0"/>
              <a:t>　</a:t>
            </a:r>
            <a:endParaRPr lang="en-US" altLang="ja-JP" dirty="0" smtClean="0"/>
          </a:p>
          <a:p>
            <a:pPr marL="0" indent="0">
              <a:buFontTx/>
              <a:buNone/>
              <a:defRPr/>
            </a:pPr>
            <a:r>
              <a:rPr lang="ja-JP" altLang="en-US" dirty="0" smtClean="0"/>
              <a:t>　</a:t>
            </a:r>
            <a:r>
              <a:rPr lang="ja-JP" altLang="ja-JP" dirty="0" smtClean="0"/>
              <a:t>平安時代初期</a:t>
            </a:r>
            <a:r>
              <a:rPr lang="ja-JP" altLang="en-US" dirty="0" smtClean="0"/>
              <a:t>（</a:t>
            </a:r>
            <a:r>
              <a:rPr lang="ja-JP" altLang="ja-JP" dirty="0" smtClean="0"/>
              <a:t>国風暗黒時代</a:t>
            </a:r>
            <a:r>
              <a:rPr lang="ja-JP" altLang="en-US" dirty="0" smtClean="0"/>
              <a:t>）</a:t>
            </a:r>
            <a:r>
              <a:rPr lang="ja-JP" altLang="ja-JP" dirty="0" smtClean="0"/>
              <a:t>　万葉集が読めなくなってしま</a:t>
            </a:r>
            <a:r>
              <a:rPr lang="ja-JP" altLang="en-US" dirty="0" smtClean="0"/>
              <a:t>った</a:t>
            </a:r>
            <a:endParaRPr lang="ja-JP" altLang="ja-JP" dirty="0" smtClean="0"/>
          </a:p>
          <a:p>
            <a:pPr marL="0" indent="0">
              <a:buFontTx/>
              <a:buNone/>
              <a:defRPr/>
            </a:pPr>
            <a:endParaRPr lang="ja-JP" altLang="ja-JP" dirty="0"/>
          </a:p>
          <a:p>
            <a:pPr marL="0" indent="0">
              <a:buFontTx/>
              <a:buNone/>
              <a:defRPr/>
            </a:pPr>
            <a:r>
              <a:rPr lang="ja-JP" altLang="en-US" dirty="0" smtClean="0"/>
              <a:t>　　　　</a:t>
            </a:r>
            <a:endParaRPr lang="en-US" altLang="ja-JP"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タイトル 1"/>
          <p:cNvSpPr>
            <a:spLocks noGrp="1"/>
          </p:cNvSpPr>
          <p:nvPr>
            <p:ph type="title"/>
          </p:nvPr>
        </p:nvSpPr>
        <p:spPr>
          <a:xfrm>
            <a:off x="457200" y="44450"/>
            <a:ext cx="8229600" cy="1143000"/>
          </a:xfrm>
          <a:ln w="38100">
            <a:solidFill>
              <a:schemeClr val="tx1">
                <a:lumMod val="95000"/>
                <a:lumOff val="5000"/>
              </a:schemeClr>
            </a:solidFill>
            <a:prstDash val="dash"/>
          </a:ln>
        </p:spPr>
        <p:txBody>
          <a:bodyPr/>
          <a:lstStyle/>
          <a:p>
            <a:pPr>
              <a:defRPr/>
            </a:pPr>
            <a:r>
              <a:rPr lang="ja-JP" altLang="en-US" dirty="0" smtClean="0"/>
              <a:t>平安期の日本語</a:t>
            </a:r>
          </a:p>
        </p:txBody>
      </p:sp>
      <p:sp>
        <p:nvSpPr>
          <p:cNvPr id="235523" name="コンテンツ プレースホルダ 2"/>
          <p:cNvSpPr>
            <a:spLocks noGrp="1"/>
          </p:cNvSpPr>
          <p:nvPr>
            <p:ph idx="1"/>
          </p:nvPr>
        </p:nvSpPr>
        <p:spPr>
          <a:xfrm>
            <a:off x="457200" y="1268413"/>
            <a:ext cx="8229600" cy="5141912"/>
          </a:xfrm>
        </p:spPr>
        <p:txBody>
          <a:bodyPr>
            <a:normAutofit lnSpcReduction="10000"/>
          </a:bodyPr>
          <a:lstStyle/>
          <a:p>
            <a:r>
              <a:rPr lang="ja-JP" altLang="ja-JP" smtClean="0"/>
              <a:t>平安時代の語彙は、当時の社会の複雑さを反映して、各位相（階級、身分などのグループ）ごとに、かなり相違していたのではないかと思われる。</a:t>
            </a:r>
            <a:endParaRPr lang="en-US" altLang="ja-JP" smtClean="0"/>
          </a:p>
          <a:p>
            <a:r>
              <a:rPr lang="ja-JP" altLang="ja-JP" smtClean="0"/>
              <a:t>これは各グループ内の意思疎通はかなり行われていたが、グループ相互の交通はあまりなかったことによるものであろうと思う。</a:t>
            </a:r>
            <a:endParaRPr lang="en-US" altLang="ja-JP" smtClean="0"/>
          </a:p>
          <a:p>
            <a:r>
              <a:rPr lang="ja-JP" altLang="ja-JP" smtClean="0"/>
              <a:t>それが平安時代も末頃になると各グループ間の交流が進み、ことに男女間の言語の交流が進んだのであろうと思われる</a:t>
            </a:r>
          </a:p>
          <a:p>
            <a:endParaRPr lang="ja-JP" alt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prstDash val="dash"/>
          </a:ln>
        </p:spPr>
        <p:txBody>
          <a:bodyPr/>
          <a:lstStyle/>
          <a:p>
            <a:pPr>
              <a:defRPr/>
            </a:pPr>
            <a:r>
              <a:rPr lang="ja-JP" altLang="en-US" dirty="0" smtClean="0"/>
              <a:t>ドイツ農民戦争との比較</a:t>
            </a:r>
            <a:endParaRPr lang="ja-JP" altLang="en-US" dirty="0"/>
          </a:p>
        </p:txBody>
      </p:sp>
      <p:sp>
        <p:nvSpPr>
          <p:cNvPr id="240643" name="コンテンツ プレースホルダ 2"/>
          <p:cNvSpPr>
            <a:spLocks noGrp="1"/>
          </p:cNvSpPr>
          <p:nvPr>
            <p:ph idx="1"/>
          </p:nvPr>
        </p:nvSpPr>
        <p:spPr>
          <a:xfrm>
            <a:off x="457200" y="1600200"/>
            <a:ext cx="8229600" cy="4997450"/>
          </a:xfrm>
        </p:spPr>
        <p:txBody>
          <a:bodyPr/>
          <a:lstStyle/>
          <a:p>
            <a:r>
              <a:rPr lang="ja-JP" altLang="en-US" smtClean="0"/>
              <a:t>マルティン・ルターも蓮如も「政教分離」政治闘争には否定的</a:t>
            </a:r>
            <a:endParaRPr lang="en-US" altLang="ja-JP" smtClean="0"/>
          </a:p>
          <a:p>
            <a:r>
              <a:rPr lang="ja-JP" altLang="ja-JP" smtClean="0"/>
              <a:t>「白骨の御文章」</a:t>
            </a:r>
            <a:endParaRPr lang="en-US" altLang="ja-JP" smtClean="0"/>
          </a:p>
          <a:p>
            <a:pPr>
              <a:buFontTx/>
              <a:buNone/>
            </a:pPr>
            <a:r>
              <a:rPr lang="ja-JP" altLang="en-US" smtClean="0"/>
              <a:t>　　　</a:t>
            </a:r>
            <a:r>
              <a:rPr lang="ja-JP" altLang="ja-JP" smtClean="0"/>
              <a:t>朝に紅顔ありて夕べに白骨となれる身なり</a:t>
            </a:r>
            <a:endParaRPr lang="en-US" altLang="ja-JP" smtClean="0"/>
          </a:p>
          <a:p>
            <a:r>
              <a:rPr lang="ja-JP" altLang="en-US" smtClean="0"/>
              <a:t>真宗は来世往来における機会均等を説く。現世における支配・従属関係は問題としない</a:t>
            </a:r>
            <a:endParaRPr lang="en-US" altLang="ja-JP" smtClean="0"/>
          </a:p>
          <a:p>
            <a:r>
              <a:rPr lang="ja-JP" altLang="en-US" smtClean="0"/>
              <a:t>諸侯勢力の勝利、農民は一層農奴的抑圧下におかれ、ドイツ農民はルター派をはなれカソリックが主流（現在はロマンティック街道）</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タイトル 1"/>
          <p:cNvSpPr>
            <a:spLocks noGrp="1"/>
          </p:cNvSpPr>
          <p:nvPr>
            <p:ph type="title"/>
          </p:nvPr>
        </p:nvSpPr>
        <p:spPr>
          <a:xfrm>
            <a:off x="457200" y="0"/>
            <a:ext cx="8229600" cy="1417638"/>
          </a:xfrm>
          <a:ln w="57150">
            <a:solidFill>
              <a:schemeClr val="tx1"/>
            </a:solidFill>
            <a:prstDash val="dash"/>
          </a:ln>
        </p:spPr>
        <p:txBody>
          <a:bodyPr/>
          <a:lstStyle/>
          <a:p>
            <a:r>
              <a:rPr lang="ja-JP" altLang="en-US" smtClean="0"/>
              <a:t>五十音図</a:t>
            </a:r>
          </a:p>
        </p:txBody>
      </p:sp>
      <p:sp>
        <p:nvSpPr>
          <p:cNvPr id="111619" name="コンテンツ プレースホルダ 2"/>
          <p:cNvSpPr>
            <a:spLocks noGrp="1"/>
          </p:cNvSpPr>
          <p:nvPr>
            <p:ph idx="1"/>
          </p:nvPr>
        </p:nvSpPr>
        <p:spPr>
          <a:xfrm>
            <a:off x="457200" y="1600200"/>
            <a:ext cx="8229600" cy="4924425"/>
          </a:xfrm>
        </p:spPr>
        <p:txBody>
          <a:bodyPr/>
          <a:lstStyle/>
          <a:p>
            <a:pPr>
              <a:defRPr/>
            </a:pPr>
            <a:r>
              <a:rPr lang="ja-JP" altLang="en-US" dirty="0" smtClean="0">
                <a:latin typeface="+mj-lt"/>
                <a:ea typeface="+mj-ea"/>
              </a:rPr>
              <a:t>明覚上人による</a:t>
            </a:r>
            <a:r>
              <a:rPr lang="ja-JP" altLang="ja-JP" dirty="0" smtClean="0"/>
              <a:t>日本語</a:t>
            </a:r>
            <a:r>
              <a:rPr lang="ja-JP" altLang="en-US" dirty="0" smtClean="0">
                <a:latin typeface="+mj-lt"/>
                <a:ea typeface="+mj-ea"/>
              </a:rPr>
              <a:t>の五十音図</a:t>
            </a:r>
            <a:r>
              <a:rPr lang="ja-JP" altLang="ja-JP" dirty="0" smtClean="0">
                <a:latin typeface="+mj-lt"/>
                <a:ea typeface="+mj-ea"/>
              </a:rPr>
              <a:t>の配列は</a:t>
            </a:r>
            <a:r>
              <a:rPr lang="ja-JP" altLang="en-US" dirty="0" smtClean="0">
                <a:latin typeface="+mj-lt"/>
                <a:ea typeface="+mj-ea"/>
              </a:rPr>
              <a:t>、</a:t>
            </a:r>
            <a:r>
              <a:rPr lang="ja-JP" altLang="ja-JP" dirty="0" smtClean="0">
                <a:latin typeface="+mj-lt"/>
                <a:ea typeface="+mj-ea"/>
              </a:rPr>
              <a:t>子音の種類がずっと少ないという点を除けば</a:t>
            </a:r>
            <a:r>
              <a:rPr lang="ja-JP" altLang="en-US" dirty="0" smtClean="0">
                <a:latin typeface="+mj-lt"/>
                <a:ea typeface="+mj-ea"/>
              </a:rPr>
              <a:t>、</a:t>
            </a:r>
            <a:r>
              <a:rPr lang="ja-JP" altLang="ja-JP" dirty="0" smtClean="0">
                <a:latin typeface="+mj-lt"/>
                <a:ea typeface="+mj-ea"/>
              </a:rPr>
              <a:t>サンスクリットの伝統的な音韻表の配列にそっくり倣って作られたものである</a:t>
            </a:r>
          </a:p>
          <a:p>
            <a:pPr>
              <a:defRPr/>
            </a:pPr>
            <a:r>
              <a:rPr lang="ja-JP" altLang="en-US" dirty="0" smtClean="0">
                <a:latin typeface="+mj-lt"/>
                <a:ea typeface="+mj-ea"/>
              </a:rPr>
              <a:t>現在</a:t>
            </a:r>
            <a:r>
              <a:rPr lang="ja-JP" altLang="ja-JP" dirty="0" smtClean="0">
                <a:latin typeface="+mj-lt"/>
                <a:ea typeface="+mj-ea"/>
              </a:rPr>
              <a:t>の配列は江戸時代に確立</a:t>
            </a:r>
            <a:endParaRPr lang="en-US" altLang="ja-JP" dirty="0" smtClean="0">
              <a:latin typeface="+mj-lt"/>
              <a:ea typeface="+mj-ea"/>
            </a:endParaRPr>
          </a:p>
          <a:p>
            <a:pPr>
              <a:defRPr/>
            </a:pPr>
            <a:r>
              <a:rPr lang="ja-JP" altLang="en-US" dirty="0" smtClean="0">
                <a:latin typeface="+mj-lt"/>
                <a:ea typeface="+mj-ea"/>
              </a:rPr>
              <a:t>「言葉の海へ」（高田宏著）　五十音による日本語辞書（近代国民国家と国語）を編纂した大槻文彦の伝記</a:t>
            </a:r>
            <a:endParaRPr lang="en-US" altLang="ja-JP" dirty="0" smtClean="0">
              <a:latin typeface="+mj-lt"/>
              <a:ea typeface="+mj-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450"/>
            <a:ext cx="8229600" cy="1143000"/>
          </a:xfrm>
          <a:ln w="57150">
            <a:solidFill>
              <a:schemeClr val="tx1">
                <a:lumMod val="95000"/>
                <a:lumOff val="5000"/>
              </a:schemeClr>
            </a:solidFill>
            <a:prstDash val="lgDash"/>
          </a:ln>
        </p:spPr>
        <p:txBody>
          <a:bodyPr/>
          <a:lstStyle/>
          <a:p>
            <a:pPr>
              <a:defRPr/>
            </a:pPr>
            <a:r>
              <a:rPr lang="ja-JP" altLang="en-US" dirty="0" smtClean="0"/>
              <a:t>明治期・声の近代化（有本真紀）</a:t>
            </a:r>
            <a:endParaRPr lang="ja-JP" altLang="en-US" dirty="0"/>
          </a:p>
        </p:txBody>
      </p:sp>
      <p:sp>
        <p:nvSpPr>
          <p:cNvPr id="237571" name="コンテンツ プレースホルダ 2"/>
          <p:cNvSpPr>
            <a:spLocks noGrp="1"/>
          </p:cNvSpPr>
          <p:nvPr>
            <p:ph idx="1"/>
          </p:nvPr>
        </p:nvSpPr>
        <p:spPr>
          <a:xfrm>
            <a:off x="457200" y="1341438"/>
            <a:ext cx="8229600" cy="5516562"/>
          </a:xfrm>
        </p:spPr>
        <p:txBody>
          <a:bodyPr/>
          <a:lstStyle/>
          <a:p>
            <a:r>
              <a:rPr lang="ja-JP" altLang="ja-JP" smtClean="0"/>
              <a:t>「日本語」の確立にあって</a:t>
            </a:r>
            <a:r>
              <a:rPr lang="ja-JP" altLang="en-US" smtClean="0"/>
              <a:t>、</a:t>
            </a:r>
            <a:r>
              <a:rPr lang="ja-JP" altLang="ja-JP" smtClean="0"/>
              <a:t>それまで地域や性別、属籍によって差異のある音声を発していた人達、人前で口をあけて声を発するのは恥ずべきことと感じていた者たちが揃って同じ発音を行うのは</a:t>
            </a:r>
            <a:r>
              <a:rPr lang="ja-JP" altLang="en-US" smtClean="0"/>
              <a:t>、</a:t>
            </a:r>
            <a:r>
              <a:rPr lang="ja-JP" altLang="ja-JP" smtClean="0"/>
              <a:t>声を介した</a:t>
            </a:r>
            <a:r>
              <a:rPr lang="ja-JP" altLang="en-US" smtClean="0"/>
              <a:t>「</a:t>
            </a:r>
            <a:r>
              <a:rPr lang="ja-JP" altLang="ja-JP" smtClean="0"/>
              <a:t>心情の近代化</a:t>
            </a:r>
            <a:r>
              <a:rPr lang="ja-JP" altLang="en-US" smtClean="0"/>
              <a:t>」</a:t>
            </a:r>
            <a:endParaRPr lang="en-US" altLang="ja-JP" smtClean="0"/>
          </a:p>
          <a:p>
            <a:r>
              <a:rPr lang="ja-JP" altLang="ja-JP" smtClean="0"/>
              <a:t>五十音図を見ながら子どもたちが口を開くのは、字を覚えるだけでなく一斉に正しい音声を発することを</a:t>
            </a:r>
            <a:r>
              <a:rPr lang="ja-JP" altLang="en-US" smtClean="0"/>
              <a:t>学ぶ</a:t>
            </a:r>
            <a:endParaRPr lang="ja-JP" altLang="ja-JP" smtClean="0"/>
          </a:p>
          <a:p>
            <a:r>
              <a:rPr lang="ja-JP" altLang="ja-JP" smtClean="0"/>
              <a:t>寺子屋で銘々が</a:t>
            </a:r>
            <a:r>
              <a:rPr lang="ja-JP" altLang="en-US" smtClean="0"/>
              <a:t>「</a:t>
            </a:r>
            <a:r>
              <a:rPr lang="ja-JP" altLang="ja-JP" smtClean="0"/>
              <a:t>いろは</a:t>
            </a:r>
            <a:r>
              <a:rPr lang="ja-JP" altLang="en-US" smtClean="0"/>
              <a:t>」</a:t>
            </a:r>
            <a:r>
              <a:rPr lang="ja-JP" altLang="ja-JP" smtClean="0"/>
              <a:t>の手習いをしたのとは違って</a:t>
            </a:r>
            <a:r>
              <a:rPr lang="ja-JP" altLang="en-US" smtClean="0"/>
              <a:t>、</a:t>
            </a:r>
            <a:r>
              <a:rPr lang="ja-JP" altLang="ja-JP" smtClean="0"/>
              <a:t>正しい発音で一斉に声を発する。</a:t>
            </a:r>
            <a:endParaRPr lang="ja-JP" alt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タイトル 1"/>
          <p:cNvSpPr>
            <a:spLocks noGrp="1"/>
          </p:cNvSpPr>
          <p:nvPr>
            <p:ph type="title"/>
          </p:nvPr>
        </p:nvSpPr>
        <p:spPr>
          <a:ln w="57150">
            <a:solidFill>
              <a:schemeClr val="tx1"/>
            </a:solidFill>
            <a:prstDash val="lgDash"/>
          </a:ln>
        </p:spPr>
        <p:txBody>
          <a:bodyPr/>
          <a:lstStyle/>
          <a:p>
            <a:r>
              <a:rPr lang="ja-JP" altLang="en-US" smtClean="0"/>
              <a:t>非連続の連続</a:t>
            </a:r>
          </a:p>
        </p:txBody>
      </p:sp>
      <p:sp>
        <p:nvSpPr>
          <p:cNvPr id="98307" name="コンテンツ プレースホルダ 2"/>
          <p:cNvSpPr>
            <a:spLocks noGrp="1"/>
          </p:cNvSpPr>
          <p:nvPr>
            <p:ph idx="1"/>
          </p:nvPr>
        </p:nvSpPr>
        <p:spPr>
          <a:xfrm>
            <a:off x="457200" y="1600200"/>
            <a:ext cx="8229600" cy="4997450"/>
          </a:xfrm>
        </p:spPr>
        <p:txBody>
          <a:bodyPr>
            <a:normAutofit lnSpcReduction="10000"/>
          </a:bodyPr>
          <a:lstStyle/>
          <a:p>
            <a:pPr>
              <a:defRPr/>
            </a:pPr>
            <a:r>
              <a:rPr lang="ja-JP" altLang="en-US" dirty="0" smtClean="0"/>
              <a:t>真宗（親鸞）の布教基盤は下層階級</a:t>
            </a:r>
            <a:r>
              <a:rPr lang="en-US" altLang="ja-JP" dirty="0" smtClean="0"/>
              <a:t>【</a:t>
            </a:r>
            <a:r>
              <a:rPr lang="ja-JP" altLang="en-US" dirty="0" smtClean="0"/>
              <a:t>悪人</a:t>
            </a:r>
            <a:r>
              <a:rPr lang="en-US" altLang="ja-JP" dirty="0" smtClean="0"/>
              <a:t>】</a:t>
            </a:r>
            <a:r>
              <a:rPr lang="ja-JP" altLang="en-US" dirty="0" smtClean="0"/>
              <a:t>　</a:t>
            </a:r>
            <a:endParaRPr lang="en-US" altLang="ja-JP" dirty="0" smtClean="0"/>
          </a:p>
          <a:p>
            <a:pPr marL="0" indent="0">
              <a:buFontTx/>
              <a:buNone/>
              <a:defRPr/>
            </a:pPr>
            <a:r>
              <a:rPr lang="ja-JP" altLang="en-US" dirty="0" smtClean="0"/>
              <a:t>　　　　　　殺生の民（漁民、猟師）</a:t>
            </a:r>
            <a:endParaRPr lang="en-US" altLang="ja-JP" dirty="0" smtClean="0"/>
          </a:p>
          <a:p>
            <a:pPr marL="0" indent="0">
              <a:buFontTx/>
              <a:buNone/>
              <a:defRPr/>
            </a:pPr>
            <a:r>
              <a:rPr lang="ja-JP" altLang="en-US" dirty="0" smtClean="0"/>
              <a:t>　　　　　　商人（商行為は詐欺とされた）等</a:t>
            </a:r>
            <a:endParaRPr lang="en-US" altLang="ja-JP" dirty="0" smtClean="0"/>
          </a:p>
          <a:p>
            <a:pPr>
              <a:defRPr/>
            </a:pPr>
            <a:r>
              <a:rPr lang="ja-JP" altLang="en-US" dirty="0" smtClean="0"/>
              <a:t>農業</a:t>
            </a:r>
            <a:r>
              <a:rPr lang="ja-JP" altLang="en-US" dirty="0"/>
              <a:t>技術</a:t>
            </a:r>
            <a:r>
              <a:rPr lang="ja-JP" altLang="en-US" dirty="0" smtClean="0"/>
              <a:t>の進展→農民層の拡大</a:t>
            </a:r>
            <a:endParaRPr lang="en-US" altLang="ja-JP" dirty="0" smtClean="0"/>
          </a:p>
          <a:p>
            <a:pPr marL="0" indent="0">
              <a:buFontTx/>
              <a:buNone/>
              <a:defRPr/>
            </a:pPr>
            <a:r>
              <a:rPr lang="ja-JP" altLang="en-US" dirty="0" smtClean="0"/>
              <a:t>　　　　　　　　⇒蓮如の布教基盤の拡大（吉崎）</a:t>
            </a:r>
            <a:endParaRPr lang="en-US" altLang="ja-JP" dirty="0" smtClean="0"/>
          </a:p>
          <a:p>
            <a:pPr>
              <a:defRPr/>
            </a:pPr>
            <a:r>
              <a:rPr lang="ja-JP" altLang="en-US" dirty="0" smtClean="0"/>
              <a:t>創価学会</a:t>
            </a:r>
            <a:r>
              <a:rPr lang="en-US" altLang="ja-JP" dirty="0" smtClean="0"/>
              <a:t>2</a:t>
            </a:r>
            <a:r>
              <a:rPr lang="ja-JP" altLang="en-US" dirty="0" smtClean="0"/>
              <a:t>代目会長戸田城聖（加賀市塩屋出身）が戦後大都市及びその周辺部で信者層を拡大　　</a:t>
            </a:r>
            <a:endParaRPr lang="en-US" altLang="ja-JP" dirty="0" smtClean="0"/>
          </a:p>
          <a:p>
            <a:pPr marL="0" indent="0">
              <a:buFontTx/>
              <a:buNone/>
              <a:defRPr/>
            </a:pPr>
            <a:r>
              <a:rPr lang="ja-JP" altLang="en-US" dirty="0"/>
              <a:t>　</a:t>
            </a:r>
            <a:r>
              <a:rPr lang="ja-JP" altLang="en-US" dirty="0" smtClean="0"/>
              <a:t>　　　　　宗教家としての能力に共通性あり</a:t>
            </a:r>
            <a:endParaRPr lang="en-US" altLang="ja-JP"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タイトル 1"/>
          <p:cNvSpPr>
            <a:spLocks noGrp="1"/>
          </p:cNvSpPr>
          <p:nvPr>
            <p:ph type="title"/>
          </p:nvPr>
        </p:nvSpPr>
        <p:spPr>
          <a:ln w="38100">
            <a:solidFill>
              <a:schemeClr val="tx1">
                <a:lumMod val="95000"/>
                <a:lumOff val="5000"/>
              </a:schemeClr>
            </a:solidFill>
            <a:prstDash val="dash"/>
          </a:ln>
        </p:spPr>
        <p:txBody>
          <a:bodyPr/>
          <a:lstStyle/>
          <a:p>
            <a:pPr>
              <a:defRPr/>
            </a:pPr>
            <a:r>
              <a:rPr lang="ja-JP" altLang="en-US" dirty="0" smtClean="0"/>
              <a:t>百姓の持ちたる国？</a:t>
            </a:r>
          </a:p>
        </p:txBody>
      </p:sp>
      <p:sp>
        <p:nvSpPr>
          <p:cNvPr id="239619" name="コンテンツ プレースホルダ 2"/>
          <p:cNvSpPr>
            <a:spLocks noGrp="1"/>
          </p:cNvSpPr>
          <p:nvPr>
            <p:ph idx="1"/>
          </p:nvPr>
        </p:nvSpPr>
        <p:spPr/>
        <p:txBody>
          <a:bodyPr/>
          <a:lstStyle/>
          <a:p>
            <a:r>
              <a:rPr lang="ja-JP" altLang="en-US" smtClean="0"/>
              <a:t>「百姓ノ持チタル国ノヤウニナリ行キ候コトニテ候」</a:t>
            </a:r>
            <a:endParaRPr lang="en-US" altLang="ja-JP" smtClean="0"/>
          </a:p>
          <a:p>
            <a:r>
              <a:rPr lang="ja-JP" altLang="en-US" smtClean="0"/>
              <a:t>マルクス史観が宗教の衣をつけた階級闘争として理解</a:t>
            </a:r>
            <a:endParaRPr lang="en-US" altLang="ja-JP" smtClean="0"/>
          </a:p>
          <a:p>
            <a:r>
              <a:rPr lang="ja-JP" altLang="en-US" smtClean="0"/>
              <a:t>武士階級と農民階級の対決の図式は共和国幻想</a:t>
            </a:r>
            <a:endParaRPr lang="en-US" altLang="ja-JP" smtClean="0"/>
          </a:p>
          <a:p>
            <a:r>
              <a:rPr lang="ja-JP" altLang="en-US" smtClean="0"/>
              <a:t>大聖寺出身の井上鋭夫が「一向一揆の研究」で否定</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タイトル 1"/>
          <p:cNvSpPr>
            <a:spLocks noGrp="1"/>
          </p:cNvSpPr>
          <p:nvPr>
            <p:ph type="title"/>
          </p:nvPr>
        </p:nvSpPr>
        <p:spPr/>
        <p:txBody>
          <a:bodyPr/>
          <a:lstStyle/>
          <a:p>
            <a:r>
              <a:rPr lang="ja-JP" altLang="en-US" smtClean="0"/>
              <a:t>柳田国男と仏教</a:t>
            </a:r>
          </a:p>
        </p:txBody>
      </p:sp>
      <p:sp>
        <p:nvSpPr>
          <p:cNvPr id="3" name="コンテンツ プレースホルダー 2"/>
          <p:cNvSpPr>
            <a:spLocks noGrp="1"/>
          </p:cNvSpPr>
          <p:nvPr>
            <p:ph idx="1"/>
          </p:nvPr>
        </p:nvSpPr>
        <p:spPr>
          <a:xfrm>
            <a:off x="457200" y="1600200"/>
            <a:ext cx="8229600" cy="4637088"/>
          </a:xfrm>
        </p:spPr>
        <p:txBody>
          <a:bodyPr>
            <a:normAutofit fontScale="77500" lnSpcReduction="20000"/>
          </a:bodyPr>
          <a:lstStyle/>
          <a:p>
            <a:pPr>
              <a:defRPr/>
            </a:pPr>
            <a:r>
              <a:rPr lang="ja-JP" altLang="ja-JP" dirty="0" smtClean="0"/>
              <a:t>生活の自然な要求に根ざした</a:t>
            </a:r>
            <a:r>
              <a:rPr lang="ja-JP" altLang="en-US" dirty="0" smtClean="0"/>
              <a:t>日本人の</a:t>
            </a:r>
            <a:r>
              <a:rPr lang="ja-JP" altLang="ja-JP" dirty="0" smtClean="0"/>
              <a:t>宗教観</a:t>
            </a:r>
            <a:r>
              <a:rPr lang="ja-JP" altLang="en-US" dirty="0" smtClean="0"/>
              <a:t>「</a:t>
            </a:r>
            <a:r>
              <a:rPr lang="ja-JP" altLang="ja-JP" dirty="0" smtClean="0"/>
              <a:t>大いなる神々</a:t>
            </a:r>
            <a:r>
              <a:rPr lang="ja-JP" altLang="en-US" dirty="0" smtClean="0"/>
              <a:t>」ではなく</a:t>
            </a:r>
            <a:r>
              <a:rPr lang="ja-JP" altLang="ja-JP" dirty="0" smtClean="0"/>
              <a:t>、山海</a:t>
            </a:r>
            <a:r>
              <a:rPr lang="ja-JP" altLang="ja-JP" dirty="0"/>
              <a:t>川の神を</a:t>
            </a:r>
            <a:r>
              <a:rPr lang="ja-JP" altLang="ja-JP" dirty="0" smtClean="0"/>
              <a:t>祭る</a:t>
            </a:r>
            <a:endParaRPr lang="ja-JP" altLang="ja-JP" dirty="0"/>
          </a:p>
          <a:p>
            <a:pPr>
              <a:defRPr/>
            </a:pPr>
            <a:r>
              <a:rPr lang="ja-JP" altLang="ja-JP" dirty="0" smtClean="0"/>
              <a:t>伝統的</a:t>
            </a:r>
            <a:r>
              <a:rPr lang="ja-JP" altLang="ja-JP" dirty="0"/>
              <a:t>な霊魂観はこの世とあの世の間に交流性と連続性をもっているのに対して、仏教はそれを遮断しようとした。また霊の個別化を</a:t>
            </a:r>
            <a:r>
              <a:rPr lang="ja-JP" altLang="ja-JP" dirty="0" smtClean="0"/>
              <a:t>強調</a:t>
            </a:r>
            <a:r>
              <a:rPr lang="ja-JP" altLang="en-US" dirty="0" smtClean="0"/>
              <a:t>（戒名）</a:t>
            </a:r>
            <a:r>
              <a:rPr lang="ja-JP" altLang="ja-JP" dirty="0" smtClean="0"/>
              <a:t>する</a:t>
            </a:r>
            <a:r>
              <a:rPr lang="ja-JP" altLang="ja-JP" dirty="0"/>
              <a:t>ことで祖霊という一段高い霊への融合が妨げられようとしたこと、この二点において柳田国男は仏教を非難</a:t>
            </a:r>
            <a:r>
              <a:rPr lang="ja-JP" altLang="ja-JP" dirty="0" smtClean="0"/>
              <a:t>する</a:t>
            </a:r>
            <a:endParaRPr lang="en-US" altLang="ja-JP" dirty="0" smtClean="0"/>
          </a:p>
          <a:p>
            <a:pPr>
              <a:defRPr/>
            </a:pPr>
            <a:r>
              <a:rPr lang="ja-JP" altLang="ja-JP" dirty="0" smtClean="0"/>
              <a:t>仏教からする干渉は、中途半端に終わる　その好例が盆の行事　盆の行事は死者の霊があの世へ行ったままではなく、この世へ戻って来ることができるから成立する。如何に仏教の装いをこらしても、実際は最も伝統的な魂祭りに他ならない。</a:t>
            </a:r>
            <a:endParaRPr lang="en-US" altLang="ja-JP" dirty="0" smtClean="0"/>
          </a:p>
          <a:p>
            <a:pPr>
              <a:defRPr/>
            </a:pPr>
            <a:r>
              <a:rPr lang="ja-JP" altLang="ja-JP" dirty="0" smtClean="0"/>
              <a:t>盆の行事は外見上は如何に仏教化していてもその本質は正月行事とならぶ伝来の先祖祭である</a:t>
            </a:r>
          </a:p>
          <a:p>
            <a:pPr>
              <a:defRPr/>
            </a:pPr>
            <a:endParaRPr lang="ja-JP" altLang="ja-JP" dirty="0"/>
          </a:p>
          <a:p>
            <a:pPr>
              <a:defRPr/>
            </a:pPr>
            <a:endParaRPr lang="ja-JP"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タイトル 1"/>
          <p:cNvSpPr>
            <a:spLocks noGrp="1"/>
          </p:cNvSpPr>
          <p:nvPr>
            <p:ph type="title"/>
          </p:nvPr>
        </p:nvSpPr>
        <p:spPr>
          <a:solidFill>
            <a:srgbClr val="FFFF00"/>
          </a:solidFill>
        </p:spPr>
        <p:txBody>
          <a:bodyPr/>
          <a:lstStyle/>
          <a:p>
            <a:r>
              <a:rPr lang="ja-JP" altLang="en-US" dirty="0" smtClean="0"/>
              <a:t>例外としての浄土真宗</a:t>
            </a:r>
          </a:p>
        </p:txBody>
      </p:sp>
      <p:sp>
        <p:nvSpPr>
          <p:cNvPr id="3" name="コンテンツ プレースホルダー 2"/>
          <p:cNvSpPr>
            <a:spLocks noGrp="1"/>
          </p:cNvSpPr>
          <p:nvPr>
            <p:ph idx="1"/>
          </p:nvPr>
        </p:nvSpPr>
        <p:spPr/>
        <p:txBody>
          <a:bodyPr>
            <a:normAutofit fontScale="85000" lnSpcReduction="20000"/>
          </a:bodyPr>
          <a:lstStyle/>
          <a:p>
            <a:pPr>
              <a:defRPr/>
            </a:pPr>
            <a:r>
              <a:rPr lang="en-US" altLang="ja-JP" dirty="0"/>
              <a:t> </a:t>
            </a:r>
            <a:r>
              <a:rPr lang="ja-JP" altLang="ja-JP" dirty="0" smtClean="0"/>
              <a:t>魂</a:t>
            </a:r>
            <a:r>
              <a:rPr lang="ja-JP" altLang="ja-JP" dirty="0"/>
              <a:t>融合　伝来の霊魂観と仏教の妥協が三十三回忌の弔い上げの習俗　戒名をつけられた死霊も、三十三回忌をすぎるとその個性を喪ってご先祖様になる</a:t>
            </a:r>
          </a:p>
          <a:p>
            <a:pPr>
              <a:defRPr/>
            </a:pPr>
            <a:r>
              <a:rPr lang="ja-JP" altLang="ja-JP" dirty="0"/>
              <a:t>仏教は、日本人の伝統的な霊魂観に干渉しながらも、その根本的改革を実現するには至らなかった</a:t>
            </a:r>
          </a:p>
          <a:p>
            <a:pPr>
              <a:defRPr/>
            </a:pPr>
            <a:r>
              <a:rPr lang="ja-JP" altLang="ja-JP" b="1" dirty="0"/>
              <a:t>問題は一つの例外　　真宗の存在　浄土真宗では盆の行事は行わない　百回忌、二百回忌が行われる　　神祇不拝を宗是　</a:t>
            </a:r>
            <a:endParaRPr lang="ja-JP" altLang="ja-JP" dirty="0"/>
          </a:p>
          <a:p>
            <a:pPr>
              <a:defRPr/>
            </a:pPr>
            <a:r>
              <a:rPr lang="ja-JP" altLang="ja-JP" dirty="0"/>
              <a:t>真宗　報恩講　蓮如忌　は伝来の秋の収穫祭と春の予祝祭を吸収することで成立</a:t>
            </a:r>
          </a:p>
          <a:p>
            <a:pPr>
              <a:defRPr/>
            </a:pPr>
            <a:r>
              <a:rPr lang="ja-JP" altLang="ja-JP" dirty="0"/>
              <a:t>盆の行事も行わず、正月に門松を立てない門徒が多い　</a:t>
            </a:r>
          </a:p>
          <a:p>
            <a:pPr>
              <a:defRPr/>
            </a:pPr>
            <a:endParaRPr lang="ja-JP"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タイトル 1"/>
          <p:cNvSpPr>
            <a:spLocks noGrp="1"/>
          </p:cNvSpPr>
          <p:nvPr>
            <p:ph type="title"/>
          </p:nvPr>
        </p:nvSpPr>
        <p:spPr/>
        <p:txBody>
          <a:bodyPr/>
          <a:lstStyle/>
          <a:p>
            <a:endParaRPr lang="ja-JP" altLang="en-US" smtClean="0"/>
          </a:p>
        </p:txBody>
      </p:sp>
      <p:sp>
        <p:nvSpPr>
          <p:cNvPr id="3" name="コンテンツ プレースホルダー 2"/>
          <p:cNvSpPr>
            <a:spLocks noGrp="1"/>
          </p:cNvSpPr>
          <p:nvPr>
            <p:ph idx="1"/>
          </p:nvPr>
        </p:nvSpPr>
        <p:spPr/>
        <p:txBody>
          <a:bodyPr>
            <a:normAutofit fontScale="92500" lnSpcReduction="20000"/>
          </a:bodyPr>
          <a:lstStyle/>
          <a:p>
            <a:pPr>
              <a:defRPr/>
            </a:pPr>
            <a:r>
              <a:rPr lang="ja-JP" altLang="ja-JP" dirty="0"/>
              <a:t>中村哲「　柳田国男の民俗学　日本人の死生観を考える上で有力な素材と張っても、現代人のもつ切実な宗教的要求に直接答えるものではない</a:t>
            </a:r>
          </a:p>
          <a:p>
            <a:pPr>
              <a:defRPr/>
            </a:pPr>
            <a:r>
              <a:rPr lang="ja-JP" altLang="ja-JP" dirty="0"/>
              <a:t>科学とニヒリズムは人間の究極的救済を求める問いかけに対し厚い壁となっている。その</a:t>
            </a:r>
            <a:r>
              <a:rPr lang="ja-JP" altLang="ja-JP" dirty="0" smtClean="0"/>
              <a:t>壁を</a:t>
            </a:r>
            <a:r>
              <a:rPr lang="ja-JP" altLang="ja-JP" dirty="0"/>
              <a:t>前に既存の宗教は一歩も踏み出せずにいる　科学とニヒリズムを超えて超越者の存在を信じることがきわめて難しい時代である</a:t>
            </a:r>
          </a:p>
          <a:p>
            <a:pPr>
              <a:defRPr/>
            </a:pPr>
            <a:r>
              <a:rPr lang="ja-JP" altLang="ja-JP" dirty="0"/>
              <a:t>法然、親鸞の時代にあって、神仏の存在は当然の前提であった。阿弥陀如来その存在を</a:t>
            </a:r>
            <a:r>
              <a:rPr lang="ja-JP" altLang="ja-JP" dirty="0" smtClean="0"/>
              <a:t>疑わなかった</a:t>
            </a:r>
            <a:r>
              <a:rPr lang="ja-JP" altLang="en-US" dirty="0" smtClean="0"/>
              <a:t>→現代人の中世への関心</a:t>
            </a:r>
            <a:endParaRPr lang="ja-JP" altLang="ja-JP"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タイトル 1"/>
          <p:cNvSpPr>
            <a:spLocks noGrp="1"/>
          </p:cNvSpPr>
          <p:nvPr>
            <p:ph type="title"/>
          </p:nvPr>
        </p:nvSpPr>
        <p:spPr>
          <a:xfrm>
            <a:off x="457200" y="125413"/>
            <a:ext cx="8229600" cy="1143000"/>
          </a:xfrm>
          <a:solidFill>
            <a:srgbClr val="FFFF00"/>
          </a:solidFill>
          <a:ln w="57150">
            <a:solidFill>
              <a:schemeClr val="tx1">
                <a:lumMod val="85000"/>
                <a:lumOff val="15000"/>
              </a:schemeClr>
            </a:solidFill>
            <a:prstDash val="lgDash"/>
          </a:ln>
        </p:spPr>
        <p:txBody>
          <a:bodyPr/>
          <a:lstStyle/>
          <a:p>
            <a:pPr>
              <a:defRPr/>
            </a:pPr>
            <a:r>
              <a:rPr lang="ja-JP" altLang="en-US" dirty="0" smtClean="0"/>
              <a:t>中世世界　死が身近</a:t>
            </a:r>
          </a:p>
        </p:txBody>
      </p:sp>
      <p:sp>
        <p:nvSpPr>
          <p:cNvPr id="248835" name="コンテンツ プレースホルダー 2"/>
          <p:cNvSpPr>
            <a:spLocks noGrp="1"/>
          </p:cNvSpPr>
          <p:nvPr>
            <p:ph idx="1"/>
          </p:nvPr>
        </p:nvSpPr>
        <p:spPr>
          <a:xfrm>
            <a:off x="250825" y="1268413"/>
            <a:ext cx="8893175" cy="4997450"/>
          </a:xfrm>
        </p:spPr>
        <p:txBody>
          <a:bodyPr>
            <a:normAutofit fontScale="92500" lnSpcReduction="10000"/>
          </a:bodyPr>
          <a:lstStyle/>
          <a:p>
            <a:r>
              <a:rPr lang="ja-JP" altLang="en-US" smtClean="0"/>
              <a:t>技術（漢方薬）と呪術（加持祈祷）の未分離</a:t>
            </a:r>
            <a:endParaRPr lang="en-US" altLang="ja-JP" smtClean="0"/>
          </a:p>
          <a:p>
            <a:r>
              <a:rPr lang="ja-JP" altLang="en-US" smtClean="0"/>
              <a:t>武家、公家（朝威）＜寺社（神威）の割拠政治</a:t>
            </a:r>
            <a:endParaRPr lang="en-US" altLang="ja-JP" smtClean="0"/>
          </a:p>
          <a:p>
            <a:pPr>
              <a:buFontTx/>
              <a:buNone/>
            </a:pPr>
            <a:r>
              <a:rPr lang="ja-JP" altLang="en-US" smtClean="0"/>
              <a:t>　　　　⇒治天の君（天皇）の存在を必要とする</a:t>
            </a:r>
            <a:endParaRPr lang="en-US" altLang="ja-JP" smtClean="0"/>
          </a:p>
          <a:p>
            <a:r>
              <a:rPr lang="ja-JP" altLang="ja-JP" smtClean="0"/>
              <a:t>文字をかける人</a:t>
            </a:r>
            <a:r>
              <a:rPr lang="ja-JP" altLang="en-US" smtClean="0"/>
              <a:t>僅かで</a:t>
            </a:r>
            <a:r>
              <a:rPr lang="ja-JP" altLang="ja-JP" smtClean="0"/>
              <a:t>大部分プリ</a:t>
            </a:r>
            <a:r>
              <a:rPr lang="ja-JP" altLang="en-US" smtClean="0"/>
              <a:t>ミ</a:t>
            </a:r>
            <a:r>
              <a:rPr lang="ja-JP" altLang="ja-JP" smtClean="0"/>
              <a:t>ティヴな生活</a:t>
            </a:r>
            <a:endParaRPr lang="en-US" altLang="ja-JP" smtClean="0"/>
          </a:p>
          <a:p>
            <a:r>
              <a:rPr lang="ja-JP" altLang="en-US" smtClean="0"/>
              <a:t>農村部の自治　裁判権をもつ峻烈な自力救済の世界　盗みはその子供まで死刑</a:t>
            </a:r>
            <a:endParaRPr lang="en-US" altLang="ja-JP" smtClean="0"/>
          </a:p>
          <a:p>
            <a:pPr>
              <a:buFontTx/>
              <a:buNone/>
            </a:pPr>
            <a:r>
              <a:rPr lang="ja-JP" altLang="en-US" smtClean="0"/>
              <a:t>　　　　（ローテンブルグでは二万人に一人が死刑）　</a:t>
            </a:r>
            <a:endParaRPr lang="en-US" altLang="ja-JP" smtClean="0"/>
          </a:p>
          <a:p>
            <a:r>
              <a:rPr lang="ja-JP" altLang="en-US" smtClean="0"/>
              <a:t>豊臣政権で部落間の武力衝突禁止、江戸時代になると</a:t>
            </a:r>
            <a:r>
              <a:rPr lang="ja-JP" altLang="ja-JP" smtClean="0"/>
              <a:t>社会の中で何らかの強制力や調整力がきちんと働く状態になった</a:t>
            </a:r>
            <a:endParaRPr lang="ja-JP" altLang="en-US"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タイトル 1"/>
          <p:cNvSpPr>
            <a:spLocks noGrp="1"/>
          </p:cNvSpPr>
          <p:nvPr>
            <p:ph type="title"/>
          </p:nvPr>
        </p:nvSpPr>
        <p:spPr>
          <a:solidFill>
            <a:srgbClr val="FFCCFF"/>
          </a:solidFill>
          <a:ln w="57150">
            <a:solidFill>
              <a:schemeClr val="tx1">
                <a:lumMod val="85000"/>
                <a:lumOff val="15000"/>
              </a:schemeClr>
            </a:solidFill>
          </a:ln>
        </p:spPr>
        <p:txBody>
          <a:bodyPr/>
          <a:lstStyle/>
          <a:p>
            <a:pPr>
              <a:defRPr/>
            </a:pPr>
            <a:r>
              <a:rPr lang="ja-JP" altLang="en-US" dirty="0" smtClean="0"/>
              <a:t>ヘルシー料理等</a:t>
            </a:r>
          </a:p>
        </p:txBody>
      </p:sp>
      <p:sp>
        <p:nvSpPr>
          <p:cNvPr id="249859" name="コンテンツ プレースホルダー 2"/>
          <p:cNvSpPr>
            <a:spLocks noGrp="1"/>
          </p:cNvSpPr>
          <p:nvPr>
            <p:ph idx="1"/>
          </p:nvPr>
        </p:nvSpPr>
        <p:spPr/>
        <p:txBody>
          <a:bodyPr/>
          <a:lstStyle/>
          <a:p>
            <a:r>
              <a:rPr lang="ja-JP" altLang="en-US" smtClean="0"/>
              <a:t>団塊の世代が向きあう　癌と死</a:t>
            </a:r>
            <a:endParaRPr lang="en-US" altLang="ja-JP" smtClean="0"/>
          </a:p>
          <a:p>
            <a:r>
              <a:rPr lang="ja-JP" altLang="en-US" smtClean="0"/>
              <a:t>団塊の世代のメタボへの関心</a:t>
            </a:r>
            <a:endParaRPr lang="en-US" altLang="ja-JP" smtClean="0"/>
          </a:p>
          <a:p>
            <a:r>
              <a:rPr lang="ja-JP" altLang="en-US" smtClean="0"/>
              <a:t>報恩講料理、精進料理</a:t>
            </a:r>
            <a:endParaRPr lang="en-US" altLang="ja-JP" smtClean="0"/>
          </a:p>
          <a:p>
            <a:r>
              <a:rPr lang="ja-JP" altLang="en-US" smtClean="0"/>
              <a:t>越前そば、坂網鴨</a:t>
            </a:r>
            <a:endParaRPr lang="en-US" altLang="ja-JP" smtClean="0"/>
          </a:p>
          <a:p>
            <a:r>
              <a:rPr lang="ja-JP" altLang="en-US" smtClean="0"/>
              <a:t>宇宙と仏教の文化論の展開</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pPr>
              <a:defRPr/>
            </a:pPr>
            <a:r>
              <a:rPr lang="ja-JP" altLang="ja-JP" b="1" dirty="0" smtClean="0"/>
              <a:t>道元</a:t>
            </a:r>
            <a:r>
              <a:rPr lang="ja-JP" altLang="en-US" b="1" dirty="0" smtClean="0"/>
              <a:t>　禅　</a:t>
            </a:r>
            <a:r>
              <a:rPr lang="ja-JP" altLang="ja-JP" b="1" dirty="0" smtClean="0"/>
              <a:t>正法眼蔵</a:t>
            </a:r>
            <a:endParaRPr lang="ja-JP" altLang="en-US" dirty="0"/>
          </a:p>
        </p:txBody>
      </p:sp>
      <p:sp>
        <p:nvSpPr>
          <p:cNvPr id="250883" name="コンテンツ プレースホルダ 2"/>
          <p:cNvSpPr>
            <a:spLocks noGrp="1"/>
          </p:cNvSpPr>
          <p:nvPr>
            <p:ph idx="1"/>
          </p:nvPr>
        </p:nvSpPr>
        <p:spPr/>
        <p:txBody>
          <a:bodyPr/>
          <a:lstStyle/>
          <a:p>
            <a:r>
              <a:rPr lang="ja-JP" altLang="ja-JP" b="1" smtClean="0"/>
              <a:t>只管打坐</a:t>
            </a:r>
            <a:r>
              <a:rPr lang="ja-JP" altLang="ja-JP" smtClean="0"/>
              <a:t>（しかんたざ）」。</a:t>
            </a:r>
            <a:r>
              <a:rPr lang="ja-JP" altLang="ja-JP" b="1" smtClean="0"/>
              <a:t>余計な知見を捨てひたすら座れ</a:t>
            </a:r>
            <a:r>
              <a:rPr lang="ja-JP" altLang="en-US" b="1" smtClean="0"/>
              <a:t>　</a:t>
            </a:r>
            <a:r>
              <a:rPr lang="ja-JP" altLang="ja-JP" b="1" smtClean="0"/>
              <a:t>非言語的行為</a:t>
            </a:r>
            <a:endParaRPr lang="en-US" altLang="ja-JP" b="1" smtClean="0"/>
          </a:p>
          <a:p>
            <a:r>
              <a:rPr lang="ja-JP" altLang="en-US" b="1" smtClean="0"/>
              <a:t>上座部仏教回帰？</a:t>
            </a:r>
            <a:endParaRPr lang="en-US" altLang="ja-JP" b="1" smtClean="0"/>
          </a:p>
          <a:p>
            <a:r>
              <a:rPr lang="ja-JP" altLang="ja-JP" b="1" smtClean="0"/>
              <a:t>でも、その経験を人に伝えるには、再び言語の地平に降りてくる必要がある</a:t>
            </a:r>
            <a:endParaRPr lang="en-US" altLang="ja-JP" b="1" smtClean="0"/>
          </a:p>
          <a:p>
            <a:r>
              <a:rPr lang="ja-JP" altLang="ja-JP" b="1" smtClean="0"/>
              <a:t>　</a:t>
            </a:r>
            <a:r>
              <a:rPr lang="ja-JP" altLang="en-US" b="1" smtClean="0"/>
              <a:t>高村薫　</a:t>
            </a:r>
            <a:r>
              <a:rPr lang="ja-JP" altLang="ja-JP" b="1" smtClean="0"/>
              <a:t>小説家</a:t>
            </a:r>
            <a:r>
              <a:rPr lang="ja-JP" altLang="en-US" b="1" smtClean="0"/>
              <a:t>も</a:t>
            </a:r>
            <a:r>
              <a:rPr lang="ja-JP" altLang="ja-JP" b="1" smtClean="0"/>
              <a:t>、言語化が難しいものを言葉にすることで生きている。</a:t>
            </a:r>
            <a:endParaRPr lang="en-US" altLang="ja-JP" b="1" smtClean="0"/>
          </a:p>
          <a:p>
            <a:r>
              <a:rPr lang="ja-JP" altLang="en-US" b="1" smtClean="0"/>
              <a:t>単一宗教団体日本一の信者数　大乗仏教的</a:t>
            </a:r>
            <a:endParaRPr lang="ja-JP" alt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4"/>
          <p:cNvSpPr>
            <a:spLocks noChangeArrowheads="1"/>
          </p:cNvSpPr>
          <p:nvPr/>
        </p:nvSpPr>
        <p:spPr bwMode="auto">
          <a:xfrm>
            <a:off x="0" y="333375"/>
            <a:ext cx="9144000" cy="476250"/>
          </a:xfrm>
          <a:prstGeom prst="rect">
            <a:avLst/>
          </a:prstGeom>
          <a:noFill/>
          <a:ln w="25400" algn="ctr">
            <a:noFill/>
            <a:miter lim="800000"/>
            <a:headEnd/>
            <a:tailEnd/>
          </a:ln>
        </p:spPr>
        <p:txBody>
          <a:bodyPr wrap="none" anchor="ctr"/>
          <a:lstStyle/>
          <a:p>
            <a:r>
              <a:rPr lang="ja-JP" altLang="en-US" sz="2400">
                <a:solidFill>
                  <a:srgbClr val="000000"/>
                </a:solidFill>
                <a:latin typeface="Calibri" pitchFamily="34" charset="0"/>
              </a:rPr>
              <a:t>越前・加賀 温泉郷　大幅な観光客数の伸び</a:t>
            </a:r>
          </a:p>
        </p:txBody>
      </p:sp>
      <p:graphicFrame>
        <p:nvGraphicFramePr>
          <p:cNvPr id="1498219" name="Group 2155"/>
          <p:cNvGraphicFramePr>
            <a:graphicFrameLocks noGrp="1"/>
          </p:cNvGraphicFramePr>
          <p:nvPr/>
        </p:nvGraphicFramePr>
        <p:xfrm>
          <a:off x="323850" y="1196975"/>
          <a:ext cx="6696075" cy="4271964"/>
        </p:xfrm>
        <a:graphic>
          <a:graphicData uri="http://schemas.openxmlformats.org/drawingml/2006/table">
            <a:tbl>
              <a:tblPr/>
              <a:tblGrid>
                <a:gridCol w="647700"/>
                <a:gridCol w="792163"/>
                <a:gridCol w="936625"/>
                <a:gridCol w="863600"/>
                <a:gridCol w="862012"/>
                <a:gridCol w="865188"/>
                <a:gridCol w="863600"/>
                <a:gridCol w="865187"/>
              </a:tblGrid>
              <a:tr h="260393">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　年</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7">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温泉地宿泊客数</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60393">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山代温泉</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片山津温泉</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山中温泉</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あわら温泉</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粟津温泉</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5</a:t>
                      </a: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温泉合計</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前年比</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9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Ｓ</a:t>
                      </a: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54</a:t>
                      </a: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年</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1,547,070</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1,366,571</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569,381</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779,100</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492,014</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4,754,136</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233,005</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9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Ｓ</a:t>
                      </a: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55</a:t>
                      </a: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年</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1,664,015</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1,514,377</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681,804</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837,200</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558,361</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5,255,757</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501,621</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9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Ｓ</a:t>
                      </a: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56</a:t>
                      </a: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年</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1,470,559</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1,278,845</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597,428</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846,900</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526,021</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4,719,753</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 536,004</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52331">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ja-JP" altLang="ja-JP" sz="1200" b="0" i="0" u="none" strike="noStrike" cap="none" normalizeH="0" baseline="0" smtClean="0">
                        <a:ln>
                          <a:noFill/>
                        </a:ln>
                        <a:solidFill>
                          <a:srgbClr val="000000"/>
                        </a:solidFill>
                        <a:effectLst/>
                        <a:latin typeface="Garamond" pitchFamily="18" charset="0"/>
                        <a:ea typeface="ＭＳ Ｐゴシック" charset="-128"/>
                      </a:endParaRPr>
                    </a:p>
                  </a:txBody>
                  <a:tcPr marT="45727" marB="45727" anchor="ct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en-US" altLang="ja-JP" sz="1200" b="0" i="0" u="none" strike="noStrike" cap="none" normalizeH="0" baseline="0" smtClean="0">
                        <a:ln>
                          <a:noFill/>
                        </a:ln>
                        <a:solidFill>
                          <a:srgbClr val="000000"/>
                        </a:solidFill>
                        <a:effectLst/>
                        <a:latin typeface="Garamond"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en-US" altLang="ja-JP" sz="1200" b="0" i="0" u="none" strike="noStrike" cap="none" normalizeH="0" baseline="0" smtClean="0">
                        <a:ln>
                          <a:noFill/>
                        </a:ln>
                        <a:solidFill>
                          <a:srgbClr val="000000"/>
                        </a:solidFill>
                        <a:effectLst/>
                        <a:latin typeface="Garamond"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en-US" altLang="ja-JP" sz="1200" b="0" i="0" u="none" strike="noStrike" cap="none" normalizeH="0" baseline="0" smtClean="0">
                        <a:ln>
                          <a:noFill/>
                        </a:ln>
                        <a:solidFill>
                          <a:srgbClr val="000000"/>
                        </a:solidFill>
                        <a:effectLst/>
                        <a:latin typeface="Garamond" pitchFamily="18" charset="0"/>
                        <a:ea typeface="ＭＳ Ｐゴシック" charset="-128"/>
                      </a:endParaRPr>
                    </a:p>
                  </a:txBody>
                  <a:tcPr marT="45727" marB="45727"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en-US" altLang="ja-JP" sz="1200" b="0" i="0" u="none" strike="noStrike" cap="none" normalizeH="0" baseline="0" smtClean="0">
                        <a:ln>
                          <a:noFill/>
                        </a:ln>
                        <a:solidFill>
                          <a:srgbClr val="000000"/>
                        </a:solidFill>
                        <a:effectLst/>
                        <a:latin typeface="Garamond"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en-US" altLang="ja-JP" sz="1200" b="0" i="0" u="none" strike="noStrike" cap="none" normalizeH="0" baseline="0" smtClean="0">
                        <a:ln>
                          <a:noFill/>
                        </a:ln>
                        <a:solidFill>
                          <a:srgbClr val="000000"/>
                        </a:solidFill>
                        <a:effectLst/>
                        <a:latin typeface="Garamond"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en-US" altLang="ja-JP" sz="1200" b="0" i="0" u="none" strike="noStrike" cap="none" normalizeH="0" baseline="0" smtClean="0">
                        <a:ln>
                          <a:noFill/>
                        </a:ln>
                        <a:solidFill>
                          <a:srgbClr val="000000"/>
                        </a:solidFill>
                        <a:effectLst/>
                        <a:latin typeface="Garamond"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en-US" altLang="ja-JP" sz="1200" b="0" i="0" u="none" strike="noStrike" cap="none" normalizeH="0" baseline="0" smtClean="0">
                        <a:ln>
                          <a:noFill/>
                        </a:ln>
                        <a:solidFill>
                          <a:srgbClr val="000000"/>
                        </a:solidFill>
                        <a:effectLst/>
                        <a:latin typeface="Garamond"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en-US" altLang="ja-JP" sz="1200" b="0" i="0" u="none" strike="noStrike" cap="none" normalizeH="0" baseline="0" smtClean="0">
                        <a:ln>
                          <a:noFill/>
                        </a:ln>
                        <a:solidFill>
                          <a:srgbClr val="000000"/>
                        </a:solidFill>
                        <a:effectLst/>
                        <a:latin typeface="Garamond" pitchFamily="18" charset="0"/>
                        <a:ea typeface="ＭＳ Ｐゴシック" charset="-128"/>
                      </a:endParaRPr>
                    </a:p>
                  </a:txBody>
                  <a:tcPr marT="45727" marB="45727"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ja-JP" altLang="ja-JP" sz="1200" b="0" i="0" u="none" strike="noStrike" cap="none" normalizeH="0" baseline="0" smtClean="0">
                        <a:ln>
                          <a:noFill/>
                        </a:ln>
                        <a:solidFill>
                          <a:srgbClr val="000000"/>
                        </a:solidFill>
                        <a:effectLst/>
                        <a:latin typeface="Garamond" pitchFamily="18" charset="0"/>
                        <a:ea typeface="ＭＳ Ｐゴシック" charset="-128"/>
                      </a:endParaRPr>
                    </a:p>
                  </a:txBody>
                  <a:tcPr marT="45727" marB="45727"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en-US" altLang="ja-JP" sz="1200" b="0" i="0" u="none" strike="noStrike" cap="none" normalizeH="0" baseline="0" smtClean="0">
                        <a:ln>
                          <a:noFill/>
                        </a:ln>
                        <a:solidFill>
                          <a:srgbClr val="000000"/>
                        </a:solidFill>
                        <a:effectLst/>
                        <a:latin typeface="Garamond"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en-US" altLang="ja-JP" sz="1200" b="0" i="0" u="none" strike="noStrike" cap="none" normalizeH="0" baseline="0" smtClean="0">
                        <a:ln>
                          <a:noFill/>
                        </a:ln>
                        <a:solidFill>
                          <a:srgbClr val="000000"/>
                        </a:solidFill>
                        <a:effectLst/>
                        <a:latin typeface="Garamond"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en-US" altLang="ja-JP" sz="1200" b="0" i="0" u="none" strike="noStrike" cap="none" normalizeH="0" baseline="0" smtClean="0">
                        <a:ln>
                          <a:noFill/>
                        </a:ln>
                        <a:solidFill>
                          <a:srgbClr val="000000"/>
                        </a:solidFill>
                        <a:effectLst/>
                        <a:latin typeface="Garamond"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en-US" altLang="ja-JP" sz="1200" b="0" i="0" u="none" strike="noStrike" cap="none" normalizeH="0" baseline="0" smtClean="0">
                        <a:ln>
                          <a:noFill/>
                        </a:ln>
                        <a:solidFill>
                          <a:srgbClr val="000000"/>
                        </a:solidFill>
                        <a:effectLst/>
                        <a:latin typeface="Garamond"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en-US" altLang="ja-JP" sz="1200" b="0" i="0" u="none" strike="noStrike" cap="none" normalizeH="0" baseline="0" smtClean="0">
                        <a:ln>
                          <a:noFill/>
                        </a:ln>
                        <a:solidFill>
                          <a:srgbClr val="000000"/>
                        </a:solidFill>
                        <a:effectLst/>
                        <a:latin typeface="Garamond" pitchFamily="18" charset="0"/>
                        <a:ea typeface="ＭＳ Ｐゴシック" charset="-128"/>
                      </a:endParaRPr>
                    </a:p>
                  </a:txBody>
                  <a:tcPr marT="45727" marB="45727"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ja-JP" altLang="ja-JP" sz="1200" b="0" i="0" u="none" strike="noStrike" cap="none" normalizeH="0" baseline="0" smtClean="0">
                        <a:ln>
                          <a:noFill/>
                        </a:ln>
                        <a:solidFill>
                          <a:srgbClr val="000000"/>
                        </a:solidFill>
                        <a:effectLst/>
                        <a:latin typeface="Garamond" pitchFamily="18" charset="0"/>
                        <a:ea typeface="ＭＳ Ｐゴシック" charset="-128"/>
                      </a:endParaRPr>
                    </a:p>
                  </a:txBody>
                  <a:tcPr marT="45727" marB="45727"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ja-JP" altLang="ja-JP" sz="1200" b="0" i="0" u="none" strike="noStrike" cap="none" normalizeH="0" baseline="0" smtClean="0">
                        <a:ln>
                          <a:noFill/>
                        </a:ln>
                        <a:solidFill>
                          <a:srgbClr val="000000"/>
                        </a:solidFill>
                        <a:effectLst/>
                        <a:latin typeface="Garamond" pitchFamily="18" charset="0"/>
                        <a:ea typeface="ＭＳ Ｐゴシック" charset="-128"/>
                      </a:endParaRPr>
                    </a:p>
                  </a:txBody>
                  <a:tcPr marT="45727" marB="45727"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ja-JP" altLang="ja-JP" sz="1200" b="0" i="0" u="none" strike="noStrike" cap="none" normalizeH="0" baseline="0" smtClean="0">
                        <a:ln>
                          <a:noFill/>
                        </a:ln>
                        <a:solidFill>
                          <a:srgbClr val="000000"/>
                        </a:solidFill>
                        <a:effectLst/>
                        <a:latin typeface="Garamond" pitchFamily="18" charset="0"/>
                        <a:ea typeface="ＭＳ Ｐゴシック" charset="-128"/>
                      </a:endParaRPr>
                    </a:p>
                  </a:txBody>
                  <a:tcPr marT="45727" marB="45727"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518245">
                <a:tc gridSpan="5">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ja-JP" altLang="ja-JP" sz="2800" b="0" i="0" u="none" strike="noStrike" cap="none" normalizeH="0" baseline="0" smtClean="0">
                        <a:ln>
                          <a:noFill/>
                        </a:ln>
                        <a:solidFill>
                          <a:srgbClr val="000000"/>
                        </a:solidFill>
                        <a:effectLst/>
                        <a:latin typeface="Garamond" pitchFamily="18" charset="0"/>
                        <a:ea typeface="ＭＳ Ｐゴシック" charset="-128"/>
                      </a:endParaRPr>
                    </a:p>
                  </a:txBody>
                  <a:tcPr marT="45727" marB="45727"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ja-JP" altLang="ja-JP" sz="2800" b="0" i="0" u="none" strike="noStrike" cap="none" normalizeH="0" baseline="0" smtClean="0">
                        <a:ln>
                          <a:noFill/>
                        </a:ln>
                        <a:solidFill>
                          <a:srgbClr val="000000"/>
                        </a:solidFill>
                        <a:effectLst/>
                        <a:latin typeface="Garamond" pitchFamily="18" charset="0"/>
                        <a:ea typeface="ＭＳ Ｐゴシック" charset="-128"/>
                      </a:endParaRPr>
                    </a:p>
                  </a:txBody>
                  <a:tcPr marT="45727" marB="45727"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ja-JP" altLang="ja-JP" sz="2800" b="0" i="0" u="none" strike="noStrike" cap="none" normalizeH="0" baseline="0" smtClean="0">
                        <a:ln>
                          <a:noFill/>
                        </a:ln>
                        <a:solidFill>
                          <a:srgbClr val="000000"/>
                        </a:solidFill>
                        <a:effectLst/>
                        <a:latin typeface="Garamond" pitchFamily="18" charset="0"/>
                        <a:ea typeface="ＭＳ Ｐゴシック" charset="-128"/>
                      </a:endParaRPr>
                    </a:p>
                  </a:txBody>
                  <a:tcPr marT="45727" marB="45727"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59122">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　年</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7">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温泉地宿泊客数</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60393">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山代温泉</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片山津温泉</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山中温泉</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あわら温泉</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粟津温泉</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5</a:t>
                      </a: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温泉合計</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前年比</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9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Ｈ</a:t>
                      </a: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13</a:t>
                      </a: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年</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1,154,278</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499,754</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532,760</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982,300</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362,000</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3,531,092</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 187,215</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9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Ｈ</a:t>
                      </a: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14</a:t>
                      </a: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年</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1,212,706</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520,996</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582,724</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1,040,200</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357,000</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3,713,626</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182,534</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912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Ｈ</a:t>
                      </a: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15</a:t>
                      </a: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年</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1,081,819</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440,962</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528,399</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943,800</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330,000</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3,324,980</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 388,646</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1498223" name="Group 2159"/>
          <p:cNvGraphicFramePr>
            <a:graphicFrameLocks noGrp="1"/>
          </p:cNvGraphicFramePr>
          <p:nvPr/>
        </p:nvGraphicFramePr>
        <p:xfrm>
          <a:off x="7086600" y="1196975"/>
          <a:ext cx="1733550" cy="4264025"/>
        </p:xfrm>
        <a:graphic>
          <a:graphicData uri="http://schemas.openxmlformats.org/drawingml/2006/table">
            <a:tbl>
              <a:tblPr/>
              <a:tblGrid>
                <a:gridCol w="869950"/>
                <a:gridCol w="863600"/>
              </a:tblGrid>
              <a:tr h="5175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永平寺町</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前年比</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50">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1,151,818</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12,285</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50">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1,489,652</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337,834</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50">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1,094,989</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 394,663</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ja-JP" altLang="ja-JP" sz="2800" b="0" i="0" u="none" strike="noStrike" cap="none" normalizeH="0" baseline="0" smtClean="0">
                        <a:ln>
                          <a:noFill/>
                        </a:ln>
                        <a:solidFill>
                          <a:srgbClr val="000000"/>
                        </a:solidFill>
                        <a:effectLst/>
                        <a:latin typeface="Garamond" pitchFamily="18" charset="0"/>
                        <a:ea typeface="ＭＳ Ｐゴシック" charset="-128"/>
                      </a:endParaRPr>
                    </a:p>
                  </a:txBody>
                  <a:tcPr anchor="ct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Tx/>
                        <a:buNone/>
                        <a:tabLst/>
                      </a:pPr>
                      <a:endParaRPr kumimoji="1" lang="ja-JP" altLang="ja-JP" sz="2800" b="0" i="0" u="none" strike="noStrike" cap="none" normalizeH="0" baseline="0" smtClean="0">
                        <a:ln>
                          <a:noFill/>
                        </a:ln>
                        <a:solidFill>
                          <a:srgbClr val="000000"/>
                        </a:solidFill>
                        <a:effectLst/>
                        <a:latin typeface="Garamond" pitchFamily="18" charset="0"/>
                        <a:ea typeface="ＭＳ Ｐゴシック" charset="-128"/>
                      </a:endParaRPr>
                    </a:p>
                  </a:txBody>
                  <a:tcPr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113665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1800" b="0" i="0" u="none" strike="noStrike" cap="none" normalizeH="0" baseline="0" smtClean="0">
                        <a:ln>
                          <a:noFill/>
                        </a:ln>
                        <a:solidFill>
                          <a:srgbClr val="000000"/>
                        </a:solidFill>
                        <a:effectLst/>
                        <a:latin typeface="Arial" charset="0"/>
                        <a:ea typeface="ＭＳ Ｐゴシック" charset="-128"/>
                      </a:endParaRPr>
                    </a:p>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1800" b="0" i="0" u="none" strike="noStrike" cap="none" normalizeH="0" baseline="0" smtClean="0">
                        <a:ln>
                          <a:noFill/>
                        </a:ln>
                        <a:solidFill>
                          <a:srgbClr val="000000"/>
                        </a:solidFill>
                        <a:effectLst/>
                        <a:latin typeface="Arial" charset="0"/>
                        <a:ea typeface="ＭＳ Ｐゴシック" charset="-128"/>
                      </a:endParaRPr>
                    </a:p>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1800" b="0" i="0" u="none" strike="noStrike" cap="none" normalizeH="0" baseline="0" smtClean="0">
                        <a:ln>
                          <a:noFill/>
                        </a:ln>
                        <a:solidFill>
                          <a:srgbClr val="000000"/>
                        </a:solidFill>
                        <a:effectLst/>
                        <a:latin typeface="Arial" charset="0"/>
                        <a:ea typeface="ＭＳ Ｐゴシック" charset="-128"/>
                      </a:endParaRPr>
                    </a:p>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1600" b="0" i="0" u="none" strike="noStrike" cap="none" normalizeH="0" baseline="0" smtClean="0">
                        <a:ln>
                          <a:noFill/>
                        </a:ln>
                        <a:solidFill>
                          <a:srgbClr val="000000"/>
                        </a:solidFill>
                        <a:effectLst/>
                        <a:latin typeface="Arial" charset="0"/>
                        <a:ea typeface="ＭＳ Ｐゴシック" charset="-128"/>
                      </a:endParaRPr>
                    </a:p>
                  </a:txBody>
                  <a:tcPr anchor="ctr" horzOverflow="overflow">
                    <a:lnL cap="flat">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5016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永平寺町</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ＭＳ Ｐゴシック" charset="-128"/>
                          <a:ea typeface="ＭＳ Ｐゴシック" charset="-128"/>
                        </a:rPr>
                        <a:t>前年比</a:t>
                      </a:r>
                      <a:endParaRPr kumimoji="1" lang="ja-JP" altLang="en-US" sz="1800" b="0" i="0" u="none" strike="noStrike" cap="none" normalizeH="0" baseline="0" smtClean="0">
                        <a:ln>
                          <a:noFill/>
                        </a:ln>
                        <a:solidFill>
                          <a:srgbClr val="000000"/>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50">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739,600</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 53,891</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50">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932,926</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193,326</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6700">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670,986</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Ｐゴシック" charset="-128"/>
                          <a:ea typeface="ＭＳ Ｐゴシック" charset="-128"/>
                        </a:rPr>
                        <a:t>▲ 261,940</a:t>
                      </a:r>
                      <a:endParaRPr kumimoji="1" lang="en-US" altLang="ja-JP" sz="1800" b="0" i="0" u="none" strike="noStrike" cap="none" normalizeH="0" baseline="0" smtClean="0">
                        <a:ln>
                          <a:noFill/>
                        </a:ln>
                        <a:solidFill>
                          <a:srgbClr val="000000"/>
                        </a:solidFill>
                        <a:effectLst/>
                        <a:latin typeface="Arial"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498212" name="Rectangle 2148"/>
          <p:cNvSpPr>
            <a:spLocks noChangeArrowheads="1"/>
          </p:cNvSpPr>
          <p:nvPr/>
        </p:nvSpPr>
        <p:spPr bwMode="auto">
          <a:xfrm>
            <a:off x="971550" y="2852738"/>
            <a:ext cx="7848600" cy="1296987"/>
          </a:xfrm>
          <a:prstGeom prst="rect">
            <a:avLst/>
          </a:prstGeom>
          <a:noFill/>
          <a:ln w="25400" algn="ctr">
            <a:noFill/>
            <a:miter lim="800000"/>
            <a:headEnd/>
            <a:tailEnd/>
          </a:ln>
        </p:spPr>
        <p:txBody>
          <a:bodyPr wrap="none" anchor="ctr"/>
          <a:lstStyle/>
          <a:p>
            <a:r>
              <a:rPr lang="en-US" altLang="ja-JP">
                <a:solidFill>
                  <a:srgbClr val="000000"/>
                </a:solidFill>
                <a:latin typeface="ＭＳ Ｐゴシック" pitchFamily="50" charset="-128"/>
              </a:rPr>
              <a:t>  </a:t>
            </a:r>
            <a:r>
              <a:rPr lang="en-US" altLang="ja-JP" b="1">
                <a:solidFill>
                  <a:srgbClr val="000000"/>
                </a:solidFill>
                <a:latin typeface="ＭＳ Ｐゴシック" pitchFamily="50" charset="-128"/>
              </a:rPr>
              <a:t>◎</a:t>
            </a:r>
            <a:r>
              <a:rPr lang="ja-JP" altLang="en-US" b="1">
                <a:solidFill>
                  <a:srgbClr val="000000"/>
                </a:solidFill>
                <a:latin typeface="ＭＳ Ｐゴシック" pitchFamily="50" charset="-128"/>
              </a:rPr>
              <a:t>北陸自動車道　敦賀</a:t>
            </a:r>
            <a:r>
              <a:rPr lang="en-US" altLang="ja-JP" b="1">
                <a:solidFill>
                  <a:srgbClr val="000000"/>
                </a:solidFill>
                <a:latin typeface="ＭＳ Ｐゴシック" pitchFamily="50" charset="-128"/>
              </a:rPr>
              <a:t>IC</a:t>
            </a:r>
            <a:r>
              <a:rPr lang="ja-JP" altLang="en-US" b="1">
                <a:solidFill>
                  <a:srgbClr val="000000"/>
                </a:solidFill>
                <a:latin typeface="ＭＳ Ｐゴシック" pitchFamily="50" charset="-128"/>
              </a:rPr>
              <a:t>＝米原</a:t>
            </a:r>
            <a:r>
              <a:rPr lang="en-US" altLang="ja-JP" b="1">
                <a:solidFill>
                  <a:srgbClr val="000000"/>
                </a:solidFill>
                <a:latin typeface="ＭＳ Ｐゴシック" pitchFamily="50" charset="-128"/>
              </a:rPr>
              <a:t>JCT </a:t>
            </a:r>
            <a:r>
              <a:rPr lang="ja-JP" altLang="en-US" b="1">
                <a:solidFill>
                  <a:srgbClr val="000000"/>
                </a:solidFill>
                <a:latin typeface="ＭＳ Ｐゴシック" pitchFamily="50" charset="-128"/>
              </a:rPr>
              <a:t>開通</a:t>
            </a:r>
          </a:p>
          <a:p>
            <a:r>
              <a:rPr lang="ja-JP" altLang="en-US" b="1">
                <a:solidFill>
                  <a:srgbClr val="000000"/>
                </a:solidFill>
                <a:latin typeface="ＭＳ Ｐゴシック" pitchFamily="50" charset="-128"/>
              </a:rPr>
              <a:t>  ◎永平寺で大きなイベント</a:t>
            </a:r>
            <a:r>
              <a:rPr lang="en-US" altLang="ja-JP" b="1">
                <a:solidFill>
                  <a:srgbClr val="000000"/>
                </a:solidFill>
                <a:latin typeface="ＭＳ Ｐゴシック" pitchFamily="50" charset="-128"/>
              </a:rPr>
              <a:t>【</a:t>
            </a:r>
            <a:r>
              <a:rPr lang="ja-JP" altLang="en-US" b="1">
                <a:solidFill>
                  <a:srgbClr val="000000"/>
                </a:solidFill>
                <a:latin typeface="ＭＳ Ｐゴシック" pitchFamily="50" charset="-128"/>
              </a:rPr>
              <a:t>二祖</a:t>
            </a:r>
            <a:r>
              <a:rPr lang="en-US" altLang="ja-JP" b="1">
                <a:solidFill>
                  <a:srgbClr val="000000"/>
                </a:solidFill>
                <a:latin typeface="ＭＳ Ｐゴシック" pitchFamily="50" charset="-128"/>
              </a:rPr>
              <a:t>700</a:t>
            </a:r>
            <a:r>
              <a:rPr lang="ja-JP" altLang="en-US" b="1">
                <a:solidFill>
                  <a:srgbClr val="000000"/>
                </a:solidFill>
                <a:latin typeface="ＭＳ Ｐゴシック" pitchFamily="50" charset="-128"/>
              </a:rPr>
              <a:t>回忌正当 開催</a:t>
            </a:r>
            <a:r>
              <a:rPr lang="en-US" altLang="ja-JP" b="1">
                <a:solidFill>
                  <a:srgbClr val="000000"/>
                </a:solidFill>
                <a:latin typeface="ＭＳ Ｐゴシック" pitchFamily="50" charset="-128"/>
              </a:rPr>
              <a:t>】</a:t>
            </a:r>
          </a:p>
          <a:p>
            <a:r>
              <a:rPr lang="en-US" altLang="ja-JP" b="1">
                <a:solidFill>
                  <a:srgbClr val="000000"/>
                </a:solidFill>
                <a:latin typeface="ＭＳ Ｐゴシック" pitchFamily="50" charset="-128"/>
              </a:rPr>
              <a:t>   </a:t>
            </a:r>
            <a:r>
              <a:rPr lang="ja-JP" altLang="en-US" b="1">
                <a:solidFill>
                  <a:srgbClr val="000000"/>
                </a:solidFill>
                <a:latin typeface="ＭＳ Ｐゴシック" pitchFamily="50" charset="-128"/>
              </a:rPr>
              <a:t>　　</a:t>
            </a:r>
            <a:endParaRPr lang="ja-JP" altLang="en-US" sz="1200">
              <a:solidFill>
                <a:srgbClr val="000000"/>
              </a:solidFill>
              <a:latin typeface="ＭＳ Ｐゴシック" pitchFamily="50" charset="-128"/>
            </a:endParaRPr>
          </a:p>
        </p:txBody>
      </p:sp>
      <p:sp>
        <p:nvSpPr>
          <p:cNvPr id="1498213" name="AutoShape 2149"/>
          <p:cNvSpPr>
            <a:spLocks noChangeArrowheads="1"/>
          </p:cNvSpPr>
          <p:nvPr/>
        </p:nvSpPr>
        <p:spPr bwMode="auto">
          <a:xfrm>
            <a:off x="2700338" y="2636838"/>
            <a:ext cx="1439862" cy="358775"/>
          </a:xfrm>
          <a:prstGeom prst="downArrow">
            <a:avLst>
              <a:gd name="adj1" fmla="val 49944"/>
              <a:gd name="adj2" fmla="val 69060"/>
            </a:avLst>
          </a:prstGeom>
          <a:solidFill>
            <a:srgbClr val="FFFFFF"/>
          </a:solidFill>
          <a:ln w="25400" algn="ctr">
            <a:solidFill>
              <a:schemeClr val="folHlink"/>
            </a:solidFill>
            <a:miter lim="800000"/>
            <a:headEnd/>
            <a:tailEnd/>
          </a:ln>
        </p:spPr>
        <p:txBody>
          <a:bodyPr wrap="none" anchor="ctr"/>
          <a:lstStyle/>
          <a:p>
            <a:endParaRPr lang="ja-JP" altLang="en-US">
              <a:latin typeface="Calibri" pitchFamily="34" charset="0"/>
            </a:endParaRPr>
          </a:p>
        </p:txBody>
      </p:sp>
      <p:sp>
        <p:nvSpPr>
          <p:cNvPr id="1498214" name="Rectangle 2150"/>
          <p:cNvSpPr>
            <a:spLocks noChangeArrowheads="1"/>
          </p:cNvSpPr>
          <p:nvPr/>
        </p:nvSpPr>
        <p:spPr bwMode="auto">
          <a:xfrm>
            <a:off x="971550" y="5949950"/>
            <a:ext cx="7848600" cy="531813"/>
          </a:xfrm>
          <a:prstGeom prst="rect">
            <a:avLst/>
          </a:prstGeom>
          <a:noFill/>
          <a:ln w="25400" algn="ctr">
            <a:noFill/>
            <a:miter lim="800000"/>
            <a:headEnd/>
            <a:tailEnd/>
          </a:ln>
        </p:spPr>
        <p:txBody>
          <a:bodyPr wrap="none" anchor="ctr"/>
          <a:lstStyle/>
          <a:p>
            <a:r>
              <a:rPr lang="en-US" altLang="ja-JP" b="1">
                <a:solidFill>
                  <a:srgbClr val="000000"/>
                </a:solidFill>
                <a:latin typeface="ＭＳ Ｐゴシック" pitchFamily="50" charset="-128"/>
              </a:rPr>
              <a:t>  ◎</a:t>
            </a:r>
            <a:r>
              <a:rPr lang="ja-JP" altLang="en-US" b="1">
                <a:solidFill>
                  <a:srgbClr val="000000"/>
                </a:solidFill>
                <a:latin typeface="ＭＳ Ｐゴシック" pitchFamily="50" charset="-128"/>
              </a:rPr>
              <a:t>永平寺で大きなイベント</a:t>
            </a:r>
            <a:r>
              <a:rPr lang="en-US" altLang="ja-JP" b="1">
                <a:solidFill>
                  <a:srgbClr val="000000"/>
                </a:solidFill>
                <a:latin typeface="ＭＳ Ｐゴシック" pitchFamily="50" charset="-128"/>
              </a:rPr>
              <a:t>【</a:t>
            </a:r>
            <a:r>
              <a:rPr lang="ja-JP" altLang="en-US" b="1">
                <a:solidFill>
                  <a:srgbClr val="000000"/>
                </a:solidFill>
                <a:latin typeface="ＭＳ Ｐゴシック" pitchFamily="50" charset="-128"/>
              </a:rPr>
              <a:t>高祖 道元</a:t>
            </a:r>
            <a:r>
              <a:rPr lang="en-US" altLang="ja-JP" b="1">
                <a:solidFill>
                  <a:srgbClr val="000000"/>
                </a:solidFill>
                <a:latin typeface="ＭＳ Ｐゴシック" pitchFamily="50" charset="-128"/>
              </a:rPr>
              <a:t>750</a:t>
            </a:r>
            <a:r>
              <a:rPr lang="ja-JP" altLang="en-US" b="1">
                <a:solidFill>
                  <a:srgbClr val="000000"/>
                </a:solidFill>
                <a:latin typeface="ＭＳ Ｐゴシック" pitchFamily="50" charset="-128"/>
              </a:rPr>
              <a:t>回大遠忌 開催</a:t>
            </a:r>
            <a:r>
              <a:rPr lang="en-US" altLang="ja-JP" b="1">
                <a:solidFill>
                  <a:srgbClr val="000000"/>
                </a:solidFill>
                <a:latin typeface="ＭＳ Ｐゴシック" pitchFamily="50" charset="-128"/>
              </a:rPr>
              <a:t>】</a:t>
            </a:r>
            <a:endParaRPr lang="en-US" altLang="ja-JP" sz="1200">
              <a:solidFill>
                <a:srgbClr val="000000"/>
              </a:solidFill>
              <a:latin typeface="ＭＳ Ｐゴシック" pitchFamily="50" charset="-128"/>
            </a:endParaRPr>
          </a:p>
        </p:txBody>
      </p:sp>
      <p:sp>
        <p:nvSpPr>
          <p:cNvPr id="1498215" name="AutoShape 2151"/>
          <p:cNvSpPr>
            <a:spLocks noChangeArrowheads="1"/>
          </p:cNvSpPr>
          <p:nvPr/>
        </p:nvSpPr>
        <p:spPr bwMode="auto">
          <a:xfrm>
            <a:off x="2916238" y="5580063"/>
            <a:ext cx="1439862" cy="358775"/>
          </a:xfrm>
          <a:prstGeom prst="downArrow">
            <a:avLst>
              <a:gd name="adj1" fmla="val 49944"/>
              <a:gd name="adj2" fmla="val 69060"/>
            </a:avLst>
          </a:prstGeom>
          <a:solidFill>
            <a:srgbClr val="FFFFFF"/>
          </a:solidFill>
          <a:ln w="25400" algn="ctr">
            <a:solidFill>
              <a:schemeClr val="folHlink"/>
            </a:solidFill>
            <a:miter lim="800000"/>
            <a:headEnd/>
            <a:tailEnd/>
          </a:ln>
        </p:spPr>
        <p:txBody>
          <a:bodyPr wrap="none" anchor="ctr"/>
          <a:lstStyle/>
          <a:p>
            <a:endParaRPr lang="ja-JP"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98223"/>
                                        </p:tgtEl>
                                        <p:attrNameLst>
                                          <p:attrName>style.visibility</p:attrName>
                                        </p:attrNameLst>
                                      </p:cBhvr>
                                      <p:to>
                                        <p:strVal val="visible"/>
                                      </p:to>
                                    </p:set>
                                    <p:animEffect transition="in" filter="blinds(horizontal)">
                                      <p:cBhvr>
                                        <p:cTn id="7" dur="500"/>
                                        <p:tgtEl>
                                          <p:spTgt spid="149822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98213"/>
                                        </p:tgtEl>
                                        <p:attrNameLst>
                                          <p:attrName>style.visibility</p:attrName>
                                        </p:attrNameLst>
                                      </p:cBhvr>
                                      <p:to>
                                        <p:strVal val="visible"/>
                                      </p:to>
                                    </p:set>
                                    <p:animEffect transition="in" filter="box(in)">
                                      <p:cBhvr>
                                        <p:cTn id="10" dur="500"/>
                                        <p:tgtEl>
                                          <p:spTgt spid="149821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498212"/>
                                        </p:tgtEl>
                                        <p:attrNameLst>
                                          <p:attrName>style.visibility</p:attrName>
                                        </p:attrNameLst>
                                      </p:cBhvr>
                                      <p:to>
                                        <p:strVal val="visible"/>
                                      </p:to>
                                    </p:set>
                                    <p:animEffect transition="in" filter="box(in)">
                                      <p:cBhvr>
                                        <p:cTn id="13" dur="500"/>
                                        <p:tgtEl>
                                          <p:spTgt spid="149821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498215"/>
                                        </p:tgtEl>
                                        <p:attrNameLst>
                                          <p:attrName>style.visibility</p:attrName>
                                        </p:attrNameLst>
                                      </p:cBhvr>
                                      <p:to>
                                        <p:strVal val="visible"/>
                                      </p:to>
                                    </p:set>
                                    <p:animEffect transition="in" filter="box(in)">
                                      <p:cBhvr>
                                        <p:cTn id="16" dur="500"/>
                                        <p:tgtEl>
                                          <p:spTgt spid="149821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498214"/>
                                        </p:tgtEl>
                                        <p:attrNameLst>
                                          <p:attrName>style.visibility</p:attrName>
                                        </p:attrNameLst>
                                      </p:cBhvr>
                                      <p:to>
                                        <p:strVal val="visible"/>
                                      </p:to>
                                    </p:set>
                                    <p:animEffect transition="in" filter="box(in)">
                                      <p:cBhvr>
                                        <p:cTn id="19" dur="500"/>
                                        <p:tgtEl>
                                          <p:spTgt spid="1498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8212" grpId="0"/>
      <p:bldP spid="1498213" grpId="0" animBg="1"/>
      <p:bldP spid="1498214" grpId="0"/>
      <p:bldP spid="14982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タイトル 1"/>
          <p:cNvSpPr>
            <a:spLocks noGrp="1"/>
          </p:cNvSpPr>
          <p:nvPr>
            <p:ph type="title"/>
          </p:nvPr>
        </p:nvSpPr>
        <p:spPr>
          <a:ln w="57150">
            <a:solidFill>
              <a:schemeClr val="tx1">
                <a:lumMod val="85000"/>
                <a:lumOff val="15000"/>
              </a:schemeClr>
            </a:solidFill>
          </a:ln>
        </p:spPr>
        <p:txBody>
          <a:bodyPr/>
          <a:lstStyle/>
          <a:p>
            <a:pPr>
              <a:defRPr/>
            </a:pPr>
            <a:r>
              <a:rPr lang="ja-JP" altLang="en-US" dirty="0" smtClean="0"/>
              <a:t>多次元世界と仏教</a:t>
            </a:r>
          </a:p>
        </p:txBody>
      </p:sp>
      <p:sp>
        <p:nvSpPr>
          <p:cNvPr id="271363" name="コンテンツ プレースホルダー 1"/>
          <p:cNvSpPr>
            <a:spLocks noGrp="1"/>
          </p:cNvSpPr>
          <p:nvPr>
            <p:ph idx="1"/>
          </p:nvPr>
        </p:nvSpPr>
        <p:spPr/>
        <p:txBody>
          <a:bodyPr/>
          <a:lstStyle/>
          <a:p>
            <a:r>
              <a:rPr lang="en-US" altLang="ja-JP" smtClean="0"/>
              <a:t>50</a:t>
            </a:r>
            <a:r>
              <a:rPr lang="ja-JP" altLang="en-US" smtClean="0"/>
              <a:t>億年後太陽が燃え尽きる</a:t>
            </a:r>
            <a:endParaRPr lang="en-US" altLang="ja-JP" smtClean="0"/>
          </a:p>
          <a:p>
            <a:r>
              <a:rPr lang="en-US" altLang="ja-JP" smtClean="0"/>
              <a:t>1000</a:t>
            </a:r>
            <a:r>
              <a:rPr lang="ja-JP" altLang="en-US" smtClean="0"/>
              <a:t>億年後の宇宙はブラックホールだらけの超高齢社会</a:t>
            </a:r>
            <a:endParaRPr lang="en-US" altLang="ja-JP" smtClean="0"/>
          </a:p>
          <a:p>
            <a:r>
              <a:rPr lang="ja-JP" altLang="en-US" smtClean="0"/>
              <a:t>大きな数　億、兆、京、・・無量大数・・不可説不可説転（１０の（７</a:t>
            </a:r>
            <a:r>
              <a:rPr lang="en-US" altLang="ja-JP" smtClean="0"/>
              <a:t>×</a:t>
            </a:r>
            <a:r>
              <a:rPr lang="ja-JP" altLang="en-US" smtClean="0"/>
              <a:t>２</a:t>
            </a:r>
            <a:r>
              <a:rPr lang="en-US" altLang="ja-JP" baseline="30000" smtClean="0"/>
              <a:t>122</a:t>
            </a:r>
            <a:r>
              <a:rPr lang="ja-JP" altLang="en-US" smtClean="0"/>
              <a:t>）乗）　華厳経</a:t>
            </a:r>
            <a:endParaRPr lang="en-US" altLang="ja-JP" smtClean="0"/>
          </a:p>
          <a:p>
            <a:r>
              <a:rPr lang="ja-JP" altLang="en-US" smtClean="0"/>
              <a:t>小さな数　分、厘、毛、・・涅槃寂静（１０</a:t>
            </a:r>
            <a:r>
              <a:rPr lang="ja-JP" altLang="en-US" baseline="30000" smtClean="0"/>
              <a:t>－</a:t>
            </a:r>
            <a:r>
              <a:rPr lang="en-US" altLang="ja-JP" baseline="30000" smtClean="0"/>
              <a:t>24</a:t>
            </a:r>
            <a:r>
              <a:rPr lang="ja-JP" altLang="en-US" smtClean="0"/>
              <a:t>）</a:t>
            </a:r>
          </a:p>
          <a:p>
            <a:endParaRPr lang="ja-JP" altLang="en-US"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pPr>
              <a:defRPr/>
            </a:pPr>
            <a:r>
              <a:rPr lang="ja-JP" altLang="en-US" dirty="0" smtClean="0"/>
              <a:t>仏教経典と宇宙論</a:t>
            </a:r>
            <a:endParaRPr lang="ja-JP" altLang="en-US" dirty="0"/>
          </a:p>
        </p:txBody>
      </p:sp>
      <p:sp>
        <p:nvSpPr>
          <p:cNvPr id="272387" name="コンテンツ プレースホルダー 2"/>
          <p:cNvSpPr>
            <a:spLocks noGrp="1"/>
          </p:cNvSpPr>
          <p:nvPr>
            <p:ph idx="1"/>
          </p:nvPr>
        </p:nvSpPr>
        <p:spPr/>
        <p:txBody>
          <a:bodyPr/>
          <a:lstStyle/>
          <a:p>
            <a:r>
              <a:rPr lang="ja-JP" altLang="en-US" dirty="0" smtClean="0"/>
              <a:t>佐々木閑</a:t>
            </a:r>
            <a:r>
              <a:rPr lang="en-US" altLang="ja-JP" dirty="0" smtClean="0"/>
              <a:t>『</a:t>
            </a:r>
            <a:r>
              <a:rPr lang="ja-JP" altLang="en-US" dirty="0" smtClean="0"/>
              <a:t>犀の角</a:t>
            </a:r>
            <a:r>
              <a:rPr lang="en-US" altLang="ja-JP" dirty="0" smtClean="0"/>
              <a:t>』</a:t>
            </a:r>
            <a:r>
              <a:rPr lang="ja-JP" altLang="en-US" dirty="0" smtClean="0"/>
              <a:t>（福井県出身）</a:t>
            </a:r>
            <a:endParaRPr lang="en-US" altLang="ja-JP" dirty="0" smtClean="0"/>
          </a:p>
          <a:p>
            <a:r>
              <a:rPr lang="ja-JP" altLang="en-US" dirty="0" smtClean="0">
                <a:solidFill>
                  <a:srgbClr val="FF0000"/>
                </a:solidFill>
              </a:rPr>
              <a:t>仏教は自然を物理的因果関係の塊と見て、その法則性を認識しようとする</a:t>
            </a:r>
            <a:endParaRPr lang="en-US" altLang="ja-JP" dirty="0" smtClean="0">
              <a:solidFill>
                <a:srgbClr val="FF0000"/>
              </a:solidFill>
            </a:endParaRPr>
          </a:p>
          <a:p>
            <a:r>
              <a:rPr lang="ja-JP" altLang="en-US" dirty="0" smtClean="0"/>
              <a:t>相対性理論と量子力学</a:t>
            </a:r>
            <a:endParaRPr lang="en-US" altLang="ja-JP" dirty="0" smtClean="0"/>
          </a:p>
          <a:p>
            <a:r>
              <a:rPr lang="ja-JP" altLang="en-US" dirty="0" smtClean="0"/>
              <a:t>大乗仏教　平行宇宙</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prstDash val="lgDash"/>
          </a:ln>
        </p:spPr>
        <p:txBody>
          <a:bodyPr/>
          <a:lstStyle/>
          <a:p>
            <a:pPr>
              <a:defRPr/>
            </a:pPr>
            <a:r>
              <a:rPr lang="ja-JP" altLang="en-US" dirty="0" smtClean="0"/>
              <a:t>日本は神の国？</a:t>
            </a:r>
            <a:endParaRPr lang="ja-JP" altLang="en-US" dirty="0"/>
          </a:p>
        </p:txBody>
      </p:sp>
      <p:sp>
        <p:nvSpPr>
          <p:cNvPr id="273411" name="コンテンツ プレースホルダー 2"/>
          <p:cNvSpPr>
            <a:spLocks noGrp="1"/>
          </p:cNvSpPr>
          <p:nvPr>
            <p:ph idx="1"/>
          </p:nvPr>
        </p:nvSpPr>
        <p:spPr/>
        <p:txBody>
          <a:bodyPr/>
          <a:lstStyle/>
          <a:p>
            <a:r>
              <a:rPr lang="ja-JP" altLang="en-US" smtClean="0"/>
              <a:t>日本人の宗教観</a:t>
            </a:r>
            <a:endParaRPr lang="en-US" altLang="ja-JP" smtClean="0"/>
          </a:p>
          <a:p>
            <a:r>
              <a:rPr lang="ja-JP" altLang="ja-JP" smtClean="0"/>
              <a:t>池上彰氏は、神道とキリスト教的な天国の区別もついていない例として「日本は神の国」と発言した森喜朗元総理は、小渕元首相が亡くなったときに、「あなたは天国に召されていったのです」と弔辞を述べて、参列者をずっこけさせた（『宗教がわかれば世界が見える』）</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450"/>
            <a:ext cx="8229600" cy="1143000"/>
          </a:xfrm>
          <a:ln w="57150">
            <a:solidFill>
              <a:schemeClr val="tx1">
                <a:lumMod val="95000"/>
                <a:lumOff val="5000"/>
              </a:schemeClr>
            </a:solidFill>
            <a:prstDash val="dash"/>
          </a:ln>
        </p:spPr>
        <p:txBody>
          <a:bodyPr/>
          <a:lstStyle/>
          <a:p>
            <a:pPr>
              <a:defRPr/>
            </a:pPr>
            <a:r>
              <a:rPr lang="ja-JP" altLang="en-US" dirty="0" smtClean="0"/>
              <a:t>寺院経済と葬式ビジネス</a:t>
            </a:r>
            <a:endParaRPr lang="ja-JP" altLang="en-US" dirty="0"/>
          </a:p>
        </p:txBody>
      </p:sp>
      <p:sp>
        <p:nvSpPr>
          <p:cNvPr id="274435" name="コンテンツ プレースホルダー 2"/>
          <p:cNvSpPr>
            <a:spLocks noGrp="1"/>
          </p:cNvSpPr>
          <p:nvPr>
            <p:ph idx="1"/>
          </p:nvPr>
        </p:nvSpPr>
        <p:spPr>
          <a:xfrm>
            <a:off x="457200" y="1566863"/>
            <a:ext cx="8229600" cy="4525962"/>
          </a:xfrm>
        </p:spPr>
        <p:txBody>
          <a:bodyPr>
            <a:normAutofit lnSpcReduction="10000"/>
          </a:bodyPr>
          <a:lstStyle/>
          <a:p>
            <a:r>
              <a:rPr lang="ja-JP" altLang="ja-JP" sz="2800" smtClean="0"/>
              <a:t>寺院経済は葬式に依存、古くは寺院建立者が田畑も寄進し維持運営していた</a:t>
            </a:r>
            <a:endParaRPr lang="en-US" altLang="ja-JP" sz="2800" smtClean="0"/>
          </a:p>
          <a:p>
            <a:r>
              <a:rPr lang="ja-JP" altLang="ja-JP" sz="2800" smtClean="0"/>
              <a:t>明治時代「上知令」により領地が召し上げられ、戦後農地改革で農地を奪われた仏教寺院は決定的に経済基盤を失った</a:t>
            </a:r>
          </a:p>
          <a:p>
            <a:r>
              <a:rPr lang="ja-JP" altLang="ja-JP" sz="2800" smtClean="0"/>
              <a:t>現在寺は家業が当たり前、世襲制は明治政府の仏教骨抜き政策により</a:t>
            </a:r>
            <a:r>
              <a:rPr lang="ja-JP" altLang="en-US" sz="2800" smtClean="0"/>
              <a:t>発生</a:t>
            </a:r>
            <a:endParaRPr lang="ja-JP" altLang="ja-JP" sz="2800" smtClean="0"/>
          </a:p>
          <a:p>
            <a:r>
              <a:rPr lang="ja-JP" altLang="ja-JP" sz="2800" smtClean="0"/>
              <a:t>現在葬式ビジネス、セレモニーホー</a:t>
            </a:r>
            <a:r>
              <a:rPr lang="ja-JP" altLang="en-US" sz="2800" smtClean="0"/>
              <a:t>ル</a:t>
            </a:r>
            <a:r>
              <a:rPr lang="ja-JP" altLang="ja-JP" sz="2800" smtClean="0"/>
              <a:t>　介護保険制度と成年後見人制度を取り入れることで寺の仕事の幅が広がる（高橋卓志臨済宗神宮寺住職）</a:t>
            </a:r>
            <a:endParaRPr lang="ja-JP" altLang="en-US" sz="280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rgbClr val="FFFF00"/>
          </a:solidFill>
          <a:ln w="57150">
            <a:solidFill>
              <a:schemeClr val="tx1"/>
            </a:solidFill>
          </a:ln>
        </p:spPr>
        <p:txBody>
          <a:bodyPr/>
          <a:lstStyle/>
          <a:p>
            <a:pPr algn="l"/>
            <a:r>
              <a:rPr kumimoji="1" lang="ja-JP" altLang="en-US" dirty="0" smtClean="0"/>
              <a:t>かくれクリスチャン</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accent1"/>
            </a:solidFill>
          </a:ln>
        </p:spPr>
        <p:txBody>
          <a:bodyPr/>
          <a:lstStyle/>
          <a:p>
            <a:r>
              <a:rPr kumimoji="1" lang="ja-JP" altLang="en-US" dirty="0" smtClean="0"/>
              <a:t>ザビエルの布教</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聖書や祈りの文句を翻訳せざるを得ないが、</a:t>
            </a:r>
            <a:endParaRPr kumimoji="1" lang="en-US" altLang="ja-JP" dirty="0" smtClean="0"/>
          </a:p>
          <a:p>
            <a:r>
              <a:rPr kumimoji="1" lang="ja-JP" altLang="en-US" dirty="0" smtClean="0"/>
              <a:t>キリスト教の専門用語は仏教用語を用いて翻訳せざるを得ない</a:t>
            </a:r>
            <a:endParaRPr kumimoji="1" lang="en-US" altLang="ja-JP" dirty="0" smtClean="0"/>
          </a:p>
          <a:p>
            <a:r>
              <a:rPr lang="ja-JP" altLang="en-US" dirty="0"/>
              <a:t>天国は</a:t>
            </a:r>
            <a:r>
              <a:rPr lang="ja-JP" altLang="en-US" dirty="0" smtClean="0"/>
              <a:t>極楽　デウスは大日如来　キリスト教の教えはキリシタン仏法</a:t>
            </a:r>
            <a:endParaRPr lang="en-US" altLang="ja-JP" dirty="0" smtClean="0"/>
          </a:p>
          <a:p>
            <a:r>
              <a:rPr kumimoji="1" lang="ja-JP" altLang="en-US" dirty="0"/>
              <a:t>ザビエル</a:t>
            </a:r>
            <a:r>
              <a:rPr kumimoji="1" lang="ja-JP" altLang="en-US" dirty="0" smtClean="0"/>
              <a:t>一行は西域より来朝の僧</a:t>
            </a:r>
            <a:endParaRPr kumimoji="1" lang="en-US" altLang="ja-JP" dirty="0" smtClean="0"/>
          </a:p>
          <a:p>
            <a:r>
              <a:rPr lang="ja-JP" altLang="en-US" dirty="0"/>
              <a:t>言葉の壁</a:t>
            </a:r>
            <a:r>
              <a:rPr lang="ja-JP" altLang="en-US" dirty="0" smtClean="0"/>
              <a:t>が大きい</a:t>
            </a:r>
            <a:endParaRPr kumimoji="1" lang="ja-JP"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殉教</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命をささげたのは本当にキリストやマリアのためだったのか？</a:t>
            </a:r>
            <a:endParaRPr kumimoji="1" lang="en-US" altLang="ja-JP" dirty="0" smtClean="0"/>
          </a:p>
          <a:p>
            <a:r>
              <a:rPr lang="ja-JP" altLang="en-US" dirty="0" smtClean="0"/>
              <a:t>カクレキリシタンはかくれているものでもなければ、キリスト教徒でもなく、キリスト教的雰囲気を醸し出す衣を纏った典型的な日本の民俗宗教の一つ</a:t>
            </a:r>
            <a:endParaRPr kumimoji="1" lang="ja-JP"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764704"/>
            <a:ext cx="7772400" cy="1470025"/>
          </a:xfrm>
          <a:solidFill>
            <a:srgbClr val="FFFF00"/>
          </a:solidFill>
          <a:ln>
            <a:solidFill>
              <a:schemeClr val="tx1">
                <a:lumMod val="95000"/>
                <a:lumOff val="5000"/>
              </a:schemeClr>
            </a:solidFill>
          </a:ln>
        </p:spPr>
        <p:txBody>
          <a:bodyPr/>
          <a:lstStyle/>
          <a:p>
            <a:r>
              <a:rPr kumimoji="1" lang="ja-JP" altLang="en-US" dirty="0" smtClean="0"/>
              <a:t>奴隷貿易時代</a:t>
            </a:r>
            <a:endParaRPr kumimoji="1" lang="ja-JP" altLang="en-US" dirty="0"/>
          </a:p>
        </p:txBody>
      </p:sp>
      <p:sp>
        <p:nvSpPr>
          <p:cNvPr id="4" name="サブタイトル 3"/>
          <p:cNvSpPr>
            <a:spLocks noGrp="1"/>
          </p:cNvSpPr>
          <p:nvPr>
            <p:ph type="subTitle" idx="1"/>
          </p:nvPr>
        </p:nvSpPr>
        <p:spPr>
          <a:xfrm>
            <a:off x="323528" y="2420888"/>
            <a:ext cx="8820472" cy="4104456"/>
          </a:xfrm>
        </p:spPr>
        <p:txBody>
          <a:bodyPr>
            <a:normAutofit/>
          </a:bodyPr>
          <a:lstStyle/>
          <a:p>
            <a:pPr algn="l"/>
            <a:r>
              <a:rPr kumimoji="1" lang="ja-JP" altLang="en-US" dirty="0" smtClean="0">
                <a:solidFill>
                  <a:schemeClr val="tx1">
                    <a:lumMod val="95000"/>
                    <a:lumOff val="5000"/>
                  </a:schemeClr>
                </a:solidFill>
              </a:rPr>
              <a:t>奴隷は、権利証書つきの動産</a:t>
            </a:r>
            <a:endParaRPr kumimoji="1" lang="en-US" altLang="ja-JP" dirty="0" smtClean="0">
              <a:solidFill>
                <a:schemeClr val="tx1">
                  <a:lumMod val="95000"/>
                  <a:lumOff val="5000"/>
                </a:schemeClr>
              </a:solidFill>
            </a:endParaRPr>
          </a:p>
          <a:p>
            <a:pPr algn="l"/>
            <a:r>
              <a:rPr lang="ja-JP" altLang="en-US" dirty="0" smtClean="0">
                <a:solidFill>
                  <a:schemeClr val="tx1">
                    <a:lumMod val="95000"/>
                    <a:lumOff val="5000"/>
                  </a:schemeClr>
                </a:solidFill>
              </a:rPr>
              <a:t>１５世紀半ばから１９世紀半ばで１２００万人</a:t>
            </a:r>
            <a:endParaRPr lang="en-US" altLang="ja-JP" dirty="0" smtClean="0">
              <a:solidFill>
                <a:schemeClr val="tx1">
                  <a:lumMod val="95000"/>
                  <a:lumOff val="5000"/>
                </a:schemeClr>
              </a:solidFill>
            </a:endParaRPr>
          </a:p>
          <a:p>
            <a:pPr algn="l"/>
            <a:r>
              <a:rPr kumimoji="1" lang="ja-JP" altLang="en-US" dirty="0" smtClean="0">
                <a:solidFill>
                  <a:schemeClr val="tx1">
                    <a:lumMod val="95000"/>
                    <a:lumOff val="5000"/>
                  </a:schemeClr>
                </a:solidFill>
              </a:rPr>
              <a:t>砂糖</a:t>
            </a:r>
            <a:r>
              <a:rPr lang="ja-JP" altLang="en-US" dirty="0" smtClean="0">
                <a:solidFill>
                  <a:schemeClr val="tx1">
                    <a:lumMod val="95000"/>
                    <a:lumOff val="5000"/>
                  </a:schemeClr>
                </a:solidFill>
              </a:rPr>
              <a:t>産業、次に鉱山開発に必要な労働力</a:t>
            </a:r>
            <a:endParaRPr kumimoji="1" lang="en-US" altLang="ja-JP" dirty="0" smtClean="0">
              <a:solidFill>
                <a:schemeClr val="tx1">
                  <a:lumMod val="95000"/>
                  <a:lumOff val="5000"/>
                </a:schemeClr>
              </a:solidFill>
            </a:endParaRPr>
          </a:p>
          <a:p>
            <a:pPr algn="l"/>
            <a:r>
              <a:rPr lang="ja-JP" altLang="en-US" dirty="0" smtClean="0">
                <a:solidFill>
                  <a:schemeClr val="tx1">
                    <a:lumMod val="95000"/>
                    <a:lumOff val="5000"/>
                  </a:schemeClr>
                </a:solidFill>
              </a:rPr>
              <a:t>発達した産業資本主義によって自由な賃金労働にとってかわられ、否定された。</a:t>
            </a:r>
            <a:endParaRPr lang="en-US" altLang="ja-JP" dirty="0" smtClean="0">
              <a:solidFill>
                <a:schemeClr val="tx1">
                  <a:lumMod val="95000"/>
                  <a:lumOff val="5000"/>
                </a:schemeClr>
              </a:solidFill>
            </a:endParaRPr>
          </a:p>
          <a:p>
            <a:pPr algn="l"/>
            <a:r>
              <a:rPr lang="ja-JP" altLang="en-US" dirty="0" smtClean="0">
                <a:solidFill>
                  <a:schemeClr val="tx1">
                    <a:lumMod val="95000"/>
                    <a:lumOff val="5000"/>
                  </a:schemeClr>
                </a:solidFill>
              </a:rPr>
              <a:t>アフリカ側も植民地化により供給がなされなくなった</a:t>
            </a:r>
            <a:endParaRPr kumimoji="1" lang="ja-JP" altLang="en-US" dirty="0">
              <a:solidFill>
                <a:schemeClr val="tx1">
                  <a:lumMod val="95000"/>
                  <a:lumOff val="5000"/>
                </a:schemeClr>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a:solidFill>
              <a:schemeClr val="tx1">
                <a:lumMod val="95000"/>
                <a:lumOff val="5000"/>
              </a:schemeClr>
            </a:solidFill>
          </a:ln>
        </p:spPr>
        <p:txBody>
          <a:bodyPr/>
          <a:lstStyle/>
          <a:p>
            <a:r>
              <a:rPr kumimoji="1" lang="ja-JP" altLang="en-US" dirty="0" smtClean="0"/>
              <a:t>日本人奴隷</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奴婢の存在、人身売買の存在</a:t>
            </a:r>
            <a:endParaRPr kumimoji="1" lang="en-US" altLang="ja-JP" dirty="0" smtClean="0"/>
          </a:p>
          <a:p>
            <a:r>
              <a:rPr kumimoji="1" lang="ja-JP" altLang="en-US" dirty="0" smtClean="0"/>
              <a:t>戦国時代　戦国家法に見る人身売買、物資強奪「乱</a:t>
            </a:r>
            <a:r>
              <a:rPr lang="ja-JP" altLang="en-US" dirty="0" smtClean="0"/>
              <a:t>取り」</a:t>
            </a:r>
            <a:endParaRPr lang="en-US" altLang="ja-JP" dirty="0" smtClean="0"/>
          </a:p>
          <a:p>
            <a:r>
              <a:rPr kumimoji="1" lang="ja-JP" altLang="en-US" dirty="0" smtClean="0">
                <a:solidFill>
                  <a:srgbClr val="FF0000"/>
                </a:solidFill>
              </a:rPr>
              <a:t>世界を駆け巡った日本人奴隷</a:t>
            </a:r>
            <a:r>
              <a:rPr kumimoji="1" lang="ja-JP" altLang="en-US" dirty="0" smtClean="0"/>
              <a:t>　売り手の存在と買い手の需要　ゴア等アジア植民地での</a:t>
            </a:r>
            <a:r>
              <a:rPr lang="ja-JP" altLang="en-US" dirty="0" smtClean="0"/>
              <a:t>使用</a:t>
            </a:r>
            <a:endParaRPr lang="en-US" altLang="ja-JP" dirty="0" smtClean="0"/>
          </a:p>
          <a:p>
            <a:r>
              <a:rPr lang="ja-JP" altLang="ja-JP" dirty="0" smtClean="0"/>
              <a:t>鎖国</a:t>
            </a:r>
            <a:r>
              <a:rPr lang="ja-JP" altLang="en-US" dirty="0" smtClean="0"/>
              <a:t>（</a:t>
            </a:r>
            <a:r>
              <a:rPr lang="ja-JP" altLang="ja-JP" dirty="0" smtClean="0"/>
              <a:t>日本人の海外渡航並びに入国が禁止</a:t>
            </a:r>
            <a:r>
              <a:rPr lang="ja-JP" altLang="en-US" dirty="0" smtClean="0"/>
              <a:t>）</a:t>
            </a:r>
            <a:r>
              <a:rPr lang="ja-JP" altLang="ja-JP" dirty="0" smtClean="0"/>
              <a:t>日本人が奴隷として輸出されることはほぼ消滅。</a:t>
            </a:r>
            <a:endParaRPr kumimoji="1" lang="ja-JP"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rgbClr val="00B050"/>
          </a:solidFill>
        </p:spPr>
        <p:txBody>
          <a:bodyPr/>
          <a:lstStyle/>
          <a:p>
            <a:r>
              <a:rPr kumimoji="1" lang="ja-JP" altLang="en-US" dirty="0" smtClean="0"/>
              <a:t>カクレキリシタンの実像</a:t>
            </a:r>
            <a:r>
              <a:rPr kumimoji="1" lang="en-US" altLang="ja-JP" dirty="0" smtClean="0"/>
              <a:t/>
            </a:r>
            <a:br>
              <a:rPr kumimoji="1" lang="en-US" altLang="ja-JP" dirty="0" smtClean="0"/>
            </a:br>
            <a:r>
              <a:rPr lang="ja-JP" altLang="en-US" dirty="0" smtClean="0"/>
              <a:t>宮崎賢太郎</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タイトル 1"/>
          <p:cNvSpPr>
            <a:spLocks noGrp="1"/>
          </p:cNvSpPr>
          <p:nvPr>
            <p:ph type="title"/>
          </p:nvPr>
        </p:nvSpPr>
        <p:spPr>
          <a:xfrm>
            <a:off x="457200" y="115888"/>
            <a:ext cx="8229600" cy="1143000"/>
          </a:xfrm>
          <a:solidFill>
            <a:srgbClr val="FFCCFF"/>
          </a:solidFill>
          <a:ln w="38100">
            <a:solidFill>
              <a:schemeClr val="tx1"/>
            </a:solidFill>
          </a:ln>
        </p:spPr>
        <p:txBody>
          <a:bodyPr/>
          <a:lstStyle/>
          <a:p>
            <a:r>
              <a:rPr lang="ja-JP" altLang="en-US" smtClean="0"/>
              <a:t>首都圏での知名度</a:t>
            </a:r>
          </a:p>
        </p:txBody>
      </p:sp>
      <p:sp>
        <p:nvSpPr>
          <p:cNvPr id="3" name="コンテンツ プレースホルダー 2"/>
          <p:cNvSpPr>
            <a:spLocks noGrp="1"/>
          </p:cNvSpPr>
          <p:nvPr>
            <p:ph idx="1"/>
          </p:nvPr>
        </p:nvSpPr>
        <p:spPr>
          <a:xfrm>
            <a:off x="457200" y="1341438"/>
            <a:ext cx="8229600" cy="5356225"/>
          </a:xfrm>
        </p:spPr>
        <p:txBody>
          <a:bodyPr>
            <a:normAutofit lnSpcReduction="10000"/>
          </a:bodyPr>
          <a:lstStyle/>
          <a:p>
            <a:pPr>
              <a:defRPr/>
            </a:pPr>
            <a:r>
              <a:rPr lang="ja-JP" altLang="en-US" dirty="0" smtClean="0"/>
              <a:t>東京圏での知名度「</a:t>
            </a:r>
            <a:r>
              <a:rPr lang="ja-JP" altLang="en-US" dirty="0" smtClean="0">
                <a:solidFill>
                  <a:srgbClr val="FF0000"/>
                </a:solidFill>
              </a:rPr>
              <a:t>永平寺</a:t>
            </a:r>
            <a:r>
              <a:rPr lang="ja-JP" altLang="en-US" dirty="0" smtClean="0"/>
              <a:t>」</a:t>
            </a:r>
            <a:r>
              <a:rPr lang="ja-JP" altLang="en-US" dirty="0" smtClean="0">
                <a:solidFill>
                  <a:srgbClr val="FF0000"/>
                </a:solidFill>
              </a:rPr>
              <a:t>　</a:t>
            </a:r>
            <a:r>
              <a:rPr lang="ja-JP" altLang="en-US" sz="4400" dirty="0" smtClean="0">
                <a:solidFill>
                  <a:srgbClr val="FF0000"/>
                </a:solidFill>
              </a:rPr>
              <a:t>＋</a:t>
            </a:r>
            <a:r>
              <a:rPr lang="en-US" altLang="ja-JP" sz="4400" dirty="0" smtClean="0">
                <a:solidFill>
                  <a:srgbClr val="FF0000"/>
                </a:solidFill>
              </a:rPr>
              <a:t>α</a:t>
            </a:r>
            <a:r>
              <a:rPr lang="ja-JP" altLang="en-US" dirty="0" smtClean="0"/>
              <a:t>　</a:t>
            </a:r>
            <a:endParaRPr lang="en-US" altLang="ja-JP" dirty="0" smtClean="0"/>
          </a:p>
          <a:p>
            <a:pPr>
              <a:buFontTx/>
              <a:buNone/>
              <a:defRPr/>
            </a:pPr>
            <a:r>
              <a:rPr lang="ja-JP" altLang="en-US" dirty="0" smtClean="0"/>
              <a:t>　　　　　　　　　　　　　永平寺コバンザメ作戦</a:t>
            </a:r>
            <a:endParaRPr lang="en-US" altLang="ja-JP" dirty="0" smtClean="0"/>
          </a:p>
          <a:p>
            <a:pPr>
              <a:defRPr/>
            </a:pPr>
            <a:r>
              <a:rPr lang="ja-JP" altLang="en-US" dirty="0" smtClean="0"/>
              <a:t>日本最大の中世宗教都市遺構・白山平泉寺史跡発掘、吉崎御坊の復活</a:t>
            </a:r>
            <a:r>
              <a:rPr lang="ja-JP" altLang="en-US" dirty="0"/>
              <a:t>（「一向一揆の館（仮称）」） </a:t>
            </a:r>
            <a:endParaRPr lang="en-US" altLang="ja-JP" dirty="0" smtClean="0"/>
          </a:p>
          <a:p>
            <a:pPr>
              <a:defRPr/>
            </a:pPr>
            <a:r>
              <a:rPr lang="ja-JP" altLang="en-US" dirty="0" smtClean="0"/>
              <a:t>南ドイツロマンティック街道にヒント（ナチスイメージの払拭）　中世、宗教施設、古城、工芸品、料理、温泉</a:t>
            </a:r>
            <a:endParaRPr lang="en-US" altLang="ja-JP" dirty="0" smtClean="0"/>
          </a:p>
          <a:p>
            <a:pPr marL="0" indent="0">
              <a:buFontTx/>
              <a:buNone/>
              <a:defRPr/>
            </a:pPr>
            <a:r>
              <a:rPr lang="ja-JP" altLang="en-US" dirty="0"/>
              <a:t>　</a:t>
            </a:r>
            <a:r>
              <a:rPr lang="ja-JP" altLang="en-US" dirty="0" smtClean="0"/>
              <a:t>⇒　越前加賀宗教文化街道（名称検討）</a:t>
            </a:r>
            <a:endParaRPr lang="en-US" altLang="ja-JP" dirty="0" smtClean="0"/>
          </a:p>
          <a:p>
            <a:pPr marL="0" indent="0">
              <a:buFontTx/>
              <a:buNone/>
              <a:defRPr/>
            </a:pPr>
            <a:r>
              <a:rPr lang="ja-JP" altLang="en-US" dirty="0"/>
              <a:t>　</a:t>
            </a:r>
            <a:endParaRPr lang="en-US" altLang="ja-JP" dirty="0" smtClean="0"/>
          </a:p>
          <a:p>
            <a:pPr>
              <a:defRPr/>
            </a:pPr>
            <a:endParaRPr lang="ja-JP"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r>
              <a:rPr kumimoji="1" lang="ja-JP" altLang="en-US" dirty="0" smtClean="0"/>
              <a:t>なぜ急に増加したのか</a:t>
            </a:r>
            <a:endParaRPr kumimoji="1" lang="ja-JP" altLang="en-US" dirty="0"/>
          </a:p>
        </p:txBody>
      </p:sp>
      <p:sp>
        <p:nvSpPr>
          <p:cNvPr id="3" name="コンテンツ プレースホルダ 2"/>
          <p:cNvSpPr>
            <a:spLocks noGrp="1"/>
          </p:cNvSpPr>
          <p:nvPr>
            <p:ph idx="1"/>
          </p:nvPr>
        </p:nvSpPr>
        <p:spPr>
          <a:xfrm>
            <a:off x="457200" y="1600201"/>
            <a:ext cx="8229600" cy="1180728"/>
          </a:xfrm>
        </p:spPr>
        <p:txBody>
          <a:bodyPr/>
          <a:lstStyle/>
          <a:p>
            <a:r>
              <a:rPr lang="ja-JP" altLang="en-US" dirty="0" smtClean="0"/>
              <a:t>イエズス会　</a:t>
            </a:r>
            <a:r>
              <a:rPr kumimoji="1" lang="ja-JP" altLang="en-US" dirty="0" smtClean="0"/>
              <a:t>上層から下層への改宗を基本方針</a:t>
            </a:r>
            <a:endParaRPr kumimoji="1" lang="ja-JP"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秀吉のバテレン追放</a:t>
            </a:r>
            <a:endParaRPr kumimoji="1" lang="ja-JP" altLang="en-US" dirty="0"/>
          </a:p>
        </p:txBody>
      </p:sp>
      <p:sp>
        <p:nvSpPr>
          <p:cNvPr id="3" name="コンテンツ プレースホルダ 2"/>
          <p:cNvSpPr>
            <a:spLocks noGrp="1"/>
          </p:cNvSpPr>
          <p:nvPr>
            <p:ph idx="1"/>
          </p:nvPr>
        </p:nvSpPr>
        <p:spPr>
          <a:xfrm>
            <a:off x="457200" y="1600201"/>
            <a:ext cx="8229600" cy="1684784"/>
          </a:xfrm>
        </p:spPr>
        <p:txBody>
          <a:bodyPr>
            <a:normAutofit lnSpcReduction="10000"/>
          </a:bodyPr>
          <a:lstStyle/>
          <a:p>
            <a:r>
              <a:rPr kumimoji="1" lang="ja-JP" altLang="en-US" dirty="0" smtClean="0"/>
              <a:t>朝鮮出兵に財政逼迫</a:t>
            </a:r>
            <a:endParaRPr kumimoji="1" lang="en-US" altLang="ja-JP" dirty="0" smtClean="0"/>
          </a:p>
          <a:p>
            <a:r>
              <a:rPr lang="ja-JP" altLang="en-US" dirty="0"/>
              <a:t>莫大</a:t>
            </a:r>
            <a:r>
              <a:rPr lang="ja-JP" altLang="en-US" dirty="0" smtClean="0"/>
              <a:t>な船の積み荷を没収</a:t>
            </a:r>
            <a:endParaRPr lang="en-US" altLang="ja-JP" dirty="0" smtClean="0"/>
          </a:p>
          <a:p>
            <a:r>
              <a:rPr lang="ja-JP" altLang="en-US" dirty="0" smtClean="0">
                <a:solidFill>
                  <a:srgbClr val="FF0000"/>
                </a:solidFill>
              </a:rPr>
              <a:t>バテレン追放は</a:t>
            </a:r>
            <a:r>
              <a:rPr kumimoji="1" lang="ja-JP" altLang="en-US" dirty="0" smtClean="0">
                <a:solidFill>
                  <a:srgbClr val="FF0000"/>
                </a:solidFill>
              </a:rPr>
              <a:t>軍費</a:t>
            </a:r>
            <a:r>
              <a:rPr kumimoji="1" lang="ja-JP" altLang="en-US" dirty="0">
                <a:solidFill>
                  <a:srgbClr val="FF0000"/>
                </a:solidFill>
              </a:rPr>
              <a:t>調達</a:t>
            </a:r>
            <a:r>
              <a:rPr kumimoji="1" lang="ja-JP" altLang="en-US" dirty="0" smtClean="0">
                <a:solidFill>
                  <a:srgbClr val="FF0000"/>
                </a:solidFill>
              </a:rPr>
              <a:t>の口実として利用</a:t>
            </a:r>
            <a:endParaRPr kumimoji="1" lang="ja-JP" altLang="en-US" dirty="0">
              <a:solidFill>
                <a:srgbClr val="FF0000"/>
              </a:solidFill>
            </a:endParaRPr>
          </a:p>
        </p:txBody>
      </p:sp>
      <p:sp>
        <p:nvSpPr>
          <p:cNvPr id="4" name="タイトル 1"/>
          <p:cNvSpPr txBox="1">
            <a:spLocks/>
          </p:cNvSpPr>
          <p:nvPr/>
        </p:nvSpPr>
        <p:spPr>
          <a:xfrm>
            <a:off x="518864" y="3226965"/>
            <a:ext cx="8229600" cy="1143000"/>
          </a:xfrm>
          <a:prstGeom prst="rect">
            <a:avLst/>
          </a:prstGeom>
          <a:ln>
            <a:solidFill>
              <a:schemeClr val="tx1">
                <a:lumMod val="95000"/>
                <a:lumOff val="5000"/>
              </a:schemeClr>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smtClean="0">
                <a:ln>
                  <a:noFill/>
                </a:ln>
                <a:solidFill>
                  <a:schemeClr val="tx1"/>
                </a:solidFill>
                <a:effectLst/>
                <a:uLnTx/>
                <a:uFillTx/>
                <a:latin typeface="+mj-lt"/>
                <a:ea typeface="+mj-ea"/>
                <a:cs typeface="+mj-cs"/>
              </a:rPr>
              <a:t>家康</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コンテンツ プレースホルダ 2"/>
          <p:cNvSpPr txBox="1">
            <a:spLocks/>
          </p:cNvSpPr>
          <p:nvPr/>
        </p:nvSpPr>
        <p:spPr>
          <a:xfrm>
            <a:off x="518864" y="4552528"/>
            <a:ext cx="8229600" cy="226084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キリシタンの多かった西軍大名が、スペイン・ポルトガルと手を組んで徳川に対抗したらどうなるか</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オランダ、イギリスに覇権を奪われつつある</a:t>
            </a:r>
            <a:endParaRPr kumimoji="1" lang="ja-JP"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kumimoji="1" lang="en-US" altLang="ja-JP" dirty="0" smtClean="0"/>
              <a:t>40</a:t>
            </a:r>
            <a:r>
              <a:rPr kumimoji="1" lang="ja-JP" altLang="en-US" dirty="0" smtClean="0"/>
              <a:t>万人前後のキリシタン改宗者が生まれたといわれている</a:t>
            </a:r>
            <a:endParaRPr kumimoji="1" lang="en-US" altLang="ja-JP" dirty="0" smtClean="0"/>
          </a:p>
          <a:p>
            <a:r>
              <a:rPr lang="ja-JP" altLang="en-US" dirty="0" smtClean="0"/>
              <a:t>先祖を大切にする、神道</a:t>
            </a:r>
            <a:r>
              <a:rPr lang="ja-JP" altLang="en-US" dirty="0"/>
              <a:t>の氏子</a:t>
            </a:r>
            <a:r>
              <a:rPr lang="ja-JP" altLang="en-US" dirty="0" smtClean="0"/>
              <a:t>なり仏教徒であった日本人が、</a:t>
            </a:r>
            <a:r>
              <a:rPr kumimoji="1" lang="ja-JP" altLang="en-US" dirty="0" smtClean="0"/>
              <a:t>仏壇や位牌、神棚を焼き捨てて改宗したと思えない</a:t>
            </a:r>
            <a:endParaRPr kumimoji="1" lang="en-US" altLang="ja-JP" dirty="0"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92500" lnSpcReduction="10000"/>
          </a:bodyPr>
          <a:lstStyle/>
          <a:p>
            <a:r>
              <a:rPr kumimoji="1" lang="ja-JP" altLang="en-US" dirty="0" smtClean="0"/>
              <a:t>かくれキリシタンは自分達がキリシタンであることを隠すために、仏教徒や神道の氏子を装っているのではなく、カクレキリシタンの神様を誰かに見せたりすればたたりがあるかもしれないとか、拝んでも効き目が無くなることを恐れて隠している</a:t>
            </a:r>
            <a:endParaRPr kumimoji="1" lang="en-US" altLang="ja-JP" dirty="0" smtClean="0"/>
          </a:p>
          <a:p>
            <a:r>
              <a:rPr lang="ja-JP" altLang="en-US" dirty="0" smtClean="0"/>
              <a:t>この</a:t>
            </a:r>
            <a:r>
              <a:rPr lang="ja-JP" altLang="en-US" dirty="0"/>
              <a:t>考え方</a:t>
            </a:r>
            <a:r>
              <a:rPr lang="ja-JP" altLang="en-US" dirty="0" smtClean="0"/>
              <a:t>はカクレキリシタン独特のものではなく神道の世界ではごく当たり前のこと</a:t>
            </a:r>
            <a:endParaRPr lang="en-US" altLang="ja-JP" dirty="0" smtClean="0"/>
          </a:p>
          <a:p>
            <a:r>
              <a:rPr kumimoji="1" lang="ja-JP" altLang="en-US" dirty="0">
                <a:solidFill>
                  <a:srgbClr val="FF0000"/>
                </a:solidFill>
              </a:rPr>
              <a:t>何を隠しているのかと</a:t>
            </a:r>
            <a:r>
              <a:rPr kumimoji="1" lang="ja-JP" altLang="en-US" dirty="0" smtClean="0">
                <a:solidFill>
                  <a:srgbClr val="FF0000"/>
                </a:solidFill>
              </a:rPr>
              <a:t>いうことは問題で</a:t>
            </a:r>
            <a:r>
              <a:rPr lang="ja-JP" altLang="en-US" dirty="0">
                <a:solidFill>
                  <a:srgbClr val="FF0000"/>
                </a:solidFill>
              </a:rPr>
              <a:t>なく</a:t>
            </a:r>
            <a:r>
              <a:rPr lang="ja-JP" altLang="en-US" dirty="0" smtClean="0">
                <a:solidFill>
                  <a:srgbClr val="FF0000"/>
                </a:solidFill>
              </a:rPr>
              <a:t>、秘密性に意味がある</a:t>
            </a:r>
            <a:r>
              <a:rPr lang="ja-JP" altLang="en-US" dirty="0" smtClean="0"/>
              <a:t>。</a:t>
            </a:r>
            <a:r>
              <a:rPr lang="ja-JP" altLang="en-US" dirty="0" err="1" smtClean="0"/>
              <a:t>お経の</a:t>
            </a:r>
            <a:r>
              <a:rPr lang="ja-JP" altLang="en-US" dirty="0" smtClean="0"/>
              <a:t>文句も同様</a:t>
            </a:r>
            <a:endParaRPr kumimoji="1" lang="ja-JP"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kumimoji="1" lang="ja-JP" altLang="en-US" dirty="0" smtClean="0"/>
              <a:t>カクレキリスタンは民俗信仰そのもの</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仏教、神道、カクレの三者　いずれもありがたい神様というのが偽らざる気持ち</a:t>
            </a:r>
            <a:endParaRPr lang="en-US" altLang="ja-JP" dirty="0" smtClean="0"/>
          </a:p>
          <a:p>
            <a:r>
              <a:rPr kumimoji="1" lang="ja-JP" altLang="en-US" dirty="0"/>
              <a:t>日本人</a:t>
            </a:r>
            <a:r>
              <a:rPr kumimoji="1" lang="ja-JP" altLang="en-US" dirty="0" smtClean="0"/>
              <a:t>が仏さまというと、仏陀のことではなく、ご先祖様のこと</a:t>
            </a:r>
            <a:endParaRPr kumimoji="1" lang="ja-JP"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fontScale="90000"/>
          </a:bodyPr>
          <a:lstStyle/>
          <a:p>
            <a:r>
              <a:rPr kumimoji="1" lang="ja-JP" altLang="en-US" dirty="0" smtClean="0"/>
              <a:t>西洋文化至上主義と</a:t>
            </a:r>
            <a:r>
              <a:rPr kumimoji="1" lang="en-US" altLang="ja-JP" dirty="0" smtClean="0"/>
              <a:t/>
            </a:r>
            <a:br>
              <a:rPr kumimoji="1" lang="en-US" altLang="ja-JP" dirty="0" smtClean="0"/>
            </a:br>
            <a:r>
              <a:rPr kumimoji="1" lang="ja-JP" altLang="en-US" dirty="0" smtClean="0"/>
              <a:t>正統キリスト教への憧れ</a:t>
            </a:r>
            <a:endParaRPr kumimoji="1" lang="ja-JP" altLang="en-US" dirty="0"/>
          </a:p>
        </p:txBody>
      </p:sp>
      <p:sp>
        <p:nvSpPr>
          <p:cNvPr id="3" name="コンテンツ プレースホルダ 2"/>
          <p:cNvSpPr>
            <a:spLocks noGrp="1"/>
          </p:cNvSpPr>
          <p:nvPr>
            <p:ph idx="1"/>
          </p:nvPr>
        </p:nvSpPr>
        <p:spPr>
          <a:xfrm>
            <a:off x="251520" y="1600200"/>
            <a:ext cx="8892480" cy="4853136"/>
          </a:xfrm>
        </p:spPr>
        <p:txBody>
          <a:bodyPr>
            <a:normAutofit lnSpcReduction="10000"/>
          </a:bodyPr>
          <a:lstStyle/>
          <a:p>
            <a:r>
              <a:rPr kumimoji="1" lang="ja-JP" altLang="en-US" dirty="0" smtClean="0"/>
              <a:t>土着化の道を歩まなかった　</a:t>
            </a:r>
            <a:r>
              <a:rPr lang="ja-JP" altLang="en-US" dirty="0" smtClean="0"/>
              <a:t>舶来信仰　</a:t>
            </a:r>
            <a:r>
              <a:rPr lang="ja-JP" altLang="en-US" dirty="0" smtClean="0">
                <a:solidFill>
                  <a:srgbClr val="FF0000"/>
                </a:solidFill>
              </a:rPr>
              <a:t>日本</a:t>
            </a:r>
            <a:r>
              <a:rPr lang="ja-JP" altLang="en-US" dirty="0">
                <a:solidFill>
                  <a:srgbClr val="FF0000"/>
                </a:solidFill>
              </a:rPr>
              <a:t>土着</a:t>
            </a:r>
            <a:r>
              <a:rPr lang="ja-JP" altLang="en-US" dirty="0" smtClean="0">
                <a:solidFill>
                  <a:srgbClr val="FF0000"/>
                </a:solidFill>
              </a:rPr>
              <a:t>の神仏信仰と習合したのではありがたみがなくなる</a:t>
            </a:r>
            <a:endParaRPr lang="en-US" altLang="ja-JP" dirty="0" smtClean="0">
              <a:solidFill>
                <a:srgbClr val="FF0000"/>
              </a:solidFill>
            </a:endParaRPr>
          </a:p>
          <a:p>
            <a:r>
              <a:rPr kumimoji="1" lang="ja-JP" altLang="en-US" dirty="0"/>
              <a:t>知らず知らずのうち</a:t>
            </a:r>
            <a:r>
              <a:rPr kumimoji="1" lang="ja-JP" altLang="en-US" dirty="0" smtClean="0"/>
              <a:t>にキリスト教的世界観に接するうちに、仏教徒でありながら、キリスト教的行動</a:t>
            </a:r>
            <a:endParaRPr kumimoji="1" lang="en-US" altLang="ja-JP" dirty="0" smtClean="0"/>
          </a:p>
          <a:p>
            <a:r>
              <a:rPr lang="ja-JP" altLang="en-US" dirty="0">
                <a:solidFill>
                  <a:srgbClr val="FF0000"/>
                </a:solidFill>
              </a:rPr>
              <a:t>震災の</a:t>
            </a:r>
            <a:r>
              <a:rPr lang="ja-JP" altLang="en-US" dirty="0" smtClean="0">
                <a:solidFill>
                  <a:srgbClr val="FF0000"/>
                </a:solidFill>
              </a:rPr>
              <a:t>ボランティア活動</a:t>
            </a:r>
            <a:r>
              <a:rPr lang="ja-JP" altLang="en-US" dirty="0" smtClean="0"/>
              <a:t>は、仏教の慈悲心や儒教的精神とは異なる、キリスト教的な精神ではぐくまれてきた</a:t>
            </a:r>
            <a:endParaRPr lang="en-US" altLang="ja-JP" dirty="0" smtClean="0"/>
          </a:p>
          <a:p>
            <a:r>
              <a:rPr kumimoji="1" lang="ja-JP" altLang="en-US" dirty="0"/>
              <a:t>キリスト教普及に</a:t>
            </a:r>
            <a:r>
              <a:rPr kumimoji="1" lang="ja-JP" altLang="en-US" dirty="0" smtClean="0"/>
              <a:t>は</a:t>
            </a:r>
            <a:r>
              <a:rPr kumimoji="1" lang="ja-JP" altLang="en-US" dirty="0" smtClean="0">
                <a:solidFill>
                  <a:srgbClr val="FF0000"/>
                </a:solidFill>
              </a:rPr>
              <a:t>洗礼至上主義な考え方から脱却</a:t>
            </a:r>
            <a:endParaRPr kumimoji="1" lang="en-US" altLang="ja-JP" dirty="0" smtClean="0">
              <a:solidFill>
                <a:srgbClr val="FF00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404664"/>
            <a:ext cx="8964488" cy="6453336"/>
          </a:xfrm>
        </p:spPr>
        <p:txBody>
          <a:bodyPr>
            <a:normAutofit/>
          </a:bodyPr>
          <a:lstStyle/>
          <a:p>
            <a:r>
              <a:rPr lang="ja-JP" altLang="ja-JP" dirty="0" smtClean="0"/>
              <a:t>三位一体　聖霊　マリアを</a:t>
            </a:r>
            <a:r>
              <a:rPr lang="ja-JP" altLang="en-US" dirty="0" smtClean="0"/>
              <a:t>受胎</a:t>
            </a:r>
            <a:r>
              <a:rPr lang="ja-JP" altLang="ja-JP" dirty="0" smtClean="0"/>
              <a:t>させた　マリアは神にあらず　</a:t>
            </a:r>
            <a:endParaRPr lang="en-US" altLang="ja-JP" dirty="0" smtClean="0"/>
          </a:p>
          <a:p>
            <a:r>
              <a:rPr lang="ja-JP" altLang="ja-JP" dirty="0" smtClean="0"/>
              <a:t>イスラム、ユダヤは神は可視的なものではない　</a:t>
            </a:r>
            <a:endParaRPr lang="en-US" altLang="ja-JP" dirty="0" smtClean="0"/>
          </a:p>
          <a:p>
            <a:r>
              <a:rPr lang="ja-JP" altLang="ja-JP" dirty="0" smtClean="0">
                <a:solidFill>
                  <a:srgbClr val="FF0000"/>
                </a:solidFill>
              </a:rPr>
              <a:t>最後の審判</a:t>
            </a:r>
            <a:r>
              <a:rPr lang="ja-JP" altLang="ja-JP" dirty="0" smtClean="0"/>
              <a:t>　キリスト教ではやってくると考える　</a:t>
            </a:r>
            <a:r>
              <a:rPr lang="ja-JP" altLang="ja-JP" dirty="0" smtClean="0">
                <a:solidFill>
                  <a:srgbClr val="FF0000"/>
                </a:solidFill>
              </a:rPr>
              <a:t>現世が苦しければ苦しいほどひたすら待つ</a:t>
            </a:r>
            <a:r>
              <a:rPr lang="ja-JP" altLang="ja-JP" dirty="0" smtClean="0"/>
              <a:t>　使徒パウロの構想した壮大な救済論が全世界に広がる　イエスにおいて世界の民は一つに結ばれる　</a:t>
            </a:r>
            <a:endParaRPr lang="en-US" altLang="ja-JP" dirty="0" smtClean="0"/>
          </a:p>
          <a:p>
            <a:r>
              <a:rPr lang="ja-JP" altLang="ja-JP" dirty="0" smtClean="0"/>
              <a:t>ローマの世界平和は「</a:t>
            </a:r>
            <a:r>
              <a:rPr lang="ja-JP" altLang="ja-JP" dirty="0" smtClean="0">
                <a:solidFill>
                  <a:srgbClr val="FF0000"/>
                </a:solidFill>
              </a:rPr>
              <a:t>唯一の神、唯一の皇帝、唯一の帝国</a:t>
            </a:r>
            <a:r>
              <a:rPr lang="ja-JP" altLang="ja-JP" dirty="0" smtClean="0"/>
              <a:t>」</a:t>
            </a:r>
            <a:r>
              <a:rPr lang="ja-JP" altLang="ja-JP" dirty="0" smtClean="0">
                <a:solidFill>
                  <a:srgbClr val="FF0000"/>
                </a:solidFill>
              </a:rPr>
              <a:t>両者の構想が一致　キリスト教の国教化</a:t>
            </a:r>
          </a:p>
          <a:p>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descr="ファイル:Eiheiji37nt3200.jpg">
            <a:hlinkClick r:id="rId3"/>
          </p:cNvPr>
          <p:cNvPicPr>
            <a:picLocks noChangeAspect="1" noChangeArrowheads="1"/>
          </p:cNvPicPr>
          <p:nvPr/>
        </p:nvPicPr>
        <p:blipFill>
          <a:blip r:embed="rId4" cstate="print"/>
          <a:srcRect/>
          <a:stretch>
            <a:fillRect/>
          </a:stretch>
        </p:blipFill>
        <p:spPr bwMode="auto">
          <a:xfrm>
            <a:off x="155575" y="981075"/>
            <a:ext cx="8755063" cy="58324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450"/>
            <a:ext cx="8229600" cy="1143000"/>
          </a:xfrm>
          <a:ln w="38100">
            <a:solidFill>
              <a:schemeClr val="tx1">
                <a:lumMod val="95000"/>
                <a:lumOff val="5000"/>
              </a:schemeClr>
            </a:solidFill>
          </a:ln>
        </p:spPr>
        <p:txBody>
          <a:bodyPr/>
          <a:lstStyle/>
          <a:p>
            <a:pPr>
              <a:defRPr/>
            </a:pPr>
            <a:r>
              <a:rPr lang="ja-JP" altLang="en-US" dirty="0" smtClean="0"/>
              <a:t>永平寺門前マップ</a:t>
            </a:r>
            <a:endParaRPr lang="ja-JP" altLang="en-US" dirty="0"/>
          </a:p>
        </p:txBody>
      </p:sp>
      <p:pic>
        <p:nvPicPr>
          <p:cNvPr id="217091" name="Picture 2" descr="http://www.mitene.or.jp/~katumin/monzen/map/mapu.gif"/>
          <p:cNvPicPr>
            <a:picLocks noChangeAspect="1" noChangeArrowheads="1"/>
          </p:cNvPicPr>
          <p:nvPr/>
        </p:nvPicPr>
        <p:blipFill>
          <a:blip r:embed="rId3" cstate="print"/>
          <a:srcRect/>
          <a:stretch>
            <a:fillRect/>
          </a:stretch>
        </p:blipFill>
        <p:spPr bwMode="auto">
          <a:xfrm>
            <a:off x="149225" y="1246188"/>
            <a:ext cx="8537575" cy="5638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2" descr="平泉寺白山神社拝殿"/>
          <p:cNvPicPr>
            <a:picLocks noChangeAspect="1" noChangeArrowheads="1"/>
          </p:cNvPicPr>
          <p:nvPr/>
        </p:nvPicPr>
        <p:blipFill>
          <a:blip r:embed="rId3" cstate="print"/>
          <a:srcRect/>
          <a:stretch>
            <a:fillRect/>
          </a:stretch>
        </p:blipFill>
        <p:spPr bwMode="auto">
          <a:xfrm>
            <a:off x="1304925" y="1119188"/>
            <a:ext cx="2762250" cy="2381250"/>
          </a:xfrm>
          <a:prstGeom prst="rect">
            <a:avLst/>
          </a:prstGeom>
          <a:noFill/>
          <a:ln w="9525">
            <a:noFill/>
            <a:miter lim="800000"/>
            <a:headEnd/>
            <a:tailEnd/>
          </a:ln>
        </p:spPr>
      </p:pic>
      <p:pic>
        <p:nvPicPr>
          <p:cNvPr id="220163" name="Picture 6" descr="中世の平泉寺境内の様子を描く 中宮白山平泉寺境内絵図"/>
          <p:cNvPicPr>
            <a:picLocks noChangeAspect="1" noChangeArrowheads="1"/>
          </p:cNvPicPr>
          <p:nvPr/>
        </p:nvPicPr>
        <p:blipFill>
          <a:blip r:embed="rId4" cstate="print"/>
          <a:srcRect/>
          <a:stretch>
            <a:fillRect/>
          </a:stretch>
        </p:blipFill>
        <p:spPr bwMode="auto">
          <a:xfrm>
            <a:off x="4572000" y="188913"/>
            <a:ext cx="3975100" cy="6553200"/>
          </a:xfrm>
          <a:prstGeom prst="rect">
            <a:avLst/>
          </a:prstGeom>
          <a:noFill/>
          <a:ln w="9525">
            <a:noFill/>
            <a:miter lim="800000"/>
            <a:headEnd/>
            <a:tailEnd/>
          </a:ln>
        </p:spPr>
      </p:pic>
      <p:pic>
        <p:nvPicPr>
          <p:cNvPr id="220164" name="Picture 8" descr="発掘後 写真"/>
          <p:cNvPicPr>
            <a:picLocks noChangeAspect="1" noChangeArrowheads="1"/>
          </p:cNvPicPr>
          <p:nvPr/>
        </p:nvPicPr>
        <p:blipFill>
          <a:blip r:embed="rId5" cstate="print"/>
          <a:srcRect/>
          <a:stretch>
            <a:fillRect/>
          </a:stretch>
        </p:blipFill>
        <p:spPr bwMode="auto">
          <a:xfrm>
            <a:off x="1398588" y="3927475"/>
            <a:ext cx="2381250" cy="23812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4164</TotalTime>
  <Words>2595</Words>
  <Application>Microsoft Office PowerPoint</Application>
  <PresentationFormat>画面に合わせる (4:3)</PresentationFormat>
  <Paragraphs>434</Paragraphs>
  <Slides>66</Slides>
  <Notes>59</Notes>
  <HiddenSlides>1</HiddenSlides>
  <MMClips>0</MMClips>
  <ScaleCrop>false</ScaleCrop>
  <HeadingPairs>
    <vt:vector size="4" baseType="variant">
      <vt:variant>
        <vt:lpstr>テーマ</vt:lpstr>
      </vt:variant>
      <vt:variant>
        <vt:i4>1</vt:i4>
      </vt:variant>
      <vt:variant>
        <vt:lpstr>スライド タイトル</vt:lpstr>
      </vt:variant>
      <vt:variant>
        <vt:i4>66</vt:i4>
      </vt:variant>
    </vt:vector>
  </HeadingPairs>
  <TitlesOfParts>
    <vt:vector size="67" baseType="lpstr">
      <vt:lpstr>Office テーマ</vt:lpstr>
      <vt:lpstr>宗教資源と観光  ～中世ロマンティック街道の成功に学ぶ～</vt:lpstr>
      <vt:lpstr>中世ロマンティック街道の成功</vt:lpstr>
      <vt:lpstr>スライド 3</vt:lpstr>
      <vt:lpstr>ドイツ農民戦争との比較</vt:lpstr>
      <vt:lpstr>スライド 5</vt:lpstr>
      <vt:lpstr>首都圏での知名度</vt:lpstr>
      <vt:lpstr>スライド 7</vt:lpstr>
      <vt:lpstr>永平寺門前マップ</vt:lpstr>
      <vt:lpstr>スライド 9</vt:lpstr>
      <vt:lpstr>スライド 10</vt:lpstr>
      <vt:lpstr>高齢化した団塊の世代 　死生観 宗教を観光資源として活用</vt:lpstr>
      <vt:lpstr>死の発見</vt:lpstr>
      <vt:lpstr>なぜ人は死に怯えるのか</vt:lpstr>
      <vt:lpstr>死の受容の五段階 キューブラ―・ロス</vt:lpstr>
      <vt:lpstr>老化とＴ型細胞</vt:lpstr>
      <vt:lpstr>癌</vt:lpstr>
      <vt:lpstr>スライド 17</vt:lpstr>
      <vt:lpstr>養老孟司　『死と生の様式』</vt:lpstr>
      <vt:lpstr>三種類の死体</vt:lpstr>
      <vt:lpstr>一神教</vt:lpstr>
      <vt:lpstr>日本人と一神教</vt:lpstr>
      <vt:lpstr>森元総理「神の国」発言</vt:lpstr>
      <vt:lpstr>政治と宗教</vt:lpstr>
      <vt:lpstr>政教分離</vt:lpstr>
      <vt:lpstr>観光資源としての宗教文化資源 （門前町）</vt:lpstr>
      <vt:lpstr>寺院経済</vt:lpstr>
      <vt:lpstr>世界遺産 モン・サン・ミシェル</vt:lpstr>
      <vt:lpstr>神道、仏教</vt:lpstr>
      <vt:lpstr>式年遷宮と日本観光祈願祭</vt:lpstr>
      <vt:lpstr>近世の商人</vt:lpstr>
      <vt:lpstr>外交の成果としての仏教導入</vt:lpstr>
      <vt:lpstr>仏教伝来（古代の文明開化）</vt:lpstr>
      <vt:lpstr>白村江の敗戦⇒律令国家の樹立</vt:lpstr>
      <vt:lpstr>越前への仏教伝来</vt:lpstr>
      <vt:lpstr>神仏習合</vt:lpstr>
      <vt:lpstr>大乗仏教①</vt:lpstr>
      <vt:lpstr>大乗仏教②</vt:lpstr>
      <vt:lpstr>平安時代での変質</vt:lpstr>
      <vt:lpstr>平安期の日本語</vt:lpstr>
      <vt:lpstr>五十音図</vt:lpstr>
      <vt:lpstr>明治期・声の近代化（有本真紀）</vt:lpstr>
      <vt:lpstr>非連続の連続</vt:lpstr>
      <vt:lpstr>百姓の持ちたる国？</vt:lpstr>
      <vt:lpstr>柳田国男と仏教</vt:lpstr>
      <vt:lpstr>例外としての浄土真宗</vt:lpstr>
      <vt:lpstr>スライド 46</vt:lpstr>
      <vt:lpstr>中世世界　死が身近</vt:lpstr>
      <vt:lpstr>ヘルシー料理等</vt:lpstr>
      <vt:lpstr>道元　禅　正法眼蔵</vt:lpstr>
      <vt:lpstr>多次元世界と仏教</vt:lpstr>
      <vt:lpstr>仏教経典と宇宙論</vt:lpstr>
      <vt:lpstr>日本は神の国？</vt:lpstr>
      <vt:lpstr>寺院経済と葬式ビジネス</vt:lpstr>
      <vt:lpstr>かくれクリスチャン</vt:lpstr>
      <vt:lpstr>ザビエルの布教</vt:lpstr>
      <vt:lpstr>殉教</vt:lpstr>
      <vt:lpstr>奴隷貿易時代</vt:lpstr>
      <vt:lpstr>日本人奴隷</vt:lpstr>
      <vt:lpstr>カクレキリシタンの実像 宮崎賢太郎</vt:lpstr>
      <vt:lpstr>なぜ急に増加したのか</vt:lpstr>
      <vt:lpstr>秀吉のバテレン追放</vt:lpstr>
      <vt:lpstr>スライド 62</vt:lpstr>
      <vt:lpstr>スライド 63</vt:lpstr>
      <vt:lpstr>カクレキリスタンは民俗信仰そのもの</vt:lpstr>
      <vt:lpstr>西洋文化至上主義と 正統キリスト教への憧れ</vt:lpstr>
      <vt:lpstr>スライド 66</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かくれクリスチャン</dc:title>
  <dc:creator>owner</dc:creator>
  <cp:lastModifiedBy>teramae</cp:lastModifiedBy>
  <cp:revision>13</cp:revision>
  <dcterms:created xsi:type="dcterms:W3CDTF">2014-03-08T07:32:27Z</dcterms:created>
  <dcterms:modified xsi:type="dcterms:W3CDTF">2014-06-14T05:36:46Z</dcterms:modified>
</cp:coreProperties>
</file>