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72" r:id="rId3"/>
    <p:sldId id="258" r:id="rId4"/>
    <p:sldId id="259" r:id="rId5"/>
    <p:sldId id="265" r:id="rId6"/>
    <p:sldId id="260" r:id="rId7"/>
    <p:sldId id="261" r:id="rId8"/>
    <p:sldId id="264" r:id="rId9"/>
    <p:sldId id="271" r:id="rId10"/>
    <p:sldId id="266" r:id="rId11"/>
    <p:sldId id="267" r:id="rId12"/>
    <p:sldId id="268" r:id="rId13"/>
    <p:sldId id="269" r:id="rId14"/>
    <p:sldId id="270" r:id="rId1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24ED6B-7A2E-489D-8EE0-8E01E3CEB812}" type="datetimeFigureOut">
              <a:rPr kumimoji="1" lang="ja-JP" altLang="en-US" smtClean="0"/>
              <a:pPr/>
              <a:t>2014/6/12</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9EC9D4-F328-439D-A5F9-6D29E30BFE2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46F23E4-ACF4-44FB-9C59-2B3D154EE13A}"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048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20480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BBDC41D-E09A-44C6-9D18-F35B1BA47234}" type="slidenum">
              <a:rPr lang="ja-JP" altLang="en-US" smtClean="0">
                <a:latin typeface="Arial" pitchFamily="34" charset="0"/>
              </a:rPr>
              <a:pPr/>
              <a:t>5</a:t>
            </a:fld>
            <a:endParaRPr lang="ja-JP" alt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0377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20378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72D4787-8C6B-4D70-B1B4-0A97F8B18872}" type="slidenum">
              <a:rPr lang="ja-JP" altLang="en-US" smtClean="0">
                <a:latin typeface="Arial" pitchFamily="34" charset="0"/>
              </a:rPr>
              <a:pPr/>
              <a:t>6</a:t>
            </a:fld>
            <a:endParaRPr lang="ja-JP" alt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0685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20685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DC21875-8FB6-459C-AB7B-BEEACFCFEFB7}" type="slidenum">
              <a:rPr lang="ja-JP" altLang="en-US" smtClean="0">
                <a:latin typeface="Arial" pitchFamily="34" charset="0"/>
              </a:rPr>
              <a:pPr/>
              <a:t>10</a:t>
            </a:fld>
            <a:endParaRPr lang="ja-JP" alt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3347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ja-JP" altLang="en-US" smtClean="0"/>
          </a:p>
        </p:txBody>
      </p:sp>
      <p:sp>
        <p:nvSpPr>
          <p:cNvPr id="23347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911DA8F-2961-4EDA-ACF9-1B9C4E9431AE}" type="slidenum">
              <a:rPr lang="ja-JP" altLang="en-US" smtClean="0"/>
              <a:pPr/>
              <a:t>11</a:t>
            </a:fld>
            <a:endParaRPr lang="ja-JP"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6B50803B-19B7-4B92-96F7-F92F8EBB00C7}" type="slidenum">
              <a:rPr lang="ja-JP" altLang="en-US" smtClean="0"/>
              <a:pPr>
                <a:defRPr/>
              </a:pPr>
              <a:t>12</a:t>
            </a:fld>
            <a:endParaRPr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6B50803B-19B7-4B92-96F7-F92F8EBB00C7}" type="slidenum">
              <a:rPr lang="ja-JP" altLang="en-US" smtClean="0"/>
              <a:pPr>
                <a:defRPr/>
              </a:pPr>
              <a:t>13</a:t>
            </a:fld>
            <a:endParaRPr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a:defRPr/>
            </a:pPr>
            <a:fld id="{6B50803B-19B7-4B92-96F7-F92F8EBB00C7}" type="slidenum">
              <a:rPr lang="ja-JP" altLang="en-US" smtClean="0"/>
              <a:pPr>
                <a:defRPr/>
              </a:pPr>
              <a:t>14</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C82EDDB-F58C-4625-A1F6-4325112E3DE1}" type="datetimeFigureOut">
              <a:rPr kumimoji="1" lang="ja-JP" altLang="en-US" smtClean="0"/>
              <a:pPr/>
              <a:t>2014/6/12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282964C-54B4-42A3-91C0-777E89190346}"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C82EDDB-F58C-4625-A1F6-4325112E3DE1}" type="datetimeFigureOut">
              <a:rPr kumimoji="1" lang="ja-JP" altLang="en-US" smtClean="0"/>
              <a:pPr/>
              <a:t>2014/6/12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282964C-54B4-42A3-91C0-777E89190346}"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C82EDDB-F58C-4625-A1F6-4325112E3DE1}" type="datetimeFigureOut">
              <a:rPr kumimoji="1" lang="ja-JP" altLang="en-US" smtClean="0"/>
              <a:pPr/>
              <a:t>2014/6/12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282964C-54B4-42A3-91C0-777E89190346}"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C82EDDB-F58C-4625-A1F6-4325112E3DE1}" type="datetimeFigureOut">
              <a:rPr kumimoji="1" lang="ja-JP" altLang="en-US" smtClean="0"/>
              <a:pPr/>
              <a:t>2014/6/12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282964C-54B4-42A3-91C0-777E89190346}"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C82EDDB-F58C-4625-A1F6-4325112E3DE1}" type="datetimeFigureOut">
              <a:rPr kumimoji="1" lang="ja-JP" altLang="en-US" smtClean="0"/>
              <a:pPr/>
              <a:t>2014/6/12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282964C-54B4-42A3-91C0-777E89190346}"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AC82EDDB-F58C-4625-A1F6-4325112E3DE1}" type="datetimeFigureOut">
              <a:rPr kumimoji="1" lang="ja-JP" altLang="en-US" smtClean="0"/>
              <a:pPr/>
              <a:t>2014/6/12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282964C-54B4-42A3-91C0-777E89190346}"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C82EDDB-F58C-4625-A1F6-4325112E3DE1}" type="datetimeFigureOut">
              <a:rPr kumimoji="1" lang="ja-JP" altLang="en-US" smtClean="0"/>
              <a:pPr/>
              <a:t>2014/6/12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282964C-54B4-42A3-91C0-777E89190346}"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C82EDDB-F58C-4625-A1F6-4325112E3DE1}" type="datetimeFigureOut">
              <a:rPr kumimoji="1" lang="ja-JP" altLang="en-US" smtClean="0"/>
              <a:pPr/>
              <a:t>2014/6/12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282964C-54B4-42A3-91C0-777E89190346}"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C82EDDB-F58C-4625-A1F6-4325112E3DE1}" type="datetimeFigureOut">
              <a:rPr kumimoji="1" lang="ja-JP" altLang="en-US" smtClean="0"/>
              <a:pPr/>
              <a:t>2014/6/12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282964C-54B4-42A3-91C0-777E89190346}"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C82EDDB-F58C-4625-A1F6-4325112E3DE1}" type="datetimeFigureOut">
              <a:rPr kumimoji="1" lang="ja-JP" altLang="en-US" smtClean="0"/>
              <a:pPr/>
              <a:t>2014/6/12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282964C-54B4-42A3-91C0-777E89190346}"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C82EDDB-F58C-4625-A1F6-4325112E3DE1}" type="datetimeFigureOut">
              <a:rPr kumimoji="1" lang="ja-JP" altLang="en-US" smtClean="0"/>
              <a:pPr/>
              <a:t>2014/6/12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282964C-54B4-42A3-91C0-777E89190346}"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82EDDB-F58C-4625-A1F6-4325112E3DE1}" type="datetimeFigureOut">
              <a:rPr kumimoji="1" lang="ja-JP" altLang="en-US" smtClean="0"/>
              <a:pPr/>
              <a:t>2014/6/12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82964C-54B4-42A3-91C0-777E89190346}"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 3"/>
          <p:cNvSpPr>
            <a:spLocks noGrp="1"/>
          </p:cNvSpPr>
          <p:nvPr>
            <p:ph type="sldNum" sz="quarter" idx="12"/>
          </p:nvPr>
        </p:nvSpPr>
        <p:spPr/>
        <p:txBody>
          <a:bodyPr/>
          <a:lstStyle/>
          <a:p>
            <a:fld id="{125C5DBF-EB0A-4243-B057-6D242C16F877}" type="slidenum">
              <a:rPr lang="en-US" altLang="ja-JP"/>
              <a:pPr/>
              <a:t>1</a:t>
            </a:fld>
            <a:endParaRPr lang="en-US" altLang="ja-JP"/>
          </a:p>
        </p:txBody>
      </p:sp>
      <p:sp>
        <p:nvSpPr>
          <p:cNvPr id="60418" name="Text Box 3074"/>
          <p:cNvSpPr txBox="1">
            <a:spLocks noChangeArrowheads="1"/>
          </p:cNvSpPr>
          <p:nvPr/>
        </p:nvSpPr>
        <p:spPr bwMode="auto">
          <a:xfrm>
            <a:off x="375791" y="2138080"/>
            <a:ext cx="8516689" cy="1938992"/>
          </a:xfrm>
          <a:prstGeom prst="rect">
            <a:avLst/>
          </a:prstGeom>
          <a:solidFill>
            <a:srgbClr val="C00000"/>
          </a:solidFill>
          <a:ln w="57150">
            <a:solidFill>
              <a:schemeClr val="tx1">
                <a:lumMod val="95000"/>
                <a:lumOff val="5000"/>
              </a:schemeClr>
            </a:solidFill>
            <a:miter lim="800000"/>
            <a:headEnd/>
            <a:tailEnd/>
          </a:ln>
          <a:effectLst/>
        </p:spPr>
        <p:txBody>
          <a:bodyPr wrap="square">
            <a:spAutoFit/>
          </a:bodyPr>
          <a:lstStyle/>
          <a:p>
            <a:r>
              <a:rPr lang="ja-JP" altLang="en-US" sz="6000" dirty="0">
                <a:solidFill>
                  <a:schemeClr val="bg1"/>
                </a:solidFill>
              </a:rPr>
              <a:t>学生</a:t>
            </a:r>
            <a:r>
              <a:rPr lang="ja-JP" altLang="en-US" sz="6000" dirty="0" smtClean="0">
                <a:solidFill>
                  <a:schemeClr val="bg1"/>
                </a:solidFill>
              </a:rPr>
              <a:t>・社会人</a:t>
            </a:r>
            <a:r>
              <a:rPr lang="ja-JP" altLang="en-US" sz="6000" dirty="0">
                <a:solidFill>
                  <a:schemeClr val="bg1"/>
                </a:solidFill>
              </a:rPr>
              <a:t>のため</a:t>
            </a:r>
            <a:r>
              <a:rPr lang="ja-JP" altLang="en-US" sz="6000" dirty="0" smtClean="0">
                <a:solidFill>
                  <a:schemeClr val="bg1"/>
                </a:solidFill>
              </a:rPr>
              <a:t>の</a:t>
            </a:r>
            <a:endParaRPr lang="en-US" altLang="ja-JP" sz="6000" dirty="0" smtClean="0">
              <a:solidFill>
                <a:schemeClr val="bg1"/>
              </a:solidFill>
            </a:endParaRPr>
          </a:p>
          <a:p>
            <a:pPr algn="ctr"/>
            <a:r>
              <a:rPr lang="ja-JP" altLang="en-US" sz="6000" dirty="0" smtClean="0">
                <a:solidFill>
                  <a:schemeClr val="bg1"/>
                </a:solidFill>
              </a:rPr>
              <a:t>人流・観光学</a:t>
            </a:r>
            <a:endParaRPr lang="ja-JP" altLang="en-US" sz="6000" dirty="0">
              <a:solidFill>
                <a:schemeClr val="bg1"/>
              </a:solidFill>
            </a:endParaRPr>
          </a:p>
        </p:txBody>
      </p:sp>
      <p:sp>
        <p:nvSpPr>
          <p:cNvPr id="4" name="Text Box 3074"/>
          <p:cNvSpPr txBox="1">
            <a:spLocks noChangeArrowheads="1"/>
          </p:cNvSpPr>
          <p:nvPr/>
        </p:nvSpPr>
        <p:spPr bwMode="auto">
          <a:xfrm>
            <a:off x="395536" y="4357553"/>
            <a:ext cx="8516689" cy="1015663"/>
          </a:xfrm>
          <a:prstGeom prst="rect">
            <a:avLst/>
          </a:prstGeom>
          <a:solidFill>
            <a:srgbClr val="C00000"/>
          </a:solidFill>
          <a:ln w="57150">
            <a:solidFill>
              <a:schemeClr val="tx1">
                <a:lumMod val="95000"/>
                <a:lumOff val="5000"/>
              </a:schemeClr>
            </a:solidFill>
            <a:miter lim="800000"/>
            <a:headEnd/>
            <a:tailEnd/>
          </a:ln>
          <a:effectLst/>
        </p:spPr>
        <p:txBody>
          <a:bodyPr wrap="square">
            <a:spAutoFit/>
          </a:bodyPr>
          <a:lstStyle/>
          <a:p>
            <a:pPr algn="ctr"/>
            <a:r>
              <a:rPr lang="ja-JP" altLang="en-US" sz="6000" dirty="0" smtClean="0">
                <a:solidFill>
                  <a:schemeClr val="bg1"/>
                </a:solidFill>
              </a:rPr>
              <a:t>（政策編</a:t>
            </a:r>
            <a:r>
              <a:rPr lang="ja-JP" altLang="en-US" sz="6000" dirty="0">
                <a:solidFill>
                  <a:schemeClr val="bg1"/>
                </a:solidFill>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accent4"/>
            </a:solidFill>
          </a:ln>
        </p:spPr>
        <p:txBody>
          <a:bodyPr/>
          <a:lstStyle/>
          <a:p>
            <a:pPr>
              <a:defRPr/>
            </a:pPr>
            <a:r>
              <a:rPr lang="ja-JP" altLang="en-US" dirty="0" smtClean="0"/>
              <a:t>観光学への政策論からの批判</a:t>
            </a:r>
            <a:endParaRPr lang="ja-JP" altLang="en-US" dirty="0"/>
          </a:p>
        </p:txBody>
      </p:sp>
      <p:sp>
        <p:nvSpPr>
          <p:cNvPr id="17411" name="コンテンツ プレースホルダ 2"/>
          <p:cNvSpPr>
            <a:spLocks noGrp="1"/>
          </p:cNvSpPr>
          <p:nvPr>
            <p:ph idx="1"/>
          </p:nvPr>
        </p:nvSpPr>
        <p:spPr/>
        <p:txBody>
          <a:bodyPr/>
          <a:lstStyle/>
          <a:p>
            <a:r>
              <a:rPr lang="ja-JP" altLang="en-US" dirty="0" smtClean="0"/>
              <a:t>学の対象となる「観光」全体を構造的に説明する理論、論文が不在⇒政策論も構築不能</a:t>
            </a:r>
            <a:endParaRPr lang="en-US" altLang="ja-JP" dirty="0" smtClean="0"/>
          </a:p>
          <a:p>
            <a:pPr>
              <a:buFontTx/>
              <a:buNone/>
            </a:pPr>
            <a:r>
              <a:rPr lang="ja-JP" altLang="en-US" dirty="0" smtClean="0"/>
              <a:t>　</a:t>
            </a:r>
            <a:r>
              <a:rPr lang="ja-JP" altLang="en-US" dirty="0" smtClean="0">
                <a:solidFill>
                  <a:srgbClr val="FF0000"/>
                </a:solidFill>
              </a:rPr>
              <a:t>観光学会全体の反応がないのは期待外れ</a:t>
            </a:r>
            <a:endParaRPr lang="en-US" altLang="ja-JP" dirty="0" smtClean="0">
              <a:solidFill>
                <a:srgbClr val="FF0000"/>
              </a:solidFill>
            </a:endParaRPr>
          </a:p>
          <a:p>
            <a:pPr algn="ctr">
              <a:buFontTx/>
              <a:buNone/>
            </a:pPr>
            <a:r>
              <a:rPr lang="ja-JP" altLang="en-US" dirty="0" smtClean="0">
                <a:solidFill>
                  <a:srgbClr val="FF0000"/>
                </a:solidFill>
              </a:rPr>
              <a:t>　（観光学者の怠慢）</a:t>
            </a:r>
            <a:endParaRPr lang="en-US" altLang="ja-JP" dirty="0" smtClean="0">
              <a:solidFill>
                <a:srgbClr val="FF0000"/>
              </a:solidFill>
            </a:endParaRPr>
          </a:p>
          <a:p>
            <a:r>
              <a:rPr lang="ja-JP" altLang="en-US" dirty="0" smtClean="0"/>
              <a:t>政策が形となって表れている</a:t>
            </a:r>
            <a:r>
              <a:rPr lang="en-US" altLang="ja-JP" dirty="0" smtClean="0"/>
              <a:t>『</a:t>
            </a:r>
            <a:r>
              <a:rPr lang="ja-JP" altLang="en-US" dirty="0" smtClean="0"/>
              <a:t>制度</a:t>
            </a:r>
            <a:r>
              <a:rPr lang="en-US" altLang="ja-JP" dirty="0" smtClean="0"/>
              <a:t>』</a:t>
            </a:r>
            <a:r>
              <a:rPr lang="ja-JP" altLang="en-US" dirty="0" smtClean="0"/>
              <a:t>から観光をアプローチせざるを得ない</a:t>
            </a:r>
            <a:endParaRPr lang="en-US" altLang="ja-JP" dirty="0" smtClean="0"/>
          </a:p>
          <a:p>
            <a:endParaRPr lang="ja-JP" altLang="en-US" sz="25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498178"/>
          </a:xfrm>
          <a:solidFill>
            <a:schemeClr val="accent5">
              <a:lumMod val="20000"/>
              <a:lumOff val="80000"/>
            </a:schemeClr>
          </a:solidFill>
          <a:ln w="57150">
            <a:solidFill>
              <a:schemeClr val="tx1"/>
            </a:solidFill>
          </a:ln>
        </p:spPr>
        <p:txBody>
          <a:bodyPr>
            <a:normAutofit/>
          </a:bodyPr>
          <a:lstStyle/>
          <a:p>
            <a:pPr>
              <a:defRPr/>
            </a:pPr>
            <a:r>
              <a:rPr lang="ja-JP" altLang="ja-JP" b="1" dirty="0" smtClean="0"/>
              <a:t>「伝統的経済学」対「神経経済学」</a:t>
            </a:r>
            <a:r>
              <a:rPr lang="en-US" altLang="ja-JP" b="1" dirty="0" smtClean="0"/>
              <a:t/>
            </a:r>
            <a:br>
              <a:rPr lang="en-US" altLang="ja-JP" b="1" dirty="0" smtClean="0"/>
            </a:br>
            <a:r>
              <a:rPr lang="ja-JP" altLang="ja-JP" dirty="0" smtClean="0"/>
              <a:t>（松島斉　東京大学教授）</a:t>
            </a:r>
            <a:endParaRPr lang="ja-JP" altLang="en-US" dirty="0"/>
          </a:p>
        </p:txBody>
      </p:sp>
      <p:sp>
        <p:nvSpPr>
          <p:cNvPr id="3" name="コンテンツ プレースホルダ 2"/>
          <p:cNvSpPr>
            <a:spLocks noGrp="1"/>
          </p:cNvSpPr>
          <p:nvPr>
            <p:ph idx="1"/>
          </p:nvPr>
        </p:nvSpPr>
        <p:spPr>
          <a:xfrm>
            <a:off x="0" y="1916832"/>
            <a:ext cx="8964488" cy="4941168"/>
          </a:xfrm>
        </p:spPr>
        <p:txBody>
          <a:bodyPr>
            <a:normAutofit/>
          </a:bodyPr>
          <a:lstStyle/>
          <a:p>
            <a:pPr>
              <a:defRPr/>
            </a:pPr>
            <a:r>
              <a:rPr lang="ja-JP" altLang="ja-JP" b="1" dirty="0" smtClean="0"/>
              <a:t>「神経経済学」</a:t>
            </a:r>
            <a:r>
              <a:rPr lang="ja-JP" altLang="en-US" b="1" dirty="0" smtClean="0"/>
              <a:t>　</a:t>
            </a:r>
            <a:endParaRPr lang="en-US" altLang="ja-JP" b="1" dirty="0" smtClean="0"/>
          </a:p>
          <a:p>
            <a:pPr>
              <a:buNone/>
              <a:defRPr/>
            </a:pPr>
            <a:r>
              <a:rPr lang="ja-JP" altLang="en-US" b="1" dirty="0" smtClean="0"/>
              <a:t>　◎</a:t>
            </a:r>
            <a:r>
              <a:rPr lang="ja-JP" altLang="ja-JP" dirty="0" smtClean="0"/>
              <a:t>機能的磁気共鳴画像装置（</a:t>
            </a:r>
            <a:r>
              <a:rPr lang="en-US" altLang="ja-JP" dirty="0" err="1" smtClean="0"/>
              <a:t>fMRI</a:t>
            </a:r>
            <a:r>
              <a:rPr lang="ja-JP" altLang="ja-JP" dirty="0" smtClean="0"/>
              <a:t>）</a:t>
            </a:r>
            <a:r>
              <a:rPr lang="ja-JP" altLang="en-US" dirty="0" smtClean="0"/>
              <a:t>等</a:t>
            </a:r>
            <a:r>
              <a:rPr lang="ja-JP" altLang="ja-JP" dirty="0" smtClean="0"/>
              <a:t>を</a:t>
            </a:r>
            <a:r>
              <a:rPr lang="ja-JP" altLang="en-US" dirty="0" smtClean="0"/>
              <a:t>使用</a:t>
            </a:r>
            <a:endParaRPr lang="en-US" altLang="ja-JP" dirty="0" smtClean="0"/>
          </a:p>
          <a:p>
            <a:pPr>
              <a:buNone/>
              <a:defRPr/>
            </a:pPr>
            <a:r>
              <a:rPr lang="ja-JP" altLang="en-US" dirty="0" smtClean="0"/>
              <a:t>　◎</a:t>
            </a:r>
            <a:r>
              <a:rPr lang="ja-JP" altLang="ja-JP" dirty="0" smtClean="0"/>
              <a:t>神経科学的手法で個人の経済活動での心理的・生理的プロセスを解明</a:t>
            </a:r>
            <a:r>
              <a:rPr lang="ja-JP" altLang="en-US" dirty="0" smtClean="0"/>
              <a:t>　</a:t>
            </a:r>
            <a:endParaRPr lang="en-US" altLang="ja-JP" dirty="0" smtClean="0"/>
          </a:p>
          <a:p>
            <a:pPr>
              <a:buNone/>
              <a:defRPr/>
            </a:pPr>
            <a:r>
              <a:rPr lang="ja-JP" altLang="en-US" dirty="0" smtClean="0">
                <a:solidFill>
                  <a:srgbClr val="FF0000"/>
                </a:solidFill>
              </a:rPr>
              <a:t>　◎</a:t>
            </a:r>
            <a:r>
              <a:rPr lang="ja-JP" altLang="ja-JP" dirty="0" smtClean="0">
                <a:solidFill>
                  <a:srgbClr val="FF0000"/>
                </a:solidFill>
              </a:rPr>
              <a:t>快楽という抽象概念を評価基準</a:t>
            </a:r>
            <a:r>
              <a:rPr lang="ja-JP" altLang="ja-JP" dirty="0" smtClean="0"/>
              <a:t>にしようとする　</a:t>
            </a:r>
          </a:p>
          <a:p>
            <a:pPr>
              <a:defRPr/>
            </a:pPr>
            <a:r>
              <a:rPr lang="ja-JP" altLang="en-US" dirty="0" smtClean="0"/>
              <a:t>「</a:t>
            </a:r>
            <a:r>
              <a:rPr lang="ja-JP" altLang="ja-JP" dirty="0" smtClean="0"/>
              <a:t>伝統的経済学</a:t>
            </a:r>
            <a:r>
              <a:rPr lang="ja-JP" altLang="en-US" dirty="0" smtClean="0"/>
              <a:t>」</a:t>
            </a:r>
            <a:r>
              <a:rPr lang="ja-JP" altLang="ja-JP" dirty="0" smtClean="0"/>
              <a:t>　</a:t>
            </a:r>
            <a:endParaRPr lang="en-US" altLang="ja-JP" dirty="0" smtClean="0"/>
          </a:p>
          <a:p>
            <a:pPr>
              <a:buNone/>
              <a:defRPr/>
            </a:pPr>
            <a:r>
              <a:rPr lang="ja-JP" altLang="en-US" dirty="0" smtClean="0"/>
              <a:t>　◎</a:t>
            </a:r>
            <a:r>
              <a:rPr lang="ja-JP" altLang="ja-JP" dirty="0" smtClean="0"/>
              <a:t>経済活動における</a:t>
            </a:r>
            <a:r>
              <a:rPr lang="ja-JP" altLang="en-US" dirty="0" smtClean="0"/>
              <a:t>「</a:t>
            </a:r>
            <a:r>
              <a:rPr lang="ja-JP" altLang="ja-JP" dirty="0" smtClean="0"/>
              <a:t>選択</a:t>
            </a:r>
            <a:r>
              <a:rPr lang="ja-JP" altLang="en-US" dirty="0" smtClean="0"/>
              <a:t>」</a:t>
            </a:r>
            <a:r>
              <a:rPr lang="ja-JP" altLang="ja-JP" dirty="0" smtClean="0"/>
              <a:t>パターンを解明する学問</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476672"/>
            <a:ext cx="8229600" cy="5649491"/>
          </a:xfrm>
        </p:spPr>
        <p:txBody>
          <a:bodyPr/>
          <a:lstStyle/>
          <a:p>
            <a:pPr>
              <a:buNone/>
              <a:defRPr/>
            </a:pPr>
            <a:r>
              <a:rPr lang="ja-JP" altLang="en-US" dirty="0" smtClean="0"/>
              <a:t>●　</a:t>
            </a:r>
            <a:r>
              <a:rPr lang="ja-JP" altLang="ja-JP" dirty="0" smtClean="0"/>
              <a:t>個人の欲する</a:t>
            </a:r>
            <a:r>
              <a:rPr lang="ja-JP" altLang="ja-JP" dirty="0" smtClean="0">
                <a:solidFill>
                  <a:srgbClr val="FF0000"/>
                </a:solidFill>
              </a:rPr>
              <a:t>選択</a:t>
            </a:r>
            <a:r>
              <a:rPr lang="ja-JP" altLang="ja-JP" dirty="0" smtClean="0"/>
              <a:t>は、高い快楽の達成と一致しない</a:t>
            </a:r>
          </a:p>
          <a:p>
            <a:pPr>
              <a:buNone/>
              <a:defRPr/>
            </a:pPr>
            <a:r>
              <a:rPr lang="ja-JP" altLang="en-US" dirty="0" smtClean="0">
                <a:solidFill>
                  <a:srgbClr val="FF0000"/>
                </a:solidFill>
              </a:rPr>
              <a:t>●　</a:t>
            </a:r>
            <a:r>
              <a:rPr lang="ja-JP" altLang="ja-JP" dirty="0" smtClean="0">
                <a:solidFill>
                  <a:srgbClr val="FF0000"/>
                </a:solidFill>
              </a:rPr>
              <a:t>選択</a:t>
            </a:r>
            <a:r>
              <a:rPr lang="ja-JP" altLang="ja-JP" dirty="0" smtClean="0"/>
              <a:t>と</a:t>
            </a:r>
            <a:r>
              <a:rPr lang="ja-JP" altLang="ja-JP" dirty="0" smtClean="0">
                <a:solidFill>
                  <a:srgbClr val="FF0000"/>
                </a:solidFill>
              </a:rPr>
              <a:t>快楽</a:t>
            </a:r>
            <a:r>
              <a:rPr lang="ja-JP" altLang="ja-JP" dirty="0" smtClean="0"/>
              <a:t>は関連する</a:t>
            </a:r>
            <a:r>
              <a:rPr lang="ja-JP" altLang="ja-JP" dirty="0" smtClean="0">
                <a:solidFill>
                  <a:srgbClr val="FF0000"/>
                </a:solidFill>
              </a:rPr>
              <a:t>脳の部位が異なる</a:t>
            </a:r>
            <a:r>
              <a:rPr lang="ja-JP" altLang="ja-JP" dirty="0" smtClean="0"/>
              <a:t>ため、区別して取り扱う必要がある</a:t>
            </a:r>
          </a:p>
          <a:p>
            <a:pPr>
              <a:buNone/>
              <a:defRPr/>
            </a:pPr>
            <a:r>
              <a:rPr lang="ja-JP" altLang="en-US" dirty="0" smtClean="0"/>
              <a:t>●　</a:t>
            </a:r>
            <a:r>
              <a:rPr lang="ja-JP" altLang="ja-JP" dirty="0" smtClean="0"/>
              <a:t>いずれ神経科学の発展で</a:t>
            </a:r>
            <a:r>
              <a:rPr lang="ja-JP" altLang="ja-JP" dirty="0" smtClean="0">
                <a:solidFill>
                  <a:srgbClr val="FF0000"/>
                </a:solidFill>
              </a:rPr>
              <a:t>快楽を脳から直接測定できるようになれば</a:t>
            </a:r>
            <a:r>
              <a:rPr lang="ja-JP" altLang="ja-JP" dirty="0" smtClean="0"/>
              <a:t>、</a:t>
            </a:r>
            <a:r>
              <a:rPr lang="ja-JP" altLang="ja-JP" dirty="0" smtClean="0">
                <a:solidFill>
                  <a:srgbClr val="FF0000"/>
                </a:solidFill>
              </a:rPr>
              <a:t>個人の選択を快楽の代用物として経済厚生に使う必要はなくなる</a:t>
            </a:r>
            <a:r>
              <a:rPr lang="ja-JP" altLang="ja-JP" dirty="0" smtClean="0"/>
              <a:t>ので、主流派経済学のような「</a:t>
            </a:r>
            <a:r>
              <a:rPr lang="ja-JP" altLang="ja-JP" dirty="0" smtClean="0">
                <a:solidFill>
                  <a:srgbClr val="FF0000"/>
                </a:solidFill>
              </a:rPr>
              <a:t>選択の自由のための学問</a:t>
            </a:r>
            <a:r>
              <a:rPr lang="ja-JP" altLang="ja-JP" dirty="0" smtClean="0"/>
              <a:t>」は不必要だと主張する</a:t>
            </a:r>
          </a:p>
          <a:p>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188640"/>
            <a:ext cx="8435280" cy="6336704"/>
          </a:xfrm>
        </p:spPr>
        <p:txBody>
          <a:bodyPr>
            <a:normAutofit lnSpcReduction="10000"/>
          </a:bodyPr>
          <a:lstStyle/>
          <a:p>
            <a:pPr>
              <a:buNone/>
              <a:defRPr/>
            </a:pPr>
            <a:r>
              <a:rPr lang="ja-JP" altLang="en-US" dirty="0" smtClean="0"/>
              <a:t>●　</a:t>
            </a:r>
            <a:r>
              <a:rPr lang="ja-JP" altLang="ja-JP" dirty="0" smtClean="0"/>
              <a:t>主流派経済学でいう個人の選択の自由は、一方で他人の利害と衝突する危険をはらむ。そこで各人の</a:t>
            </a:r>
            <a:r>
              <a:rPr lang="ja-JP" altLang="ja-JP" dirty="0" smtClean="0">
                <a:solidFill>
                  <a:srgbClr val="FF0000"/>
                </a:solidFill>
              </a:rPr>
              <a:t>選択の範囲を制度で規定</a:t>
            </a:r>
            <a:r>
              <a:rPr lang="ja-JP" altLang="ja-JP" dirty="0" smtClean="0"/>
              <a:t>する必要が出てくる。つまり主流派経済学では制度という概念が極めて重要で、高い厚生経済を実現する</a:t>
            </a:r>
            <a:r>
              <a:rPr lang="ja-JP" altLang="ja-JP" dirty="0" smtClean="0">
                <a:solidFill>
                  <a:srgbClr val="FF0000"/>
                </a:solidFill>
              </a:rPr>
              <a:t>政策提言は制度設計</a:t>
            </a:r>
            <a:r>
              <a:rPr lang="ja-JP" altLang="ja-JP" dirty="0" smtClean="0"/>
              <a:t>としてなされる。</a:t>
            </a:r>
          </a:p>
          <a:p>
            <a:pPr>
              <a:buNone/>
              <a:defRPr/>
            </a:pPr>
            <a:r>
              <a:rPr lang="ja-JP" altLang="en-US" dirty="0" smtClean="0"/>
              <a:t>●　</a:t>
            </a:r>
            <a:r>
              <a:rPr lang="ja-JP" altLang="ja-JP" dirty="0" smtClean="0"/>
              <a:t>神経経済学は</a:t>
            </a:r>
            <a:r>
              <a:rPr lang="ja-JP" altLang="ja-JP" dirty="0" smtClean="0">
                <a:solidFill>
                  <a:srgbClr val="FF0000"/>
                </a:solidFill>
              </a:rPr>
              <a:t>選択の自由を考慮しない</a:t>
            </a:r>
            <a:r>
              <a:rPr lang="ja-JP" altLang="ja-JP" dirty="0" smtClean="0"/>
              <a:t>ので、制度設計の理念も排除し個人の心理的・生理的プロセスの中に直接的問題解決の所在を求める。このため神経経済学の政策提言は、能のデータから快楽の指標を割り出し、適切な快楽水準を達成する選択をするように、いわば「</a:t>
            </a:r>
            <a:r>
              <a:rPr lang="ja-JP" altLang="ja-JP" dirty="0" smtClean="0">
                <a:solidFill>
                  <a:srgbClr val="FF0000"/>
                </a:solidFill>
              </a:rPr>
              <a:t>セラピスト</a:t>
            </a:r>
            <a:r>
              <a:rPr lang="ja-JP" altLang="ja-JP" dirty="0" smtClean="0"/>
              <a:t>」として本人を説得する形をとる。</a:t>
            </a:r>
          </a:p>
          <a:p>
            <a:pPr>
              <a:defRPr/>
            </a:pPr>
            <a:endParaRPr lang="ja-JP" altLang="en-US" dirty="0" smtClean="0"/>
          </a:p>
          <a:p>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274638"/>
            <a:ext cx="8964488" cy="1143000"/>
          </a:xfrm>
          <a:ln w="57150">
            <a:solidFill>
              <a:schemeClr val="tx1">
                <a:lumMod val="95000"/>
                <a:lumOff val="5000"/>
              </a:schemeClr>
            </a:solidFill>
          </a:ln>
        </p:spPr>
        <p:txBody>
          <a:bodyPr/>
          <a:lstStyle/>
          <a:p>
            <a:r>
              <a:rPr lang="ja-JP" altLang="ja-JP" b="1" dirty="0" smtClean="0"/>
              <a:t>（「観光政策論」対「非観光政策論」）</a:t>
            </a:r>
            <a:endParaRPr kumimoji="1" lang="ja-JP" altLang="en-US" dirty="0"/>
          </a:p>
        </p:txBody>
      </p:sp>
      <p:sp>
        <p:nvSpPr>
          <p:cNvPr id="3" name="コンテンツ プレースホルダ 2"/>
          <p:cNvSpPr>
            <a:spLocks noGrp="1"/>
          </p:cNvSpPr>
          <p:nvPr>
            <p:ph idx="1"/>
          </p:nvPr>
        </p:nvSpPr>
        <p:spPr>
          <a:xfrm>
            <a:off x="457200" y="1888232"/>
            <a:ext cx="8229600" cy="2836912"/>
          </a:xfrm>
        </p:spPr>
        <p:txBody>
          <a:bodyPr>
            <a:normAutofit fontScale="92500" lnSpcReduction="10000"/>
          </a:bodyPr>
          <a:lstStyle/>
          <a:p>
            <a:pPr>
              <a:defRPr/>
            </a:pPr>
            <a:r>
              <a:rPr lang="ja-JP" altLang="ja-JP" dirty="0" smtClean="0"/>
              <a:t>観光学は、経済学と比較すれば、</a:t>
            </a:r>
            <a:r>
              <a:rPr lang="ja-JP" altLang="ja-JP" dirty="0" smtClean="0">
                <a:solidFill>
                  <a:srgbClr val="FF0000"/>
                </a:solidFill>
              </a:rPr>
              <a:t>制度設計から解放されている点</a:t>
            </a:r>
            <a:r>
              <a:rPr lang="ja-JP" altLang="ja-JP" dirty="0" smtClean="0"/>
              <a:t>で、対立はない。</a:t>
            </a:r>
          </a:p>
          <a:p>
            <a:pPr>
              <a:defRPr/>
            </a:pPr>
            <a:r>
              <a:rPr lang="ja-JP" altLang="ja-JP" dirty="0" smtClean="0"/>
              <a:t>快楽水準の達成が前面に出てくる。刺激がキーワード</a:t>
            </a:r>
          </a:p>
          <a:p>
            <a:pPr>
              <a:defRPr/>
            </a:pPr>
            <a:r>
              <a:rPr lang="ja-JP" altLang="ja-JP" dirty="0" smtClean="0"/>
              <a:t>観光</a:t>
            </a:r>
            <a:r>
              <a:rPr lang="ja-JP" altLang="en-US" dirty="0" smtClean="0"/>
              <a:t>学</a:t>
            </a:r>
            <a:r>
              <a:rPr lang="ja-JP" altLang="ja-JP" dirty="0" smtClean="0"/>
              <a:t>はセラピスト</a:t>
            </a:r>
            <a:r>
              <a:rPr lang="ja-JP" altLang="en-US" dirty="0" smtClean="0"/>
              <a:t>であるが、観光政策論は制度設計</a:t>
            </a:r>
            <a:endParaRPr lang="ja-JP" altLang="ja-JP" dirty="0" smtClean="0"/>
          </a:p>
          <a:p>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607047"/>
            <a:ext cx="7772400" cy="1470025"/>
          </a:xfrm>
          <a:solidFill>
            <a:srgbClr val="FFFF00"/>
          </a:solidFill>
          <a:ln>
            <a:solidFill>
              <a:schemeClr val="tx1">
                <a:lumMod val="95000"/>
                <a:lumOff val="5000"/>
              </a:schemeClr>
            </a:solidFill>
          </a:ln>
        </p:spPr>
        <p:txBody>
          <a:bodyPr/>
          <a:lstStyle/>
          <a:p>
            <a:r>
              <a:rPr lang="ja-JP" altLang="en-US" dirty="0" smtClean="0"/>
              <a:t>内部不協和を</a:t>
            </a:r>
            <a:r>
              <a:rPr lang="ja-JP" altLang="en-US" dirty="0" smtClean="0"/>
              <a:t>抱える観光政策</a:t>
            </a:r>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en-US" dirty="0" smtClean="0"/>
              <a:t>「政策」とは何でしょうか</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lnSpcReduction="10000"/>
          </a:bodyPr>
          <a:lstStyle/>
          <a:p>
            <a:r>
              <a:rPr kumimoji="1" lang="ja-JP" altLang="en-US" dirty="0" smtClean="0"/>
              <a:t>「政策」とは何かを考える時、「政策」と「政策以外のもの」との違いを考えるといいでしょう。観光政策に言及する教科書は沢山ありますが、政策と政策以外のもの、たとえば事業との違いの認識のないまま記述しているものが多くみられます。「政策」は「行政に関するもの」、従って「権力行為にかかわるもの」であることが、「政策以外のもの」と区別されるということができます。「税金を使用すること」、「事業を規制すること」が典型的な政策といえます。</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「政策」と「法制度」</a:t>
            </a:r>
            <a:endParaRPr kumimoji="1" lang="ja-JP" altLang="en-US" dirty="0"/>
          </a:p>
        </p:txBody>
      </p:sp>
      <p:sp>
        <p:nvSpPr>
          <p:cNvPr id="3" name="コンテンツ プレースホルダ 2"/>
          <p:cNvSpPr>
            <a:spLocks noGrp="1"/>
          </p:cNvSpPr>
          <p:nvPr>
            <p:ph idx="1"/>
          </p:nvPr>
        </p:nvSpPr>
        <p:spPr>
          <a:xfrm>
            <a:off x="251520" y="1600200"/>
            <a:ext cx="8435280" cy="5069160"/>
          </a:xfrm>
        </p:spPr>
        <p:txBody>
          <a:bodyPr>
            <a:normAutofit/>
          </a:bodyPr>
          <a:lstStyle/>
          <a:p>
            <a:r>
              <a:rPr kumimoji="1" lang="ja-JP" altLang="en-US" dirty="0" smtClean="0"/>
              <a:t>日本は「法治国家」ですから、政策は究極は法制度（条例や予算も含まれます）に基づいて実施されます。大学の講義が「観光政策論」とともに「観光法制度論」と表記されるものこのことによります。法制度のもととなる「思想」も広い意味での「政策」と認識されますが、法制度を前提としない思想の表れである啓蒙活動や経済活動は、政策とはいえないことになります。街の氏神様の信仰振興は観光政策ではないのも、このことによります。</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333375"/>
            <a:ext cx="8229600" cy="1143000"/>
          </a:xfrm>
          <a:solidFill>
            <a:schemeClr val="tx2">
              <a:lumMod val="40000"/>
              <a:lumOff val="60000"/>
            </a:schemeClr>
          </a:solidFill>
          <a:ln w="57150">
            <a:solidFill>
              <a:schemeClr val="tx1"/>
            </a:solidFill>
          </a:ln>
        </p:spPr>
        <p:txBody>
          <a:bodyPr/>
          <a:lstStyle/>
          <a:p>
            <a:pPr eaLnBrk="1" hangingPunct="1"/>
            <a:r>
              <a:rPr lang="ja-JP" altLang="en-US" sz="4000" dirty="0" smtClean="0"/>
              <a:t>政策論、制度論</a:t>
            </a:r>
          </a:p>
        </p:txBody>
      </p:sp>
      <p:sp>
        <p:nvSpPr>
          <p:cNvPr id="15363" name="Rectangle 3"/>
          <p:cNvSpPr>
            <a:spLocks noChangeArrowheads="1"/>
          </p:cNvSpPr>
          <p:nvPr/>
        </p:nvSpPr>
        <p:spPr bwMode="auto">
          <a:xfrm>
            <a:off x="-4495800" y="3122613"/>
            <a:ext cx="184150" cy="339725"/>
          </a:xfrm>
          <a:prstGeom prst="rect">
            <a:avLst/>
          </a:prstGeom>
          <a:noFill/>
          <a:ln w="9525">
            <a:noFill/>
            <a:miter lim="800000"/>
            <a:headEnd/>
            <a:tailEnd/>
          </a:ln>
        </p:spPr>
        <p:txBody>
          <a:bodyPr wrap="none">
            <a:spAutoFit/>
          </a:bodyPr>
          <a:lstStyle/>
          <a:p>
            <a:pPr>
              <a:lnSpc>
                <a:spcPct val="90000"/>
              </a:lnSpc>
              <a:spcBef>
                <a:spcPct val="20000"/>
              </a:spcBef>
            </a:pPr>
            <a:endParaRPr lang="ja-JP" altLang="ja-JP"/>
          </a:p>
        </p:txBody>
      </p:sp>
      <p:sp>
        <p:nvSpPr>
          <p:cNvPr id="15364" name="Rectangle 4"/>
          <p:cNvSpPr>
            <a:spLocks noGrp="1" noChangeArrowheads="1"/>
          </p:cNvSpPr>
          <p:nvPr>
            <p:ph type="body" idx="1"/>
          </p:nvPr>
        </p:nvSpPr>
        <p:spPr/>
        <p:txBody>
          <a:bodyPr/>
          <a:lstStyle/>
          <a:p>
            <a:pPr eaLnBrk="1" hangingPunct="1"/>
            <a:r>
              <a:rPr lang="ja-JP" altLang="en-US" sz="2800" dirty="0" smtClean="0"/>
              <a:t>「政策論」は国・地方公共団体等の行政機関の政策・政策過程を分析し、政策を最も合理的に達成する手段や方法を研究する科学である。</a:t>
            </a:r>
          </a:p>
          <a:p>
            <a:pPr eaLnBrk="1" hangingPunct="1"/>
            <a:r>
              <a:rPr lang="ja-JP" altLang="en-US" sz="2800" dirty="0" smtClean="0"/>
              <a:t>法治国家における政策の実施には法制度の存在を前提</a:t>
            </a:r>
            <a:r>
              <a:rPr lang="en-US" altLang="ja-JP" sz="2800" dirty="0" smtClean="0"/>
              <a:t>(</a:t>
            </a:r>
            <a:r>
              <a:rPr lang="ja-JP" altLang="en-US" sz="2800" dirty="0" smtClean="0"/>
              <a:t>＊</a:t>
            </a:r>
            <a:r>
              <a:rPr lang="en-US" altLang="ja-JP" sz="2800" dirty="0" smtClean="0"/>
              <a:t>)</a:t>
            </a:r>
            <a:r>
              <a:rPr lang="ja-JP" altLang="en-US" sz="2800" dirty="0" smtClean="0"/>
              <a:t>としており、政策論は制度論でもある。観光制度論も行政機関に関わることである点で、観光事業論、観光経営論と区別され、法律・条例、予算、行政組織等が研究材料となる</a:t>
            </a:r>
          </a:p>
          <a:p>
            <a:pPr eaLnBrk="1" hangingPunct="1">
              <a:buFontTx/>
              <a:buNone/>
            </a:pPr>
            <a:r>
              <a:rPr lang="en-US" altLang="ja-JP" sz="2800" dirty="0" smtClean="0">
                <a:latin typeface="ＭＳ Ｐゴシック" pitchFamily="50" charset="-128"/>
              </a:rPr>
              <a:t>(</a:t>
            </a:r>
            <a:r>
              <a:rPr lang="ja-JP" altLang="en-US" sz="2800" dirty="0" smtClean="0">
                <a:latin typeface="ＭＳ Ｐゴシック" pitchFamily="50" charset="-128"/>
              </a:rPr>
              <a:t>＊</a:t>
            </a:r>
            <a:r>
              <a:rPr lang="en-US" altLang="ja-JP" sz="2800" dirty="0" smtClean="0">
                <a:latin typeface="ＭＳ Ｐゴシック" pitchFamily="50" charset="-128"/>
              </a:rPr>
              <a:t>)</a:t>
            </a:r>
            <a:r>
              <a:rPr lang="ja-JP" altLang="en-US" sz="2800" dirty="0" smtClean="0">
                <a:solidFill>
                  <a:srgbClr val="FF0000"/>
                </a:solidFill>
                <a:latin typeface="ＭＳ Ｐゴシック" pitchFamily="50" charset="-128"/>
              </a:rPr>
              <a:t>「法律による行政の原理」と「法律の留保」</a:t>
            </a:r>
            <a:endParaRPr lang="ja-JP" altLang="en-US" sz="2800" dirty="0" smtClean="0">
              <a:solidFill>
                <a:srgbClr val="FF0000"/>
              </a:solidFill>
            </a:endParaRPr>
          </a:p>
          <a:p>
            <a:pPr eaLnBrk="1" hangingPunct="1"/>
            <a:endParaRPr lang="en-US" altLang="ja-JP" sz="2800" dirty="0" smtClean="0">
              <a:latin typeface="ＭＳ Ｐゴシック" pitchFamily="50" charset="-128"/>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solidFill>
            <a:srgbClr val="FFFF00"/>
          </a:solidFill>
          <a:ln w="57150">
            <a:solidFill>
              <a:schemeClr val="tx2"/>
            </a:solidFill>
          </a:ln>
        </p:spPr>
        <p:txBody>
          <a:bodyPr/>
          <a:lstStyle/>
          <a:p>
            <a:r>
              <a:rPr lang="ja-JP" altLang="en-US" dirty="0" smtClean="0"/>
              <a:t>観光政策を考えるヒント</a:t>
            </a:r>
          </a:p>
        </p:txBody>
      </p:sp>
      <p:sp>
        <p:nvSpPr>
          <p:cNvPr id="14339" name="コンテンツ プレースホルダ 2"/>
          <p:cNvSpPr>
            <a:spLocks noGrp="1"/>
          </p:cNvSpPr>
          <p:nvPr>
            <p:ph idx="1"/>
          </p:nvPr>
        </p:nvSpPr>
        <p:spPr>
          <a:xfrm>
            <a:off x="457200" y="2060575"/>
            <a:ext cx="8229600" cy="4321175"/>
          </a:xfrm>
        </p:spPr>
        <p:txBody>
          <a:bodyPr>
            <a:normAutofit fontScale="92500" lnSpcReduction="20000"/>
          </a:bodyPr>
          <a:lstStyle/>
          <a:p>
            <a:r>
              <a:rPr lang="ja-JP" altLang="en-US" dirty="0" smtClean="0"/>
              <a:t>「観光」と「観光以外のもの」の違いは何か</a:t>
            </a:r>
            <a:endParaRPr lang="en-US" altLang="ja-JP" dirty="0" smtClean="0"/>
          </a:p>
          <a:p>
            <a:pPr>
              <a:buFontTx/>
              <a:buNone/>
            </a:pPr>
            <a:r>
              <a:rPr lang="ja-JP" altLang="en-US" dirty="0" smtClean="0"/>
              <a:t>ヒント：「男」と「女（男以外のもの）」の違いを何に求めるか</a:t>
            </a:r>
            <a:endParaRPr lang="en-US" altLang="ja-JP" dirty="0" smtClean="0"/>
          </a:p>
          <a:p>
            <a:pPr>
              <a:buFontTx/>
              <a:buNone/>
            </a:pPr>
            <a:r>
              <a:rPr lang="ja-JP" altLang="en-US" dirty="0" smtClean="0"/>
              <a:t>基本的人権は同じ？結婚は男女間の同意？</a:t>
            </a:r>
            <a:endParaRPr lang="en-US" altLang="ja-JP" dirty="0" smtClean="0"/>
          </a:p>
          <a:p>
            <a:r>
              <a:rPr lang="ja-JP" altLang="en-US" dirty="0" smtClean="0"/>
              <a:t>「政策」と「政策以外のもの」の違いは何か</a:t>
            </a:r>
            <a:endParaRPr lang="en-US" altLang="ja-JP" dirty="0" smtClean="0"/>
          </a:p>
          <a:p>
            <a:pPr>
              <a:buFontTx/>
              <a:buNone/>
            </a:pPr>
            <a:r>
              <a:rPr lang="ja-JP" altLang="en-US" dirty="0" smtClean="0"/>
              <a:t>民間会社には政策はあるのか</a:t>
            </a:r>
            <a:endParaRPr lang="en-US" altLang="ja-JP" dirty="0" smtClean="0"/>
          </a:p>
          <a:p>
            <a:r>
              <a:rPr lang="ja-JP" altLang="en-US" dirty="0" smtClean="0"/>
              <a:t>では、何のためにそんなことを考えるのか</a:t>
            </a:r>
            <a:endParaRPr lang="en-US" altLang="ja-JP" dirty="0" smtClean="0"/>
          </a:p>
          <a:p>
            <a:pPr>
              <a:buNone/>
            </a:pPr>
            <a:r>
              <a:rPr lang="ja-JP" altLang="en-US" dirty="0" smtClean="0"/>
              <a:t>➵</a:t>
            </a:r>
            <a:r>
              <a:rPr lang="ja-JP" altLang="en-US" dirty="0" smtClean="0">
                <a:solidFill>
                  <a:srgbClr val="FF0000"/>
                </a:solidFill>
              </a:rPr>
              <a:t>公権力の行使ですから、一定のルールが必要ということで論じられるのです。そこが観光事業論と区別されるところでしょう</a:t>
            </a:r>
            <a:endParaRPr lang="en-US" altLang="ja-JP" dirty="0" smtClean="0">
              <a:solidFill>
                <a:srgbClr val="FF0000"/>
              </a:solidFill>
            </a:endParaRPr>
          </a:p>
          <a:p>
            <a:endParaRPr lang="ja-JP" altLang="en-US" dirty="0" smtClean="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観光政策論の構成</a:t>
            </a:r>
            <a:endParaRPr kumimoji="1" lang="ja-JP" altLang="en-US" dirty="0"/>
          </a:p>
        </p:txBody>
      </p:sp>
      <p:sp>
        <p:nvSpPr>
          <p:cNvPr id="3" name="コンテンツ プレースホルダ 2"/>
          <p:cNvSpPr>
            <a:spLocks noGrp="1"/>
          </p:cNvSpPr>
          <p:nvPr>
            <p:ph idx="1"/>
          </p:nvPr>
        </p:nvSpPr>
        <p:spPr>
          <a:xfrm>
            <a:off x="457200" y="1600200"/>
            <a:ext cx="8229600" cy="4781127"/>
          </a:xfrm>
        </p:spPr>
        <p:txBody>
          <a:bodyPr>
            <a:normAutofit/>
          </a:bodyPr>
          <a:lstStyle/>
          <a:p>
            <a:r>
              <a:rPr kumimoji="1" lang="ja-JP" altLang="en-US" dirty="0" smtClean="0"/>
              <a:t>観光政策の歴史</a:t>
            </a:r>
            <a:r>
              <a:rPr kumimoji="1" lang="en-US" altLang="ja-JP" dirty="0" smtClean="0"/>
              <a:t>(</a:t>
            </a:r>
            <a:r>
              <a:rPr kumimoji="1" lang="ja-JP" altLang="en-US" dirty="0" smtClean="0">
                <a:solidFill>
                  <a:srgbClr val="FF0000"/>
                </a:solidFill>
              </a:rPr>
              <a:t>観光政策史</a:t>
            </a:r>
            <a:r>
              <a:rPr kumimoji="1" lang="ja-JP" altLang="en-US" dirty="0" smtClean="0"/>
              <a:t>）</a:t>
            </a:r>
            <a:endParaRPr kumimoji="1" lang="en-US" altLang="ja-JP" dirty="0" smtClean="0"/>
          </a:p>
          <a:p>
            <a:r>
              <a:rPr lang="ja-JP" altLang="en-US" dirty="0" smtClean="0"/>
              <a:t>観光政策の基本➵観光に関する</a:t>
            </a:r>
            <a:r>
              <a:rPr lang="ja-JP" altLang="en-US" dirty="0" smtClean="0">
                <a:solidFill>
                  <a:srgbClr val="FF0000"/>
                </a:solidFill>
              </a:rPr>
              <a:t>基本法</a:t>
            </a:r>
            <a:endParaRPr lang="en-US" altLang="ja-JP" dirty="0" smtClean="0">
              <a:solidFill>
                <a:srgbClr val="FF0000"/>
              </a:solidFill>
            </a:endParaRPr>
          </a:p>
          <a:p>
            <a:r>
              <a:rPr kumimoji="1" lang="ja-JP" altLang="en-US" dirty="0" smtClean="0"/>
              <a:t>個別観光政策➵交通、宿泊、旅行業、観光資源等➵交通では非日常と日常を区分しなくなってきている</a:t>
            </a:r>
            <a:endParaRPr kumimoji="1" lang="en-US" altLang="ja-JP" dirty="0" smtClean="0"/>
          </a:p>
          <a:p>
            <a:r>
              <a:rPr lang="ja-JP" altLang="en-US" dirty="0" smtClean="0"/>
              <a:t>観光政策の限界➵</a:t>
            </a:r>
            <a:r>
              <a:rPr lang="ja-JP" altLang="en-US" dirty="0" smtClean="0">
                <a:solidFill>
                  <a:srgbClr val="FF0000"/>
                </a:solidFill>
              </a:rPr>
              <a:t>固有の政策目的があるのか（外貨獲得、邦人保護、国・地域の誇り？）</a:t>
            </a:r>
            <a:endParaRPr lang="en-US" altLang="ja-JP" dirty="0" smtClean="0">
              <a:solidFill>
                <a:srgbClr val="FF0000"/>
              </a:solidFill>
            </a:endParaRPr>
          </a:p>
          <a:p>
            <a:r>
              <a:rPr kumimoji="1" lang="ja-JP" altLang="en-US" dirty="0" smtClean="0"/>
              <a:t>人流政策への収斂➵</a:t>
            </a:r>
            <a:r>
              <a:rPr kumimoji="1" lang="ja-JP" altLang="en-US" dirty="0" smtClean="0">
                <a:solidFill>
                  <a:srgbClr val="FF0000"/>
                </a:solidFill>
              </a:rPr>
              <a:t>政策提言</a:t>
            </a:r>
            <a:r>
              <a:rPr kumimoji="1" lang="ja-JP" altLang="en-US" dirty="0" smtClean="0"/>
              <a:t>につながる</a:t>
            </a: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一部の観光学者の誤解</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小泉首相が観光立国宣言をしたときに、一部の観光学者が、ようやく国も観光政策に力を入れはじめたと論評しましたが、全くの勉強不足です。</a:t>
            </a:r>
            <a:endParaRPr kumimoji="1" lang="en-US" altLang="ja-JP" dirty="0" smtClean="0"/>
          </a:p>
          <a:p>
            <a:r>
              <a:rPr lang="ja-JP" altLang="en-US" dirty="0" smtClean="0"/>
              <a:t>国の観光政策は、旅行業法による邦人旅行者の保護、テンミリオン計画等をのぞき、戦前から、インバウンド政策が中心です。観光政策史をきちんと学べばこのような発言はなされないでしょう</a:t>
            </a:r>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地域観光政策</a:t>
            </a:r>
            <a:endParaRPr kumimoji="1" lang="ja-JP" altLang="en-US" dirty="0"/>
          </a:p>
        </p:txBody>
      </p:sp>
      <p:sp>
        <p:nvSpPr>
          <p:cNvPr id="3" name="コンテンツ プレースホルダ 2"/>
          <p:cNvSpPr>
            <a:spLocks noGrp="1"/>
          </p:cNvSpPr>
          <p:nvPr>
            <p:ph idx="1"/>
          </p:nvPr>
        </p:nvSpPr>
        <p:spPr>
          <a:xfrm>
            <a:off x="179512" y="1600200"/>
            <a:ext cx="8964488" cy="5257800"/>
          </a:xfrm>
        </p:spPr>
        <p:txBody>
          <a:bodyPr>
            <a:normAutofit fontScale="92500" lnSpcReduction="20000"/>
          </a:bodyPr>
          <a:lstStyle/>
          <a:p>
            <a:r>
              <a:rPr lang="ja-JP" altLang="en-US" dirty="0" smtClean="0"/>
              <a:t>観光政策のうち、自治体が行う観光政策が、地域観光政策です。</a:t>
            </a:r>
            <a:endParaRPr lang="en-US" altLang="ja-JP" dirty="0" smtClean="0"/>
          </a:p>
          <a:p>
            <a:r>
              <a:rPr kumimoji="1" lang="ja-JP" altLang="en-US" dirty="0" smtClean="0"/>
              <a:t>地域概念は、他の土地とは違うということが基本にありますから、観光概念とは親和的です。皮肉な話ですが、地理的空間が広くなればなるほど、観光政策は成立しにくくなり、最後は宇宙人でも呼んでこないといけなくなります。</a:t>
            </a:r>
            <a:endParaRPr kumimoji="1" lang="en-US" altLang="ja-JP" dirty="0" smtClean="0"/>
          </a:p>
          <a:p>
            <a:r>
              <a:rPr lang="ja-JP" altLang="en-US" dirty="0" smtClean="0"/>
              <a:t>一方、政策とは、市場に任せておけないことを公権力を使って行うところに意味があり、他と同じようにするところに意味がありますから、個性の発揮を目的とする地域観光と不協和な部分が本質的に存在します。限られた予算の中では、教育や福祉が優先されるのはこのことによります。</a:t>
            </a:r>
            <a:endParaRPr lang="en-US" altLang="ja-JP" dirty="0" smtClean="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957</Words>
  <Application>Microsoft Office PowerPoint</Application>
  <PresentationFormat>画面に合わせる (4:3)</PresentationFormat>
  <Paragraphs>63</Paragraphs>
  <Slides>14</Slides>
  <Notes>8</Notes>
  <HiddenSlides>1</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Office テーマ</vt:lpstr>
      <vt:lpstr>スライド 1</vt:lpstr>
      <vt:lpstr>内部不協和を抱える観光政策</vt:lpstr>
      <vt:lpstr>「政策」とは何でしょうか</vt:lpstr>
      <vt:lpstr>「政策」と「法制度」</vt:lpstr>
      <vt:lpstr>政策論、制度論</vt:lpstr>
      <vt:lpstr>観光政策を考えるヒント</vt:lpstr>
      <vt:lpstr>観光政策論の構成</vt:lpstr>
      <vt:lpstr>一部の観光学者の誤解</vt:lpstr>
      <vt:lpstr>地域観光政策</vt:lpstr>
      <vt:lpstr>観光学への政策論からの批判</vt:lpstr>
      <vt:lpstr>「伝統的経済学」対「神経経済学」 （松島斉　東京大学教授）</vt:lpstr>
      <vt:lpstr>スライド 12</vt:lpstr>
      <vt:lpstr>スライド 13</vt:lpstr>
      <vt:lpstr>（「観光政策論」対「非観光政策論」）</vt:lpstr>
    </vt:vector>
  </TitlesOfParts>
  <Company>DELLNBX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teramae</dc:creator>
  <cp:lastModifiedBy>teramae</cp:lastModifiedBy>
  <cp:revision>5</cp:revision>
  <dcterms:created xsi:type="dcterms:W3CDTF">2014-05-24T22:09:43Z</dcterms:created>
  <dcterms:modified xsi:type="dcterms:W3CDTF">2014-06-12T10:46:51Z</dcterms:modified>
</cp:coreProperties>
</file>