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344" r:id="rId2"/>
    <p:sldId id="400" r:id="rId3"/>
    <p:sldId id="401" r:id="rId4"/>
    <p:sldId id="402" r:id="rId5"/>
    <p:sldId id="403" r:id="rId6"/>
    <p:sldId id="404" r:id="rId7"/>
    <p:sldId id="406" r:id="rId8"/>
    <p:sldId id="407" r:id="rId9"/>
    <p:sldId id="408" r:id="rId10"/>
    <p:sldId id="409" r:id="rId11"/>
    <p:sldId id="410" r:id="rId12"/>
    <p:sldId id="345" r:id="rId13"/>
    <p:sldId id="343" r:id="rId14"/>
    <p:sldId id="328" r:id="rId15"/>
    <p:sldId id="346" r:id="rId16"/>
    <p:sldId id="313" r:id="rId17"/>
    <p:sldId id="323" r:id="rId18"/>
    <p:sldId id="324" r:id="rId19"/>
    <p:sldId id="325" r:id="rId20"/>
    <p:sldId id="331" r:id="rId21"/>
    <p:sldId id="332" r:id="rId22"/>
    <p:sldId id="348" r:id="rId23"/>
    <p:sldId id="337" r:id="rId24"/>
    <p:sldId id="288" r:id="rId25"/>
    <p:sldId id="335" r:id="rId26"/>
    <p:sldId id="341" r:id="rId27"/>
    <p:sldId id="283" r:id="rId28"/>
    <p:sldId id="284" r:id="rId29"/>
    <p:sldId id="285" r:id="rId30"/>
    <p:sldId id="286" r:id="rId31"/>
    <p:sldId id="312" r:id="rId32"/>
    <p:sldId id="297" r:id="rId33"/>
    <p:sldId id="303" r:id="rId34"/>
    <p:sldId id="290" r:id="rId35"/>
    <p:sldId id="291" r:id="rId36"/>
    <p:sldId id="258" r:id="rId37"/>
    <p:sldId id="270" r:id="rId38"/>
    <p:sldId id="280" r:id="rId3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919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0CEAD3-288F-4D9B-948F-518663907F1E}" type="datetimeFigureOut">
              <a:rPr kumimoji="1" lang="ja-JP" altLang="en-US" smtClean="0"/>
              <a:pPr/>
              <a:t>2014/6/10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5B42B6-588C-476B-B11D-128B20F87DB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46F23E4-ACF4-44FB-9C59-2B3D154EE13A}"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22</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23</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24</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3C34F27-9D1D-46C6-8884-54AB6D045483}" type="slidenum">
              <a:rPr kumimoji="1" lang="ja-JP" altLang="en-US" smtClean="0"/>
              <a:pPr/>
              <a:t>25</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26</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27</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28</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29</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30</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31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4801214-120E-4EB2-B033-F0FA68537572}" type="slidenum">
              <a:rPr kumimoji="1" lang="ja-JP" altLang="en-US" smtClean="0"/>
              <a:pPr/>
              <a:t>13</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650AA1-22CF-4D5D-8303-4FE673EA7A7E}" type="slidenum">
              <a:rPr lang="en-US" altLang="ja-JP"/>
              <a:pPr/>
              <a:t>32</a:t>
            </a:fld>
            <a:endParaRPr lang="en-US" altLang="ja-JP"/>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ja-JP" altLang="en-US"/>
              <a:t>＊アブラハム・マズロー（</a:t>
            </a:r>
            <a:r>
              <a:rPr lang="en-US" altLang="ja-JP"/>
              <a:t>1908</a:t>
            </a:r>
            <a:r>
              <a:rPr lang="ja-JP" altLang="en-US"/>
              <a:t>年～</a:t>
            </a:r>
            <a:r>
              <a:rPr lang="en-US" altLang="ja-JP"/>
              <a:t>1970</a:t>
            </a:r>
            <a:r>
              <a:rPr lang="ja-JP" altLang="en-US"/>
              <a:t>年　Ａ</a:t>
            </a:r>
            <a:r>
              <a:rPr lang="en-US" altLang="ja-JP"/>
              <a:t>.</a:t>
            </a:r>
            <a:r>
              <a:rPr lang="ja-JP" altLang="en-US"/>
              <a:t>Ｈ</a:t>
            </a:r>
            <a:r>
              <a:rPr lang="en-US" altLang="ja-JP"/>
              <a:t>.Maslow </a:t>
            </a:r>
            <a:r>
              <a:rPr lang="ja-JP" altLang="en-US"/>
              <a:t>アメリカの心理学者）は，彼が唱えた欲求段階説の中で，人間の欲求は，５段階のピラミッドのようになっていて，底辺から始まって，１段階目の欲求が満たされると，１段階上の欲求を志すというものです。</a:t>
            </a:r>
            <a:br>
              <a:rPr lang="ja-JP" altLang="en-US"/>
            </a:br>
            <a:endParaRPr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33</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34</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8148002-6A14-4F14-A243-B07B19132D76}" type="slidenum">
              <a:rPr kumimoji="1" lang="ja-JP" altLang="en-US" smtClean="0"/>
              <a:pPr/>
              <a:t>35</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36</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37</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38</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0070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0070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9286F93-F058-4B6C-85B5-F95731C49FCF}" type="slidenum">
              <a:rPr lang="ja-JP" altLang="en-US" smtClean="0">
                <a:latin typeface="Arial" pitchFamily="34" charset="0"/>
              </a:rPr>
              <a:pPr/>
              <a:t>14</a:t>
            </a:fld>
            <a:endParaRPr lang="ja-JP" alt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6691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6691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29FFDD3-37AE-4F7B-B973-6E3C7FDEA7A7}" type="slidenum">
              <a:rPr lang="ja-JP" altLang="en-US" smtClean="0">
                <a:latin typeface="Arial" pitchFamily="34" charset="0"/>
              </a:rPr>
              <a:pPr/>
              <a:t>16</a:t>
            </a:fld>
            <a:endParaRPr lang="ja-JP" alt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771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7715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B9B6108-3838-4755-8D48-D8FE5554E147}" type="slidenum">
              <a:rPr lang="ja-JP" altLang="en-US" smtClean="0">
                <a:latin typeface="Arial" pitchFamily="34" charset="0"/>
              </a:rPr>
              <a:pPr/>
              <a:t>17</a:t>
            </a:fld>
            <a:endParaRPr lang="ja-JP" alt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781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7818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D1E56C3-F0DA-4862-A826-C55ABE8B97B4}" type="slidenum">
              <a:rPr lang="ja-JP" altLang="en-US" smtClean="0">
                <a:latin typeface="Arial" pitchFamily="34" charset="0"/>
              </a:rPr>
              <a:pPr/>
              <a:t>18</a:t>
            </a:fld>
            <a:endParaRPr lang="ja-JP" alt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792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792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87F9CC5-61FE-471A-8D3E-33A692452BBC}" type="slidenum">
              <a:rPr lang="ja-JP" altLang="en-US" smtClean="0">
                <a:latin typeface="Arial" pitchFamily="34" charset="0"/>
              </a:rPr>
              <a:pPr/>
              <a:t>19</a:t>
            </a:fld>
            <a:endParaRPr lang="ja-JP" alt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20</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802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802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9220581-3B9D-45C6-AA59-BA5952172CDD}" type="slidenum">
              <a:rPr lang="ja-JP" altLang="en-US" smtClean="0">
                <a:latin typeface="Arial" pitchFamily="34" charset="0"/>
              </a:rPr>
              <a:pPr/>
              <a:t>21</a:t>
            </a:fld>
            <a:endParaRPr lang="ja-JP"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1AA7400-9AAD-4838-A070-A338E60A5E10}" type="datetimeFigureOut">
              <a:rPr kumimoji="1" lang="ja-JP" altLang="en-US" smtClean="0"/>
              <a:pPr/>
              <a:t>2014/6/10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BA7697-5E90-4BA6-B343-06DBDDB75A1E}"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1AA7400-9AAD-4838-A070-A338E60A5E10}" type="datetimeFigureOut">
              <a:rPr kumimoji="1" lang="ja-JP" altLang="en-US" smtClean="0"/>
              <a:pPr/>
              <a:t>2014/6/10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BA7697-5E90-4BA6-B343-06DBDDB75A1E}"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1AA7400-9AAD-4838-A070-A338E60A5E10}" type="datetimeFigureOut">
              <a:rPr kumimoji="1" lang="ja-JP" altLang="en-US" smtClean="0"/>
              <a:pPr/>
              <a:t>2014/6/10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BA7697-5E90-4BA6-B343-06DBDDB75A1E}"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1AA7400-9AAD-4838-A070-A338E60A5E10}" type="datetimeFigureOut">
              <a:rPr kumimoji="1" lang="ja-JP" altLang="en-US" smtClean="0"/>
              <a:pPr/>
              <a:t>2014/6/10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BA7697-5E90-4BA6-B343-06DBDDB75A1E}"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1AA7400-9AAD-4838-A070-A338E60A5E10}" type="datetimeFigureOut">
              <a:rPr kumimoji="1" lang="ja-JP" altLang="en-US" smtClean="0"/>
              <a:pPr/>
              <a:t>2014/6/10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BA7697-5E90-4BA6-B343-06DBDDB75A1E}"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1AA7400-9AAD-4838-A070-A338E60A5E10}" type="datetimeFigureOut">
              <a:rPr kumimoji="1" lang="ja-JP" altLang="en-US" smtClean="0"/>
              <a:pPr/>
              <a:t>2014/6/10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EBA7697-5E90-4BA6-B343-06DBDDB75A1E}"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1AA7400-9AAD-4838-A070-A338E60A5E10}" type="datetimeFigureOut">
              <a:rPr kumimoji="1" lang="ja-JP" altLang="en-US" smtClean="0"/>
              <a:pPr/>
              <a:t>2014/6/10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EBA7697-5E90-4BA6-B343-06DBDDB75A1E}"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1AA7400-9AAD-4838-A070-A338E60A5E10}" type="datetimeFigureOut">
              <a:rPr kumimoji="1" lang="ja-JP" altLang="en-US" smtClean="0"/>
              <a:pPr/>
              <a:t>2014/6/10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EBA7697-5E90-4BA6-B343-06DBDDB75A1E}"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1AA7400-9AAD-4838-A070-A338E60A5E10}" type="datetimeFigureOut">
              <a:rPr kumimoji="1" lang="ja-JP" altLang="en-US" smtClean="0"/>
              <a:pPr/>
              <a:t>2014/6/10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EBA7697-5E90-4BA6-B343-06DBDDB75A1E}"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1AA7400-9AAD-4838-A070-A338E60A5E10}" type="datetimeFigureOut">
              <a:rPr kumimoji="1" lang="ja-JP" altLang="en-US" smtClean="0"/>
              <a:pPr/>
              <a:t>2014/6/10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EBA7697-5E90-4BA6-B343-06DBDDB75A1E}"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1AA7400-9AAD-4838-A070-A338E60A5E10}" type="datetimeFigureOut">
              <a:rPr kumimoji="1" lang="ja-JP" altLang="en-US" smtClean="0"/>
              <a:pPr/>
              <a:t>2014/6/10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EBA7697-5E90-4BA6-B343-06DBDDB75A1E}"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AA7400-9AAD-4838-A070-A338E60A5E10}" type="datetimeFigureOut">
              <a:rPr kumimoji="1" lang="ja-JP" altLang="en-US" smtClean="0"/>
              <a:pPr/>
              <a:t>2014/6/10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BA7697-5E90-4BA6-B343-06DBDDB75A1E}"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jinryu.jp/public/wp-content/uploads/2014/06/%E8%AA%AD%E5%A3%B2%E6%96%B0%E8%81%9E%E8%AB%96%E7%82%B92009%E5%B9%B44%E6%9C%8817%E6%97%A5%E4%BA%BA%E6%B5%81%E3%82%B2%E3%83%A9.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 3"/>
          <p:cNvSpPr>
            <a:spLocks noGrp="1"/>
          </p:cNvSpPr>
          <p:nvPr>
            <p:ph type="sldNum" sz="quarter" idx="12"/>
          </p:nvPr>
        </p:nvSpPr>
        <p:spPr/>
        <p:txBody>
          <a:bodyPr/>
          <a:lstStyle/>
          <a:p>
            <a:fld id="{125C5DBF-EB0A-4243-B057-6D242C16F877}" type="slidenum">
              <a:rPr lang="en-US" altLang="ja-JP"/>
              <a:pPr/>
              <a:t>1</a:t>
            </a:fld>
            <a:endParaRPr lang="en-US" altLang="ja-JP"/>
          </a:p>
        </p:txBody>
      </p:sp>
      <p:sp>
        <p:nvSpPr>
          <p:cNvPr id="60418" name="Text Box 3074"/>
          <p:cNvSpPr txBox="1">
            <a:spLocks noChangeArrowheads="1"/>
          </p:cNvSpPr>
          <p:nvPr/>
        </p:nvSpPr>
        <p:spPr bwMode="auto">
          <a:xfrm>
            <a:off x="375791" y="2773377"/>
            <a:ext cx="8516689" cy="1015663"/>
          </a:xfrm>
          <a:prstGeom prst="rect">
            <a:avLst/>
          </a:prstGeom>
          <a:solidFill>
            <a:srgbClr val="C00000"/>
          </a:solidFill>
          <a:ln w="57150">
            <a:solidFill>
              <a:schemeClr val="tx1">
                <a:lumMod val="95000"/>
                <a:lumOff val="5000"/>
              </a:schemeClr>
            </a:solidFill>
            <a:miter lim="800000"/>
            <a:headEnd/>
            <a:tailEnd/>
          </a:ln>
          <a:effectLst/>
        </p:spPr>
        <p:txBody>
          <a:bodyPr wrap="square">
            <a:spAutoFit/>
          </a:bodyPr>
          <a:lstStyle/>
          <a:p>
            <a:pPr algn="ctr"/>
            <a:r>
              <a:rPr lang="ja-JP" altLang="en-US" sz="6000" dirty="0" smtClean="0">
                <a:solidFill>
                  <a:schemeClr val="bg1"/>
                </a:solidFill>
              </a:rPr>
              <a:t>（原理（情報）編</a:t>
            </a:r>
            <a:r>
              <a:rPr lang="ja-JP" altLang="en-US" sz="6000" dirty="0">
                <a:solidFill>
                  <a:schemeClr val="bg1"/>
                </a:solidFill>
              </a:rPr>
              <a:t>）</a:t>
            </a:r>
          </a:p>
        </p:txBody>
      </p:sp>
      <p:sp>
        <p:nvSpPr>
          <p:cNvPr id="6" name="Text Box 3074"/>
          <p:cNvSpPr txBox="1">
            <a:spLocks noChangeArrowheads="1"/>
          </p:cNvSpPr>
          <p:nvPr/>
        </p:nvSpPr>
        <p:spPr bwMode="auto">
          <a:xfrm>
            <a:off x="395536" y="553904"/>
            <a:ext cx="8516689" cy="1938992"/>
          </a:xfrm>
          <a:prstGeom prst="rect">
            <a:avLst/>
          </a:prstGeom>
          <a:solidFill>
            <a:srgbClr val="C00000"/>
          </a:solidFill>
          <a:ln w="57150">
            <a:solidFill>
              <a:schemeClr val="tx1">
                <a:lumMod val="95000"/>
                <a:lumOff val="5000"/>
              </a:schemeClr>
            </a:solidFill>
            <a:miter lim="800000"/>
            <a:headEnd/>
            <a:tailEnd/>
          </a:ln>
          <a:effectLst/>
        </p:spPr>
        <p:txBody>
          <a:bodyPr wrap="square">
            <a:spAutoFit/>
          </a:bodyPr>
          <a:lstStyle/>
          <a:p>
            <a:r>
              <a:rPr lang="ja-JP" altLang="en-US" sz="6000" dirty="0">
                <a:solidFill>
                  <a:schemeClr val="bg1"/>
                </a:solidFill>
              </a:rPr>
              <a:t>学生</a:t>
            </a:r>
            <a:r>
              <a:rPr lang="ja-JP" altLang="en-US" sz="6000" dirty="0" smtClean="0">
                <a:solidFill>
                  <a:schemeClr val="bg1"/>
                </a:solidFill>
              </a:rPr>
              <a:t>・社会人</a:t>
            </a:r>
            <a:r>
              <a:rPr lang="ja-JP" altLang="en-US" sz="6000" dirty="0">
                <a:solidFill>
                  <a:schemeClr val="bg1"/>
                </a:solidFill>
              </a:rPr>
              <a:t>のため</a:t>
            </a:r>
            <a:r>
              <a:rPr lang="ja-JP" altLang="en-US" sz="6000" dirty="0" smtClean="0">
                <a:solidFill>
                  <a:schemeClr val="bg1"/>
                </a:solidFill>
              </a:rPr>
              <a:t>の</a:t>
            </a:r>
            <a:endParaRPr lang="en-US" altLang="ja-JP" sz="6000" dirty="0" smtClean="0">
              <a:solidFill>
                <a:schemeClr val="bg1"/>
              </a:solidFill>
            </a:endParaRPr>
          </a:p>
          <a:p>
            <a:pPr algn="ctr"/>
            <a:r>
              <a:rPr lang="ja-JP" altLang="en-US" sz="6000" dirty="0" smtClean="0">
                <a:solidFill>
                  <a:schemeClr val="bg1"/>
                </a:solidFill>
              </a:rPr>
              <a:t>人流・観光学</a:t>
            </a:r>
            <a:endParaRPr lang="ja-JP" altLang="en-US" sz="60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kumimoji="1" lang="ja-JP" altLang="en-US" dirty="0" smtClean="0"/>
              <a:t>　</a:t>
            </a:r>
            <a:r>
              <a:rPr lang="ja-JP" altLang="ja-JP" dirty="0" smtClean="0"/>
              <a:t>人を移動させる原因</a:t>
            </a:r>
            <a:r>
              <a:rPr lang="en-US" altLang="ja-JP" dirty="0" smtClean="0"/>
              <a:t>←</a:t>
            </a:r>
            <a:r>
              <a:rPr lang="ja-JP" altLang="ja-JP" dirty="0" smtClean="0"/>
              <a:t>脳内作用</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相乗効果</a:t>
            </a:r>
            <a:r>
              <a:rPr lang="en-US" altLang="ja-JP" dirty="0" smtClean="0"/>
              <a:t>  </a:t>
            </a:r>
            <a:r>
              <a:rPr lang="ja-JP" altLang="ja-JP" dirty="0" smtClean="0"/>
              <a:t>フェイス・トゥー・フェイス</a:t>
            </a:r>
            <a:r>
              <a:rPr lang="en-US" altLang="ja-JP" dirty="0" smtClean="0"/>
              <a:t>  </a:t>
            </a:r>
          </a:p>
          <a:p>
            <a:r>
              <a:rPr lang="ja-JP" altLang="ja-JP" dirty="0" smtClean="0"/>
              <a:t>人が集積する場としての大都市機能大都市の方が、田舎より、差を</a:t>
            </a:r>
            <a:r>
              <a:rPr lang="ja-JP" altLang="en-US" dirty="0" smtClean="0"/>
              <a:t>提供</a:t>
            </a:r>
            <a:r>
              <a:rPr lang="ja-JP" altLang="ja-JP" dirty="0" smtClean="0"/>
              <a:t>できる</a:t>
            </a:r>
            <a:r>
              <a:rPr lang="ja-JP" altLang="en-US" dirty="0" smtClean="0"/>
              <a:t>（例　</a:t>
            </a:r>
            <a:r>
              <a:rPr lang="ja-JP" altLang="ja-JP" dirty="0" smtClean="0"/>
              <a:t>競技ダンスの先生</a:t>
            </a:r>
            <a:r>
              <a:rPr lang="ja-JP" altLang="en-US" dirty="0" smtClean="0"/>
              <a:t>）</a:t>
            </a:r>
            <a:endParaRPr lang="ja-JP" altLang="ja-JP" dirty="0" smtClean="0"/>
          </a:p>
          <a:p>
            <a:r>
              <a:rPr lang="ja-JP" altLang="ja-JP" dirty="0" smtClean="0"/>
              <a:t>都市観光</a:t>
            </a:r>
            <a:r>
              <a:rPr lang="en-US" altLang="ja-JP" dirty="0" smtClean="0"/>
              <a:t>  </a:t>
            </a:r>
            <a:r>
              <a:rPr lang="ja-JP" altLang="ja-JP" dirty="0" smtClean="0"/>
              <a:t>コンベンションは地方巡業</a:t>
            </a:r>
          </a:p>
          <a:p>
            <a:r>
              <a:rPr lang="ja-JP" altLang="ja-JP" dirty="0" smtClean="0"/>
              <a:t>人と情報</a:t>
            </a:r>
            <a:r>
              <a:rPr lang="en-US" altLang="ja-JP" dirty="0" smtClean="0"/>
              <a:t>  </a:t>
            </a:r>
            <a:r>
              <a:rPr lang="ja-JP" altLang="ja-JP" dirty="0" smtClean="0"/>
              <a:t>同一体</a:t>
            </a:r>
            <a:r>
              <a:rPr lang="en-US" altLang="ja-JP" dirty="0" smtClean="0"/>
              <a:t>→</a:t>
            </a:r>
            <a:r>
              <a:rPr lang="ja-JP" altLang="ja-JP" dirty="0" smtClean="0"/>
              <a:t>分離</a:t>
            </a:r>
            <a:r>
              <a:rPr lang="en-US" altLang="ja-JP" dirty="0" smtClean="0"/>
              <a:t>→</a:t>
            </a:r>
            <a:r>
              <a:rPr lang="ja-JP" altLang="ja-JP" dirty="0" smtClean="0"/>
              <a:t>シンクロ</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人流とは暮らし方を表す</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a:bodyPr>
          <a:lstStyle/>
          <a:p>
            <a:r>
              <a:rPr kumimoji="1" lang="ja-JP" altLang="en-US" dirty="0" smtClean="0"/>
              <a:t>通勤・通学</a:t>
            </a:r>
            <a:endParaRPr kumimoji="1" lang="en-US" altLang="ja-JP" dirty="0" smtClean="0"/>
          </a:p>
          <a:p>
            <a:r>
              <a:rPr lang="ja-JP" altLang="en-US" dirty="0" smtClean="0"/>
              <a:t>医療・買い物</a:t>
            </a:r>
            <a:endParaRPr lang="en-US" altLang="ja-JP" dirty="0" smtClean="0"/>
          </a:p>
          <a:p>
            <a:r>
              <a:rPr kumimoji="1" lang="ja-JP" altLang="en-US" dirty="0" smtClean="0"/>
              <a:t>引越・旅行</a:t>
            </a:r>
            <a:endParaRPr kumimoji="1" lang="en-US" altLang="ja-JP" dirty="0" smtClean="0"/>
          </a:p>
          <a:p>
            <a:r>
              <a:rPr lang="ja-JP" altLang="en-US" dirty="0" smtClean="0"/>
              <a:t>自宅滞在</a:t>
            </a:r>
            <a:endParaRPr lang="en-US" altLang="ja-JP" dirty="0" smtClean="0"/>
          </a:p>
          <a:p>
            <a:r>
              <a:rPr kumimoji="1" lang="ja-JP" altLang="en-US" dirty="0" smtClean="0"/>
              <a:t>職場学校滞在</a:t>
            </a:r>
            <a:endParaRPr kumimoji="1" lang="en-US" altLang="ja-JP" dirty="0" smtClean="0"/>
          </a:p>
          <a:p>
            <a:r>
              <a:rPr lang="ja-JP" altLang="en-US" dirty="0" smtClean="0"/>
              <a:t>出産・死亡</a:t>
            </a:r>
            <a:endParaRPr lang="en-US" altLang="ja-JP" dirty="0" smtClean="0"/>
          </a:p>
          <a:p>
            <a:r>
              <a:rPr kumimoji="1" lang="ja-JP" altLang="en-US" dirty="0" smtClean="0"/>
              <a:t>移民・亡命、避暑・ロングステイ</a:t>
            </a:r>
            <a:endParaRPr kumimoji="1" lang="en-US" altLang="ja-JP" dirty="0" smtClean="0"/>
          </a:p>
          <a:p>
            <a:r>
              <a:rPr lang="ja-JP" altLang="en-US" dirty="0" smtClean="0"/>
              <a:t>人口増加・減少</a:t>
            </a:r>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normAutofit fontScale="90000"/>
          </a:bodyPr>
          <a:lstStyle/>
          <a:p>
            <a:r>
              <a:rPr kumimoji="1" lang="ja-JP" altLang="en-US" dirty="0" smtClean="0"/>
              <a:t>住する所なきをまず花と知るべし</a:t>
            </a:r>
            <a:r>
              <a:rPr kumimoji="1" lang="en-US" altLang="ja-JP" dirty="0" smtClean="0"/>
              <a:t/>
            </a:r>
            <a:br>
              <a:rPr kumimoji="1" lang="en-US" altLang="ja-JP" dirty="0" smtClean="0"/>
            </a:br>
            <a:r>
              <a:rPr lang="ja-JP" altLang="en-US" dirty="0" smtClean="0">
                <a:solidFill>
                  <a:srgbClr val="FF0000"/>
                </a:solidFill>
              </a:rPr>
              <a:t>世阿弥の花伝書</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a:t>
            </a:r>
            <a:r>
              <a:rPr lang="ja-JP" altLang="en-US" dirty="0" err="1" smtClean="0"/>
              <a:t>住する</a:t>
            </a:r>
            <a:r>
              <a:rPr lang="ja-JP" altLang="en-US" dirty="0" smtClean="0"/>
              <a:t>ところなき」とは、「そこに留まり続けることなく」という意味。停滞することなく、変化することこそが芸術の中心である、と世阿弥は言っている。</a:t>
            </a:r>
            <a:endParaRPr lang="en-US" altLang="ja-JP" dirty="0" smtClean="0"/>
          </a:p>
          <a:p>
            <a:r>
              <a:rPr kumimoji="1" lang="ja-JP" altLang="en-US" dirty="0" smtClean="0">
                <a:solidFill>
                  <a:srgbClr val="FF0000"/>
                </a:solidFill>
              </a:rPr>
              <a:t>世阿弥の花伝書</a:t>
            </a:r>
            <a:r>
              <a:rPr kumimoji="1" lang="ja-JP" altLang="en-US" dirty="0" smtClean="0"/>
              <a:t>は、花とは刺激であるという本質を述べている。観光も刺激である点で花に通じる</a:t>
            </a:r>
            <a:endParaRPr kumimoji="1" lang="ja-JP" alt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solidFill>
            <a:srgbClr val="FFFF00"/>
          </a:solidFill>
          <a:ln>
            <a:solidFill>
              <a:schemeClr val="tx1"/>
            </a:solidFill>
          </a:ln>
        </p:spPr>
        <p:txBody>
          <a:bodyPr>
            <a:normAutofit fontScale="90000"/>
          </a:bodyPr>
          <a:lstStyle/>
          <a:p>
            <a:r>
              <a:rPr lang="ja-JP" altLang="en-US" sz="4000" dirty="0"/>
              <a:t>人流としてとらえる必要性</a:t>
            </a:r>
            <a:br>
              <a:rPr lang="ja-JP" altLang="en-US" sz="4000" dirty="0"/>
            </a:br>
            <a:r>
              <a:rPr lang="ja-JP" altLang="en-US" sz="4000" dirty="0"/>
              <a:t>　　</a:t>
            </a:r>
            <a:r>
              <a:rPr lang="en-US" altLang="ja-JP" sz="4000" dirty="0" smtClean="0"/>
              <a:t>2009</a:t>
            </a:r>
            <a:r>
              <a:rPr lang="ja-JP" altLang="en-US" sz="4000" dirty="0" smtClean="0"/>
              <a:t>年</a:t>
            </a:r>
            <a:r>
              <a:rPr lang="en-US" altLang="ja-JP" sz="3600" dirty="0" smtClean="0"/>
              <a:t>4</a:t>
            </a:r>
            <a:r>
              <a:rPr lang="ja-JP" altLang="en-US" sz="3600" dirty="0"/>
              <a:t>月</a:t>
            </a:r>
            <a:r>
              <a:rPr lang="en-US" altLang="ja-JP" sz="3600" dirty="0"/>
              <a:t>17</a:t>
            </a:r>
            <a:r>
              <a:rPr lang="ja-JP" altLang="en-US" sz="3600" dirty="0"/>
              <a:t>日讀賣新聞</a:t>
            </a:r>
            <a:r>
              <a:rPr lang="ja-JP" altLang="en-US" sz="3600" dirty="0" smtClean="0"/>
              <a:t>論説（ＨＰ掲載）</a:t>
            </a:r>
            <a:r>
              <a:rPr lang="en-US" altLang="ja-JP" sz="3600" dirty="0" smtClean="0"/>
              <a:t/>
            </a:r>
            <a:br>
              <a:rPr lang="en-US" altLang="ja-JP" sz="3600" dirty="0" smtClean="0"/>
            </a:br>
            <a:endParaRPr lang="ja-JP" altLang="en-US" sz="1200" dirty="0"/>
          </a:p>
        </p:txBody>
      </p:sp>
      <p:sp>
        <p:nvSpPr>
          <p:cNvPr id="82947" name="Rectangle 3"/>
          <p:cNvSpPr>
            <a:spLocks noGrp="1" noChangeArrowheads="1"/>
          </p:cNvSpPr>
          <p:nvPr>
            <p:ph type="body" idx="1"/>
          </p:nvPr>
        </p:nvSpPr>
        <p:spPr>
          <a:xfrm>
            <a:off x="457200" y="1600200"/>
            <a:ext cx="8229600" cy="5069160"/>
          </a:xfrm>
        </p:spPr>
        <p:txBody>
          <a:bodyPr>
            <a:normAutofit fontScale="92500" lnSpcReduction="20000"/>
          </a:bodyPr>
          <a:lstStyle/>
          <a:p>
            <a:pPr>
              <a:lnSpc>
                <a:spcPct val="80000"/>
              </a:lnSpc>
            </a:pPr>
            <a:r>
              <a:rPr lang="ja-JP" altLang="en-US" sz="2800" dirty="0"/>
              <a:t>観光資源は日本の特色</a:t>
            </a:r>
          </a:p>
          <a:p>
            <a:pPr>
              <a:lnSpc>
                <a:spcPct val="80000"/>
              </a:lnSpc>
              <a:buFontTx/>
              <a:buNone/>
            </a:pPr>
            <a:r>
              <a:rPr lang="ja-JP" altLang="en-US" sz="2800" dirty="0"/>
              <a:t>　　　日本人の海外旅行は欧米への憧れ</a:t>
            </a:r>
          </a:p>
          <a:p>
            <a:pPr>
              <a:lnSpc>
                <a:spcPct val="80000"/>
              </a:lnSpc>
              <a:buFontTx/>
              <a:buNone/>
            </a:pPr>
            <a:r>
              <a:rPr lang="ja-JP" altLang="en-US" sz="2800" dirty="0"/>
              <a:t>　　　近隣諸国の日本への憧れの造成</a:t>
            </a:r>
          </a:p>
          <a:p>
            <a:pPr>
              <a:lnSpc>
                <a:spcPct val="80000"/>
              </a:lnSpc>
              <a:buFontTx/>
              <a:buNone/>
            </a:pPr>
            <a:r>
              <a:rPr lang="ja-JP" altLang="en-US" sz="2800" dirty="0"/>
              <a:t>　　　　　文化、芸術、社会システム等</a:t>
            </a:r>
          </a:p>
          <a:p>
            <a:pPr>
              <a:lnSpc>
                <a:spcPct val="80000"/>
              </a:lnSpc>
              <a:buFontTx/>
              <a:buNone/>
            </a:pPr>
            <a:r>
              <a:rPr lang="ja-JP" altLang="en-US" sz="2800" dirty="0"/>
              <a:t>　　　　　個性の重視は民間から</a:t>
            </a:r>
          </a:p>
          <a:p>
            <a:pPr>
              <a:lnSpc>
                <a:spcPct val="80000"/>
              </a:lnSpc>
              <a:buFontTx/>
              <a:buNone/>
            </a:pPr>
            <a:r>
              <a:rPr lang="ja-JP" altLang="en-US" sz="2800" dirty="0"/>
              <a:t>　　　　　</a:t>
            </a:r>
            <a:r>
              <a:rPr lang="ja-JP" altLang="en-US" sz="2000" dirty="0"/>
              <a:t>温泉、食に対する日本人の厳しい評価が創り上げる</a:t>
            </a:r>
          </a:p>
          <a:p>
            <a:pPr>
              <a:lnSpc>
                <a:spcPct val="80000"/>
              </a:lnSpc>
              <a:buFontTx/>
              <a:buNone/>
            </a:pPr>
            <a:r>
              <a:rPr lang="ja-JP" altLang="en-US" sz="2000" dirty="0"/>
              <a:t>　　　　　　　</a:t>
            </a:r>
          </a:p>
          <a:p>
            <a:pPr>
              <a:lnSpc>
                <a:spcPct val="80000"/>
              </a:lnSpc>
            </a:pPr>
            <a:r>
              <a:rPr lang="ja-JP" altLang="en-US" sz="2800" dirty="0"/>
              <a:t>人流業として考える</a:t>
            </a:r>
          </a:p>
          <a:p>
            <a:pPr>
              <a:lnSpc>
                <a:spcPct val="80000"/>
              </a:lnSpc>
              <a:buFontTx/>
              <a:buNone/>
            </a:pPr>
            <a:r>
              <a:rPr lang="ja-JP" altLang="en-US" sz="2800" dirty="0"/>
              <a:t>　　　手配権の確保</a:t>
            </a:r>
          </a:p>
          <a:p>
            <a:pPr>
              <a:lnSpc>
                <a:spcPct val="80000"/>
              </a:lnSpc>
              <a:buFontTx/>
              <a:buNone/>
            </a:pPr>
            <a:r>
              <a:rPr lang="ja-JP" altLang="en-US" sz="2800" dirty="0"/>
              <a:t>　　　効率的</a:t>
            </a:r>
            <a:r>
              <a:rPr lang="ja-JP" altLang="en-US" sz="2800" dirty="0" smtClean="0"/>
              <a:t>輸送</a:t>
            </a:r>
            <a:endParaRPr lang="en-US" altLang="ja-JP" sz="2800" dirty="0" smtClean="0"/>
          </a:p>
          <a:p>
            <a:pPr>
              <a:lnSpc>
                <a:spcPct val="80000"/>
              </a:lnSpc>
              <a:buFontTx/>
              <a:buNone/>
            </a:pPr>
            <a:endParaRPr lang="en-US" altLang="ja-JP" sz="2800" dirty="0" smtClean="0"/>
          </a:p>
          <a:p>
            <a:pPr>
              <a:lnSpc>
                <a:spcPct val="80000"/>
              </a:lnSpc>
              <a:buFontTx/>
              <a:buNone/>
            </a:pPr>
            <a:r>
              <a:rPr lang="en-US" altLang="ja-JP" sz="2800" dirty="0" smtClean="0">
                <a:hlinkClick r:id="rId3"/>
              </a:rPr>
              <a:t>http://www.jinryu.jp/public/wp-content/uploads/2014/06/%E8%AA%AD%E5%A3%B2%E6%96%B0%E8%81%9E%E8%AB%96%E7%82%B92009%E5%B9%B44%E6%9C%8817%E6%97%A5%E4%BA%BA%E6%B5%81%E3%82%B2%E3%83%A9.pdf</a:t>
            </a:r>
            <a:endParaRPr lang="en-US" altLang="ja-JP" sz="2800" dirty="0" smtClean="0"/>
          </a:p>
          <a:p>
            <a:pPr>
              <a:lnSpc>
                <a:spcPct val="80000"/>
              </a:lnSpc>
              <a:buFontTx/>
              <a:buNone/>
            </a:pPr>
            <a:endParaRPr lang="ja-JP" altLang="en-US" sz="2800" dirty="0"/>
          </a:p>
          <a:p>
            <a:pPr>
              <a:lnSpc>
                <a:spcPct val="80000"/>
              </a:lnSpc>
            </a:pPr>
            <a:endParaRPr lang="en-US" altLang="ja-JP" sz="28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1784"/>
            <a:ext cx="8229600" cy="1143000"/>
          </a:xfrm>
          <a:solidFill>
            <a:srgbClr val="FFFF00"/>
          </a:solidFill>
          <a:ln w="57150">
            <a:solidFill>
              <a:schemeClr val="tx1">
                <a:lumMod val="95000"/>
                <a:lumOff val="5000"/>
              </a:schemeClr>
            </a:solidFill>
          </a:ln>
        </p:spPr>
        <p:txBody>
          <a:bodyPr>
            <a:normAutofit fontScale="90000"/>
          </a:bodyPr>
          <a:lstStyle/>
          <a:p>
            <a:pPr>
              <a:defRPr/>
            </a:pPr>
            <a:r>
              <a:rPr lang="ja-JP" altLang="en-US" dirty="0" smtClean="0"/>
              <a:t>経済学は何のため？</a:t>
            </a:r>
            <a:r>
              <a:rPr lang="en-US" altLang="ja-JP" dirty="0" smtClean="0"/>
              <a:t/>
            </a:r>
            <a:br>
              <a:rPr lang="en-US" altLang="ja-JP" dirty="0" smtClean="0"/>
            </a:br>
            <a:r>
              <a:rPr lang="ja-JP" altLang="en-US" dirty="0" smtClean="0"/>
              <a:t>金銭評価で資源の最適配分</a:t>
            </a:r>
            <a:endParaRPr lang="ja-JP" altLang="en-US" dirty="0"/>
          </a:p>
        </p:txBody>
      </p:sp>
      <p:sp>
        <p:nvSpPr>
          <p:cNvPr id="11267" name="コンテンツ プレースホルダ 2"/>
          <p:cNvSpPr>
            <a:spLocks noGrp="1"/>
          </p:cNvSpPr>
          <p:nvPr>
            <p:ph idx="1"/>
          </p:nvPr>
        </p:nvSpPr>
        <p:spPr>
          <a:xfrm>
            <a:off x="457200" y="1916832"/>
            <a:ext cx="8686800" cy="4752305"/>
          </a:xfrm>
        </p:spPr>
        <p:txBody>
          <a:bodyPr>
            <a:normAutofit/>
          </a:bodyPr>
          <a:lstStyle/>
          <a:p>
            <a:r>
              <a:rPr lang="ja-JP" altLang="en-US" dirty="0" smtClean="0"/>
              <a:t>林檎と蜜柑は違うもの。然し経済学では両者とも（百円）で販売されていれば、同じ価値をもつとして考える。このように、経済学は、世の中をすべて金銭評価で行う。このことによって「資源の最適分配」ができるとする。</a:t>
            </a:r>
            <a:endParaRPr lang="en-US" altLang="ja-JP" dirty="0" smtClean="0"/>
          </a:p>
          <a:p>
            <a:r>
              <a:rPr lang="ja-JP" altLang="en-US" dirty="0" smtClean="0"/>
              <a:t>法律は世の中の行為を、合法か違法かで判断し、</a:t>
            </a:r>
            <a:r>
              <a:rPr lang="en-US" altLang="ja-JP" dirty="0" smtClean="0"/>
              <a:t>｢</a:t>
            </a:r>
            <a:r>
              <a:rPr lang="ja-JP" altLang="en-US" dirty="0" smtClean="0"/>
              <a:t>正義の実現」を図るとする。学問は「真理の探究」宗教は「魂の救済」政治は「権力の配分」を論議するとされる。</a:t>
            </a:r>
            <a:endParaRPr lang="en-US" altLang="ja-JP"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en-US" dirty="0" smtClean="0"/>
              <a:t>「観光」学は何のために？</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a:bodyPr>
          <a:lstStyle/>
          <a:p>
            <a:r>
              <a:rPr lang="ja-JP" altLang="en-US" dirty="0" smtClean="0"/>
              <a:t>では「観光」は何のため論議するのか</a:t>
            </a:r>
            <a:endParaRPr lang="en-US" altLang="ja-JP" dirty="0" smtClean="0"/>
          </a:p>
          <a:p>
            <a:r>
              <a:rPr lang="ja-JP" altLang="en-US" dirty="0" smtClean="0"/>
              <a:t>情報、マスコミと共通するのは「刺激」「興味」⇒「他との違い」が必要</a:t>
            </a:r>
            <a:endParaRPr lang="en-US" altLang="ja-JP" dirty="0" smtClean="0"/>
          </a:p>
          <a:p>
            <a:r>
              <a:rPr lang="ja-JP" altLang="en-US" dirty="0" smtClean="0"/>
              <a:t>「他との違い」を求めてヒトが</a:t>
            </a:r>
            <a:r>
              <a:rPr lang="ja-JP" altLang="en-US" dirty="0" smtClean="0">
                <a:solidFill>
                  <a:srgbClr val="FF0000"/>
                </a:solidFill>
              </a:rPr>
              <a:t>移動</a:t>
            </a:r>
            <a:r>
              <a:rPr lang="ja-JP" altLang="en-US" dirty="0" smtClean="0"/>
              <a:t>する（マスコミとの違い）</a:t>
            </a:r>
            <a:endParaRPr lang="en-US" altLang="ja-JP" dirty="0" smtClean="0"/>
          </a:p>
          <a:p>
            <a:r>
              <a:rPr lang="ja-JP" altLang="en-US" dirty="0" smtClean="0"/>
              <a:t>人の移動（特に法制度面）の要因分析（日常と非日常の相対化）　⇒</a:t>
            </a:r>
            <a:r>
              <a:rPr lang="ja-JP" altLang="en-US" sz="5400" dirty="0" smtClean="0">
                <a:solidFill>
                  <a:srgbClr val="FF0000"/>
                </a:solidFill>
              </a:rPr>
              <a:t>寺前秀一の博士論文の主要テーマ</a:t>
            </a:r>
            <a:endParaRPr lang="en-US" altLang="ja-JP" sz="5400" dirty="0" smtClean="0">
              <a:solidFill>
                <a:srgbClr val="FF0000"/>
              </a:solidFill>
            </a:endParaRPr>
          </a:p>
          <a:p>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pPr>
              <a:defRPr/>
            </a:pPr>
            <a:r>
              <a:rPr lang="ja-JP" altLang="en-US" dirty="0" smtClean="0"/>
              <a:t>観光学は人流学</a:t>
            </a:r>
            <a:endParaRPr lang="ja-JP" altLang="en-US" dirty="0"/>
          </a:p>
        </p:txBody>
      </p:sp>
      <p:sp>
        <p:nvSpPr>
          <p:cNvPr id="11267" name="コンテンツ プレースホルダ 2"/>
          <p:cNvSpPr>
            <a:spLocks noGrp="1"/>
          </p:cNvSpPr>
          <p:nvPr>
            <p:ph idx="1"/>
          </p:nvPr>
        </p:nvSpPr>
        <p:spPr>
          <a:xfrm>
            <a:off x="0" y="1600200"/>
            <a:ext cx="9144000" cy="5257800"/>
          </a:xfrm>
        </p:spPr>
        <p:txBody>
          <a:bodyPr>
            <a:normAutofit lnSpcReduction="10000"/>
          </a:bodyPr>
          <a:lstStyle/>
          <a:p>
            <a:r>
              <a:rPr lang="ja-JP" altLang="en-US" dirty="0" smtClean="0"/>
              <a:t>情報とは「パターンの差」関係概念⇔実態概念</a:t>
            </a:r>
            <a:endParaRPr lang="en-US" altLang="ja-JP" dirty="0" smtClean="0"/>
          </a:p>
          <a:p>
            <a:r>
              <a:rPr lang="ja-JP" altLang="en-US" dirty="0" smtClean="0"/>
              <a:t>人が動く動機づけ（人流・観光）である観光資源も「他との違い」である。</a:t>
            </a:r>
            <a:endParaRPr lang="en-US" altLang="ja-JP" dirty="0" smtClean="0"/>
          </a:p>
          <a:p>
            <a:r>
              <a:rPr lang="ja-JP" altLang="en-US" dirty="0" smtClean="0"/>
              <a:t>「ヒトの移動」というくくりでまずとらまえる</a:t>
            </a:r>
            <a:endParaRPr lang="en-US" altLang="ja-JP" dirty="0" smtClean="0"/>
          </a:p>
          <a:p>
            <a:r>
              <a:rPr lang="ja-JP" altLang="en-US" dirty="0" smtClean="0"/>
              <a:t>ヒトを動かす力（刺激）とヒトの実際の動きの関係を把握することで客観的な分析ができる</a:t>
            </a:r>
            <a:endParaRPr lang="en-US" altLang="ja-JP" dirty="0" smtClean="0"/>
          </a:p>
          <a:p>
            <a:r>
              <a:rPr lang="ja-JP" altLang="en-US" dirty="0" smtClean="0"/>
              <a:t>そこでは日常、非日常概念ではなく、連続したヒトを動かす「刺激（力）」としてとらまえる</a:t>
            </a:r>
            <a:endParaRPr lang="en-US" altLang="ja-JP" dirty="0" smtClean="0"/>
          </a:p>
          <a:p>
            <a:r>
              <a:rPr lang="ja-JP" altLang="en-US" dirty="0" smtClean="0"/>
              <a:t>観光学は人流学に吸収され、究極「脳科学」に収斂される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a:solidFill>
            <a:srgbClr val="FFFF00"/>
          </a:solidFill>
          <a:ln w="57150">
            <a:solidFill>
              <a:schemeClr val="tx1"/>
            </a:solidFill>
          </a:ln>
        </p:spPr>
        <p:txBody>
          <a:bodyPr/>
          <a:lstStyle/>
          <a:p>
            <a:pPr>
              <a:defRPr/>
            </a:pPr>
            <a:r>
              <a:rPr lang="ja-JP" altLang="en-US" dirty="0" smtClean="0"/>
              <a:t>社会システムとしての観光</a:t>
            </a:r>
          </a:p>
        </p:txBody>
      </p:sp>
      <p:sp>
        <p:nvSpPr>
          <p:cNvPr id="21507" name="コンテンツ プレースホルダ 2"/>
          <p:cNvSpPr>
            <a:spLocks noGrp="1"/>
          </p:cNvSpPr>
          <p:nvPr>
            <p:ph idx="1"/>
          </p:nvPr>
        </p:nvSpPr>
        <p:spPr>
          <a:xfrm>
            <a:off x="457200" y="2104256"/>
            <a:ext cx="8229600" cy="3845024"/>
          </a:xfrm>
        </p:spPr>
        <p:txBody>
          <a:bodyPr/>
          <a:lstStyle/>
          <a:p>
            <a:r>
              <a:rPr lang="ja-JP" altLang="en-US" dirty="0" smtClean="0"/>
              <a:t>　社会システムは唯一存在するわけではなく、経済システム、学問システム、政治システム、法システム、家族友人システム等機能別に分化　（法に触れても信仰は守る）</a:t>
            </a:r>
            <a:endParaRPr lang="en-US" altLang="ja-JP" dirty="0" smtClean="0"/>
          </a:p>
          <a:p>
            <a:r>
              <a:rPr lang="ja-JP" altLang="en-US" dirty="0" smtClean="0"/>
              <a:t>機能的分化システムのコミュニケーションに関連して、それぞれ、貨幣、真理、権力、正義、愛といった成果メディアが存在</a:t>
            </a:r>
            <a:endParaRPr lang="en-US" altLang="ja-JP"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a:xfrm>
            <a:off x="179388" y="274638"/>
            <a:ext cx="8507412" cy="1143000"/>
          </a:xfrm>
          <a:solidFill>
            <a:srgbClr val="FFFF00"/>
          </a:solidFill>
          <a:ln w="38100">
            <a:solidFill>
              <a:schemeClr val="tx1"/>
            </a:solidFill>
          </a:ln>
        </p:spPr>
        <p:txBody>
          <a:bodyPr/>
          <a:lstStyle/>
          <a:p>
            <a:pPr>
              <a:defRPr/>
            </a:pPr>
            <a:r>
              <a:rPr lang="ja-JP" altLang="en-US" dirty="0" smtClean="0"/>
              <a:t>マスメディア、インターネットメディア</a:t>
            </a:r>
          </a:p>
        </p:txBody>
      </p:sp>
      <p:sp>
        <p:nvSpPr>
          <p:cNvPr id="22531" name="コンテンツ プレースホルダ 2"/>
          <p:cNvSpPr>
            <a:spLocks noGrp="1"/>
          </p:cNvSpPr>
          <p:nvPr>
            <p:ph idx="1"/>
          </p:nvPr>
        </p:nvSpPr>
        <p:spPr>
          <a:xfrm>
            <a:off x="457200" y="1600200"/>
            <a:ext cx="8229600" cy="4997152"/>
          </a:xfrm>
        </p:spPr>
        <p:txBody>
          <a:bodyPr>
            <a:normAutofit/>
          </a:bodyPr>
          <a:lstStyle/>
          <a:p>
            <a:r>
              <a:rPr lang="ja-JP" altLang="en-US" dirty="0" smtClean="0"/>
              <a:t>マスメディア・システムとインターネット・システムは一般の機能システムとは異なる特殊な性格を持っている。両者とも内容的にはあらゆる分野（経済、政治、法、学問、家族友人等）にわたっているメタ社会システムであり、両者の成果メディアは「テーマ」であり、それぞれ、「人気</a:t>
            </a:r>
            <a:r>
              <a:rPr lang="en-US" altLang="ja-JP" dirty="0" smtClean="0"/>
              <a:t>/ </a:t>
            </a:r>
            <a:r>
              <a:rPr lang="ja-JP" altLang="en-US" dirty="0" smtClean="0"/>
              <a:t>不人気」「刺激的</a:t>
            </a:r>
            <a:r>
              <a:rPr lang="en-US" altLang="ja-JP" dirty="0" smtClean="0"/>
              <a:t>/ </a:t>
            </a:r>
            <a:r>
              <a:rPr lang="ja-JP" altLang="en-US" dirty="0" smtClean="0"/>
              <a:t>非刺激的」という独自の二値コードに基づいて生起するものである。観光もヒトを移動させる「人気</a:t>
            </a:r>
            <a:r>
              <a:rPr lang="en-US" altLang="ja-JP" dirty="0" smtClean="0"/>
              <a:t>/ </a:t>
            </a:r>
            <a:r>
              <a:rPr lang="ja-JP" altLang="en-US" dirty="0" smtClean="0"/>
              <a:t>不人気」「刺激的</a:t>
            </a:r>
            <a:r>
              <a:rPr lang="en-US" altLang="ja-JP" dirty="0" smtClean="0"/>
              <a:t>/ </a:t>
            </a:r>
            <a:r>
              <a:rPr lang="ja-JP" altLang="en-US" dirty="0" smtClean="0"/>
              <a:t>非刺激的」という点で同じ</a:t>
            </a:r>
          </a:p>
          <a:p>
            <a:endParaRPr lang="ja-JP" alt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a:solidFill>
            <a:srgbClr val="FFFF00"/>
          </a:solidFill>
          <a:ln w="38100">
            <a:solidFill>
              <a:schemeClr val="tx1"/>
            </a:solidFill>
            <a:prstDash val="solid"/>
          </a:ln>
        </p:spPr>
        <p:txBody>
          <a:bodyPr/>
          <a:lstStyle/>
          <a:p>
            <a:pPr>
              <a:defRPr/>
            </a:pPr>
            <a:r>
              <a:rPr lang="ja-JP" altLang="en-US" dirty="0" smtClean="0"/>
              <a:t>観光システム</a:t>
            </a:r>
          </a:p>
        </p:txBody>
      </p:sp>
      <p:sp>
        <p:nvSpPr>
          <p:cNvPr id="23555" name="コンテンツ プレースホルダ 2"/>
          <p:cNvSpPr>
            <a:spLocks noGrp="1"/>
          </p:cNvSpPr>
          <p:nvPr>
            <p:ph idx="1"/>
          </p:nvPr>
        </p:nvSpPr>
        <p:spPr/>
        <p:txBody>
          <a:bodyPr>
            <a:normAutofit lnSpcReduction="10000"/>
          </a:bodyPr>
          <a:lstStyle/>
          <a:p>
            <a:r>
              <a:rPr lang="ja-JP" altLang="en-US" dirty="0" smtClean="0"/>
              <a:t>観光システムを機能的に分化した社会のサブシステムととらえると、成果メディアは「ヒトの移動」、その場合の二値コードは非日常</a:t>
            </a:r>
            <a:r>
              <a:rPr lang="en-US" altLang="ja-JP" dirty="0" smtClean="0"/>
              <a:t>/ </a:t>
            </a:r>
            <a:r>
              <a:rPr lang="ja-JP" altLang="en-US" dirty="0" smtClean="0"/>
              <a:t>日常、プログラムは「観光資源」ということになる</a:t>
            </a:r>
            <a:endParaRPr lang="en-US" altLang="ja-JP" dirty="0" smtClean="0"/>
          </a:p>
          <a:p>
            <a:r>
              <a:rPr lang="ja-JP" altLang="en-US" dirty="0" smtClean="0"/>
              <a:t>成果メディアであるヒトの移動は、狭義の「観光」に限定されないから、機能的分化システムとは整理できないのかもしれない→人流概念の発生</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745382"/>
            <a:ext cx="7772400" cy="3411810"/>
          </a:xfrm>
          <a:ln w="38100">
            <a:solidFill>
              <a:schemeClr val="tx1"/>
            </a:solidFill>
          </a:ln>
        </p:spPr>
        <p:txBody>
          <a:bodyPr>
            <a:normAutofit/>
          </a:bodyPr>
          <a:lstStyle/>
          <a:p>
            <a:r>
              <a:rPr kumimoji="1" lang="ja-JP" altLang="en-US" dirty="0" smtClean="0">
                <a:solidFill>
                  <a:srgbClr val="FF0000"/>
                </a:solidFill>
              </a:rPr>
              <a:t>人流</a:t>
            </a:r>
            <a:r>
              <a:rPr kumimoji="1" lang="ja-JP" altLang="en-US" dirty="0" smtClean="0"/>
              <a:t>論</a:t>
            </a:r>
            <a:r>
              <a:rPr kumimoji="1" lang="ja-JP" altLang="en-US" dirty="0" smtClean="0"/>
              <a:t>の試み</a:t>
            </a:r>
            <a:r>
              <a:rPr kumimoji="1" lang="en-US" altLang="ja-JP" dirty="0" smtClean="0"/>
              <a:t/>
            </a:r>
            <a:br>
              <a:rPr kumimoji="1" lang="en-US" altLang="ja-JP" dirty="0" smtClean="0"/>
            </a:br>
            <a:r>
              <a:rPr kumimoji="1" lang="ja-JP" altLang="en-US" dirty="0" smtClean="0"/>
              <a:t>～</a:t>
            </a:r>
            <a:r>
              <a:rPr lang="ja-JP" altLang="en-US" dirty="0" smtClean="0"/>
              <a:t>ヒトを移動させる力～</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3752"/>
            <a:ext cx="8229600" cy="1143000"/>
          </a:xfrm>
          <a:solidFill>
            <a:srgbClr val="FFFF00"/>
          </a:solidFill>
          <a:ln w="57150">
            <a:solidFill>
              <a:schemeClr val="tx1">
                <a:lumMod val="95000"/>
                <a:lumOff val="5000"/>
              </a:schemeClr>
            </a:solidFill>
          </a:ln>
        </p:spPr>
        <p:txBody>
          <a:bodyPr/>
          <a:lstStyle/>
          <a:p>
            <a:r>
              <a:rPr kumimoji="1" lang="ja-JP" altLang="en-US" dirty="0" smtClean="0"/>
              <a:t>資本主義（岩井克人）</a:t>
            </a:r>
            <a:endParaRPr kumimoji="1" lang="ja-JP" altLang="en-US" dirty="0"/>
          </a:p>
        </p:txBody>
      </p:sp>
      <p:sp>
        <p:nvSpPr>
          <p:cNvPr id="3" name="コンテンツ プレースホルダ 2"/>
          <p:cNvSpPr>
            <a:spLocks noGrp="1"/>
          </p:cNvSpPr>
          <p:nvPr>
            <p:ph idx="1"/>
          </p:nvPr>
        </p:nvSpPr>
        <p:spPr>
          <a:xfrm>
            <a:off x="457200" y="1340768"/>
            <a:ext cx="8229600" cy="5257800"/>
          </a:xfrm>
        </p:spPr>
        <p:txBody>
          <a:bodyPr>
            <a:normAutofit fontScale="92500" lnSpcReduction="10000"/>
          </a:bodyPr>
          <a:lstStyle/>
          <a:p>
            <a:r>
              <a:rPr lang="ja-JP" altLang="en-US" dirty="0" smtClean="0"/>
              <a:t>資本主義とはそもそも形式的な原理でしかない。</a:t>
            </a:r>
            <a:endParaRPr lang="en-US" altLang="ja-JP" dirty="0" smtClean="0"/>
          </a:p>
          <a:p>
            <a:r>
              <a:rPr lang="ja-JP" altLang="en-US" dirty="0" smtClean="0"/>
              <a:t>複数の価値体系の間に差異が有れば、その差異を媒介して利潤を生み出す。</a:t>
            </a:r>
            <a:endParaRPr lang="en-US" altLang="ja-JP" dirty="0" smtClean="0"/>
          </a:p>
          <a:p>
            <a:r>
              <a:rPr lang="ja-JP" altLang="en-US" b="1" dirty="0" smtClean="0"/>
              <a:t>差異性こそが利潤の源泉</a:t>
            </a:r>
            <a:r>
              <a:rPr lang="ja-JP" altLang="en-US" dirty="0" smtClean="0"/>
              <a:t>である。</a:t>
            </a:r>
            <a:endParaRPr lang="en-US" altLang="ja-JP" dirty="0" smtClean="0"/>
          </a:p>
          <a:p>
            <a:r>
              <a:rPr lang="ja-JP" altLang="en-US" dirty="0" smtClean="0"/>
              <a:t>資本主義が資本主義であり続けるためには、今や差異そのものを意識的に作り出してゆかなければならない。</a:t>
            </a:r>
            <a:r>
              <a:rPr lang="ja-JP" altLang="en-US" b="1" dirty="0" smtClean="0">
                <a:solidFill>
                  <a:srgbClr val="FF0000"/>
                </a:solidFill>
              </a:rPr>
              <a:t>情報の商品化</a:t>
            </a:r>
            <a:r>
              <a:rPr lang="ja-JP" altLang="en-US" dirty="0" smtClean="0"/>
              <a:t>、それはまさに差異が利潤を作り出すという資本主義の基本原理そのものを体現している現象である</a:t>
            </a:r>
            <a:endParaRPr lang="en-US" altLang="ja-JP" dirty="0" smtClean="0"/>
          </a:p>
          <a:p>
            <a:r>
              <a:rPr lang="ja-JP" altLang="en-US" dirty="0" smtClean="0"/>
              <a:t>差異とは何の実体ももっておらず、いつか消え去る運命</a:t>
            </a:r>
          </a:p>
          <a:p>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1"/>
          <p:cNvSpPr>
            <a:spLocks noGrp="1"/>
          </p:cNvSpPr>
          <p:nvPr>
            <p:ph type="title"/>
          </p:nvPr>
        </p:nvSpPr>
        <p:spPr>
          <a:solidFill>
            <a:srgbClr val="FFFF00"/>
          </a:solidFill>
          <a:ln w="38100">
            <a:solidFill>
              <a:schemeClr val="tx1"/>
            </a:solidFill>
          </a:ln>
        </p:spPr>
        <p:txBody>
          <a:bodyPr/>
          <a:lstStyle/>
          <a:p>
            <a:pPr>
              <a:defRPr/>
            </a:pPr>
            <a:r>
              <a:rPr lang="ja-JP" altLang="en-US" dirty="0" smtClean="0"/>
              <a:t>資本主義商品である観光情報</a:t>
            </a:r>
          </a:p>
        </p:txBody>
      </p:sp>
      <p:sp>
        <p:nvSpPr>
          <p:cNvPr id="24579" name="コンテンツ プレースホルダ 2"/>
          <p:cNvSpPr>
            <a:spLocks noGrp="1"/>
          </p:cNvSpPr>
          <p:nvPr>
            <p:ph idx="1"/>
          </p:nvPr>
        </p:nvSpPr>
        <p:spPr/>
        <p:txBody>
          <a:bodyPr>
            <a:normAutofit fontScale="92500"/>
          </a:bodyPr>
          <a:lstStyle/>
          <a:p>
            <a:r>
              <a:rPr lang="ja-JP" altLang="en-US" dirty="0" smtClean="0"/>
              <a:t>観光は「日常生活圏を離れ非日常体験をするもの」</a:t>
            </a:r>
            <a:endParaRPr lang="en-US" altLang="ja-JP" dirty="0" smtClean="0"/>
          </a:p>
          <a:p>
            <a:r>
              <a:rPr lang="ja-JP" altLang="en-US" dirty="0" smtClean="0"/>
              <a:t>日常と非日常の差異は非物質的存在であり、実体概念ではなく関係概念である点で、パターンの差とされる「情報」に含まれてしまうもの</a:t>
            </a:r>
            <a:endParaRPr lang="en-US" altLang="ja-JP" dirty="0" smtClean="0"/>
          </a:p>
          <a:p>
            <a:r>
              <a:rPr lang="ja-JP" altLang="en-US" dirty="0" smtClean="0"/>
              <a:t>資本主義も差異を前提としており、観光情報は資本主義商品の一つ</a:t>
            </a:r>
            <a:endParaRPr lang="en-US" altLang="ja-JP" dirty="0" smtClean="0"/>
          </a:p>
          <a:p>
            <a:r>
              <a:rPr lang="ja-JP" altLang="en-US" dirty="0" smtClean="0"/>
              <a:t>観光が今日脚光を浴びるのは「</a:t>
            </a:r>
            <a:r>
              <a:rPr lang="ja-JP" altLang="en-US" dirty="0" smtClean="0">
                <a:solidFill>
                  <a:srgbClr val="FF0000"/>
                </a:solidFill>
              </a:rPr>
              <a:t>情報の商品化</a:t>
            </a:r>
            <a:r>
              <a:rPr lang="ja-JP" altLang="en-US" dirty="0" smtClean="0"/>
              <a:t>」の典型であるからである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dirty="0" smtClean="0"/>
              <a:t>物見遊山</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ja-JP" altLang="ja-JP" dirty="0" smtClean="0"/>
              <a:t>通常、観光を観光以外のものと区別する場合に「遊び」のニュアンスが強くでる。観光用土産品を贅沢品として高率の税率を課す場合、観光は贅沢という判断がある。「戦前は観光旅行といえば物見遊山であって、一部有産階級の独占物であった」（</a:t>
            </a:r>
            <a:r>
              <a:rPr lang="en-US" altLang="ja-JP" dirty="0" smtClean="0">
                <a:solidFill>
                  <a:srgbClr val="FF0000"/>
                </a:solidFill>
              </a:rPr>
              <a:t>1963</a:t>
            </a:r>
            <a:r>
              <a:rPr lang="ja-JP" altLang="ja-JP" dirty="0" smtClean="0">
                <a:solidFill>
                  <a:srgbClr val="FF0000"/>
                </a:solidFill>
              </a:rPr>
              <a:t>年民主社会党政策審議会「観光政策」</a:t>
            </a:r>
            <a:r>
              <a:rPr lang="ja-JP" altLang="ja-JP" dirty="0" smtClean="0"/>
              <a:t>）との見解に代表されたように、観光基本法制定時までの観光の概念は、たぶんに遊興的概念で律せられてきた。この傾向は</a:t>
            </a:r>
            <a:r>
              <a:rPr lang="en-US" altLang="ja-JP" dirty="0" smtClean="0"/>
              <a:t>1970</a:t>
            </a:r>
            <a:r>
              <a:rPr lang="ja-JP" altLang="ja-JP" dirty="0" smtClean="0"/>
              <a:t>年代の石油危機時の観光需要の抑制政策にも現れ、今日にまで引き続き根強く残っている。</a:t>
            </a:r>
            <a:r>
              <a:rPr lang="ja-JP" altLang="en-US" dirty="0" smtClean="0"/>
              <a:t>中国財政省の発表によると、政府は共産党員に対し、研修と称して観光旅行に公費を使用することを禁じた。政府が進める浪費と汚職の取り締まり強化の一環。</a:t>
            </a:r>
            <a:endParaRPr lang="en-US" altLang="ja-JP" dirty="0" smtClean="0"/>
          </a:p>
          <a:p>
            <a:r>
              <a:rPr lang="ja-JP" altLang="en-US" dirty="0" smtClean="0"/>
              <a:t>これに対して観光は「遊び」ではないとする意見が出て混乱を招く。遊びについても概念が分かれ、繰り返しになる</a:t>
            </a:r>
          </a:p>
          <a:p>
            <a:endParaRPr kumimoji="1"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normAutofit fontScale="90000"/>
          </a:bodyPr>
          <a:lstStyle/>
          <a:p>
            <a:r>
              <a:rPr lang="ja-JP" altLang="ja-JP" dirty="0" smtClean="0"/>
              <a:t>梅棹忠夫</a:t>
            </a:r>
            <a:r>
              <a:rPr lang="ja-JP" altLang="en-US" dirty="0" smtClean="0"/>
              <a:t>の</a:t>
            </a:r>
            <a:r>
              <a:rPr kumimoji="1" lang="ja-JP" altLang="en-US" dirty="0" smtClean="0"/>
              <a:t>観光観</a:t>
            </a:r>
            <a:r>
              <a:rPr kumimoji="1" lang="en-US" altLang="ja-JP" dirty="0" smtClean="0"/>
              <a:t/>
            </a:r>
            <a:br>
              <a:rPr kumimoji="1" lang="en-US" altLang="ja-JP" dirty="0" smtClean="0"/>
            </a:br>
            <a:r>
              <a:rPr lang="ja-JP" altLang="ja-JP" sz="3600" dirty="0" smtClean="0"/>
              <a:t>『梅棹忠夫著作集第</a:t>
            </a:r>
            <a:r>
              <a:rPr lang="en-US" altLang="ja-JP" sz="3600" dirty="0" smtClean="0"/>
              <a:t>21</a:t>
            </a:r>
            <a:r>
              <a:rPr lang="ja-JP" altLang="ja-JP" sz="3600" dirty="0" smtClean="0"/>
              <a:t>号』中央公論社</a:t>
            </a:r>
            <a:r>
              <a:rPr lang="en-US" altLang="ja-JP" sz="3600" dirty="0" smtClean="0"/>
              <a:t>1993</a:t>
            </a:r>
            <a:r>
              <a:rPr lang="ja-JP" altLang="ja-JP" sz="3600" dirty="0" smtClean="0"/>
              <a:t>年</a:t>
            </a:r>
            <a:endParaRPr kumimoji="1" lang="ja-JP" altLang="en-US" sz="3600" dirty="0"/>
          </a:p>
        </p:txBody>
      </p:sp>
      <p:sp>
        <p:nvSpPr>
          <p:cNvPr id="3" name="コンテンツ プレースホルダ 2"/>
          <p:cNvSpPr>
            <a:spLocks noGrp="1"/>
          </p:cNvSpPr>
          <p:nvPr>
            <p:ph idx="1"/>
          </p:nvPr>
        </p:nvSpPr>
        <p:spPr/>
        <p:txBody>
          <a:bodyPr>
            <a:normAutofit fontScale="92500" lnSpcReduction="10000"/>
          </a:bodyPr>
          <a:lstStyle/>
          <a:p>
            <a:r>
              <a:rPr lang="ja-JP" altLang="ja-JP" b="1" dirty="0" smtClean="0"/>
              <a:t>「文化を立てようとすれば、観光は遠慮してもらわなければならんという、あい反する面がしばしばでてきます。」</a:t>
            </a:r>
            <a:r>
              <a:rPr lang="ja-JP" altLang="en-US" b="1" dirty="0" smtClean="0"/>
              <a:t>（</a:t>
            </a:r>
            <a:r>
              <a:rPr lang="en-US" altLang="ja-JP" dirty="0" smtClean="0"/>
              <a:t>p.243</a:t>
            </a:r>
            <a:r>
              <a:rPr lang="ja-JP" altLang="en-US" b="1" dirty="0" smtClean="0"/>
              <a:t>）</a:t>
            </a:r>
            <a:endParaRPr lang="ja-JP" altLang="ja-JP" b="1" dirty="0" smtClean="0"/>
          </a:p>
          <a:p>
            <a:r>
              <a:rPr lang="ja-JP" altLang="ja-JP" dirty="0" smtClean="0"/>
              <a:t>「その『文化観光都市』とはいったいどういうこと意味か。もともと、文化と観光とは相反する概念である。文化というものは、はじめから見世物ではないし、観光化するということは、たいていの場合、文化の崩壊である。そんな矛盾する概念をふたつくっつけて、どのような都市をつくろうというのか」</a:t>
            </a:r>
            <a:r>
              <a:rPr lang="ja-JP" altLang="en-US" dirty="0" smtClean="0"/>
              <a:t>（</a:t>
            </a:r>
            <a:r>
              <a:rPr lang="en-US" altLang="ja-JP" dirty="0" smtClean="0"/>
              <a:t>p.103</a:t>
            </a:r>
            <a:r>
              <a:rPr lang="ja-JP" altLang="en-US" dirty="0" smtClean="0"/>
              <a:t>）</a:t>
            </a:r>
            <a:endParaRPr lang="ja-JP" altLang="ja-JP" dirty="0" smtClean="0"/>
          </a:p>
          <a:p>
            <a:endParaRPr kumimoji="1" lang="ja-JP"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solidFill>
            <a:srgbClr val="FFFF00"/>
          </a:solidFill>
          <a:ln>
            <a:solidFill>
              <a:schemeClr val="tx1"/>
            </a:solidFill>
          </a:ln>
        </p:spPr>
        <p:txBody>
          <a:bodyPr/>
          <a:lstStyle/>
          <a:p>
            <a:r>
              <a:rPr lang="ja-JP" altLang="en-US" dirty="0"/>
              <a:t>　観光の定義</a:t>
            </a:r>
          </a:p>
        </p:txBody>
      </p:sp>
      <p:sp>
        <p:nvSpPr>
          <p:cNvPr id="41987" name="Rectangle 3"/>
          <p:cNvSpPr>
            <a:spLocks noGrp="1" noChangeArrowheads="1"/>
          </p:cNvSpPr>
          <p:nvPr>
            <p:ph type="body" idx="1"/>
          </p:nvPr>
        </p:nvSpPr>
        <p:spPr/>
        <p:txBody>
          <a:bodyPr/>
          <a:lstStyle/>
          <a:p>
            <a:pPr>
              <a:lnSpc>
                <a:spcPct val="90000"/>
              </a:lnSpc>
            </a:pPr>
            <a:r>
              <a:rPr lang="ja-JP" altLang="en-US" sz="2800" dirty="0"/>
              <a:t>日本の観光政策の基本方針を指し示す観光基本法は昭和３８年に制定され、平成</a:t>
            </a:r>
            <a:r>
              <a:rPr lang="en-US" altLang="ja-JP" sz="2800" dirty="0"/>
              <a:t>19</a:t>
            </a:r>
            <a:r>
              <a:rPr lang="ja-JP" altLang="en-US" sz="2800" dirty="0"/>
              <a:t>年から観光立国推進基本法となったが、基本的な法律であるにもかかわらず「観光」の定義がなされていない。</a:t>
            </a:r>
          </a:p>
          <a:p>
            <a:pPr>
              <a:lnSpc>
                <a:spcPct val="90000"/>
              </a:lnSpc>
            </a:pPr>
            <a:r>
              <a:rPr lang="ja-JP" altLang="en-US" sz="2800" dirty="0"/>
              <a:t>観光基本法の制定にあたって、定義が試みられたようであるが最終的には困難であると判断されたものの、世の中には観光をして通用する概念があるはずであり、その概念をもって観光と認識するということで立法化された。</a:t>
            </a:r>
          </a:p>
          <a:p>
            <a:pPr>
              <a:lnSpc>
                <a:spcPct val="90000"/>
              </a:lnSpc>
            </a:pPr>
            <a:r>
              <a:rPr lang="ja-JP" altLang="en-US" sz="2800" dirty="0"/>
              <a:t>観光立国推進基本法は観光基本法を改正する形式で立法されており、定義も加えられていない。</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533400" y="2204864"/>
            <a:ext cx="8431088" cy="3231654"/>
          </a:xfrm>
          <a:prstGeom prst="rect">
            <a:avLst/>
          </a:prstGeom>
          <a:noFill/>
          <a:ln w="9525">
            <a:noFill/>
            <a:miter lim="800000"/>
            <a:headEnd/>
            <a:tailEnd/>
          </a:ln>
          <a:effectLst/>
        </p:spPr>
        <p:txBody>
          <a:bodyPr wrap="square">
            <a:spAutoFit/>
          </a:bodyPr>
          <a:lstStyle/>
          <a:p>
            <a:r>
              <a:rPr lang="ja-JP" altLang="en-US" sz="3200" b="1" dirty="0"/>
              <a:t>旅行者（</a:t>
            </a:r>
            <a:r>
              <a:rPr lang="en-US" altLang="ja-JP" sz="3200" b="1" dirty="0" err="1"/>
              <a:t>Travellers</a:t>
            </a:r>
            <a:r>
              <a:rPr lang="ja-JP" altLang="en-US" sz="3200" b="1" dirty="0"/>
              <a:t>）</a:t>
            </a:r>
            <a:endParaRPr lang="ja-JP" altLang="en-US" sz="3200" dirty="0"/>
          </a:p>
          <a:p>
            <a:endParaRPr lang="ja-JP" altLang="en-US" dirty="0"/>
          </a:p>
          <a:p>
            <a:r>
              <a:rPr lang="ja-JP" altLang="en-US" b="1" dirty="0"/>
              <a:t>　　　</a:t>
            </a:r>
            <a:r>
              <a:rPr lang="ja-JP" altLang="en-US" sz="2800" b="1" dirty="0"/>
              <a:t>非訪問客（</a:t>
            </a:r>
            <a:r>
              <a:rPr lang="en-US" altLang="ja-JP" sz="2800" b="1" dirty="0"/>
              <a:t>Non-Visitors</a:t>
            </a:r>
            <a:r>
              <a:rPr lang="ja-JP" altLang="en-US" sz="2800" b="1" dirty="0"/>
              <a:t>）</a:t>
            </a:r>
            <a:r>
              <a:rPr lang="ja-JP" altLang="en-US" b="1" dirty="0"/>
              <a:t>　　</a:t>
            </a:r>
            <a:r>
              <a:rPr lang="ja-JP" altLang="en-US" sz="2400" b="1" dirty="0"/>
              <a:t>　一年以上定住</a:t>
            </a:r>
            <a:r>
              <a:rPr lang="en-US" altLang="ja-JP" sz="2400" b="1" dirty="0"/>
              <a:t>(</a:t>
            </a:r>
            <a:r>
              <a:rPr lang="ja-JP" altLang="en-US" sz="2400" b="1" dirty="0"/>
              <a:t>留学生等</a:t>
            </a:r>
            <a:r>
              <a:rPr lang="en-US" altLang="ja-JP" sz="2400" b="1" dirty="0"/>
              <a:t>)</a:t>
            </a:r>
          </a:p>
          <a:p>
            <a:r>
              <a:rPr lang="ja-JP" altLang="en-US" sz="2400" b="1" dirty="0"/>
              <a:t>　　　　　　　　　　　　　　　　　　　　　　所得を得る人</a:t>
            </a:r>
            <a:r>
              <a:rPr lang="en-US" altLang="ja-JP" sz="2400" b="1" dirty="0"/>
              <a:t>(</a:t>
            </a:r>
            <a:r>
              <a:rPr lang="ja-JP" altLang="en-US" sz="2400" b="1" dirty="0"/>
              <a:t>出稼ぎ者等</a:t>
            </a:r>
            <a:r>
              <a:rPr lang="en-US" altLang="ja-JP" sz="2400" b="1" dirty="0"/>
              <a:t>)</a:t>
            </a:r>
            <a:endParaRPr lang="en-US" altLang="ja-JP" sz="2400" dirty="0"/>
          </a:p>
          <a:p>
            <a:r>
              <a:rPr lang="ja-JP" altLang="en-US" b="1" dirty="0"/>
              <a:t>　　　</a:t>
            </a:r>
          </a:p>
          <a:p>
            <a:r>
              <a:rPr lang="ja-JP" altLang="en-US" b="1" dirty="0"/>
              <a:t>　　　</a:t>
            </a:r>
            <a:r>
              <a:rPr lang="ja-JP" altLang="en-US" sz="2800" b="1" dirty="0"/>
              <a:t>訪問客（</a:t>
            </a:r>
            <a:r>
              <a:rPr lang="en-US" altLang="ja-JP" sz="2800" b="1" dirty="0"/>
              <a:t>Visitors</a:t>
            </a:r>
            <a:r>
              <a:rPr lang="ja-JP" altLang="en-US" sz="2800" b="1" dirty="0"/>
              <a:t>）　　</a:t>
            </a:r>
            <a:r>
              <a:rPr lang="ja-JP" altLang="en-US" b="1" dirty="0"/>
              <a:t>　</a:t>
            </a:r>
          </a:p>
          <a:p>
            <a:r>
              <a:rPr lang="ja-JP" altLang="en-US" b="1" dirty="0"/>
              <a:t>　　　　　　　　　　　　　　　　　　　</a:t>
            </a:r>
            <a:r>
              <a:rPr lang="ja-JP" altLang="en-US" b="1" dirty="0" smtClean="0"/>
              <a:t>　　　　　　　　</a:t>
            </a:r>
            <a:r>
              <a:rPr lang="ja-JP" altLang="en-US" sz="2800" b="1" dirty="0" smtClean="0"/>
              <a:t>宿泊客</a:t>
            </a:r>
            <a:r>
              <a:rPr lang="ja-JP" altLang="en-US" sz="2800" b="1" dirty="0"/>
              <a:t>（</a:t>
            </a:r>
            <a:r>
              <a:rPr lang="en-US" altLang="ja-JP" sz="2800" b="1" dirty="0"/>
              <a:t>Tourist</a:t>
            </a:r>
            <a:r>
              <a:rPr lang="ja-JP" altLang="en-US" sz="2800" b="1" dirty="0"/>
              <a:t>）</a:t>
            </a:r>
            <a:endParaRPr lang="ja-JP" altLang="en-US" sz="2800" dirty="0"/>
          </a:p>
          <a:p>
            <a:r>
              <a:rPr lang="ja-JP" altLang="en-US" sz="2800" b="1" dirty="0"/>
              <a:t>　　　　　　　　　　　　　　　　</a:t>
            </a:r>
            <a:r>
              <a:rPr lang="ja-JP" altLang="en-US" sz="2800" b="1" dirty="0" smtClean="0"/>
              <a:t>日帰り</a:t>
            </a:r>
            <a:r>
              <a:rPr lang="ja-JP" altLang="en-US" sz="2800" b="1" dirty="0"/>
              <a:t>客</a:t>
            </a:r>
            <a:r>
              <a:rPr lang="en-US" altLang="ja-JP" sz="2800" b="1" dirty="0"/>
              <a:t>(Same-day visitors)</a:t>
            </a:r>
            <a:r>
              <a:rPr lang="en-US" altLang="ja-JP" sz="2800" dirty="0"/>
              <a:t> </a:t>
            </a:r>
          </a:p>
        </p:txBody>
      </p:sp>
      <p:sp>
        <p:nvSpPr>
          <p:cNvPr id="3075" name="Text Box 3"/>
          <p:cNvSpPr txBox="1">
            <a:spLocks noChangeArrowheads="1"/>
          </p:cNvSpPr>
          <p:nvPr/>
        </p:nvSpPr>
        <p:spPr bwMode="auto">
          <a:xfrm>
            <a:off x="3063875" y="260648"/>
            <a:ext cx="3510898" cy="830997"/>
          </a:xfrm>
          <a:prstGeom prst="rect">
            <a:avLst/>
          </a:prstGeom>
          <a:solidFill>
            <a:srgbClr val="FFFF00"/>
          </a:solidFill>
          <a:ln w="57150" cmpd="thinThick">
            <a:solidFill>
              <a:schemeClr val="tx1"/>
            </a:solidFill>
            <a:miter lim="800000"/>
            <a:headEnd/>
            <a:tailEnd/>
          </a:ln>
          <a:effectLst/>
        </p:spPr>
        <p:txBody>
          <a:bodyPr wrap="none">
            <a:spAutoFit/>
          </a:bodyPr>
          <a:lstStyle/>
          <a:p>
            <a:r>
              <a:rPr lang="ja-JP" altLang="en-US" sz="4800" dirty="0"/>
              <a:t>ＷＴＯの定義</a:t>
            </a:r>
          </a:p>
        </p:txBody>
      </p:sp>
      <p:sp>
        <p:nvSpPr>
          <p:cNvPr id="3076" name="Text Box 4"/>
          <p:cNvSpPr txBox="1">
            <a:spLocks noChangeArrowheads="1"/>
          </p:cNvSpPr>
          <p:nvPr/>
        </p:nvSpPr>
        <p:spPr bwMode="auto">
          <a:xfrm>
            <a:off x="5241925" y="1392238"/>
            <a:ext cx="2922595" cy="523220"/>
          </a:xfrm>
          <a:prstGeom prst="rect">
            <a:avLst/>
          </a:prstGeom>
          <a:noFill/>
          <a:ln w="9525">
            <a:noFill/>
            <a:miter lim="800000"/>
            <a:headEnd/>
            <a:tailEnd/>
          </a:ln>
          <a:effectLst/>
        </p:spPr>
        <p:txBody>
          <a:bodyPr wrap="none">
            <a:spAutoFit/>
          </a:bodyPr>
          <a:lstStyle/>
          <a:p>
            <a:r>
              <a:rPr lang="ja-JP" altLang="en-US" sz="2800" dirty="0"/>
              <a:t>旅行を移住と区別</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normAutofit fontScale="90000"/>
          </a:bodyPr>
          <a:lstStyle/>
          <a:p>
            <a:r>
              <a:rPr lang="ja-JP" altLang="ja-JP" dirty="0" smtClean="0"/>
              <a:t>観光研究</a:t>
            </a:r>
            <a:r>
              <a:rPr lang="en-US" altLang="ja-JP" dirty="0" smtClean="0"/>
              <a:t>1998.3</a:t>
            </a:r>
            <a:r>
              <a:rPr lang="ja-JP" altLang="ja-JP" dirty="0" smtClean="0"/>
              <a:t>　</a:t>
            </a:r>
            <a:r>
              <a:rPr lang="en-US" altLang="ja-JP" dirty="0" smtClean="0"/>
              <a:t>VOL9/No</a:t>
            </a:r>
            <a:r>
              <a:rPr lang="ja-JP" altLang="ja-JP" dirty="0" smtClean="0"/>
              <a:t>２　</a:t>
            </a:r>
            <a:r>
              <a:rPr lang="en-US" altLang="ja-JP" dirty="0" smtClean="0"/>
              <a:t/>
            </a:r>
            <a:br>
              <a:rPr lang="en-US" altLang="ja-JP" dirty="0" smtClean="0"/>
            </a:br>
            <a:r>
              <a:rPr lang="ja-JP" altLang="ja-JP" dirty="0" smtClean="0"/>
              <a:t>「観光・観光資源・観光地」の定義</a:t>
            </a:r>
            <a:endParaRPr kumimoji="1" lang="ja-JP" altLang="en-US" dirty="0"/>
          </a:p>
        </p:txBody>
      </p:sp>
      <p:sp>
        <p:nvSpPr>
          <p:cNvPr id="3" name="コンテンツ プレースホルダ 2"/>
          <p:cNvSpPr>
            <a:spLocks noGrp="1"/>
          </p:cNvSpPr>
          <p:nvPr>
            <p:ph idx="1"/>
          </p:nvPr>
        </p:nvSpPr>
        <p:spPr>
          <a:xfrm>
            <a:off x="323528" y="1600200"/>
            <a:ext cx="8820472" cy="5257800"/>
          </a:xfrm>
        </p:spPr>
        <p:txBody>
          <a:bodyPr>
            <a:normAutofit fontScale="85000" lnSpcReduction="20000"/>
          </a:bodyPr>
          <a:lstStyle/>
          <a:p>
            <a:r>
              <a:rPr lang="ja-JP" altLang="ja-JP" b="1" dirty="0" smtClean="0">
                <a:solidFill>
                  <a:srgbClr val="FF0000"/>
                </a:solidFill>
              </a:rPr>
              <a:t>観光の定義</a:t>
            </a:r>
          </a:p>
          <a:p>
            <a:pPr lvl="0"/>
            <a:r>
              <a:rPr lang="ja-JP" altLang="ja-JP" dirty="0" smtClean="0"/>
              <a:t>観光政策審議会</a:t>
            </a:r>
            <a:r>
              <a:rPr lang="en-US" altLang="ja-JP" dirty="0" smtClean="0"/>
              <a:t>45</a:t>
            </a:r>
            <a:r>
              <a:rPr lang="ja-JP" altLang="ja-JP" dirty="0" smtClean="0"/>
              <a:t>年答申の問題点</a:t>
            </a:r>
          </a:p>
          <a:p>
            <a:r>
              <a:rPr lang="ja-JP" altLang="ja-JP" dirty="0" smtClean="0"/>
              <a:t>観光の定義を、非日常生活圏におけるレクリエーション活動としているが、日常生活圏ではレクリエーション資源となり、非日常生活圏では観光資源になるという奇妙なことが起きる。マーケティング、資源の保護の観点ではレクリエーションの一部が観光であるということでは不都合がある。</a:t>
            </a:r>
          </a:p>
          <a:p>
            <a:pPr lvl="0"/>
            <a:r>
              <a:rPr lang="ja-JP" altLang="ja-JP" dirty="0" smtClean="0"/>
              <a:t>ツーリズムと観光との関係</a:t>
            </a:r>
          </a:p>
          <a:p>
            <a:r>
              <a:rPr lang="ja-JP" altLang="ja-JP" dirty="0" smtClean="0"/>
              <a:t>ツーリズムを観光と訳すのは、非日常生活圏におけるすべての旅行をツーリズムというのは問題はない</a:t>
            </a:r>
          </a:p>
          <a:p>
            <a:pPr lvl="0"/>
            <a:r>
              <a:rPr lang="ja-JP" altLang="ja-JP" dirty="0" smtClean="0"/>
              <a:t>観光は第二次大戦後頻繁に使用されるようになった。戦前は観光地は景勝地、名勝地、旅行には遊山、遊覧、漫遊。戦後、法律や制度から観光が使われるようになった。</a:t>
            </a:r>
          </a:p>
          <a:p>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kumimoji="1" lang="ja-JP" altLang="en-US" dirty="0" smtClean="0"/>
              <a:t>日常と非日常</a:t>
            </a:r>
            <a:endParaRPr kumimoji="1" lang="ja-JP" altLang="en-US" dirty="0"/>
          </a:p>
        </p:txBody>
      </p:sp>
      <p:sp>
        <p:nvSpPr>
          <p:cNvPr id="3" name="コンテンツ プレースホルダ 2"/>
          <p:cNvSpPr>
            <a:spLocks noGrp="1"/>
          </p:cNvSpPr>
          <p:nvPr>
            <p:ph idx="1"/>
          </p:nvPr>
        </p:nvSpPr>
        <p:spPr>
          <a:ln>
            <a:solidFill>
              <a:schemeClr val="accent1"/>
            </a:solidFill>
          </a:ln>
        </p:spPr>
        <p:txBody>
          <a:bodyPr>
            <a:normAutofit/>
          </a:bodyPr>
          <a:lstStyle/>
          <a:p>
            <a:r>
              <a:rPr kumimoji="1" lang="ja-JP" altLang="en-US" dirty="0" smtClean="0"/>
              <a:t>現在の観光学での最大公約数的見解：</a:t>
            </a:r>
            <a:r>
              <a:rPr kumimoji="1" lang="ja-JP" altLang="en-US" dirty="0" smtClean="0">
                <a:solidFill>
                  <a:srgbClr val="0070C0"/>
                </a:solidFill>
              </a:rPr>
              <a:t>観光行動</a:t>
            </a:r>
            <a:r>
              <a:rPr kumimoji="1" lang="ja-JP" altLang="en-US" dirty="0" smtClean="0"/>
              <a:t>とは「日常生活圏を離脱して、非日常体験をすること」</a:t>
            </a:r>
            <a:endParaRPr kumimoji="1" lang="en-US" altLang="ja-JP" dirty="0" smtClean="0"/>
          </a:p>
          <a:p>
            <a:r>
              <a:rPr lang="ja-JP" altLang="en-US" dirty="0" smtClean="0"/>
              <a:t>キーワードは、</a:t>
            </a:r>
            <a:r>
              <a:rPr lang="ja-JP" altLang="en-US" dirty="0" smtClean="0">
                <a:solidFill>
                  <a:srgbClr val="FF0000"/>
                </a:solidFill>
              </a:rPr>
              <a:t>日常・非日常</a:t>
            </a:r>
            <a:r>
              <a:rPr lang="ja-JP" altLang="en-US" dirty="0" smtClean="0"/>
              <a:t>及び</a:t>
            </a:r>
            <a:r>
              <a:rPr lang="ja-JP" altLang="en-US" dirty="0" smtClean="0">
                <a:solidFill>
                  <a:srgbClr val="FF0000"/>
                </a:solidFill>
              </a:rPr>
              <a:t>離脱</a:t>
            </a:r>
            <a:endParaRPr lang="en-US" altLang="ja-JP" dirty="0" smtClean="0">
              <a:solidFill>
                <a:srgbClr val="FF0000"/>
              </a:solidFill>
            </a:endParaRPr>
          </a:p>
          <a:p>
            <a:r>
              <a:rPr kumimoji="1" lang="ja-JP" altLang="en-US" dirty="0" smtClean="0">
                <a:solidFill>
                  <a:srgbClr val="0070C0"/>
                </a:solidFill>
              </a:rPr>
              <a:t>消費者行動</a:t>
            </a:r>
            <a:r>
              <a:rPr kumimoji="1" lang="ja-JP" altLang="en-US" dirty="0" smtClean="0"/>
              <a:t>においては、通学途上での買い物行動と修学旅行での買い物行動には大きな違いがみられる。従ってマーケティングにおいて日常・非日常</a:t>
            </a:r>
            <a:r>
              <a:rPr lang="ja-JP" altLang="en-US" dirty="0" smtClean="0"/>
              <a:t>の認識が重要となる</a:t>
            </a:r>
            <a:endParaRPr kumimoji="1"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kumimoji="1" lang="ja-JP" altLang="en-US" dirty="0" smtClean="0"/>
              <a:t>日常・非日常の相対化</a:t>
            </a:r>
            <a:endParaRPr kumimoji="1" lang="ja-JP" altLang="en-US" dirty="0"/>
          </a:p>
        </p:txBody>
      </p:sp>
      <p:sp>
        <p:nvSpPr>
          <p:cNvPr id="3" name="コンテンツ プレースホルダ 2"/>
          <p:cNvSpPr>
            <a:spLocks noGrp="1"/>
          </p:cNvSpPr>
          <p:nvPr>
            <p:ph idx="1"/>
          </p:nvPr>
        </p:nvSpPr>
        <p:spPr>
          <a:xfrm>
            <a:off x="457200" y="1600201"/>
            <a:ext cx="8229600" cy="2764904"/>
          </a:xfrm>
        </p:spPr>
        <p:txBody>
          <a:bodyPr/>
          <a:lstStyle/>
          <a:p>
            <a:r>
              <a:rPr kumimoji="1" lang="ja-JP" altLang="en-US" dirty="0" smtClean="0"/>
              <a:t>日常・非日常は個人的なものであり、その差が縮小している（少なくとも日本の法制度において）</a:t>
            </a:r>
            <a:endParaRPr kumimoji="1" lang="en-US" altLang="ja-JP" dirty="0" smtClean="0"/>
          </a:p>
          <a:p>
            <a:r>
              <a:rPr kumimoji="1" lang="ja-JP" altLang="en-US" dirty="0" smtClean="0"/>
              <a:t>日常・非日常は脳の中における認識であり、脳科学による研究が必須</a:t>
            </a:r>
            <a:endParaRPr kumimoji="1" lang="en-US" altLang="ja-JP" dirty="0" smtClean="0"/>
          </a:p>
          <a:p>
            <a:endParaRPr kumimoji="1" lang="en-US" altLang="ja-JP" dirty="0" smtClean="0"/>
          </a:p>
          <a:p>
            <a:endParaRPr kumimoji="1"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kumimoji="1" lang="ja-JP" altLang="en-US" dirty="0" smtClean="0"/>
              <a:t>日常生活圏を「離脱」</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離脱することは外形的に把握可能</a:t>
            </a:r>
            <a:endParaRPr kumimoji="1" lang="en-US" altLang="ja-JP" dirty="0" smtClean="0"/>
          </a:p>
          <a:p>
            <a:r>
              <a:rPr lang="ja-JP" altLang="en-US" dirty="0" smtClean="0"/>
              <a:t>研修旅行も観光旅行もヒトの移動という旅行現象に収斂でき、データ把握も客観的になる</a:t>
            </a:r>
            <a:endParaRPr lang="en-US" altLang="ja-JP" dirty="0" smtClean="0"/>
          </a:p>
          <a:p>
            <a:r>
              <a:rPr lang="ja-JP" altLang="en-US" dirty="0" smtClean="0"/>
              <a:t>ヒトの移動がビジネスを生み出すという経済現象に着目して観光立国宣言がなされた</a:t>
            </a:r>
            <a:endParaRPr lang="en-US" altLang="ja-JP" dirty="0" smtClean="0"/>
          </a:p>
          <a:p>
            <a:pPr>
              <a:buNone/>
            </a:pPr>
            <a:endParaRPr lang="en-US" altLang="ja-JP" dirty="0" smtClean="0"/>
          </a:p>
          <a:p>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467544" y="2130425"/>
            <a:ext cx="7772400" cy="1470025"/>
          </a:xfrm>
          <a:solidFill>
            <a:srgbClr val="FFFF00"/>
          </a:solidFill>
          <a:ln w="28575">
            <a:solidFill>
              <a:schemeClr val="tx1"/>
            </a:solidFill>
          </a:ln>
        </p:spPr>
        <p:txBody>
          <a:bodyPr/>
          <a:lstStyle/>
          <a:p>
            <a:pPr algn="l"/>
            <a:r>
              <a:rPr kumimoji="1" lang="ja-JP" altLang="en-US" dirty="0" smtClean="0"/>
              <a:t>物流に対して「人流」を造語</a:t>
            </a:r>
            <a:endParaRPr kumimoji="1" lang="ja-JP" altLang="en-US" dirty="0"/>
          </a:p>
        </p:txBody>
      </p:sp>
      <p:sp>
        <p:nvSpPr>
          <p:cNvPr id="5" name="サブタイトル 4"/>
          <p:cNvSpPr>
            <a:spLocks noGrp="1"/>
          </p:cNvSpPr>
          <p:nvPr>
            <p:ph type="subTitle" idx="1"/>
          </p:nvPr>
        </p:nvSpPr>
        <p:spPr>
          <a:xfrm>
            <a:off x="395536" y="4102224"/>
            <a:ext cx="8064896" cy="1775048"/>
          </a:xfrm>
        </p:spPr>
        <p:txBody>
          <a:bodyPr/>
          <a:lstStyle/>
          <a:p>
            <a:pPr algn="l"/>
            <a:r>
              <a:rPr kumimoji="1" lang="ja-JP" altLang="en-US" dirty="0" smtClean="0">
                <a:solidFill>
                  <a:schemeClr val="tx1">
                    <a:lumMod val="95000"/>
                    <a:lumOff val="5000"/>
                  </a:schemeClr>
                </a:solidFill>
              </a:rPr>
              <a:t>中国の学会で使用した時の語感に対する反応</a:t>
            </a:r>
            <a:endParaRPr kumimoji="1" lang="ja-JP" altLang="en-US" dirty="0">
              <a:solidFill>
                <a:schemeClr val="tx1">
                  <a:lumMod val="95000"/>
                  <a:lumOff val="5000"/>
                </a:schemeClr>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solidFill>
          </a:ln>
        </p:spPr>
        <p:txBody>
          <a:bodyPr/>
          <a:lstStyle/>
          <a:p>
            <a:r>
              <a:rPr kumimoji="1" lang="ja-JP" altLang="en-US" dirty="0" smtClean="0"/>
              <a:t>離脱（移動）は必然か？</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20000"/>
          </a:bodyPr>
          <a:lstStyle/>
          <a:p>
            <a:r>
              <a:rPr lang="ja-JP" altLang="en-US" dirty="0" smtClean="0"/>
              <a:t>これまで観光とは大前提として移動が基本であり、また、起点に戻ることが基本であるとされてきた。</a:t>
            </a:r>
            <a:r>
              <a:rPr lang="ja-JP" altLang="en-US" dirty="0" smtClean="0">
                <a:solidFill>
                  <a:srgbClr val="FF0000"/>
                </a:solidFill>
              </a:rPr>
              <a:t>ツーリズムの語源</a:t>
            </a:r>
            <a:r>
              <a:rPr lang="ja-JP" altLang="en-US" dirty="0" smtClean="0"/>
              <a:t>が「回転する」というラテン語に求められる事実は、こうした背景をよく象徴しているとされてきた。このことが正しいのか検証が必要である。物理的移動をしなくても目的が達せられるものがないかの検証が必要</a:t>
            </a:r>
            <a:endParaRPr lang="en-US" altLang="ja-JP" dirty="0" smtClean="0"/>
          </a:p>
          <a:p>
            <a:r>
              <a:rPr kumimoji="1" lang="ja-JP" altLang="en-US" dirty="0" smtClean="0"/>
              <a:t>移動して得られるものは「心の満足」</a:t>
            </a:r>
            <a:endParaRPr kumimoji="1" lang="en-US" altLang="ja-JP" dirty="0" smtClean="0"/>
          </a:p>
          <a:p>
            <a:r>
              <a:rPr lang="ja-JP" altLang="en-US" dirty="0" smtClean="0"/>
              <a:t>「心の満足」は移動しなくても得られるのであれば、移動しない？</a:t>
            </a:r>
            <a:endParaRPr lang="en-US" altLang="ja-JP" dirty="0" smtClean="0"/>
          </a:p>
          <a:p>
            <a:r>
              <a:rPr kumimoji="1" lang="ja-JP" altLang="en-US" dirty="0" smtClean="0"/>
              <a:t>ヴァーチャル観光の兆しが出てきている</a:t>
            </a:r>
            <a:endParaRPr kumimoji="1" lang="en-US" altLang="ja-JP" dirty="0" smtClean="0"/>
          </a:p>
          <a:p>
            <a:r>
              <a:rPr lang="ja-JP" altLang="en-US" dirty="0" smtClean="0"/>
              <a:t>大阪大学石黒浩教授のロボット研究（身体感覚の転移）</a:t>
            </a:r>
            <a:endParaRPr kumimoji="1" lang="ja-JP"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lumMod val="95000"/>
                <a:lumOff val="5000"/>
              </a:schemeClr>
            </a:solidFill>
          </a:ln>
        </p:spPr>
        <p:txBody>
          <a:bodyPr/>
          <a:lstStyle/>
          <a:p>
            <a:r>
              <a:rPr kumimoji="1" lang="ja-JP" altLang="en-US" dirty="0" smtClean="0"/>
              <a:t>移動の自由</a:t>
            </a:r>
            <a:endParaRPr kumimoji="1" lang="ja-JP" altLang="en-US" dirty="0"/>
          </a:p>
        </p:txBody>
      </p:sp>
      <p:sp>
        <p:nvSpPr>
          <p:cNvPr id="3" name="コンテンツ プレースホルダ 2"/>
          <p:cNvSpPr>
            <a:spLocks noGrp="1"/>
          </p:cNvSpPr>
          <p:nvPr>
            <p:ph idx="1"/>
          </p:nvPr>
        </p:nvSpPr>
        <p:spPr/>
        <p:txBody>
          <a:bodyPr>
            <a:normAutofit/>
          </a:bodyPr>
          <a:lstStyle/>
          <a:p>
            <a:pPr>
              <a:lnSpc>
                <a:spcPct val="80000"/>
              </a:lnSpc>
            </a:pPr>
            <a:r>
              <a:rPr lang="ja-JP" altLang="en-US" dirty="0" smtClean="0"/>
              <a:t>今日の日本では移動に関する制度的制約を感じることはない。旅行の自由や移動の自由は憲法で認められた基本的人権であるが、権利云々の前のあたりまえのこととなっている。</a:t>
            </a:r>
          </a:p>
          <a:p>
            <a:pPr>
              <a:lnSpc>
                <a:spcPct val="80000"/>
              </a:lnSpc>
            </a:pPr>
            <a:r>
              <a:rPr lang="ja-JP" altLang="en-US" dirty="0" smtClean="0"/>
              <a:t>移動の自由があたりまえである時代において観光は移動性を前提として議論しなければならないのか再考の余地がある。移動は重要であるが本質ではなくなりつつある。移動しなくて得られる満足と移動しなければ得られない満足の垣根が低くなっている。</a:t>
            </a:r>
            <a:endParaRPr lang="en-US" altLang="ja-JP"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924300" y="476250"/>
            <a:ext cx="3817938" cy="561975"/>
          </a:xfrm>
          <a:noFill/>
          <a:ln w="57150" cmpd="thickThin">
            <a:solidFill>
              <a:schemeClr val="tx1"/>
            </a:solidFill>
          </a:ln>
        </p:spPr>
        <p:txBody>
          <a:bodyPr/>
          <a:lstStyle/>
          <a:p>
            <a:r>
              <a:rPr lang="ja-JP" altLang="en-US" sz="2800"/>
              <a:t>移動ニーズの階層仮説</a:t>
            </a:r>
          </a:p>
        </p:txBody>
      </p:sp>
      <p:sp>
        <p:nvSpPr>
          <p:cNvPr id="22531" name="Oval 3"/>
          <p:cNvSpPr>
            <a:spLocks noChangeArrowheads="1"/>
          </p:cNvSpPr>
          <p:nvPr/>
        </p:nvSpPr>
        <p:spPr bwMode="auto">
          <a:xfrm>
            <a:off x="4859338" y="3403600"/>
            <a:ext cx="2017712" cy="673100"/>
          </a:xfrm>
          <a:prstGeom prst="ellipse">
            <a:avLst/>
          </a:prstGeom>
          <a:noFill/>
          <a:ln w="9525">
            <a:solidFill>
              <a:schemeClr val="tx1"/>
            </a:solidFill>
            <a:round/>
            <a:headEnd/>
            <a:tailEnd/>
          </a:ln>
          <a:effectLst/>
        </p:spPr>
        <p:txBody>
          <a:bodyPr wrap="none" anchor="ctr"/>
          <a:lstStyle/>
          <a:p>
            <a:pPr algn="ctr"/>
            <a:r>
              <a:rPr lang="ja-JP" altLang="en-US"/>
              <a:t>巡礼・帰省</a:t>
            </a:r>
          </a:p>
        </p:txBody>
      </p:sp>
      <p:sp>
        <p:nvSpPr>
          <p:cNvPr id="22532" name="Oval 4"/>
          <p:cNvSpPr>
            <a:spLocks noChangeArrowheads="1"/>
          </p:cNvSpPr>
          <p:nvPr/>
        </p:nvSpPr>
        <p:spPr bwMode="auto">
          <a:xfrm>
            <a:off x="5003800" y="4365625"/>
            <a:ext cx="1728788" cy="647700"/>
          </a:xfrm>
          <a:prstGeom prst="ellipse">
            <a:avLst/>
          </a:prstGeom>
          <a:noFill/>
          <a:ln w="9525">
            <a:solidFill>
              <a:schemeClr val="tx1"/>
            </a:solidFill>
            <a:round/>
            <a:headEnd/>
            <a:tailEnd/>
          </a:ln>
          <a:effectLst/>
        </p:spPr>
        <p:txBody>
          <a:bodyPr wrap="none" anchor="ctr"/>
          <a:lstStyle/>
          <a:p>
            <a:pPr algn="ctr"/>
            <a:r>
              <a:rPr lang="ja-JP" altLang="en-US"/>
              <a:t>避難･通院</a:t>
            </a:r>
          </a:p>
          <a:p>
            <a:pPr algn="ctr"/>
            <a:r>
              <a:rPr lang="ja-JP" altLang="en-US"/>
              <a:t>湯治</a:t>
            </a:r>
          </a:p>
        </p:txBody>
      </p:sp>
      <p:sp>
        <p:nvSpPr>
          <p:cNvPr id="22533" name="Oval 5"/>
          <p:cNvSpPr>
            <a:spLocks noChangeArrowheads="1"/>
          </p:cNvSpPr>
          <p:nvPr/>
        </p:nvSpPr>
        <p:spPr bwMode="auto">
          <a:xfrm>
            <a:off x="5146675" y="5229225"/>
            <a:ext cx="1512888" cy="647700"/>
          </a:xfrm>
          <a:prstGeom prst="ellipse">
            <a:avLst/>
          </a:prstGeom>
          <a:noFill/>
          <a:ln w="9525">
            <a:solidFill>
              <a:schemeClr val="tx1"/>
            </a:solidFill>
            <a:round/>
            <a:headEnd/>
            <a:tailEnd/>
          </a:ln>
          <a:effectLst/>
        </p:spPr>
        <p:txBody>
          <a:bodyPr wrap="none" anchor="ctr"/>
          <a:lstStyle/>
          <a:p>
            <a:pPr algn="ctr"/>
            <a:r>
              <a:rPr lang="ja-JP" altLang="en-US"/>
              <a:t>狩猟･収穫</a:t>
            </a:r>
          </a:p>
        </p:txBody>
      </p:sp>
      <p:sp>
        <p:nvSpPr>
          <p:cNvPr id="22534" name="Oval 6"/>
          <p:cNvSpPr>
            <a:spLocks noChangeArrowheads="1"/>
          </p:cNvSpPr>
          <p:nvPr/>
        </p:nvSpPr>
        <p:spPr bwMode="auto">
          <a:xfrm>
            <a:off x="4643438" y="2492375"/>
            <a:ext cx="2305050" cy="673100"/>
          </a:xfrm>
          <a:prstGeom prst="ellipse">
            <a:avLst/>
          </a:prstGeom>
          <a:noFill/>
          <a:ln w="9525">
            <a:solidFill>
              <a:schemeClr val="tx1"/>
            </a:solidFill>
            <a:round/>
            <a:headEnd/>
            <a:tailEnd/>
          </a:ln>
          <a:effectLst/>
        </p:spPr>
        <p:txBody>
          <a:bodyPr wrap="none" anchor="ctr"/>
          <a:lstStyle/>
          <a:p>
            <a:pPr algn="ctr"/>
            <a:r>
              <a:rPr lang="ja-JP" altLang="en-US"/>
              <a:t>コンベンション</a:t>
            </a:r>
          </a:p>
          <a:p>
            <a:pPr algn="ctr"/>
            <a:r>
              <a:rPr lang="ja-JP" altLang="en-US"/>
              <a:t>物見遊山</a:t>
            </a:r>
          </a:p>
        </p:txBody>
      </p:sp>
      <p:sp>
        <p:nvSpPr>
          <p:cNvPr id="22535" name="Oval 7"/>
          <p:cNvSpPr>
            <a:spLocks noChangeArrowheads="1"/>
          </p:cNvSpPr>
          <p:nvPr/>
        </p:nvSpPr>
        <p:spPr bwMode="auto">
          <a:xfrm>
            <a:off x="4429125" y="1603375"/>
            <a:ext cx="2663825" cy="673100"/>
          </a:xfrm>
          <a:prstGeom prst="ellipse">
            <a:avLst/>
          </a:prstGeom>
          <a:noFill/>
          <a:ln w="9525">
            <a:solidFill>
              <a:schemeClr val="tx1"/>
            </a:solidFill>
            <a:round/>
            <a:headEnd/>
            <a:tailEnd/>
          </a:ln>
          <a:effectLst/>
        </p:spPr>
        <p:txBody>
          <a:bodyPr wrap="none" anchor="ctr"/>
          <a:lstStyle/>
          <a:p>
            <a:pPr algn="ctr"/>
            <a:r>
              <a:rPr lang="ja-JP" altLang="en-US"/>
              <a:t>国の光を見る</a:t>
            </a:r>
          </a:p>
        </p:txBody>
      </p:sp>
      <p:sp>
        <p:nvSpPr>
          <p:cNvPr id="22536" name="AutoShape 8"/>
          <p:cNvSpPr>
            <a:spLocks noChangeArrowheads="1"/>
          </p:cNvSpPr>
          <p:nvPr/>
        </p:nvSpPr>
        <p:spPr bwMode="auto">
          <a:xfrm flipV="1">
            <a:off x="323850" y="1314450"/>
            <a:ext cx="4535488" cy="4691063"/>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9525">
            <a:solidFill>
              <a:schemeClr val="tx1"/>
            </a:solidFill>
            <a:miter lim="800000"/>
            <a:headEnd/>
            <a:tailEnd/>
          </a:ln>
          <a:effectLst/>
        </p:spPr>
        <p:txBody>
          <a:bodyPr wrap="none" anchor="ctr"/>
          <a:lstStyle/>
          <a:p>
            <a:endParaRPr lang="ja-JP" altLang="en-US"/>
          </a:p>
        </p:txBody>
      </p:sp>
      <p:sp>
        <p:nvSpPr>
          <p:cNvPr id="22537" name="AutoShape 9"/>
          <p:cNvSpPr>
            <a:spLocks noChangeArrowheads="1"/>
          </p:cNvSpPr>
          <p:nvPr/>
        </p:nvSpPr>
        <p:spPr bwMode="auto">
          <a:xfrm>
            <a:off x="4005263" y="1268413"/>
            <a:ext cx="3735387" cy="47371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9525">
            <a:solidFill>
              <a:schemeClr val="tx1"/>
            </a:solidFill>
            <a:miter lim="800000"/>
            <a:headEnd/>
            <a:tailEnd/>
          </a:ln>
          <a:effectLst/>
        </p:spPr>
        <p:txBody>
          <a:bodyPr wrap="none" anchor="ctr"/>
          <a:lstStyle/>
          <a:p>
            <a:endParaRPr lang="ja-JP" altLang="en-US"/>
          </a:p>
        </p:txBody>
      </p:sp>
      <p:sp>
        <p:nvSpPr>
          <p:cNvPr id="22538" name="Oval 10"/>
          <p:cNvSpPr>
            <a:spLocks noChangeArrowheads="1"/>
          </p:cNvSpPr>
          <p:nvPr/>
        </p:nvSpPr>
        <p:spPr bwMode="auto">
          <a:xfrm>
            <a:off x="1403350" y="5300663"/>
            <a:ext cx="2447925" cy="576262"/>
          </a:xfrm>
          <a:prstGeom prst="ellipse">
            <a:avLst/>
          </a:prstGeom>
          <a:noFill/>
          <a:ln w="9525">
            <a:solidFill>
              <a:schemeClr val="tx1"/>
            </a:solidFill>
            <a:round/>
            <a:headEnd/>
            <a:tailEnd/>
          </a:ln>
          <a:effectLst/>
        </p:spPr>
        <p:txBody>
          <a:bodyPr wrap="none" anchor="ctr"/>
          <a:lstStyle/>
          <a:p>
            <a:pPr algn="ctr"/>
            <a:r>
              <a:rPr lang="ja-JP" altLang="en-US"/>
              <a:t>生理的ニーズ</a:t>
            </a:r>
          </a:p>
          <a:p>
            <a:pPr algn="ctr"/>
            <a:r>
              <a:rPr lang="en-US" altLang="ja-JP" sz="1600"/>
              <a:t>(</a:t>
            </a:r>
            <a:r>
              <a:rPr lang="ja-JP" altLang="en-US" sz="1600"/>
              <a:t>空腹、渇き</a:t>
            </a:r>
            <a:r>
              <a:rPr lang="en-US" altLang="ja-JP" sz="1600"/>
              <a:t>)</a:t>
            </a:r>
          </a:p>
        </p:txBody>
      </p:sp>
      <p:sp>
        <p:nvSpPr>
          <p:cNvPr id="22539" name="Oval 11"/>
          <p:cNvSpPr>
            <a:spLocks noChangeArrowheads="1"/>
          </p:cNvSpPr>
          <p:nvPr/>
        </p:nvSpPr>
        <p:spPr bwMode="auto">
          <a:xfrm>
            <a:off x="1331913" y="4510088"/>
            <a:ext cx="2447925" cy="647700"/>
          </a:xfrm>
          <a:prstGeom prst="ellipse">
            <a:avLst/>
          </a:prstGeom>
          <a:noFill/>
          <a:ln w="9525">
            <a:solidFill>
              <a:schemeClr val="tx1"/>
            </a:solidFill>
            <a:round/>
            <a:headEnd/>
            <a:tailEnd/>
          </a:ln>
          <a:effectLst/>
        </p:spPr>
        <p:txBody>
          <a:bodyPr wrap="none" anchor="ctr"/>
          <a:lstStyle/>
          <a:p>
            <a:pPr algn="ctr"/>
            <a:r>
              <a:rPr lang="ja-JP" altLang="en-US"/>
              <a:t>安全のニーズ</a:t>
            </a:r>
          </a:p>
          <a:p>
            <a:pPr algn="ctr"/>
            <a:r>
              <a:rPr lang="en-US" altLang="ja-JP" sz="1600"/>
              <a:t>(</a:t>
            </a:r>
            <a:r>
              <a:rPr lang="ja-JP" altLang="en-US" sz="1600"/>
              <a:t>安全、保護</a:t>
            </a:r>
            <a:r>
              <a:rPr lang="en-US" altLang="ja-JP" sz="1600"/>
              <a:t>)</a:t>
            </a:r>
          </a:p>
        </p:txBody>
      </p:sp>
      <p:sp>
        <p:nvSpPr>
          <p:cNvPr id="22540" name="Oval 12"/>
          <p:cNvSpPr>
            <a:spLocks noChangeArrowheads="1"/>
          </p:cNvSpPr>
          <p:nvPr/>
        </p:nvSpPr>
        <p:spPr bwMode="auto">
          <a:xfrm>
            <a:off x="1547813" y="3644900"/>
            <a:ext cx="2051050" cy="647700"/>
          </a:xfrm>
          <a:prstGeom prst="ellipse">
            <a:avLst/>
          </a:prstGeom>
          <a:noFill/>
          <a:ln w="9525">
            <a:solidFill>
              <a:schemeClr val="tx1"/>
            </a:solidFill>
            <a:round/>
            <a:headEnd/>
            <a:tailEnd/>
          </a:ln>
          <a:effectLst/>
        </p:spPr>
        <p:txBody>
          <a:bodyPr wrap="none" anchor="ctr"/>
          <a:lstStyle/>
          <a:p>
            <a:pPr algn="ctr"/>
            <a:r>
              <a:rPr lang="ja-JP" altLang="en-US"/>
              <a:t>社会的ニーズ</a:t>
            </a:r>
          </a:p>
          <a:p>
            <a:pPr algn="ctr"/>
            <a:r>
              <a:rPr lang="en-US" altLang="ja-JP" sz="1600"/>
              <a:t>(</a:t>
            </a:r>
            <a:r>
              <a:rPr lang="ja-JP" altLang="en-US" sz="1600"/>
              <a:t>帰属感、愛情</a:t>
            </a:r>
            <a:r>
              <a:rPr lang="en-US" altLang="ja-JP" sz="1600"/>
              <a:t>)</a:t>
            </a:r>
          </a:p>
        </p:txBody>
      </p:sp>
      <p:sp>
        <p:nvSpPr>
          <p:cNvPr id="22541" name="Oval 13"/>
          <p:cNvSpPr>
            <a:spLocks noChangeArrowheads="1"/>
          </p:cNvSpPr>
          <p:nvPr/>
        </p:nvSpPr>
        <p:spPr bwMode="auto">
          <a:xfrm>
            <a:off x="1187450" y="2613025"/>
            <a:ext cx="2879725" cy="744538"/>
          </a:xfrm>
          <a:prstGeom prst="ellipse">
            <a:avLst/>
          </a:prstGeom>
          <a:noFill/>
          <a:ln w="9525">
            <a:solidFill>
              <a:schemeClr val="tx1"/>
            </a:solidFill>
            <a:round/>
            <a:headEnd/>
            <a:tailEnd/>
          </a:ln>
          <a:effectLst/>
        </p:spPr>
        <p:txBody>
          <a:bodyPr wrap="none" anchor="ctr"/>
          <a:lstStyle/>
          <a:p>
            <a:pPr algn="ctr"/>
            <a:r>
              <a:rPr lang="ja-JP" altLang="en-US"/>
              <a:t>自己尊重のニーズ</a:t>
            </a:r>
          </a:p>
          <a:p>
            <a:pPr algn="ctr"/>
            <a:r>
              <a:rPr lang="en-US" altLang="ja-JP" sz="1600"/>
              <a:t>(</a:t>
            </a:r>
            <a:r>
              <a:rPr lang="ja-JP" altLang="en-US" sz="1600"/>
              <a:t>自尊心、評価、社会的地位</a:t>
            </a:r>
            <a:r>
              <a:rPr lang="en-US" altLang="ja-JP" sz="1600"/>
              <a:t>)</a:t>
            </a:r>
          </a:p>
        </p:txBody>
      </p:sp>
      <p:sp>
        <p:nvSpPr>
          <p:cNvPr id="22542" name="Oval 14"/>
          <p:cNvSpPr>
            <a:spLocks noChangeArrowheads="1"/>
          </p:cNvSpPr>
          <p:nvPr/>
        </p:nvSpPr>
        <p:spPr bwMode="auto">
          <a:xfrm>
            <a:off x="1403350" y="1557338"/>
            <a:ext cx="2447925" cy="863600"/>
          </a:xfrm>
          <a:prstGeom prst="ellipse">
            <a:avLst/>
          </a:prstGeom>
          <a:noFill/>
          <a:ln w="9525">
            <a:solidFill>
              <a:schemeClr val="tx1"/>
            </a:solidFill>
            <a:round/>
            <a:headEnd/>
            <a:tailEnd/>
          </a:ln>
          <a:effectLst/>
        </p:spPr>
        <p:txBody>
          <a:bodyPr wrap="none" anchor="ctr"/>
          <a:lstStyle/>
          <a:p>
            <a:pPr algn="ctr"/>
            <a:r>
              <a:rPr lang="ja-JP" altLang="en-US"/>
              <a:t>自己実現のニーズ</a:t>
            </a:r>
          </a:p>
          <a:p>
            <a:pPr algn="ctr"/>
            <a:r>
              <a:rPr lang="en-US" altLang="ja-JP" sz="1600"/>
              <a:t>(</a:t>
            </a:r>
            <a:r>
              <a:rPr lang="ja-JP" altLang="en-US" sz="1600"/>
              <a:t>自己開発、自己実現</a:t>
            </a:r>
            <a:r>
              <a:rPr lang="en-US" altLang="ja-JP" sz="1600"/>
              <a:t>)</a:t>
            </a:r>
          </a:p>
        </p:txBody>
      </p:sp>
      <p:sp>
        <p:nvSpPr>
          <p:cNvPr id="22543" name="Text Box 15"/>
          <p:cNvSpPr txBox="1">
            <a:spLocks noChangeArrowheads="1"/>
          </p:cNvSpPr>
          <p:nvPr/>
        </p:nvSpPr>
        <p:spPr bwMode="auto">
          <a:xfrm>
            <a:off x="900113" y="6092825"/>
            <a:ext cx="3686175" cy="576263"/>
          </a:xfrm>
          <a:prstGeom prst="rect">
            <a:avLst/>
          </a:prstGeom>
          <a:noFill/>
          <a:ln w="57150" cmpd="thinThick">
            <a:solidFill>
              <a:schemeClr val="tx1"/>
            </a:solidFill>
            <a:miter lim="800000"/>
            <a:headEnd/>
            <a:tailEnd/>
          </a:ln>
          <a:effectLst/>
        </p:spPr>
        <p:txBody>
          <a:bodyPr wrap="none">
            <a:spAutoFit/>
          </a:bodyPr>
          <a:lstStyle/>
          <a:p>
            <a:r>
              <a:rPr lang="ja-JP" altLang="en-US" sz="2800"/>
              <a:t>マズローの欲求段階説</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854968"/>
          </a:xfrm>
          <a:ln w="57150">
            <a:solidFill>
              <a:schemeClr val="tx1">
                <a:lumMod val="95000"/>
                <a:lumOff val="5000"/>
              </a:schemeClr>
            </a:solidFill>
          </a:ln>
        </p:spPr>
        <p:txBody>
          <a:bodyPr/>
          <a:lstStyle/>
          <a:p>
            <a:r>
              <a:rPr lang="ja-JP" altLang="ja-JP" b="1" dirty="0" smtClean="0"/>
              <a:t>人流概念の発生</a:t>
            </a:r>
            <a:endParaRPr kumimoji="1" lang="ja-JP" altLang="en-US" dirty="0"/>
          </a:p>
        </p:txBody>
      </p:sp>
      <p:sp>
        <p:nvSpPr>
          <p:cNvPr id="3" name="コンテンツ プレースホルダ 2"/>
          <p:cNvSpPr>
            <a:spLocks noGrp="1"/>
          </p:cNvSpPr>
          <p:nvPr>
            <p:ph idx="1"/>
          </p:nvPr>
        </p:nvSpPr>
        <p:spPr>
          <a:xfrm>
            <a:off x="457200" y="1152128"/>
            <a:ext cx="8229600" cy="6237312"/>
          </a:xfrm>
        </p:spPr>
        <p:txBody>
          <a:bodyPr>
            <a:normAutofit fontScale="40000" lnSpcReduction="20000"/>
          </a:bodyPr>
          <a:lstStyle/>
          <a:p>
            <a:r>
              <a:rPr lang="ja-JP" altLang="ja-JP" sz="6700" dirty="0" smtClean="0"/>
              <a:t>ヒトの移動の欲求をマズローの欲求</a:t>
            </a:r>
            <a:r>
              <a:rPr lang="en-US" altLang="ja-JP" sz="6700" dirty="0" smtClean="0"/>
              <a:t>5</a:t>
            </a:r>
            <a:r>
              <a:rPr lang="ja-JP" altLang="ja-JP" sz="6700" dirty="0" smtClean="0"/>
              <a:t>段階になぞらえ分類すると、第</a:t>
            </a:r>
            <a:r>
              <a:rPr lang="en-US" altLang="ja-JP" sz="6700" dirty="0" smtClean="0"/>
              <a:t>1</a:t>
            </a:r>
            <a:r>
              <a:rPr lang="ja-JP" altLang="ja-JP" sz="6700" dirty="0" smtClean="0"/>
              <a:t>段階の移動の欲求は、生理的ニーズのための移動である「収穫・狩猟・通勤」第</a:t>
            </a:r>
            <a:r>
              <a:rPr lang="en-US" altLang="ja-JP" sz="6700" dirty="0" smtClean="0"/>
              <a:t>2</a:t>
            </a:r>
            <a:r>
              <a:rPr lang="ja-JP" altLang="ja-JP" sz="6700" dirty="0" smtClean="0"/>
              <a:t>段階は安全確保のための「避難・通院・湯治」第</a:t>
            </a:r>
            <a:r>
              <a:rPr lang="en-US" altLang="ja-JP" sz="6700" dirty="0" smtClean="0"/>
              <a:t>3</a:t>
            </a:r>
            <a:r>
              <a:rPr lang="ja-JP" altLang="ja-JP" sz="6700" dirty="0" smtClean="0"/>
              <a:t>段階は社会的ニーズのための「巡礼・帰省」第</a:t>
            </a:r>
            <a:r>
              <a:rPr lang="en-US" altLang="ja-JP" sz="6700" dirty="0" smtClean="0"/>
              <a:t>4</a:t>
            </a:r>
            <a:r>
              <a:rPr lang="ja-JP" altLang="ja-JP" sz="6700" dirty="0" smtClean="0"/>
              <a:t>段階は自己尊重のための「コンベンション・物見遊山」第</a:t>
            </a:r>
            <a:r>
              <a:rPr lang="en-US" altLang="ja-JP" sz="6700" dirty="0" smtClean="0"/>
              <a:t>5</a:t>
            </a:r>
            <a:r>
              <a:rPr lang="ja-JP" altLang="ja-JP" sz="6700" dirty="0" smtClean="0"/>
              <a:t>段階は自己実現のための「国の光を見る」ということになる。</a:t>
            </a:r>
          </a:p>
          <a:p>
            <a:r>
              <a:rPr lang="ja-JP" altLang="ja-JP" sz="6700" dirty="0" smtClean="0"/>
              <a:t>マズローの欲求５段階説について「科学的根拠はない」と結論が出され、さらには理論枠組みに関する批判のみならず実証に関する批判も紹介されているにもかかわらず、マーケティングにおいて大きな影響力を持ち続けた理由として、マズロー理論と顧客志向を重視するマーケティング・コンセプトに親和性があったからとされる。観光は個人差のある自己決定行為である点で「人が働く理由を知っていますか」が「人が移動</a:t>
            </a:r>
            <a:r>
              <a:rPr lang="en-US" altLang="ja-JP" sz="6700" dirty="0" smtClean="0"/>
              <a:t>(</a:t>
            </a:r>
            <a:r>
              <a:rPr lang="ja-JP" altLang="ja-JP" sz="6700" dirty="0" smtClean="0"/>
              <a:t>観光</a:t>
            </a:r>
            <a:r>
              <a:rPr lang="en-US" altLang="ja-JP" sz="6700" dirty="0" smtClean="0"/>
              <a:t>)</a:t>
            </a:r>
            <a:r>
              <a:rPr lang="ja-JP" altLang="ja-JP" sz="6700" dirty="0" smtClean="0"/>
              <a:t>する理由を知っていますか」に近づくことになる。働き方と遊び方が同義に近づくのである。</a:t>
            </a:r>
          </a:p>
          <a:p>
            <a:endParaRPr kumimoji="1" lang="ja-JP"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fontScale="90000"/>
          </a:bodyPr>
          <a:lstStyle/>
          <a:p>
            <a:r>
              <a:rPr lang="ja-JP" altLang="ja-JP" dirty="0" smtClean="0"/>
              <a:t>網膜に映像を直接投影して映画やゲームが楽しめるヘッドホン「</a:t>
            </a:r>
            <a:r>
              <a:rPr lang="en-US" altLang="ja-JP" dirty="0" smtClean="0"/>
              <a:t>Glyph</a:t>
            </a:r>
            <a:r>
              <a:rPr lang="ja-JP" altLang="ja-JP" dirty="0" smtClean="0"/>
              <a:t>」</a:t>
            </a:r>
            <a:endParaRPr kumimoji="1" lang="ja-JP" altLang="en-US" dirty="0"/>
          </a:p>
        </p:txBody>
      </p:sp>
      <p:pic>
        <p:nvPicPr>
          <p:cNvPr id="4" name="図 3" descr="http://i.gzn.jp/img/2014/02/02/glyph-mobile-theater/01.jpg"/>
          <p:cNvPicPr/>
          <p:nvPr/>
        </p:nvPicPr>
        <p:blipFill>
          <a:blip r:embed="rId3" cstate="print"/>
          <a:srcRect/>
          <a:stretch>
            <a:fillRect/>
          </a:stretch>
        </p:blipFill>
        <p:spPr bwMode="auto">
          <a:xfrm>
            <a:off x="1871980" y="1899250"/>
            <a:ext cx="5400040" cy="4050030"/>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http://gigazine.net/news/20140202-glyph-mobile-theater/</a:t>
            </a:r>
            <a:endParaRPr kumimoji="1" lang="ja-JP" altLang="en-US" dirty="0"/>
          </a:p>
        </p:txBody>
      </p:sp>
      <p:pic>
        <p:nvPicPr>
          <p:cNvPr id="4" name="図 3" descr="http://i.gzn.jp/img/2014/02/02/glyph-mobile-theater/05.png"/>
          <p:cNvPicPr/>
          <p:nvPr/>
        </p:nvPicPr>
        <p:blipFill>
          <a:blip r:embed="rId3" cstate="print"/>
          <a:srcRect/>
          <a:stretch>
            <a:fillRect/>
          </a:stretch>
        </p:blipFill>
        <p:spPr bwMode="auto">
          <a:xfrm>
            <a:off x="1871980" y="1909198"/>
            <a:ext cx="5400040" cy="3039603"/>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まとめ　人流と観光</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lstStyle/>
          <a:p>
            <a:r>
              <a:rPr kumimoji="1" lang="ja-JP" altLang="en-US" dirty="0" smtClean="0"/>
              <a:t>「観光」　</a:t>
            </a:r>
            <a:r>
              <a:rPr kumimoji="1" lang="ja-JP" altLang="en-US" dirty="0" smtClean="0">
                <a:solidFill>
                  <a:srgbClr val="FF0000"/>
                </a:solidFill>
              </a:rPr>
              <a:t>日常</a:t>
            </a:r>
            <a:r>
              <a:rPr kumimoji="1" lang="ja-JP" altLang="en-US" dirty="0" smtClean="0"/>
              <a:t>生活圏を</a:t>
            </a:r>
            <a:r>
              <a:rPr kumimoji="1" lang="ja-JP" altLang="en-US" dirty="0" smtClean="0">
                <a:solidFill>
                  <a:srgbClr val="FF0000"/>
                </a:solidFill>
              </a:rPr>
              <a:t>離脱</a:t>
            </a:r>
            <a:r>
              <a:rPr kumimoji="1" lang="ja-JP" altLang="en-US" dirty="0" smtClean="0"/>
              <a:t>して</a:t>
            </a:r>
            <a:r>
              <a:rPr kumimoji="1" lang="ja-JP" altLang="en-US" dirty="0" smtClean="0">
                <a:solidFill>
                  <a:srgbClr val="FF0000"/>
                </a:solidFill>
              </a:rPr>
              <a:t>非日常</a:t>
            </a:r>
            <a:r>
              <a:rPr kumimoji="1" lang="ja-JP" altLang="en-US" dirty="0" smtClean="0"/>
              <a:t>体験</a:t>
            </a:r>
            <a:endParaRPr kumimoji="1" lang="en-US" altLang="ja-JP" dirty="0" smtClean="0"/>
          </a:p>
          <a:p>
            <a:r>
              <a:rPr lang="ja-JP" altLang="en-US" dirty="0" smtClean="0"/>
              <a:t>日常・非日常は</a:t>
            </a:r>
            <a:r>
              <a:rPr lang="ja-JP" altLang="en-US" dirty="0" smtClean="0">
                <a:solidFill>
                  <a:srgbClr val="FF0000"/>
                </a:solidFill>
              </a:rPr>
              <a:t>脳内</a:t>
            </a:r>
            <a:r>
              <a:rPr lang="ja-JP" altLang="en-US" dirty="0" smtClean="0"/>
              <a:t>反応であり、</a:t>
            </a:r>
            <a:r>
              <a:rPr lang="ja-JP" altLang="en-US" dirty="0" smtClean="0">
                <a:solidFill>
                  <a:srgbClr val="FF0000"/>
                </a:solidFill>
              </a:rPr>
              <a:t>科学的分析は脳科学の進展次第</a:t>
            </a:r>
            <a:endParaRPr lang="en-US" altLang="ja-JP" dirty="0" smtClean="0">
              <a:solidFill>
                <a:srgbClr val="FF0000"/>
              </a:solidFill>
            </a:endParaRPr>
          </a:p>
          <a:p>
            <a:r>
              <a:rPr kumimoji="1" lang="ja-JP" altLang="en-US" dirty="0" smtClean="0"/>
              <a:t>日常・非日常は「差異」であり、「情報」に収斂</a:t>
            </a:r>
            <a:endParaRPr kumimoji="1" lang="en-US" altLang="ja-JP" dirty="0" smtClean="0"/>
          </a:p>
          <a:p>
            <a:r>
              <a:rPr kumimoji="1" lang="ja-JP" altLang="en-US" dirty="0" smtClean="0">
                <a:solidFill>
                  <a:srgbClr val="FF0000"/>
                </a:solidFill>
              </a:rPr>
              <a:t>離脱</a:t>
            </a:r>
            <a:r>
              <a:rPr kumimoji="1" lang="ja-JP" altLang="en-US" dirty="0" smtClean="0"/>
              <a:t>は外形的に把握可能⇒人流へ収斂させた方が議論がしやすい</a:t>
            </a:r>
            <a:endParaRPr kumimoji="1" lang="en-US" altLang="ja-JP" dirty="0" smtClean="0"/>
          </a:p>
          <a:p>
            <a:r>
              <a:rPr kumimoji="1" lang="ja-JP" altLang="en-US" dirty="0" smtClean="0"/>
              <a:t>ヒトと情報がシンクロ　スマホとウェアラブル脳内反応センサーの組合せにより分析が深度化する可能性が出てきた</a:t>
            </a:r>
            <a:endParaRPr kumimoji="1" lang="ja-JP"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44624"/>
            <a:ext cx="8229600" cy="1143000"/>
          </a:xfrm>
          <a:solidFill>
            <a:srgbClr val="FFFF00"/>
          </a:solidFill>
          <a:ln w="57150">
            <a:solidFill>
              <a:schemeClr val="tx1"/>
            </a:solidFill>
          </a:ln>
        </p:spPr>
        <p:txBody>
          <a:bodyPr/>
          <a:lstStyle/>
          <a:p>
            <a:r>
              <a:rPr lang="ja-JP" altLang="en-US" dirty="0" smtClean="0"/>
              <a:t>人流概念</a:t>
            </a:r>
            <a:r>
              <a:rPr lang="ja-JP" altLang="en-US" dirty="0"/>
              <a:t>への収斂</a:t>
            </a:r>
          </a:p>
        </p:txBody>
      </p:sp>
      <p:sp>
        <p:nvSpPr>
          <p:cNvPr id="51203" name="Rectangle 3"/>
          <p:cNvSpPr>
            <a:spLocks noGrp="1" noChangeArrowheads="1"/>
          </p:cNvSpPr>
          <p:nvPr>
            <p:ph type="body" idx="1"/>
          </p:nvPr>
        </p:nvSpPr>
        <p:spPr>
          <a:xfrm>
            <a:off x="467544" y="1340768"/>
            <a:ext cx="8229600" cy="4525963"/>
          </a:xfrm>
        </p:spPr>
        <p:txBody>
          <a:bodyPr>
            <a:noAutofit/>
          </a:bodyPr>
          <a:lstStyle/>
          <a:p>
            <a:pPr>
              <a:lnSpc>
                <a:spcPct val="80000"/>
              </a:lnSpc>
            </a:pPr>
            <a:r>
              <a:rPr lang="ja-JP" altLang="en-US" dirty="0" smtClean="0"/>
              <a:t>観光</a:t>
            </a:r>
            <a:r>
              <a:rPr lang="ja-JP" altLang="en-US" dirty="0"/>
              <a:t>を厳密に定義することは現段階では</a:t>
            </a:r>
            <a:r>
              <a:rPr lang="ja-JP" altLang="en-US" dirty="0" smtClean="0"/>
              <a:t>困難。移動に</a:t>
            </a:r>
            <a:r>
              <a:rPr lang="ja-JP" altLang="en-US" dirty="0"/>
              <a:t>着目する</a:t>
            </a:r>
            <a:r>
              <a:rPr lang="ja-JP" altLang="en-US" dirty="0" smtClean="0"/>
              <a:t>しかない。</a:t>
            </a:r>
            <a:r>
              <a:rPr lang="ja-JP" altLang="en-US" dirty="0"/>
              <a:t>形で現れた移動は観光と非観光を区別できないから、観光は</a:t>
            </a:r>
            <a:r>
              <a:rPr lang="ja-JP" altLang="en-US" dirty="0" smtClean="0"/>
              <a:t>「人流（旅行）」</a:t>
            </a:r>
            <a:r>
              <a:rPr lang="ja-JP" altLang="en-US" dirty="0"/>
              <a:t>という概念に</a:t>
            </a:r>
            <a:r>
              <a:rPr lang="ja-JP" altLang="en-US" dirty="0" smtClean="0"/>
              <a:t>収斂。</a:t>
            </a:r>
            <a:endParaRPr lang="en-US" altLang="ja-JP" dirty="0" smtClean="0"/>
          </a:p>
          <a:p>
            <a:pPr>
              <a:lnSpc>
                <a:spcPct val="80000"/>
              </a:lnSpc>
            </a:pPr>
            <a:r>
              <a:rPr lang="ja-JP" altLang="en-US" dirty="0" smtClean="0"/>
              <a:t>旅行</a:t>
            </a:r>
            <a:r>
              <a:rPr lang="ja-JP" altLang="en-US" dirty="0"/>
              <a:t>の前に目的（観光、亡命、業務）をつけている。旅行は移動が前提である</a:t>
            </a:r>
            <a:r>
              <a:rPr lang="en-US" altLang="ja-JP" dirty="0"/>
              <a:t>.</a:t>
            </a:r>
            <a:r>
              <a:rPr lang="ja-JP" altLang="en-US" dirty="0"/>
              <a:t>というより同意義である。従って観光を説明したことにはならない。起点に戻ることは定住社会ではあたりまえであるが、米国のトレーラー移動生活者には当然のことではない。奴隷や囚人としての移動は交通概念からも排除されている</a:t>
            </a:r>
            <a:r>
              <a:rPr lang="ja-JP" altLang="en-US" dirty="0" smtClean="0"/>
              <a:t>。</a:t>
            </a:r>
            <a:endParaRPr lang="en-US" altLang="ja-JP"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solidFill>
            <a:srgbClr val="FFFF00"/>
          </a:solidFill>
          <a:ln w="57150">
            <a:solidFill>
              <a:schemeClr val="tx1">
                <a:lumMod val="95000"/>
                <a:lumOff val="5000"/>
              </a:schemeClr>
            </a:solidFill>
          </a:ln>
        </p:spPr>
        <p:txBody>
          <a:bodyPr/>
          <a:lstStyle/>
          <a:p>
            <a:r>
              <a:rPr lang="ja-JP" altLang="en-US" dirty="0" smtClean="0"/>
              <a:t>結論　人流学</a:t>
            </a:r>
            <a:r>
              <a:rPr lang="ja-JP" altLang="en-US" dirty="0"/>
              <a:t>の提唱</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3370386"/>
          </a:xfrm>
        </p:spPr>
        <p:txBody>
          <a:bodyPr>
            <a:normAutofit/>
          </a:bodyPr>
          <a:lstStyle/>
          <a:p>
            <a:r>
              <a:rPr lang="ja-JP" altLang="en-US" dirty="0" smtClean="0"/>
              <a:t>中国では？画像</a:t>
            </a:r>
            <a:r>
              <a:rPr kumimoji="1" lang="ja-JP" altLang="en-US" dirty="0" smtClean="0"/>
              <a:t>検索</a:t>
            </a:r>
            <a:r>
              <a:rPr lang="en-US" altLang="ja-JP" dirty="0" smtClean="0"/>
              <a:t/>
            </a:r>
            <a:br>
              <a:rPr lang="en-US" altLang="ja-JP" dirty="0" smtClean="0"/>
            </a:br>
            <a:r>
              <a:rPr lang="en-US" altLang="ja-JP" sz="3100" dirty="0" smtClean="0"/>
              <a:t>https://www.google.co.jp/search?q=%E4%BA%BA%E6%B5%81&amp;tbm=isch&amp;tbo=u&amp;source=univ&amp;sa=X&amp;ei=w0MJU5vOHM7OkwW21oCgCA&amp;ved=0CC4QsAQ&amp;biw=1093&amp;bih=538</a:t>
            </a:r>
            <a:endParaRPr kumimoji="1" lang="ja-JP" altLang="en-US" sz="3100" dirty="0"/>
          </a:p>
        </p:txBody>
      </p:sp>
      <p:pic>
        <p:nvPicPr>
          <p:cNvPr id="1026" name="Picture 2" descr="https://encrypted-tbn2.gstatic.com/images?q=tbn:ANd9GcRl-VWuWi2ypQXdAb0xSlKILFqCpUpyYUHktnkmXSJfjuqTvTfl"/>
          <p:cNvPicPr>
            <a:picLocks noChangeAspect="1" noChangeArrowheads="1"/>
          </p:cNvPicPr>
          <p:nvPr/>
        </p:nvPicPr>
        <p:blipFill>
          <a:blip r:embed="rId2" cstate="print"/>
          <a:srcRect/>
          <a:stretch>
            <a:fillRect/>
          </a:stretch>
        </p:blipFill>
        <p:spPr bwMode="auto">
          <a:xfrm>
            <a:off x="2816721" y="3558132"/>
            <a:ext cx="4419575" cy="294102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ln>
            <a:solidFill>
              <a:schemeClr val="tx1">
                <a:lumMod val="95000"/>
                <a:lumOff val="5000"/>
              </a:schemeClr>
            </a:solidFill>
          </a:ln>
        </p:spPr>
        <p:txBody>
          <a:bodyPr/>
          <a:lstStyle/>
          <a:p>
            <a:r>
              <a:rPr kumimoji="1" lang="ja-JP" altLang="en-US" dirty="0" smtClean="0"/>
              <a:t>人流の基礎は人口（出産・婚姻）</a:t>
            </a:r>
            <a:endParaRPr kumimoji="1" lang="ja-JP" altLang="en-US" dirty="0"/>
          </a:p>
        </p:txBody>
      </p:sp>
      <p:pic>
        <p:nvPicPr>
          <p:cNvPr id="19458" name="Picture 2" descr="http://www.tourism.jp/wp/wp-content/uploads/2013/07/number-close-up_childbearing-age_01.jpg"/>
          <p:cNvPicPr>
            <a:picLocks noChangeAspect="1" noChangeArrowheads="1"/>
          </p:cNvPicPr>
          <p:nvPr/>
        </p:nvPicPr>
        <p:blipFill>
          <a:blip r:embed="rId2" cstate="print"/>
          <a:srcRect/>
          <a:stretch>
            <a:fillRect/>
          </a:stretch>
        </p:blipFill>
        <p:spPr bwMode="auto">
          <a:xfrm>
            <a:off x="586913" y="1340768"/>
            <a:ext cx="8233559" cy="551723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061864"/>
            <a:ext cx="8229600" cy="1575048"/>
          </a:xfrm>
          <a:solidFill>
            <a:srgbClr val="FFFF00"/>
          </a:solidFill>
          <a:ln w="38100">
            <a:solidFill>
              <a:schemeClr val="tx1">
                <a:lumMod val="95000"/>
                <a:lumOff val="5000"/>
              </a:schemeClr>
            </a:solidFill>
          </a:ln>
        </p:spPr>
        <p:txBody>
          <a:bodyPr>
            <a:normAutofit/>
          </a:bodyPr>
          <a:lstStyle/>
          <a:p>
            <a:r>
              <a:rPr kumimoji="1" lang="ja-JP" altLang="en-US" dirty="0" smtClean="0"/>
              <a:t>造語はユビキタス時代の人流</a:t>
            </a:r>
            <a:r>
              <a:rPr kumimoji="1" lang="en-US" altLang="ja-JP" dirty="0" smtClean="0"/>
              <a:t/>
            </a:r>
            <a:br>
              <a:rPr kumimoji="1" lang="en-US" altLang="ja-JP" dirty="0" smtClean="0"/>
            </a:br>
            <a:r>
              <a:rPr lang="ja-JP" altLang="en-US" dirty="0" smtClean="0"/>
              <a:t>←観光概念の非科学性から発想</a:t>
            </a:r>
            <a:endParaRPr kumimoji="1" lang="ja-JP" altLang="en-US" dirty="0"/>
          </a:p>
        </p:txBody>
      </p:sp>
      <p:sp>
        <p:nvSpPr>
          <p:cNvPr id="3" name="コンテンツ プレースホルダ 2"/>
          <p:cNvSpPr>
            <a:spLocks noGrp="1"/>
          </p:cNvSpPr>
          <p:nvPr>
            <p:ph idx="1"/>
          </p:nvPr>
        </p:nvSpPr>
        <p:spPr>
          <a:xfrm>
            <a:off x="457200" y="3904456"/>
            <a:ext cx="8229600" cy="1540768"/>
          </a:xfrm>
        </p:spPr>
        <p:txBody>
          <a:bodyPr/>
          <a:lstStyle/>
          <a:p>
            <a:pPr>
              <a:buNone/>
            </a:pPr>
            <a:r>
              <a:rPr lang="ja-JP" altLang="en-US" dirty="0" smtClean="0"/>
              <a:t>国土交通省ホームページ</a:t>
            </a:r>
            <a:endParaRPr lang="en-US" altLang="ja-JP" dirty="0" smtClean="0"/>
          </a:p>
          <a:p>
            <a:pPr>
              <a:buNone/>
            </a:pPr>
            <a:r>
              <a:rPr lang="ja-JP" altLang="en-US" b="1" dirty="0" smtClean="0"/>
              <a:t>災害に強い国土・地域・経済の構築</a:t>
            </a:r>
            <a:endParaRPr kumimoji="1" lang="ja-JP" altLang="en-US" dirty="0"/>
          </a:p>
        </p:txBody>
      </p:sp>
      <p:sp>
        <p:nvSpPr>
          <p:cNvPr id="4" name="タイトル 1"/>
          <p:cNvSpPr txBox="1">
            <a:spLocks/>
          </p:cNvSpPr>
          <p:nvPr/>
        </p:nvSpPr>
        <p:spPr>
          <a:xfrm>
            <a:off x="323528" y="5157192"/>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1" i="0" u="none" strike="noStrike" kern="1200" cap="none" spc="0" normalizeH="0" baseline="0" noProof="0" dirty="0" smtClean="0">
                <a:ln>
                  <a:noFill/>
                </a:ln>
                <a:solidFill>
                  <a:schemeClr val="tx1"/>
                </a:solidFill>
                <a:effectLst/>
                <a:uLnTx/>
                <a:uFillTx/>
                <a:latin typeface="+mj-lt"/>
                <a:ea typeface="+mj-ea"/>
                <a:cs typeface="+mj-cs"/>
              </a:rPr>
              <a:t>人流・物流におけるリダンダンシーの確保、災害に強い人流・物流システム</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正方形/長方形 4"/>
          <p:cNvSpPr/>
          <p:nvPr/>
        </p:nvSpPr>
        <p:spPr>
          <a:xfrm>
            <a:off x="2850214" y="3059668"/>
            <a:ext cx="3443571" cy="369332"/>
          </a:xfrm>
          <a:prstGeom prst="rect">
            <a:avLst/>
          </a:prstGeom>
        </p:spPr>
        <p:txBody>
          <a:bodyPr wrap="square">
            <a:spAutoFit/>
          </a:bodyPr>
          <a:lstStyle/>
          <a:p>
            <a:r>
              <a:rPr lang="ja-JP" altLang="en-US" b="1" dirty="0" smtClean="0">
                <a:solidFill>
                  <a:srgbClr val="FF0000"/>
                </a:solidFill>
              </a:rPr>
              <a:t>国土交通省のＨＰでも使用始める</a:t>
            </a:r>
            <a:endParaRPr lang="ja-JP" altLang="en-US"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人流の空間軸</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solidFill>
                  <a:srgbClr val="FF0000"/>
                </a:solidFill>
              </a:rPr>
              <a:t>適正</a:t>
            </a:r>
            <a:r>
              <a:rPr lang="ja-JP" altLang="en-US" dirty="0" smtClean="0">
                <a:solidFill>
                  <a:srgbClr val="FF0000"/>
                </a:solidFill>
              </a:rPr>
              <a:t>配置　過疎と過密</a:t>
            </a:r>
            <a:endParaRPr lang="en-US" altLang="ja-JP" dirty="0" smtClean="0">
              <a:solidFill>
                <a:srgbClr val="FF0000"/>
              </a:solidFill>
            </a:endParaRPr>
          </a:p>
          <a:p>
            <a:r>
              <a:rPr lang="ja-JP" altLang="en-US" dirty="0" smtClean="0"/>
              <a:t>鉄道整備における再開発派と郊外派</a:t>
            </a:r>
            <a:endParaRPr lang="en-US" altLang="ja-JP" dirty="0" smtClean="0"/>
          </a:p>
          <a:p>
            <a:r>
              <a:rPr kumimoji="1" lang="ja-JP" altLang="en-US" dirty="0" smtClean="0"/>
              <a:t>一極集中論から首都機能移転</a:t>
            </a:r>
            <a:endParaRPr kumimoji="1" lang="en-US" altLang="ja-JP" dirty="0" smtClean="0"/>
          </a:p>
          <a:p>
            <a:r>
              <a:rPr lang="ja-JP" altLang="en-US" dirty="0" smtClean="0"/>
              <a:t>一日交通圏構想</a:t>
            </a:r>
            <a:endParaRPr lang="en-US" altLang="ja-JP" dirty="0" smtClean="0"/>
          </a:p>
          <a:p>
            <a:r>
              <a:rPr kumimoji="1" lang="ja-JP" altLang="en-US" dirty="0" smtClean="0"/>
              <a:t>再び人口減少　</a:t>
            </a:r>
            <a:endParaRPr kumimoji="1" lang="en-US" altLang="ja-JP" dirty="0" smtClean="0"/>
          </a:p>
          <a:p>
            <a:r>
              <a:rPr lang="ja-JP" altLang="en-US" dirty="0" smtClean="0"/>
              <a:t>外国人労働者と外国人観光客</a:t>
            </a:r>
            <a:r>
              <a:rPr kumimoji="1" lang="ja-JP" altLang="en-US" dirty="0" smtClean="0"/>
              <a:t>　</a:t>
            </a:r>
            <a:endParaRPr kumimoji="1" lang="en-US" altLang="ja-JP"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人流の時間軸</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solidFill>
                  <a:srgbClr val="FF0000"/>
                </a:solidFill>
              </a:rPr>
              <a:t>人口減少　少子化</a:t>
            </a:r>
            <a:r>
              <a:rPr kumimoji="1" lang="ja-JP" altLang="en-US" dirty="0" smtClean="0"/>
              <a:t>対策より家族政策</a:t>
            </a:r>
            <a:endParaRPr kumimoji="1" lang="en-US" altLang="ja-JP" dirty="0" smtClean="0"/>
          </a:p>
          <a:p>
            <a:r>
              <a:rPr kumimoji="1" lang="ja-JP" altLang="en-US" dirty="0" smtClean="0"/>
              <a:t>ラベンシュタインの法則</a:t>
            </a:r>
            <a:endParaRPr kumimoji="1" lang="en-US" altLang="ja-JP" dirty="0" smtClean="0"/>
          </a:p>
          <a:p>
            <a:r>
              <a:rPr lang="ja-JP" altLang="en-US" dirty="0" smtClean="0"/>
              <a:t>人口ボーナスと人口オーナス</a:t>
            </a:r>
            <a:endParaRPr lang="en-US" altLang="ja-JP" dirty="0" smtClean="0"/>
          </a:p>
          <a:p>
            <a:r>
              <a:rPr lang="ja-JP" altLang="en-US" dirty="0" smtClean="0"/>
              <a:t>空き家対策と失われた郊外緑地</a:t>
            </a:r>
            <a:endParaRPr lang="en-US" altLang="ja-JP" dirty="0" smtClean="0"/>
          </a:p>
          <a:p>
            <a:r>
              <a:rPr lang="ja-JP" altLang="en-US" dirty="0" smtClean="0"/>
              <a:t>交流志向の都心交通整備と空港整備</a:t>
            </a:r>
          </a:p>
          <a:p>
            <a:r>
              <a:rPr lang="ja-JP" altLang="en-US" dirty="0" smtClean="0"/>
              <a:t>交通と通信　情報化の行方</a:t>
            </a:r>
            <a:endParaRPr lang="en-US" altLang="ja-JP" dirty="0" smtClean="0"/>
          </a:p>
          <a:p>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何故「旅客交通」ではないのか？</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旅客・貨物の分類</a:t>
            </a:r>
            <a:endParaRPr kumimoji="1" lang="en-US" altLang="ja-JP" dirty="0" smtClean="0"/>
          </a:p>
          <a:p>
            <a:r>
              <a:rPr kumimoji="1" lang="ja-JP" altLang="en-US" dirty="0" smtClean="0"/>
              <a:t>物流概念の普及　ロジスティックは単なるモノの移動ではない</a:t>
            </a:r>
            <a:endParaRPr kumimoji="1" lang="en-US" altLang="ja-JP" dirty="0" smtClean="0"/>
          </a:p>
          <a:p>
            <a:r>
              <a:rPr lang="ja-JP" altLang="en-US" dirty="0" smtClean="0"/>
              <a:t>ヒトの移動も単なる人間の空間的移動ではなく、時間的要素や滞在（物流でいう保管）等も含めた概念でとらまえると、人流概念がふさわしい</a:t>
            </a:r>
            <a:endParaRPr lang="en-US" altLang="ja-JP" dirty="0" smtClean="0"/>
          </a:p>
          <a:p>
            <a:r>
              <a:rPr lang="ja-JP" altLang="en-US" dirty="0" smtClean="0">
                <a:solidFill>
                  <a:srgbClr val="FF0000"/>
                </a:solidFill>
              </a:rPr>
              <a:t>特</a:t>
            </a:r>
            <a:r>
              <a:rPr kumimoji="1" lang="ja-JP" altLang="en-US" dirty="0" smtClean="0">
                <a:solidFill>
                  <a:srgbClr val="FF0000"/>
                </a:solidFill>
              </a:rPr>
              <a:t>に概念のあいまいな「観光」を含めて論じる場合に有意である</a:t>
            </a:r>
            <a:endParaRPr kumimoji="1" lang="en-US" altLang="ja-JP" dirty="0" smtClean="0">
              <a:solidFill>
                <a:srgbClr val="FF0000"/>
              </a:solidFill>
            </a:endParaRPr>
          </a:p>
          <a:p>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830</TotalTime>
  <Words>2541</Words>
  <Application>Microsoft Office PowerPoint</Application>
  <PresentationFormat>画面に合わせる (4:3)</PresentationFormat>
  <Paragraphs>205</Paragraphs>
  <Slides>38</Slides>
  <Notes>26</Notes>
  <HiddenSlides>2</HiddenSlides>
  <MMClips>0</MMClips>
  <ScaleCrop>false</ScaleCrop>
  <HeadingPairs>
    <vt:vector size="4" baseType="variant">
      <vt:variant>
        <vt:lpstr>テーマ</vt:lpstr>
      </vt:variant>
      <vt:variant>
        <vt:i4>1</vt:i4>
      </vt:variant>
      <vt:variant>
        <vt:lpstr>スライド タイトル</vt:lpstr>
      </vt:variant>
      <vt:variant>
        <vt:i4>38</vt:i4>
      </vt:variant>
    </vt:vector>
  </HeadingPairs>
  <TitlesOfParts>
    <vt:vector size="39" baseType="lpstr">
      <vt:lpstr>Office テーマ</vt:lpstr>
      <vt:lpstr>スライド 1</vt:lpstr>
      <vt:lpstr>人流論の試み ～ヒトを移動させる力～</vt:lpstr>
      <vt:lpstr>物流に対して「人流」を造語</vt:lpstr>
      <vt:lpstr>中国では？画像検索 https://www.google.co.jp/search?q=%E4%BA%BA%E6%B5%81&amp;tbm=isch&amp;tbo=u&amp;source=univ&amp;sa=X&amp;ei=w0MJU5vOHM7OkwW21oCgCA&amp;ved=0CC4QsAQ&amp;biw=1093&amp;bih=538</vt:lpstr>
      <vt:lpstr>人流の基礎は人口（出産・婚姻）</vt:lpstr>
      <vt:lpstr>造語はユビキタス時代の人流 ←観光概念の非科学性から発想</vt:lpstr>
      <vt:lpstr>人流の空間軸</vt:lpstr>
      <vt:lpstr>人流の時間軸</vt:lpstr>
      <vt:lpstr>何故「旅客交通」ではないのか？</vt:lpstr>
      <vt:lpstr>　人を移動させる原因←脳内作用</vt:lpstr>
      <vt:lpstr>人流とは暮らし方を表す</vt:lpstr>
      <vt:lpstr>住する所なきをまず花と知るべし 世阿弥の花伝書</vt:lpstr>
      <vt:lpstr>人流としてとらえる必要性 　　2009年4月17日讀賣新聞論説（ＨＰ掲載） </vt:lpstr>
      <vt:lpstr>経済学は何のため？ 金銭評価で資源の最適配分</vt:lpstr>
      <vt:lpstr>「観光」学は何のために？</vt:lpstr>
      <vt:lpstr>観光学は人流学</vt:lpstr>
      <vt:lpstr>社会システムとしての観光</vt:lpstr>
      <vt:lpstr>マスメディア、インターネットメディア</vt:lpstr>
      <vt:lpstr>観光システム</vt:lpstr>
      <vt:lpstr>資本主義（岩井克人）</vt:lpstr>
      <vt:lpstr>資本主義商品である観光情報</vt:lpstr>
      <vt:lpstr>物見遊山</vt:lpstr>
      <vt:lpstr>梅棹忠夫の観光観 『梅棹忠夫著作集第21号』中央公論社1993年</vt:lpstr>
      <vt:lpstr>　観光の定義</vt:lpstr>
      <vt:lpstr>スライド 25</vt:lpstr>
      <vt:lpstr>観光研究1998.3　VOL9/No２　 「観光・観光資源・観光地」の定義</vt:lpstr>
      <vt:lpstr>日常と非日常</vt:lpstr>
      <vt:lpstr>日常・非日常の相対化</vt:lpstr>
      <vt:lpstr>日常生活圏を「離脱」</vt:lpstr>
      <vt:lpstr>離脱（移動）は必然か？</vt:lpstr>
      <vt:lpstr>移動の自由</vt:lpstr>
      <vt:lpstr>移動ニーズの階層仮説</vt:lpstr>
      <vt:lpstr>人流概念の発生</vt:lpstr>
      <vt:lpstr>網膜に映像を直接投影して映画やゲームが楽しめるヘッドホン「Glyph」</vt:lpstr>
      <vt:lpstr>http://gigazine.net/news/20140202-glyph-mobile-theater/</vt:lpstr>
      <vt:lpstr>まとめ　人流と観光</vt:lpstr>
      <vt:lpstr>人流概念への収斂</vt:lpstr>
      <vt:lpstr>結論　人流学の提唱</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人流学の提唱</dc:title>
  <dc:creator>owner</dc:creator>
  <cp:lastModifiedBy>teramae</cp:lastModifiedBy>
  <cp:revision>37</cp:revision>
  <dcterms:created xsi:type="dcterms:W3CDTF">2014-03-14T02:54:11Z</dcterms:created>
  <dcterms:modified xsi:type="dcterms:W3CDTF">2014-06-09T22:43:54Z</dcterms:modified>
</cp:coreProperties>
</file>