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32" r:id="rId2"/>
    <p:sldId id="347" r:id="rId3"/>
    <p:sldId id="348"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30" r:id="rId19"/>
    <p:sldId id="331" r:id="rId20"/>
    <p:sldId id="323" r:id="rId21"/>
    <p:sldId id="329" r:id="rId22"/>
    <p:sldId id="301" r:id="rId23"/>
    <p:sldId id="302" r:id="rId24"/>
    <p:sldId id="267" r:id="rId25"/>
    <p:sldId id="328" r:id="rId26"/>
    <p:sldId id="270" r:id="rId27"/>
    <p:sldId id="327" r:id="rId28"/>
    <p:sldId id="278" r:id="rId29"/>
    <p:sldId id="279" r:id="rId30"/>
    <p:sldId id="280" r:id="rId31"/>
    <p:sldId id="281" r:id="rId32"/>
    <p:sldId id="282" r:id="rId33"/>
    <p:sldId id="283" r:id="rId34"/>
    <p:sldId id="284" r:id="rId35"/>
    <p:sldId id="288" r:id="rId36"/>
    <p:sldId id="293" r:id="rId37"/>
    <p:sldId id="294" r:id="rId38"/>
    <p:sldId id="295" r:id="rId39"/>
    <p:sldId id="296" r:id="rId40"/>
    <p:sldId id="297" r:id="rId41"/>
    <p:sldId id="298" r:id="rId42"/>
    <p:sldId id="299" r:id="rId43"/>
    <p:sldId id="300"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6208" autoAdjust="0"/>
  </p:normalViewPr>
  <p:slideViewPr>
    <p:cSldViewPr>
      <p:cViewPr varScale="1">
        <p:scale>
          <a:sx n="55" d="100"/>
          <a:sy n="55" d="100"/>
        </p:scale>
        <p:origin x="-180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CFA7AC-D300-4CF0-BC7B-7B0852ABFF65}" type="datetimeFigureOut">
              <a:rPr kumimoji="1" lang="ja-JP" altLang="en-US" smtClean="0"/>
              <a:pPr/>
              <a:t>2014/6/10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07114B-0554-41DF-B167-43F1B0D6961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40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6304D1-8EC9-494F-88E5-10872B2AA4A6}" type="slidenum">
              <a:rPr lang="ja-JP" altLang="en-US" smtClean="0">
                <a:ea typeface="ＭＳ Ｐゴシック" pitchFamily="50" charset="-128"/>
              </a:rPr>
              <a:pPr/>
              <a:t>1</a:t>
            </a:fld>
            <a:endParaRPr lang="ja-JP" altLang="en-US" smtClean="0">
              <a:ea typeface="ＭＳ Ｐゴシック"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73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97C84C-472C-4F0C-BBFD-80D1FD767257}" type="slidenum">
              <a:rPr lang="ja-JP" altLang="en-US" smtClean="0">
                <a:ea typeface="ＭＳ Ｐゴシック" pitchFamily="50" charset="-128"/>
              </a:rPr>
              <a:pPr/>
              <a:t>12</a:t>
            </a:fld>
            <a:endParaRPr lang="ja-JP" altLang="en-US" smtClean="0">
              <a:ea typeface="ＭＳ Ｐゴシック"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8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83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54DAFB-6BF6-4245-AE3F-C6E14EC917B5}" type="slidenum">
              <a:rPr lang="ja-JP" altLang="en-US" smtClean="0">
                <a:ea typeface="ＭＳ Ｐゴシック" pitchFamily="50" charset="-128"/>
              </a:rPr>
              <a:pPr/>
              <a:t>13</a:t>
            </a:fld>
            <a:endParaRPr lang="ja-JP" altLang="en-US" smtClean="0">
              <a:ea typeface="ＭＳ Ｐゴシック"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93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93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37E99B-B482-4BDC-B612-221F584A0A85}" type="slidenum">
              <a:rPr lang="ja-JP" altLang="en-US" smtClean="0">
                <a:ea typeface="ＭＳ Ｐゴシック" pitchFamily="50" charset="-128"/>
              </a:rPr>
              <a:pPr/>
              <a:t>14</a:t>
            </a:fld>
            <a:endParaRPr lang="ja-JP" altLang="en-US" smtClean="0">
              <a:ea typeface="ＭＳ Ｐゴシック"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042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04D351-FE76-4106-BD37-DDCA4559D6F4}" type="slidenum">
              <a:rPr lang="ja-JP" altLang="en-US" smtClean="0">
                <a:ea typeface="ＭＳ Ｐゴシック" pitchFamily="50" charset="-128"/>
              </a:rPr>
              <a:pPr/>
              <a:t>15</a:t>
            </a:fld>
            <a:endParaRPr lang="ja-JP" altLang="en-US" smtClean="0">
              <a:ea typeface="ＭＳ Ｐゴシック"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24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246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E42477-099A-42D6-B4C9-A1B9A7361639}" type="slidenum">
              <a:rPr lang="ja-JP" altLang="en-US" smtClean="0">
                <a:ea typeface="ＭＳ Ｐゴシック" pitchFamily="50" charset="-128"/>
              </a:rPr>
              <a:pPr/>
              <a:t>16</a:t>
            </a:fld>
            <a:endParaRPr lang="ja-JP" altLang="en-US" smtClean="0">
              <a:ea typeface="ＭＳ Ｐゴシック"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407114B-0554-41DF-B167-43F1B0D6961A}" type="slidenum">
              <a:rPr kumimoji="1" lang="ja-JP" altLang="en-US" smtClean="0"/>
              <a:pPr/>
              <a:t>17</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407114B-0554-41DF-B167-43F1B0D6961A}" type="slidenum">
              <a:rPr kumimoji="1" lang="ja-JP" altLang="en-US" smtClean="0"/>
              <a:pPr/>
              <a:t>18</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407114B-0554-41DF-B167-43F1B0D6961A}" type="slidenum">
              <a:rPr kumimoji="1" lang="ja-JP" altLang="en-US" smtClean="0"/>
              <a:pPr/>
              <a:t>19</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407114B-0554-41DF-B167-43F1B0D6961A}" type="slidenum">
              <a:rPr kumimoji="1" lang="ja-JP" altLang="en-US" smtClean="0"/>
              <a:pPr/>
              <a:t>20</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93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593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DBE974-D8DD-4977-B07A-EC1ABAC7B48C}" type="slidenum">
              <a:rPr lang="ja-JP" altLang="en-US"/>
              <a:pPr/>
              <a:t>21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407114B-0554-41DF-B167-43F1B0D6961A}" type="slidenum">
              <a:rPr kumimoji="1" lang="ja-JP" altLang="en-US" smtClean="0"/>
              <a:pPr/>
              <a:t>22</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407114B-0554-41DF-B167-43F1B0D6961A}" type="slidenum">
              <a:rPr kumimoji="1" lang="ja-JP" altLang="en-US" smtClean="0"/>
              <a:pPr/>
              <a:t>23</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49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249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F56B1F-7762-47A8-90B4-693DEB529E7D}" type="slidenum">
              <a:rPr lang="ja-JP" altLang="en-US" smtClean="0">
                <a:ea typeface="ＭＳ Ｐゴシック" pitchFamily="50" charset="-128"/>
              </a:rPr>
              <a:pPr/>
              <a:t>24</a:t>
            </a:fld>
            <a:endParaRPr lang="ja-JP" altLang="en-US" smtClean="0">
              <a:ea typeface="ＭＳ Ｐゴシック" pitchFamily="5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407114B-0554-41DF-B167-43F1B0D6961A}" type="slidenum">
              <a:rPr kumimoji="1" lang="ja-JP" altLang="en-US" smtClean="0"/>
              <a:pPr/>
              <a:t>25</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00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00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F4FE24-C130-4F5E-B59C-9AA017A93E91}" type="slidenum">
              <a:rPr lang="ja-JP" altLang="en-US" smtClean="0">
                <a:ea typeface="ＭＳ Ｐゴシック" pitchFamily="50" charset="-128"/>
              </a:rPr>
              <a:pPr/>
              <a:t>26</a:t>
            </a:fld>
            <a:endParaRPr lang="ja-JP" altLang="en-US" smtClean="0">
              <a:ea typeface="ＭＳ Ｐゴシック"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407114B-0554-41DF-B167-43F1B0D6961A}" type="slidenum">
              <a:rPr kumimoji="1" lang="ja-JP" altLang="en-US" smtClean="0"/>
              <a:pPr/>
              <a:t>27</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407114B-0554-41DF-B167-43F1B0D6961A}" type="slidenum">
              <a:rPr kumimoji="1" lang="ja-JP" altLang="en-US" smtClean="0"/>
              <a:pPr/>
              <a:t>28</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Google Glass</a:t>
            </a:r>
            <a:r>
              <a:rPr lang="ja-JP" altLang="en-US" dirty="0" smtClean="0"/>
              <a:t>をかけて生活していると、私が尋ねなくても欲しい情報が手に入る。例えばお昼時、米サンフランシスコ対岸のサウサリトを歩くと、</a:t>
            </a:r>
            <a:r>
              <a:rPr lang="en-US" altLang="ja-JP" dirty="0" smtClean="0"/>
              <a:t>Google Glass</a:t>
            </a:r>
            <a:r>
              <a:rPr lang="ja-JP" altLang="en-US" dirty="0" smtClean="0"/>
              <a:t>が近くの人気レストランを教えてくれる。</a:t>
            </a:r>
            <a:endParaRPr kumimoji="1" lang="ja-JP" altLang="en-US" dirty="0"/>
          </a:p>
        </p:txBody>
      </p:sp>
      <p:sp>
        <p:nvSpPr>
          <p:cNvPr id="4" name="スライド番号プレースホルダ 3"/>
          <p:cNvSpPr>
            <a:spLocks noGrp="1"/>
          </p:cNvSpPr>
          <p:nvPr>
            <p:ph type="sldNum" sz="quarter" idx="10"/>
          </p:nvPr>
        </p:nvSpPr>
        <p:spPr/>
        <p:txBody>
          <a:bodyPr/>
          <a:lstStyle/>
          <a:p>
            <a:fld id="{9407114B-0554-41DF-B167-43F1B0D6961A}" type="slidenum">
              <a:rPr kumimoji="1" lang="ja-JP" altLang="en-US" smtClean="0"/>
              <a:pPr/>
              <a:t>29</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　</a:t>
            </a:r>
            <a:r>
              <a:rPr lang="en-US" altLang="ja-JP" dirty="0" smtClean="0"/>
              <a:t>Google Now</a:t>
            </a:r>
            <a:r>
              <a:rPr lang="ja-JP" altLang="en-US" dirty="0" smtClean="0"/>
              <a:t>は利用者のスケジュールを把握し、フライト情報を表示することもできる（右の写真）。例えば、「ロスアンゼルスからサンフランシスコまで、</a:t>
            </a:r>
            <a:r>
              <a:rPr lang="en-US" altLang="ja-JP" dirty="0" smtClean="0"/>
              <a:t>8:17</a:t>
            </a:r>
            <a:r>
              <a:rPr lang="ja-JP" altLang="en-US" dirty="0" smtClean="0"/>
              <a:t>発のユナイティッド航空</a:t>
            </a:r>
            <a:r>
              <a:rPr lang="en-US" altLang="ja-JP" dirty="0" smtClean="0"/>
              <a:t>788</a:t>
            </a:r>
            <a:r>
              <a:rPr lang="ja-JP" altLang="en-US" dirty="0" smtClean="0"/>
              <a:t>便で飛ぶ」予定の場合、と</a:t>
            </a:r>
            <a:r>
              <a:rPr lang="en-US" altLang="ja-JP" dirty="0" smtClean="0"/>
              <a:t>Google Glass</a:t>
            </a:r>
            <a:r>
              <a:rPr lang="ja-JP" altLang="en-US" dirty="0" smtClean="0"/>
              <a:t>がフライトの運行状況を確認してくれる。空港に向かう前、</a:t>
            </a:r>
            <a:r>
              <a:rPr lang="en-US" altLang="ja-JP" dirty="0" smtClean="0"/>
              <a:t>Google Glass</a:t>
            </a:r>
            <a:r>
              <a:rPr lang="ja-JP" altLang="en-US" dirty="0" smtClean="0"/>
              <a:t>で、飛行機が予定時間（</a:t>
            </a:r>
            <a:r>
              <a:rPr lang="en-US" altLang="ja-JP" dirty="0" smtClean="0"/>
              <a:t>On time</a:t>
            </a:r>
            <a:r>
              <a:rPr lang="ja-JP" altLang="en-US" dirty="0" smtClean="0"/>
              <a:t>）に出発するかどうかをチェックできる。</a:t>
            </a:r>
          </a:p>
        </p:txBody>
      </p:sp>
      <p:sp>
        <p:nvSpPr>
          <p:cNvPr id="4" name="スライド番号プレースホルダ 3"/>
          <p:cNvSpPr>
            <a:spLocks noGrp="1"/>
          </p:cNvSpPr>
          <p:nvPr>
            <p:ph type="sldNum" sz="quarter" idx="10"/>
          </p:nvPr>
        </p:nvSpPr>
        <p:spPr/>
        <p:txBody>
          <a:bodyPr/>
          <a:lstStyle/>
          <a:p>
            <a:fld id="{9407114B-0554-41DF-B167-43F1B0D6961A}" type="slidenum">
              <a:rPr kumimoji="1" lang="ja-JP" altLang="en-US" smtClean="0"/>
              <a:pPr/>
              <a:t>30</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私の</a:t>
            </a:r>
            <a:r>
              <a:rPr lang="en-US" altLang="ja-JP" dirty="0" smtClean="0"/>
              <a:t>Google Glass</a:t>
            </a:r>
            <a:r>
              <a:rPr lang="ja-JP" altLang="en-US" dirty="0" smtClean="0"/>
              <a:t>は、サンフランシスコ</a:t>
            </a:r>
            <a:r>
              <a:rPr lang="en-US" altLang="ja-JP" dirty="0" smtClean="0"/>
              <a:t>49ers</a:t>
            </a:r>
            <a:r>
              <a:rPr lang="ja-JP" altLang="en-US" dirty="0" smtClean="0"/>
              <a:t>が</a:t>
            </a:r>
            <a:r>
              <a:rPr lang="en-US" altLang="ja-JP" dirty="0" smtClean="0"/>
              <a:t>9</a:t>
            </a:r>
            <a:r>
              <a:rPr lang="ja-JP" altLang="en-US" dirty="0" smtClean="0"/>
              <a:t>対</a:t>
            </a:r>
            <a:r>
              <a:rPr lang="en-US" altLang="ja-JP" dirty="0" smtClean="0"/>
              <a:t>0</a:t>
            </a:r>
            <a:r>
              <a:rPr lang="ja-JP" altLang="en-US" dirty="0" smtClean="0"/>
              <a:t>でリードしていると教えてくれた（上の写真</a:t>
            </a:r>
            <a:r>
              <a:rPr lang="en-US" altLang="ja-JP" dirty="0" smtClean="0"/>
              <a:t>)</a:t>
            </a:r>
            <a:r>
              <a:rPr lang="ja-JP" altLang="en-US" dirty="0" err="1" smtClean="0"/>
              <a:t>。</a:t>
            </a:r>
            <a:r>
              <a:rPr lang="ja-JP" altLang="en-US" dirty="0" smtClean="0"/>
              <a:t>私がサンフランシスコ</a:t>
            </a:r>
            <a:r>
              <a:rPr lang="en-US" altLang="ja-JP" dirty="0" smtClean="0"/>
              <a:t>49ers</a:t>
            </a:r>
            <a:r>
              <a:rPr lang="ja-JP" altLang="en-US" dirty="0" smtClean="0"/>
              <a:t>のファンであることを推測し、こちらが聞く前に、対戦予定や結果を表示するのだ。</a:t>
            </a:r>
            <a:endParaRPr kumimoji="1" lang="ja-JP" altLang="en-US" dirty="0"/>
          </a:p>
        </p:txBody>
      </p:sp>
      <p:sp>
        <p:nvSpPr>
          <p:cNvPr id="4" name="スライド番号プレースホルダ 3"/>
          <p:cNvSpPr>
            <a:spLocks noGrp="1"/>
          </p:cNvSpPr>
          <p:nvPr>
            <p:ph type="sldNum" sz="quarter" idx="10"/>
          </p:nvPr>
        </p:nvSpPr>
        <p:spPr/>
        <p:txBody>
          <a:bodyPr/>
          <a:lstStyle/>
          <a:p>
            <a:fld id="{9407114B-0554-41DF-B167-43F1B0D6961A}" type="slidenum">
              <a:rPr kumimoji="1" lang="ja-JP" altLang="en-US" smtClean="0"/>
              <a:pPr/>
              <a:t>31</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148002-6A14-4F14-A243-B07B19132D76}"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　</a:t>
            </a:r>
            <a:r>
              <a:rPr lang="en-US" altLang="ja-JP" dirty="0" smtClean="0"/>
              <a:t>Google Now</a:t>
            </a:r>
            <a:r>
              <a:rPr lang="ja-JP" altLang="en-US" dirty="0" smtClean="0"/>
              <a:t>は利用者のカレンダー、検索履歴、</a:t>
            </a:r>
            <a:r>
              <a:rPr lang="en-US" altLang="ja-JP" dirty="0" smtClean="0"/>
              <a:t>Gmail</a:t>
            </a:r>
            <a:r>
              <a:rPr lang="ja-JP" altLang="en-US" dirty="0" smtClean="0"/>
              <a:t>などを参照して、利用者の情報を抽出し、カード形式で表示する。利用者がプロフィールなど、個人情報を入力するのではなく、抽出したデータを</a:t>
            </a:r>
            <a:r>
              <a:rPr lang="en-US" altLang="ja-JP" dirty="0" smtClean="0"/>
              <a:t>Google Now</a:t>
            </a:r>
            <a:r>
              <a:rPr lang="ja-JP" altLang="en-US" dirty="0" smtClean="0"/>
              <a:t>が解析し、利用者が欲している情報を能動的に表示する。</a:t>
            </a:r>
          </a:p>
          <a:p>
            <a:r>
              <a:rPr lang="ja-JP" altLang="en-US" dirty="0" smtClean="0"/>
              <a:t>　人間の秘書のように、こちらが尋ねる前に、欲しい情報を提示する。</a:t>
            </a:r>
            <a:r>
              <a:rPr lang="en-US" altLang="ja-JP" dirty="0" smtClean="0"/>
              <a:t>Google Now</a:t>
            </a:r>
            <a:r>
              <a:rPr lang="ja-JP" altLang="en-US" dirty="0" smtClean="0"/>
              <a:t>がこちらの行動を監視しており、気味が悪いところはあるが、それ以上の利便性を感じる。</a:t>
            </a:r>
            <a:r>
              <a:rPr lang="en-US" altLang="ja-JP" dirty="0" smtClean="0"/>
              <a:t>Google Now</a:t>
            </a:r>
            <a:r>
              <a:rPr lang="ja-JP" altLang="en-US" dirty="0" smtClean="0"/>
              <a:t>は</a:t>
            </a:r>
            <a:r>
              <a:rPr lang="en-US" altLang="ja-JP" dirty="0" smtClean="0"/>
              <a:t>Android</a:t>
            </a:r>
            <a:r>
              <a:rPr lang="ja-JP" altLang="en-US" dirty="0" smtClean="0"/>
              <a:t>（アンドロイド）の一機能として、既にスマホで利用されている。もちろん、スマホでも</a:t>
            </a:r>
            <a:r>
              <a:rPr lang="en-US" altLang="ja-JP" dirty="0" smtClean="0"/>
              <a:t>Google Now</a:t>
            </a:r>
            <a:r>
              <a:rPr lang="ja-JP" altLang="en-US" dirty="0" smtClean="0"/>
              <a:t>を使ってきたが、これに比べ</a:t>
            </a:r>
            <a:r>
              <a:rPr lang="en-US" altLang="ja-JP" dirty="0" smtClean="0"/>
              <a:t>Google Glass</a:t>
            </a:r>
            <a:r>
              <a:rPr lang="ja-JP" altLang="en-US" dirty="0" smtClean="0"/>
              <a:t>では目の前に情報が表示され、瞬時に情報を閲覧できるため、圧倒的に便利である。</a:t>
            </a:r>
          </a:p>
          <a:p>
            <a:endParaRPr kumimoji="1" lang="ja-JP" altLang="en-US" dirty="0"/>
          </a:p>
        </p:txBody>
      </p:sp>
      <p:sp>
        <p:nvSpPr>
          <p:cNvPr id="4" name="スライド番号プレースホルダ 3"/>
          <p:cNvSpPr>
            <a:spLocks noGrp="1"/>
          </p:cNvSpPr>
          <p:nvPr>
            <p:ph type="sldNum" sz="quarter" idx="10"/>
          </p:nvPr>
        </p:nvSpPr>
        <p:spPr/>
        <p:txBody>
          <a:bodyPr/>
          <a:lstStyle/>
          <a:p>
            <a:fld id="{9407114B-0554-41DF-B167-43F1B0D6961A}" type="slidenum">
              <a:rPr kumimoji="1" lang="ja-JP" altLang="en-US" smtClean="0"/>
              <a:pPr/>
              <a:t>32</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　シリコンバレーを歩くと、コンピューター開発の歴史を「</a:t>
            </a:r>
            <a:r>
              <a:rPr lang="en-US" altLang="ja-JP" dirty="0" smtClean="0"/>
              <a:t>Field Trip</a:t>
            </a:r>
            <a:r>
              <a:rPr lang="ja-JP" altLang="en-US" dirty="0" smtClean="0"/>
              <a:t>」が案内してくれる。</a:t>
            </a:r>
            <a:r>
              <a:rPr lang="en-US" altLang="ja-JP" dirty="0" smtClean="0"/>
              <a:t>Field Trip</a:t>
            </a:r>
            <a:r>
              <a:rPr lang="ja-JP" altLang="en-US" dirty="0" smtClean="0"/>
              <a:t>は</a:t>
            </a:r>
            <a:r>
              <a:rPr lang="en-US" altLang="ja-JP" dirty="0" smtClean="0"/>
              <a:t>Google</a:t>
            </a:r>
            <a:r>
              <a:rPr lang="ja-JP" altLang="en-US" dirty="0" smtClean="0"/>
              <a:t>が開発したスマホ向けアプリで、これを</a:t>
            </a:r>
            <a:r>
              <a:rPr lang="en-US" altLang="ja-JP" dirty="0" smtClean="0"/>
              <a:t>Google Glass</a:t>
            </a:r>
            <a:r>
              <a:rPr lang="ja-JP" altLang="en-US" dirty="0" smtClean="0"/>
              <a:t>で展開している。</a:t>
            </a:r>
          </a:p>
          <a:p>
            <a:r>
              <a:rPr lang="ja-JP" altLang="en-US" dirty="0" smtClean="0"/>
              <a:t>　</a:t>
            </a:r>
            <a:r>
              <a:rPr lang="en-US" altLang="ja-JP" dirty="0" smtClean="0"/>
              <a:t>Field Trip</a:t>
            </a:r>
            <a:r>
              <a:rPr lang="ja-JP" altLang="en-US" dirty="0" smtClean="0"/>
              <a:t>は利用者の位置を認識し、近くの名所旧跡を</a:t>
            </a:r>
            <a:r>
              <a:rPr lang="en-US" altLang="ja-JP" dirty="0" smtClean="0"/>
              <a:t>Google Glass</a:t>
            </a:r>
            <a:r>
              <a:rPr lang="ja-JP" altLang="en-US" dirty="0" smtClean="0"/>
              <a:t>に表示し、観光案内する。上の写真がその様子で、「</a:t>
            </a:r>
            <a:r>
              <a:rPr lang="en-US" altLang="ja-JP" dirty="0" smtClean="0"/>
              <a:t>Gene Amdahl Designs</a:t>
            </a:r>
            <a:r>
              <a:rPr lang="ja-JP" altLang="en-US" dirty="0" smtClean="0"/>
              <a:t>」というタイトルで、</a:t>
            </a:r>
            <a:r>
              <a:rPr lang="en-US" altLang="ja-JP" dirty="0" smtClean="0"/>
              <a:t>Gene Amdahl</a:t>
            </a:r>
            <a:r>
              <a:rPr lang="ja-JP" altLang="en-US" dirty="0" smtClean="0"/>
              <a:t>氏によるコンピューター開発の歴史を紹介している</a:t>
            </a:r>
          </a:p>
          <a:p>
            <a:endParaRPr kumimoji="1" lang="ja-JP" altLang="en-US" dirty="0"/>
          </a:p>
        </p:txBody>
      </p:sp>
      <p:sp>
        <p:nvSpPr>
          <p:cNvPr id="4" name="スライド番号プレースホルダ 3"/>
          <p:cNvSpPr>
            <a:spLocks noGrp="1"/>
          </p:cNvSpPr>
          <p:nvPr>
            <p:ph type="sldNum" sz="quarter" idx="10"/>
          </p:nvPr>
        </p:nvSpPr>
        <p:spPr/>
        <p:txBody>
          <a:bodyPr/>
          <a:lstStyle/>
          <a:p>
            <a:fld id="{9407114B-0554-41DF-B167-43F1B0D6961A}" type="slidenum">
              <a:rPr kumimoji="1" lang="ja-JP" altLang="en-US" smtClean="0"/>
              <a:pPr/>
              <a:t>33</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ゴルフ場では「</a:t>
            </a:r>
            <a:r>
              <a:rPr lang="en-US" altLang="ja-JP" dirty="0" err="1" smtClean="0"/>
              <a:t>GolfSight</a:t>
            </a:r>
            <a:r>
              <a:rPr lang="ja-JP" altLang="en-US" dirty="0" smtClean="0"/>
              <a:t>」がキャディーの役割を担う。このアプリはコース上で、現在地からピンまでの距離を表示する。下の写真はサニーベール・ゴルフ場の二番ホールで、現在地からピンまでの距離が</a:t>
            </a:r>
            <a:r>
              <a:rPr lang="en-US" altLang="ja-JP" dirty="0" smtClean="0"/>
              <a:t>93</a:t>
            </a:r>
            <a:r>
              <a:rPr lang="ja-JP" altLang="en-US" dirty="0" smtClean="0"/>
              <a:t>ヤードであることを示している。</a:t>
            </a:r>
            <a:endParaRPr kumimoji="1" lang="ja-JP" altLang="en-US" dirty="0"/>
          </a:p>
        </p:txBody>
      </p:sp>
      <p:sp>
        <p:nvSpPr>
          <p:cNvPr id="4" name="スライド番号プレースホルダ 3"/>
          <p:cNvSpPr>
            <a:spLocks noGrp="1"/>
          </p:cNvSpPr>
          <p:nvPr>
            <p:ph type="sldNum" sz="quarter" idx="10"/>
          </p:nvPr>
        </p:nvSpPr>
        <p:spPr/>
        <p:txBody>
          <a:bodyPr/>
          <a:lstStyle/>
          <a:p>
            <a:fld id="{9407114B-0554-41DF-B167-43F1B0D6961A}" type="slidenum">
              <a:rPr kumimoji="1" lang="ja-JP" altLang="en-US" smtClean="0"/>
              <a:pPr/>
              <a:t>34</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　先に紹介した</a:t>
            </a:r>
            <a:r>
              <a:rPr lang="en-US" altLang="ja-JP" dirty="0" smtClean="0"/>
              <a:t>Field Trip</a:t>
            </a:r>
            <a:r>
              <a:rPr lang="ja-JP" altLang="en-US" dirty="0" smtClean="0"/>
              <a:t>は名所旧跡だけでなく、お薦めのレストランも教えてくれる。下の写真がその様子で、この近くに</a:t>
            </a:r>
            <a:r>
              <a:rPr lang="en-US" altLang="ja-JP" dirty="0" err="1" smtClean="0"/>
              <a:t>Zagat</a:t>
            </a:r>
            <a:r>
              <a:rPr lang="ja-JP" altLang="en-US" dirty="0" smtClean="0"/>
              <a:t>（</a:t>
            </a:r>
            <a:r>
              <a:rPr lang="en-US" altLang="ja-JP" dirty="0" smtClean="0"/>
              <a:t>Google</a:t>
            </a:r>
            <a:r>
              <a:rPr lang="ja-JP" altLang="en-US" dirty="0" smtClean="0"/>
              <a:t>が</a:t>
            </a:r>
            <a:r>
              <a:rPr lang="en-US" altLang="ja-JP" dirty="0" smtClean="0"/>
              <a:t>2011</a:t>
            </a:r>
            <a:r>
              <a:rPr lang="ja-JP" altLang="en-US" dirty="0" smtClean="0"/>
              <a:t>年に買収）が推奨する「</a:t>
            </a:r>
            <a:r>
              <a:rPr lang="en-US" altLang="ja-JP" dirty="0" err="1" smtClean="0"/>
              <a:t>Dishdash</a:t>
            </a:r>
            <a:r>
              <a:rPr lang="ja-JP" altLang="en-US" dirty="0" smtClean="0"/>
              <a:t>」というトルコ・アラブ料理店があることを示している</a:t>
            </a:r>
            <a:endParaRPr kumimoji="1" lang="ja-JP" altLang="en-US" dirty="0"/>
          </a:p>
        </p:txBody>
      </p:sp>
      <p:sp>
        <p:nvSpPr>
          <p:cNvPr id="4" name="スライド番号プレースホルダ 3"/>
          <p:cNvSpPr>
            <a:spLocks noGrp="1"/>
          </p:cNvSpPr>
          <p:nvPr>
            <p:ph type="sldNum" sz="quarter" idx="10"/>
          </p:nvPr>
        </p:nvSpPr>
        <p:spPr/>
        <p:txBody>
          <a:bodyPr/>
          <a:lstStyle/>
          <a:p>
            <a:fld id="{9407114B-0554-41DF-B167-43F1B0D6961A}" type="slidenum">
              <a:rPr kumimoji="1" lang="ja-JP" altLang="en-US" smtClean="0"/>
              <a:pPr/>
              <a:t>35</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36</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37</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38</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39</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40</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41</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506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93D619-3164-4852-92AA-001141B10D12}" type="slidenum">
              <a:rPr lang="ja-JP" altLang="en-US" smtClean="0">
                <a:ea typeface="ＭＳ Ｐゴシック" pitchFamily="50" charset="-128"/>
              </a:rPr>
              <a:pPr/>
              <a:t>6</a:t>
            </a:fld>
            <a:endParaRPr lang="ja-JP" altLang="en-US" smtClean="0">
              <a:ea typeface="ＭＳ Ｐゴシック" pitchFamily="5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42</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43</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44</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45</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46</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47</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48</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49</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50</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51</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60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532287-8C8C-432F-B2F9-DDB3B1B487BE}" type="slidenum">
              <a:rPr lang="ja-JP" altLang="en-US" smtClean="0">
                <a:ea typeface="ＭＳ Ｐゴシック" pitchFamily="50" charset="-128"/>
              </a:rPr>
              <a:pPr/>
              <a:t>7</a:t>
            </a:fld>
            <a:endParaRPr lang="ja-JP" altLang="en-US" smtClean="0">
              <a:ea typeface="ＭＳ Ｐゴシック" pitchFamily="50"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52</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53</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54</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55</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56</a:t>
            </a:fld>
            <a:endParaRPr kumimoji="1"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57</a:t>
            </a:fld>
            <a:endParaRPr kumimoji="1"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58</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59</a:t>
            </a:fld>
            <a:endParaRPr kumimoji="1"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60</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61</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71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45A6D-CB4E-46A2-9FEE-BD10AC50FF11}" type="slidenum">
              <a:rPr lang="ja-JP" altLang="en-US" smtClean="0">
                <a:ea typeface="ＭＳ Ｐゴシック" pitchFamily="50" charset="-128"/>
              </a:rPr>
              <a:pPr/>
              <a:t>8</a:t>
            </a:fld>
            <a:endParaRPr lang="ja-JP" altLang="en-US" smtClean="0">
              <a:ea typeface="ＭＳ Ｐゴシック" pitchFamily="50"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62</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441708-9D46-482B-ADED-C48422494999}" type="slidenum">
              <a:rPr lang="ja-JP" altLang="en-US" smtClean="0">
                <a:ea typeface="ＭＳ Ｐゴシック" pitchFamily="50" charset="-128"/>
              </a:rPr>
              <a:pPr/>
              <a:t>9</a:t>
            </a:fld>
            <a:endParaRPr lang="ja-JP" altLang="en-US" smtClean="0">
              <a:ea typeface="ＭＳ Ｐゴシック"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53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20FC36-4C69-4D6C-8CDA-7424063D6816}" type="slidenum">
              <a:rPr lang="ja-JP" altLang="en-US" smtClean="0">
                <a:ea typeface="ＭＳ Ｐゴシック" pitchFamily="50" charset="-128"/>
              </a:rPr>
              <a:pPr/>
              <a:t>10</a:t>
            </a:fld>
            <a:endParaRPr lang="ja-JP" altLang="en-US" smtClean="0">
              <a:ea typeface="ＭＳ Ｐゴシック"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63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046820-4677-43D4-8B12-4B16CA7607E1}" type="slidenum">
              <a:rPr lang="ja-JP" altLang="en-US" smtClean="0">
                <a:ea typeface="ＭＳ Ｐゴシック" pitchFamily="50" charset="-128"/>
              </a:rPr>
              <a:pPr/>
              <a:t>11</a:t>
            </a:fld>
            <a:endParaRPr lang="ja-JP" altLang="en-US" smtClean="0">
              <a:ea typeface="ＭＳ Ｐゴシック"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706B7A0-5E39-42F5-8D97-C52096E43207}" type="datetimeFigureOut">
              <a:rPr kumimoji="1" lang="ja-JP" altLang="en-US" smtClean="0"/>
              <a:pPr/>
              <a:t>2014/6/10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A7D147-CB6F-4EB5-AA73-6CEC999C2032}"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706B7A0-5E39-42F5-8D97-C52096E43207}" type="datetimeFigureOut">
              <a:rPr kumimoji="1" lang="ja-JP" altLang="en-US" smtClean="0"/>
              <a:pPr/>
              <a:t>2014/6/10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A7D147-CB6F-4EB5-AA73-6CEC999C2032}"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706B7A0-5E39-42F5-8D97-C52096E43207}" type="datetimeFigureOut">
              <a:rPr kumimoji="1" lang="ja-JP" altLang="en-US" smtClean="0"/>
              <a:pPr/>
              <a:t>2014/6/10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A7D147-CB6F-4EB5-AA73-6CEC999C2032}"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706B7A0-5E39-42F5-8D97-C52096E43207}" type="datetimeFigureOut">
              <a:rPr kumimoji="1" lang="ja-JP" altLang="en-US" smtClean="0"/>
              <a:pPr/>
              <a:t>2014/6/10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A7D147-CB6F-4EB5-AA73-6CEC999C2032}"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706B7A0-5E39-42F5-8D97-C52096E43207}" type="datetimeFigureOut">
              <a:rPr kumimoji="1" lang="ja-JP" altLang="en-US" smtClean="0"/>
              <a:pPr/>
              <a:t>2014/6/10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EA7D147-CB6F-4EB5-AA73-6CEC999C2032}"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706B7A0-5E39-42F5-8D97-C52096E43207}" type="datetimeFigureOut">
              <a:rPr kumimoji="1" lang="ja-JP" altLang="en-US" smtClean="0"/>
              <a:pPr/>
              <a:t>2014/6/10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EA7D147-CB6F-4EB5-AA73-6CEC999C2032}"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706B7A0-5E39-42F5-8D97-C52096E43207}" type="datetimeFigureOut">
              <a:rPr kumimoji="1" lang="ja-JP" altLang="en-US" smtClean="0"/>
              <a:pPr/>
              <a:t>2014/6/10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EA7D147-CB6F-4EB5-AA73-6CEC999C2032}"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706B7A0-5E39-42F5-8D97-C52096E43207}" type="datetimeFigureOut">
              <a:rPr kumimoji="1" lang="ja-JP" altLang="en-US" smtClean="0"/>
              <a:pPr/>
              <a:t>2014/6/10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EA7D147-CB6F-4EB5-AA73-6CEC999C2032}"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706B7A0-5E39-42F5-8D97-C52096E43207}" type="datetimeFigureOut">
              <a:rPr kumimoji="1" lang="ja-JP" altLang="en-US" smtClean="0"/>
              <a:pPr/>
              <a:t>2014/6/10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EA7D147-CB6F-4EB5-AA73-6CEC999C2032}"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706B7A0-5E39-42F5-8D97-C52096E43207}" type="datetimeFigureOut">
              <a:rPr kumimoji="1" lang="ja-JP" altLang="en-US" smtClean="0"/>
              <a:pPr/>
              <a:t>2014/6/10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EA7D147-CB6F-4EB5-AA73-6CEC999C2032}"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706B7A0-5E39-42F5-8D97-C52096E43207}" type="datetimeFigureOut">
              <a:rPr kumimoji="1" lang="ja-JP" altLang="en-US" smtClean="0"/>
              <a:pPr/>
              <a:t>2014/6/10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EA7D147-CB6F-4EB5-AA73-6CEC999C2032}"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6B7A0-5E39-42F5-8D97-C52096E43207}" type="datetimeFigureOut">
              <a:rPr kumimoji="1" lang="ja-JP" altLang="en-US" smtClean="0"/>
              <a:pPr/>
              <a:t>2014/6/10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7D147-CB6F-4EB5-AA73-6CEC999C203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igazine.net/news/20140318-attention-web/"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japan.cnet.com/news/service/35045383/"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japan.cnet.com/news/service/35045387/" TargetMode="Externa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jp.techcrunch.com/2014/04/24/20140423google-street-view-now-lets-you-go-back-in-time/?ncid=jpGsTC"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youtube.com/watch?v=9Eabp3Jpy-I&amp;feature=player_embedded"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125538"/>
            <a:ext cx="7772400" cy="4103687"/>
          </a:xfrm>
          <a:solidFill>
            <a:srgbClr val="FFFF00"/>
          </a:solidFill>
          <a:ln w="57150">
            <a:solidFill>
              <a:schemeClr val="tx1">
                <a:lumMod val="95000"/>
                <a:lumOff val="5000"/>
              </a:schemeClr>
            </a:solidFill>
          </a:ln>
        </p:spPr>
        <p:txBody>
          <a:bodyPr/>
          <a:lstStyle/>
          <a:p>
            <a:pPr>
              <a:defRPr/>
            </a:pPr>
            <a:r>
              <a:rPr lang="ja-JP" altLang="en-US" sz="6000" dirty="0" smtClean="0"/>
              <a:t>メディアの進化と観光</a:t>
            </a:r>
            <a:r>
              <a:rPr lang="en-US" altLang="ja-JP" sz="6000" dirty="0" smtClean="0"/>
              <a:t/>
            </a:r>
            <a:br>
              <a:rPr lang="en-US" altLang="ja-JP" sz="6000" dirty="0" smtClean="0"/>
            </a:br>
            <a:r>
              <a:rPr lang="en-US" altLang="ja-JP" dirty="0" smtClean="0"/>
              <a:t/>
            </a:r>
            <a:br>
              <a:rPr lang="en-US" altLang="ja-JP" dirty="0" smtClean="0"/>
            </a:br>
            <a:r>
              <a:rPr lang="ja-JP" altLang="en-US" dirty="0" smtClean="0"/>
              <a:t>～「行く気」から「行った気」に～</a:t>
            </a:r>
            <a:endParaRPr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25562"/>
          </a:xfrm>
          <a:ln w="57150">
            <a:solidFill>
              <a:schemeClr val="tx1">
                <a:lumMod val="95000"/>
                <a:lumOff val="5000"/>
              </a:schemeClr>
            </a:solidFill>
          </a:ln>
        </p:spPr>
        <p:txBody>
          <a:bodyPr>
            <a:normAutofit fontScale="90000"/>
          </a:bodyPr>
          <a:lstStyle/>
          <a:p>
            <a:pPr>
              <a:defRPr/>
            </a:pPr>
            <a:r>
              <a:rPr lang="ja-JP" altLang="en-US" dirty="0" smtClean="0"/>
              <a:t>ネット広告の世界にある</a:t>
            </a:r>
            <a:r>
              <a:rPr lang="en-US" altLang="ja-JP" dirty="0" smtClean="0"/>
              <a:t>4</a:t>
            </a:r>
            <a:r>
              <a:rPr lang="ja-JP" altLang="en-US" dirty="0" err="1" smtClean="0"/>
              <a:t>つの</a:t>
            </a:r>
            <a:r>
              <a:rPr lang="ja-JP" altLang="en-US" dirty="0" smtClean="0"/>
              <a:t>神話の信ぴょう性に疑問</a:t>
            </a:r>
            <a:endParaRPr lang="ja-JP" altLang="en-US" dirty="0"/>
          </a:p>
        </p:txBody>
      </p:sp>
      <p:sp>
        <p:nvSpPr>
          <p:cNvPr id="15363" name="コンテンツ プレースホルダ 2"/>
          <p:cNvSpPr>
            <a:spLocks noGrp="1"/>
          </p:cNvSpPr>
          <p:nvPr>
            <p:ph idx="1"/>
          </p:nvPr>
        </p:nvSpPr>
        <p:spPr>
          <a:xfrm>
            <a:off x="457200" y="1600200"/>
            <a:ext cx="8229600" cy="5257800"/>
          </a:xfrm>
        </p:spPr>
        <p:txBody>
          <a:bodyPr/>
          <a:lstStyle/>
          <a:p>
            <a:r>
              <a:rPr lang="ja-JP" altLang="en-US" b="1" smtClean="0"/>
              <a:t>：「クリックされた回数＝読まれた回数」という神話</a:t>
            </a:r>
            <a:endParaRPr lang="en-US" altLang="ja-JP" b="1" smtClean="0"/>
          </a:p>
          <a:p>
            <a:r>
              <a:rPr lang="ja-JP" altLang="en-US" b="1" smtClean="0"/>
              <a:t>：「より多くシェアされるページほど、より多く読まれる」という神話</a:t>
            </a:r>
            <a:endParaRPr lang="en-US" altLang="ja-JP" b="1" smtClean="0"/>
          </a:p>
          <a:p>
            <a:r>
              <a:rPr lang="ja-JP" altLang="en-US" b="1" smtClean="0"/>
              <a:t>：「記事広告は効果的」という神話</a:t>
            </a:r>
            <a:endParaRPr lang="en-US" altLang="ja-JP" b="1" smtClean="0"/>
          </a:p>
          <a:p>
            <a:r>
              <a:rPr lang="ja-JP" altLang="en-US" b="1" smtClean="0"/>
              <a:t>：「バナー広告は効果が低い」という神話</a:t>
            </a:r>
            <a:r>
              <a:rPr lang="ja-JP" altLang="en-US" smtClean="0"/>
              <a:t/>
            </a:r>
            <a:br>
              <a:rPr lang="ja-JP" altLang="en-US" smtClean="0"/>
            </a:br>
            <a:endParaRPr lang="en-US" altLang="ja-JP" smtClean="0"/>
          </a:p>
          <a:p>
            <a:r>
              <a:rPr lang="en-US" altLang="ja-JP" smtClean="0">
                <a:hlinkClick r:id="rId3"/>
              </a:rPr>
              <a:t>http://gigazine.net/news/20140318-attention-web/</a:t>
            </a:r>
            <a:endParaRPr lang="en-US" altLang="ja-JP" smtClean="0"/>
          </a:p>
          <a:p>
            <a:endParaRPr lang="ja-JP"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ln>
            <a:solidFill>
              <a:schemeClr val="tx1"/>
            </a:solidFill>
          </a:ln>
        </p:spPr>
        <p:txBody>
          <a:bodyPr/>
          <a:lstStyle/>
          <a:p>
            <a:pPr eaLnBrk="1" hangingPunct="1"/>
            <a:r>
              <a:rPr lang="ja-JP" altLang="en-US" smtClean="0"/>
              <a:t>広告宣伝における</a:t>
            </a:r>
            <a:r>
              <a:rPr lang="en-US" altLang="ja-JP" smtClean="0"/>
              <a:t>7</a:t>
            </a:r>
            <a:r>
              <a:rPr lang="ja-JP" altLang="en-US" smtClean="0"/>
              <a:t>つの大罪</a:t>
            </a:r>
          </a:p>
        </p:txBody>
      </p:sp>
      <p:sp>
        <p:nvSpPr>
          <p:cNvPr id="16387" name="Rectangle 3"/>
          <p:cNvSpPr>
            <a:spLocks noGrp="1" noChangeArrowheads="1"/>
          </p:cNvSpPr>
          <p:nvPr>
            <p:ph type="body" idx="1"/>
          </p:nvPr>
        </p:nvSpPr>
        <p:spPr/>
        <p:txBody>
          <a:bodyPr/>
          <a:lstStyle/>
          <a:p>
            <a:pPr eaLnBrk="1" hangingPunct="1">
              <a:lnSpc>
                <a:spcPct val="90000"/>
              </a:lnSpc>
            </a:pPr>
            <a:r>
              <a:rPr lang="ja-JP" altLang="en-US" smtClean="0"/>
              <a:t>傲慢：自社ロゴの過剰露出</a:t>
            </a:r>
          </a:p>
          <a:p>
            <a:pPr eaLnBrk="1" hangingPunct="1">
              <a:lnSpc>
                <a:spcPct val="90000"/>
              </a:lnSpc>
            </a:pPr>
            <a:r>
              <a:rPr lang="ja-JP" altLang="en-US" smtClean="0"/>
              <a:t>暴食：目を引くが、何の関係性も見えないビジュアル・映像の使用</a:t>
            </a:r>
          </a:p>
          <a:p>
            <a:pPr eaLnBrk="1" hangingPunct="1">
              <a:lnSpc>
                <a:spcPct val="90000"/>
              </a:lnSpc>
            </a:pPr>
            <a:r>
              <a:rPr lang="ja-JP" altLang="en-US" smtClean="0"/>
              <a:t>嫉妬：他社の真似</a:t>
            </a:r>
          </a:p>
          <a:p>
            <a:pPr eaLnBrk="1" hangingPunct="1">
              <a:lnSpc>
                <a:spcPct val="90000"/>
              </a:lnSpc>
            </a:pPr>
            <a:r>
              <a:rPr lang="ja-JP" altLang="en-US" smtClean="0"/>
              <a:t>貪欲：便益の過剰表現</a:t>
            </a:r>
          </a:p>
          <a:p>
            <a:pPr eaLnBrk="1" hangingPunct="1">
              <a:lnSpc>
                <a:spcPct val="90000"/>
              </a:lnSpc>
            </a:pPr>
            <a:r>
              <a:rPr lang="ja-JP" altLang="en-US" smtClean="0"/>
              <a:t>怠惰：流行のニュースやトレンドの使用</a:t>
            </a:r>
          </a:p>
          <a:p>
            <a:pPr eaLnBrk="1" hangingPunct="1">
              <a:lnSpc>
                <a:spcPct val="90000"/>
              </a:lnSpc>
            </a:pPr>
            <a:r>
              <a:rPr lang="ja-JP" altLang="en-US" smtClean="0"/>
              <a:t>憤怒：怒りに満ちた表現</a:t>
            </a:r>
          </a:p>
          <a:p>
            <a:pPr eaLnBrk="1" hangingPunct="1">
              <a:lnSpc>
                <a:spcPct val="90000"/>
              </a:lnSpc>
            </a:pPr>
            <a:r>
              <a:rPr lang="ja-JP" altLang="en-US" smtClean="0"/>
              <a:t>色欲：ひたすらセクシー</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lstStyle/>
          <a:p>
            <a:pPr>
              <a:defRPr/>
            </a:pPr>
            <a:r>
              <a:rPr lang="ja-JP" altLang="en-US" dirty="0" smtClean="0"/>
              <a:t>日本には三つのガラパゴス産業</a:t>
            </a:r>
            <a:endParaRPr lang="ja-JP" altLang="en-US" dirty="0"/>
          </a:p>
        </p:txBody>
      </p:sp>
      <p:sp>
        <p:nvSpPr>
          <p:cNvPr id="17411" name="コンテンツ プレースホルダ 2"/>
          <p:cNvSpPr>
            <a:spLocks noGrp="1"/>
          </p:cNvSpPr>
          <p:nvPr>
            <p:ph idx="1"/>
          </p:nvPr>
        </p:nvSpPr>
        <p:spPr/>
        <p:txBody>
          <a:bodyPr/>
          <a:lstStyle/>
          <a:p>
            <a:r>
              <a:rPr lang="ja-JP" altLang="en-US" sz="4000" smtClean="0">
                <a:solidFill>
                  <a:srgbClr val="FF0000"/>
                </a:solidFill>
              </a:rPr>
              <a:t>教育と医療とメディア</a:t>
            </a:r>
            <a:endParaRPr lang="en-US" altLang="ja-JP" sz="4000" smtClean="0">
              <a:solidFill>
                <a:srgbClr val="FF0000"/>
              </a:solidFill>
            </a:endParaRPr>
          </a:p>
          <a:p>
            <a:r>
              <a:rPr lang="ja-JP" altLang="en-US" sz="4000" smtClean="0">
                <a:solidFill>
                  <a:srgbClr val="FF0000"/>
                </a:solidFill>
              </a:rPr>
              <a:t>規制や言語のカベ</a:t>
            </a:r>
            <a:r>
              <a:rPr lang="ja-JP" altLang="en-US" sz="4000" smtClean="0"/>
              <a:t>に守られてきたため、ビジネスモデル、慣習、人材のマインドが、完全に時代遅れとなってしまっている。しかし今、 グローバル化とデジタル化によって、ついにそのカベが壊れ始めた</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コンテンツ プレースホルダ 2"/>
          <p:cNvSpPr>
            <a:spLocks noGrp="1"/>
          </p:cNvSpPr>
          <p:nvPr>
            <p:ph idx="1"/>
          </p:nvPr>
        </p:nvSpPr>
        <p:spPr>
          <a:xfrm>
            <a:off x="457200" y="44450"/>
            <a:ext cx="8229600" cy="6813550"/>
          </a:xfrm>
        </p:spPr>
        <p:txBody>
          <a:bodyPr/>
          <a:lstStyle/>
          <a:p>
            <a:r>
              <a:rPr lang="ja-JP" altLang="en-US" sz="3600" smtClean="0"/>
              <a:t>これまでのメディア業界は、完全な寡占構造だった。新聞では、読売、朝日、日経、毎日、産経の５社体制は長らく変化がないし、地方では、地方新聞が独占状態を築いている</a:t>
            </a:r>
            <a:endParaRPr lang="en-US" altLang="ja-JP" sz="3600" smtClean="0"/>
          </a:p>
          <a:p>
            <a:r>
              <a:rPr lang="ja-JP" altLang="en-US" sz="3600" smtClean="0"/>
              <a:t>大手新聞社のような、全国に広がる宅配網や記者集団がなくとも、キュレーションのセンスとテクノロジーさえあれば、そこそこの質のニュースサイトを創ることができるようになった。むしろ、宅配網や、多数の記者は、資産であると同時に、重い負債になりつつある。 </a:t>
            </a:r>
            <a:r>
              <a:rPr lang="ja-JP" altLang="en-US" smtClean="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250825" y="260350"/>
            <a:ext cx="8507413" cy="1325563"/>
          </a:xfrm>
          <a:solidFill>
            <a:srgbClr val="FFFF00"/>
          </a:solidFill>
          <a:ln w="57150">
            <a:solidFill>
              <a:schemeClr val="tx1">
                <a:lumMod val="95000"/>
                <a:lumOff val="5000"/>
              </a:schemeClr>
            </a:solidFill>
          </a:ln>
        </p:spPr>
        <p:txBody>
          <a:bodyPr>
            <a:normAutofit fontScale="90000"/>
          </a:bodyPr>
          <a:lstStyle/>
          <a:p>
            <a:pPr>
              <a:defRPr/>
            </a:pPr>
            <a:r>
              <a:rPr lang="ja-JP" altLang="en-US" b="1" dirty="0" smtClean="0"/>
              <a:t>動画を制する者が</a:t>
            </a:r>
            <a:r>
              <a:rPr lang="en-US" altLang="ja-JP" b="1" dirty="0" smtClean="0"/>
              <a:t/>
            </a:r>
            <a:br>
              <a:rPr lang="en-US" altLang="ja-JP" b="1" dirty="0" smtClean="0"/>
            </a:br>
            <a:r>
              <a:rPr lang="ja-JP" altLang="en-US" b="1" dirty="0" smtClean="0"/>
              <a:t>ネットメディアを制す</a:t>
            </a:r>
            <a:endParaRPr lang="ja-JP" altLang="en-US" dirty="0" smtClean="0"/>
          </a:p>
        </p:txBody>
      </p:sp>
      <p:sp>
        <p:nvSpPr>
          <p:cNvPr id="19459" name="コンテンツ プレースホルダ 2"/>
          <p:cNvSpPr>
            <a:spLocks noGrp="1"/>
          </p:cNvSpPr>
          <p:nvPr>
            <p:ph idx="1"/>
          </p:nvPr>
        </p:nvSpPr>
        <p:spPr>
          <a:xfrm>
            <a:off x="457200" y="1600200"/>
            <a:ext cx="8229600" cy="5257800"/>
          </a:xfrm>
        </p:spPr>
        <p:txBody>
          <a:bodyPr/>
          <a:lstStyle/>
          <a:p>
            <a:r>
              <a:rPr lang="ja-JP" altLang="en-US" sz="3600" smtClean="0"/>
              <a:t>すでに米国では、ネット企業がテレビ業界に続々と参入。アマゾンや、動画配信大手のネットフリックスは、自らドラマを制作し、それを会員向けに配信し始めている。加えて、テレビでインターネッ トを視聴できるスマートテレビも、今年から本格普及が見込まれている。時間差があるにしろ、米国で起きたことはいずれ日本でも起きるだろう。 </a:t>
            </a:r>
            <a:endParaRPr lang="en-US" altLang="ja-JP" sz="3600" smtClean="0"/>
          </a:p>
          <a:p>
            <a:endParaRPr lang="ja-JP" alt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solidFill>
            <a:srgbClr val="FFFF00"/>
          </a:solidFill>
          <a:ln>
            <a:solidFill>
              <a:schemeClr val="tx1"/>
            </a:solidFill>
          </a:ln>
        </p:spPr>
        <p:txBody>
          <a:bodyPr/>
          <a:lstStyle/>
          <a:p>
            <a:pPr eaLnBrk="1" hangingPunct="1"/>
            <a:r>
              <a:rPr lang="ja-JP" altLang="en-US" smtClean="0"/>
              <a:t>テレビを「検索」するということ</a:t>
            </a:r>
          </a:p>
        </p:txBody>
      </p:sp>
      <p:sp>
        <p:nvSpPr>
          <p:cNvPr id="20483" name="Rectangle 3"/>
          <p:cNvSpPr>
            <a:spLocks noGrp="1" noChangeArrowheads="1"/>
          </p:cNvSpPr>
          <p:nvPr>
            <p:ph type="body" idx="1"/>
          </p:nvPr>
        </p:nvSpPr>
        <p:spPr/>
        <p:txBody>
          <a:bodyPr/>
          <a:lstStyle/>
          <a:p>
            <a:pPr eaLnBrk="1" hangingPunct="1"/>
            <a:r>
              <a:rPr lang="en-US" altLang="ja-JP" sz="2800" smtClean="0"/>
              <a:t>HDD</a:t>
            </a:r>
            <a:r>
              <a:rPr lang="ja-JP" altLang="en-US" sz="2800" smtClean="0"/>
              <a:t>レコーダーやテレビチューナー付パソコンは複数チューナーや大容量</a:t>
            </a:r>
            <a:r>
              <a:rPr lang="en-US" altLang="ja-JP" sz="2800" smtClean="0"/>
              <a:t>HDD</a:t>
            </a:r>
            <a:r>
              <a:rPr lang="ja-JP" altLang="en-US" sz="2800" smtClean="0"/>
              <a:t>を搭載</a:t>
            </a:r>
          </a:p>
          <a:p>
            <a:pPr eaLnBrk="1" hangingPunct="1"/>
            <a:r>
              <a:rPr lang="ja-JP" altLang="en-US" sz="2800" smtClean="0"/>
              <a:t>とりあえず放送されたものは丸ごと録画しておき後から何らかの「検索」をしてから見る</a:t>
            </a:r>
          </a:p>
          <a:p>
            <a:pPr eaLnBrk="1" hangingPunct="1"/>
            <a:r>
              <a:rPr lang="ja-JP" altLang="en-US" sz="2800" smtClean="0"/>
              <a:t>そうなればテレビ局は番組宣伝のためメタデーターやＲＳＳ（更新情報）を活用するようになるだろうし、番組が検索されやすくなるようなＳＥＯ</a:t>
            </a:r>
            <a:r>
              <a:rPr lang="en-US" altLang="ja-JP" sz="2800" smtClean="0"/>
              <a:t>(</a:t>
            </a:r>
            <a:r>
              <a:rPr lang="ja-JP" altLang="en-US" sz="2800" smtClean="0"/>
              <a:t>サーチエンジン最適化</a:t>
            </a:r>
            <a:r>
              <a:rPr lang="en-US" altLang="ja-JP" sz="2800" smtClean="0"/>
              <a:t>)</a:t>
            </a:r>
            <a:r>
              <a:rPr lang="ja-JP" altLang="en-US" sz="2800" smtClean="0"/>
              <a:t>対策も必要となる</a:t>
            </a:r>
          </a:p>
          <a:p>
            <a:pPr eaLnBrk="1" hangingPunct="1"/>
            <a:r>
              <a:rPr lang="ja-JP" altLang="en-US" sz="2800" smtClean="0"/>
              <a:t>放送局はゴールデンタイムも視聴率もなくなる。</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solidFill>
            <a:srgbClr val="FFFF00"/>
          </a:solidFill>
          <a:ln>
            <a:solidFill>
              <a:schemeClr val="tx1"/>
            </a:solidFill>
          </a:ln>
        </p:spPr>
        <p:txBody>
          <a:bodyPr/>
          <a:lstStyle/>
          <a:p>
            <a:pPr eaLnBrk="1" hangingPunct="1"/>
            <a:r>
              <a:rPr lang="ja-JP" altLang="en-US" sz="4000" smtClean="0"/>
              <a:t>ユーチューブが日本で普及した理由</a:t>
            </a:r>
          </a:p>
        </p:txBody>
      </p:sp>
      <p:sp>
        <p:nvSpPr>
          <p:cNvPr id="22531" name="Rectangle 3"/>
          <p:cNvSpPr>
            <a:spLocks noGrp="1" noChangeArrowheads="1"/>
          </p:cNvSpPr>
          <p:nvPr>
            <p:ph type="body" idx="1"/>
          </p:nvPr>
        </p:nvSpPr>
        <p:spPr/>
        <p:txBody>
          <a:bodyPr/>
          <a:lstStyle/>
          <a:p>
            <a:pPr eaLnBrk="1" hangingPunct="1"/>
            <a:r>
              <a:rPr lang="ja-JP" altLang="en-US" sz="2800" smtClean="0"/>
              <a:t>１　ブロードバンドインフラが普及</a:t>
            </a:r>
          </a:p>
          <a:p>
            <a:pPr eaLnBrk="1" hangingPunct="1"/>
            <a:r>
              <a:rPr lang="ja-JP" altLang="en-US" sz="2800" smtClean="0"/>
              <a:t>２　ブログ、ＳＮＳなどで情報が共有できる環境が整っている</a:t>
            </a:r>
          </a:p>
          <a:p>
            <a:pPr eaLnBrk="1" hangingPunct="1"/>
            <a:r>
              <a:rPr lang="ja-JP" altLang="en-US" sz="2800" smtClean="0"/>
              <a:t>３　口コミで一気に普及するスピードがあること</a:t>
            </a:r>
          </a:p>
          <a:p>
            <a:pPr eaLnBrk="1" hangingPunct="1"/>
            <a:r>
              <a:rPr lang="ja-JP" altLang="en-US" sz="2800" smtClean="0"/>
              <a:t>４　</a:t>
            </a:r>
            <a:r>
              <a:rPr lang="ja-JP" altLang="en-US" sz="2800" smtClean="0">
                <a:solidFill>
                  <a:srgbClr val="FF0000"/>
                </a:solidFill>
              </a:rPr>
              <a:t>英語圏のサービスであるが映像なので見ればわかること</a:t>
            </a:r>
          </a:p>
          <a:p>
            <a:pPr eaLnBrk="1" hangingPunct="1"/>
            <a:r>
              <a:rPr lang="ja-JP" altLang="en-US" sz="2800" smtClean="0"/>
              <a:t>５　</a:t>
            </a:r>
            <a:r>
              <a:rPr lang="ja-JP" altLang="en-US" sz="2800" smtClean="0">
                <a:solidFill>
                  <a:srgbClr val="FF0000"/>
                </a:solidFill>
              </a:rPr>
              <a:t>日本語で検索が可能で、イリーガルコンテンツが豊富➵アナーキーな要素を持つ観光に親和的</a:t>
            </a:r>
          </a:p>
          <a:p>
            <a:pPr eaLnBrk="1" hangingPunct="1"/>
            <a:r>
              <a:rPr lang="ja-JP" altLang="en-US" sz="2800" smtClean="0"/>
              <a:t>６　人に伝えたくなるインターフェース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1556792"/>
            <a:ext cx="8496944" cy="1470025"/>
          </a:xfrm>
          <a:solidFill>
            <a:srgbClr val="FFFF00"/>
          </a:solidFill>
          <a:ln w="57150">
            <a:solidFill>
              <a:schemeClr val="tx1"/>
            </a:solidFill>
          </a:ln>
        </p:spPr>
        <p:txBody>
          <a:bodyPr/>
          <a:lstStyle/>
          <a:p>
            <a:r>
              <a:rPr kumimoji="1" lang="ja-JP" altLang="en-US" dirty="0" smtClean="0"/>
              <a:t>ウェアラブルコンピュータへの進化</a:t>
            </a:r>
            <a:endParaRPr kumimoji="1" lang="ja-JP" altLang="en-US" dirty="0"/>
          </a:p>
        </p:txBody>
      </p:sp>
      <p:sp>
        <p:nvSpPr>
          <p:cNvPr id="4" name="サブタイトル 3"/>
          <p:cNvSpPr>
            <a:spLocks noGrp="1"/>
          </p:cNvSpPr>
          <p:nvPr>
            <p:ph type="subTitle" idx="1"/>
          </p:nvPr>
        </p:nvSpPr>
        <p:spPr>
          <a:xfrm>
            <a:off x="1187624" y="3886200"/>
            <a:ext cx="6584776" cy="2423120"/>
          </a:xfrm>
          <a:ln>
            <a:solidFill>
              <a:schemeClr val="tx1">
                <a:lumMod val="95000"/>
                <a:lumOff val="5000"/>
              </a:schemeClr>
            </a:solidFill>
          </a:ln>
        </p:spPr>
        <p:txBody>
          <a:bodyPr>
            <a:noAutofit/>
          </a:bodyPr>
          <a:lstStyle/>
          <a:p>
            <a:r>
              <a:rPr kumimoji="1" lang="ja-JP" altLang="en-US" sz="5400" dirty="0" smtClean="0">
                <a:solidFill>
                  <a:schemeClr val="tx1"/>
                </a:solidFill>
              </a:rPr>
              <a:t>究極の観光ナビ</a:t>
            </a:r>
            <a:endParaRPr kumimoji="1" lang="en-US" altLang="ja-JP" sz="5400" dirty="0" smtClean="0">
              <a:solidFill>
                <a:schemeClr val="tx1"/>
              </a:solidFill>
            </a:endParaRPr>
          </a:p>
          <a:p>
            <a:r>
              <a:rPr lang="ja-JP" altLang="en-US" sz="5400" dirty="0" smtClean="0">
                <a:solidFill>
                  <a:schemeClr val="tx1"/>
                </a:solidFill>
              </a:rPr>
              <a:t>先回りして道案内</a:t>
            </a:r>
            <a:endParaRPr kumimoji="1" lang="ja-JP" altLang="en-US" sz="54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t>モバイル端末からしか接触しないネットユーザーが急増</a:t>
            </a:r>
            <a:endParaRPr kumimoji="1" lang="ja-JP" altLang="en-US" dirty="0"/>
          </a:p>
        </p:txBody>
      </p:sp>
      <p:pic>
        <p:nvPicPr>
          <p:cNvPr id="1028" name="Picture 4" descr="http://zen.up.n.seesaa.net/zen/image/MobileOnlyUVTrendscomScore1.png?d=a23"/>
          <p:cNvPicPr>
            <a:picLocks noChangeAspect="1" noChangeArrowheads="1"/>
          </p:cNvPicPr>
          <p:nvPr/>
        </p:nvPicPr>
        <p:blipFill>
          <a:blip r:embed="rId3" cstate="print"/>
          <a:srcRect/>
          <a:stretch>
            <a:fillRect/>
          </a:stretch>
        </p:blipFill>
        <p:spPr bwMode="auto">
          <a:xfrm>
            <a:off x="63499" y="1341487"/>
            <a:ext cx="8754105" cy="532787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zen.up.n.seesaa.net/zen/image/MobileOnlyTimeSpent.png?d=a132"/>
          <p:cNvPicPr>
            <a:picLocks noChangeAspect="1" noChangeArrowheads="1"/>
          </p:cNvPicPr>
          <p:nvPr/>
        </p:nvPicPr>
        <p:blipFill>
          <a:blip r:embed="rId3" cstate="print"/>
          <a:srcRect/>
          <a:stretch>
            <a:fillRect/>
          </a:stretch>
        </p:blipFill>
        <p:spPr bwMode="auto">
          <a:xfrm>
            <a:off x="63500" y="943595"/>
            <a:ext cx="8979475" cy="493367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ja-JP" dirty="0" smtClean="0"/>
              <a:t>網膜に映像を直接投影して映画やゲームが楽しめるヘッドホン「</a:t>
            </a:r>
            <a:r>
              <a:rPr lang="en-US" altLang="ja-JP" dirty="0" smtClean="0"/>
              <a:t>Glyph</a:t>
            </a:r>
            <a:r>
              <a:rPr lang="ja-JP" altLang="ja-JP" dirty="0" smtClean="0"/>
              <a:t>」</a:t>
            </a:r>
            <a:endParaRPr kumimoji="1" lang="ja-JP" altLang="en-US" dirty="0"/>
          </a:p>
        </p:txBody>
      </p:sp>
      <p:pic>
        <p:nvPicPr>
          <p:cNvPr id="4" name="図 3" descr="http://i.gzn.jp/img/2014/02/02/glyph-mobile-theater/01.jpg"/>
          <p:cNvPicPr/>
          <p:nvPr/>
        </p:nvPicPr>
        <p:blipFill>
          <a:blip r:embed="rId3" cstate="print"/>
          <a:srcRect/>
          <a:stretch>
            <a:fillRect/>
          </a:stretch>
        </p:blipFill>
        <p:spPr bwMode="auto">
          <a:xfrm>
            <a:off x="1871980" y="1899250"/>
            <a:ext cx="5400040" cy="405003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fontScale="90000"/>
          </a:bodyPr>
          <a:lstStyle/>
          <a:p>
            <a:r>
              <a:rPr kumimoji="1" lang="ja-JP" altLang="en-US" dirty="0" smtClean="0"/>
              <a:t>大型マシン・パソコン・ウェアラブル</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大型マシン　　　国鉄、交通公社、日本航空</a:t>
            </a:r>
            <a:endParaRPr kumimoji="1" lang="en-US" altLang="ja-JP" dirty="0" smtClean="0"/>
          </a:p>
          <a:p>
            <a:r>
              <a:rPr lang="ja-JP" altLang="en-US" dirty="0" smtClean="0"/>
              <a:t>パソコン　　　　　デスクトップ　ノート型</a:t>
            </a:r>
            <a:endParaRPr lang="en-US" altLang="ja-JP" dirty="0" smtClean="0"/>
          </a:p>
          <a:p>
            <a:r>
              <a:rPr kumimoji="1" lang="ja-JP" altLang="en-US" dirty="0" smtClean="0"/>
              <a:t>ウェアラブル　　ヒトと情報のシンクロ</a:t>
            </a: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defRPr/>
            </a:pPr>
            <a:r>
              <a:rPr lang="en-US" altLang="ja-JP" b="1" dirty="0" smtClean="0"/>
              <a:t>2018</a:t>
            </a:r>
            <a:r>
              <a:rPr lang="ja-JP" altLang="en-US" b="1" dirty="0" smtClean="0"/>
              <a:t>年には年間「</a:t>
            </a:r>
            <a:r>
              <a:rPr lang="en-US" altLang="ja-JP" b="1" dirty="0" smtClean="0"/>
              <a:t>4</a:t>
            </a:r>
            <a:r>
              <a:rPr lang="ja-JP" altLang="en-US" b="1" dirty="0" smtClean="0"/>
              <a:t>億</a:t>
            </a:r>
            <a:r>
              <a:rPr lang="en-US" altLang="ja-JP" b="1" dirty="0" smtClean="0"/>
              <a:t>8500</a:t>
            </a:r>
            <a:r>
              <a:rPr lang="ja-JP" altLang="en-US" b="1" dirty="0" smtClean="0"/>
              <a:t>万台」の出荷量を予測：ウェアラブル・コンピューター</a:t>
            </a:r>
            <a:endParaRPr lang="ja-JP" altLang="en-US" dirty="0"/>
          </a:p>
        </p:txBody>
      </p:sp>
      <p:sp>
        <p:nvSpPr>
          <p:cNvPr id="3" name="コンテンツ プレースホルダ 2"/>
          <p:cNvSpPr>
            <a:spLocks noGrp="1"/>
          </p:cNvSpPr>
          <p:nvPr>
            <p:ph idx="1"/>
          </p:nvPr>
        </p:nvSpPr>
        <p:spPr/>
        <p:txBody>
          <a:bodyPr>
            <a:normAutofit fontScale="55000" lnSpcReduction="20000"/>
          </a:bodyPr>
          <a:lstStyle/>
          <a:p>
            <a:pPr>
              <a:defRPr/>
            </a:pPr>
            <a:r>
              <a:rPr lang="en-US" altLang="ja-JP" dirty="0" smtClean="0"/>
              <a:t>Google</a:t>
            </a:r>
            <a:r>
              <a:rPr lang="ja-JP" altLang="en-US" dirty="0" smtClean="0"/>
              <a:t>は年内に「</a:t>
            </a:r>
            <a:r>
              <a:rPr lang="en-US" altLang="ja-JP" dirty="0" smtClean="0"/>
              <a:t>Google</a:t>
            </a:r>
            <a:r>
              <a:rPr lang="ja-JP" altLang="en-US" dirty="0" smtClean="0"/>
              <a:t>グラス」の発売を開始すると発表しました。</a:t>
            </a:r>
            <a:r>
              <a:rPr lang="en-US" altLang="ja-JP" dirty="0" smtClean="0"/>
              <a:t>Google</a:t>
            </a:r>
            <a:r>
              <a:rPr lang="ja-JP" altLang="en-US" dirty="0" smtClean="0"/>
              <a:t>グラスとは、スマートフォンやタブレットの次の技術として注目されているウェアラブル・コンピューターの一つです。メガネの形をしたコンピューターである</a:t>
            </a:r>
            <a:r>
              <a:rPr lang="en-US" altLang="ja-JP" dirty="0" smtClean="0"/>
              <a:t>Google</a:t>
            </a:r>
            <a:r>
              <a:rPr lang="ja-JP" altLang="en-US" dirty="0" smtClean="0"/>
              <a:t>グラスを利用すれば、目の前の光景を見たままに写真や動画で記録したり、例えば異国の地でも道順をナビゲーションしてもらえたり、看板の文字を翻訳してもらえるなど、様々なことが可能となります。</a:t>
            </a:r>
            <a:r>
              <a:rPr lang="en-US" altLang="ja-JP" dirty="0" smtClean="0"/>
              <a:t>SF</a:t>
            </a:r>
            <a:r>
              <a:rPr lang="ja-JP" altLang="en-US" dirty="0" smtClean="0"/>
              <a:t>小説の中の話のようにも思えますが、ほんの数年前には今ほどモバイル端末が普及するとは予想もつかなかったことを考えると、夢物語とばかりは言っていられません。米国の調査会社、</a:t>
            </a:r>
            <a:r>
              <a:rPr lang="en-US" altLang="ja-JP" dirty="0" smtClean="0"/>
              <a:t>ABI Research</a:t>
            </a:r>
            <a:r>
              <a:rPr lang="ja-JP" altLang="en-US" dirty="0" smtClean="0"/>
              <a:t>は、ウェアラブル・コンピューターの出荷量は</a:t>
            </a:r>
            <a:r>
              <a:rPr lang="en-US" altLang="ja-JP" dirty="0" smtClean="0"/>
              <a:t>2018</a:t>
            </a:r>
            <a:r>
              <a:rPr lang="ja-JP" altLang="en-US" dirty="0" smtClean="0"/>
              <a:t>年に「</a:t>
            </a:r>
            <a:r>
              <a:rPr lang="en-US" altLang="ja-JP" dirty="0" smtClean="0"/>
              <a:t>4</a:t>
            </a:r>
            <a:r>
              <a:rPr lang="ja-JP" altLang="en-US" dirty="0" smtClean="0"/>
              <a:t>億</a:t>
            </a:r>
            <a:r>
              <a:rPr lang="en-US" altLang="ja-JP" dirty="0" smtClean="0"/>
              <a:t>8500</a:t>
            </a:r>
            <a:r>
              <a:rPr lang="ja-JP" altLang="en-US" dirty="0" smtClean="0"/>
              <a:t>万台」に達すると予測しています。また今年の東京モーターショーで日産自動車株式会社は</a:t>
            </a:r>
            <a:r>
              <a:rPr lang="en-US" altLang="ja-JP" dirty="0" smtClean="0"/>
              <a:t>Google</a:t>
            </a:r>
            <a:r>
              <a:rPr lang="ja-JP" altLang="en-US" dirty="0" smtClean="0"/>
              <a:t>グラス同様、メガネタイプのウェアラブル・コンピューターである「</a:t>
            </a:r>
            <a:r>
              <a:rPr lang="en-US" altLang="ja-JP" dirty="0" smtClean="0"/>
              <a:t>NISSAN 3E</a:t>
            </a:r>
            <a:r>
              <a:rPr lang="ja-JP" altLang="en-US" dirty="0" smtClean="0"/>
              <a:t>」を発表しました。ウェアラブル・コンピューターと車が連携すれば、自動運転技術の進歩と共に、車の運転に不安がある人でも車を利用しやすくなる、長距離ドライブが増えるなど、人々の移動に様々な変化が起こることも予想できます。</a:t>
            </a:r>
            <a:br>
              <a:rPr lang="ja-JP" altLang="en-US" dirty="0" smtClean="0"/>
            </a:br>
            <a:r>
              <a:rPr lang="ja-JP" altLang="en-US" dirty="0" smtClean="0"/>
              <a:t>　</a:t>
            </a:r>
            <a:br>
              <a:rPr lang="ja-JP" altLang="en-US" dirty="0" smtClean="0"/>
            </a:br>
            <a:r>
              <a:rPr lang="ja-JP" altLang="en-US" dirty="0" smtClean="0"/>
              <a:t>　また技術の進化はウェアラブル・コンピューターだけに留まりません。</a:t>
            </a:r>
            <a:r>
              <a:rPr lang="en-US" altLang="ja-JP" dirty="0" smtClean="0"/>
              <a:t>2018</a:t>
            </a:r>
            <a:r>
              <a:rPr lang="ja-JP" altLang="en-US" dirty="0" smtClean="0"/>
              <a:t>年に打ち上げが予定されている準天頂衛星によって、</a:t>
            </a:r>
            <a:r>
              <a:rPr lang="en-US" altLang="ja-JP" dirty="0" smtClean="0"/>
              <a:t>GPS</a:t>
            </a:r>
            <a:r>
              <a:rPr lang="ja-JP" altLang="en-US" dirty="0" smtClean="0"/>
              <a:t>（位置情報システム）の機能は大きく向上し、数センチメートル単位での位置計測が可能になるといわれています。旅行者の現在位置を特定し、その人や場所にあった情報提供をスマートフォンやウェアラブル・コンピューターへ送ることも容易になりそうです。</a:t>
            </a:r>
            <a:endParaRPr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normAutofit fontScale="90000"/>
          </a:bodyPr>
          <a:lstStyle/>
          <a:p>
            <a:r>
              <a:rPr lang="ja-JP" altLang="en-US" b="1" dirty="0" smtClean="0"/>
              <a:t>グーグル 腕時計型端末開発へ</a:t>
            </a:r>
            <a:r>
              <a:rPr lang="en-US" altLang="ja-JP" b="1" dirty="0" smtClean="0"/>
              <a:t/>
            </a:r>
            <a:br>
              <a:rPr lang="en-US" altLang="ja-JP" b="1" dirty="0" smtClean="0"/>
            </a:br>
            <a:r>
              <a:rPr lang="ja-JP" altLang="en-US" b="1" dirty="0" smtClean="0"/>
              <a:t>ＮＨＫニュース</a:t>
            </a:r>
            <a:endParaRPr kumimoji="1" lang="ja-JP" altLang="en-US" dirty="0"/>
          </a:p>
        </p:txBody>
      </p:sp>
      <p:sp>
        <p:nvSpPr>
          <p:cNvPr id="3" name="コンテンツ プレースホルダ 2"/>
          <p:cNvSpPr>
            <a:spLocks noGrp="1"/>
          </p:cNvSpPr>
          <p:nvPr>
            <p:ph idx="1"/>
          </p:nvPr>
        </p:nvSpPr>
        <p:spPr>
          <a:xfrm>
            <a:off x="251520" y="1600200"/>
            <a:ext cx="8640960" cy="5257800"/>
          </a:xfrm>
        </p:spPr>
        <p:txBody>
          <a:bodyPr>
            <a:normAutofit/>
          </a:bodyPr>
          <a:lstStyle/>
          <a:p>
            <a:r>
              <a:rPr lang="ja-JP" altLang="en-US" dirty="0" smtClean="0"/>
              <a:t>グーグルは、ウエアラブル情報端末向けの基本ソフトを提供し、年内にこのソフトを搭載した腕時計型のコンピューター端末を開発する計画</a:t>
            </a:r>
            <a:endParaRPr lang="en-US" altLang="ja-JP" dirty="0" smtClean="0"/>
          </a:p>
          <a:p>
            <a:r>
              <a:rPr lang="ja-JP" altLang="en-US" dirty="0" smtClean="0"/>
              <a:t>基本ソフトは、音声認識技術を使ってコンピューターを操作することができるほか、健康管理や運動のデータ収集に重点をおいた設計</a:t>
            </a:r>
            <a:endParaRPr lang="en-US" altLang="ja-JP" dirty="0" smtClean="0"/>
          </a:p>
          <a:p>
            <a:r>
              <a:rPr lang="ja-JP" altLang="en-US" dirty="0" smtClean="0"/>
              <a:t>ウエアラブル端末とスマートフォンやテレビなど他の端末とのデータのやり取りが簡単にできるようになる</a:t>
            </a:r>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002234"/>
          </a:xfrm>
          <a:ln w="57150">
            <a:solidFill>
              <a:schemeClr val="tx1"/>
            </a:solidFill>
          </a:ln>
        </p:spPr>
        <p:txBody>
          <a:bodyPr>
            <a:normAutofit fontScale="90000"/>
          </a:bodyPr>
          <a:lstStyle/>
          <a:p>
            <a:r>
              <a:rPr lang="ja-JP" altLang="en-US" b="1" dirty="0" smtClean="0"/>
              <a:t>グーグル、ウェアラブル製品向け</a:t>
            </a:r>
            <a:r>
              <a:rPr lang="en-US" altLang="ja-JP" b="1" dirty="0" smtClean="0"/>
              <a:t>OS</a:t>
            </a:r>
            <a:r>
              <a:rPr lang="ja-JP" altLang="en-US" b="1" dirty="0" smtClean="0"/>
              <a:t>「</a:t>
            </a:r>
            <a:r>
              <a:rPr lang="en-US" altLang="ja-JP" b="1" dirty="0" smtClean="0"/>
              <a:t>Android Wear</a:t>
            </a:r>
            <a:r>
              <a:rPr lang="ja-JP" altLang="en-US" b="1" dirty="0" smtClean="0"/>
              <a:t>」を発表</a:t>
            </a:r>
            <a:r>
              <a:rPr lang="en-US" altLang="ja-JP" b="1" dirty="0" smtClean="0"/>
              <a:t>--</a:t>
            </a:r>
            <a:r>
              <a:rPr lang="ja-JP" altLang="en-US" b="1" dirty="0" smtClean="0"/>
              <a:t>スマートウォッチからまずは展開</a:t>
            </a:r>
            <a:endParaRPr kumimoji="1" lang="ja-JP" altLang="en-US" dirty="0"/>
          </a:p>
        </p:txBody>
      </p:sp>
      <p:sp>
        <p:nvSpPr>
          <p:cNvPr id="3" name="コンテンツ プレースホルダ 2"/>
          <p:cNvSpPr>
            <a:spLocks noGrp="1"/>
          </p:cNvSpPr>
          <p:nvPr>
            <p:ph idx="1"/>
          </p:nvPr>
        </p:nvSpPr>
        <p:spPr>
          <a:xfrm>
            <a:off x="313184" y="6064696"/>
            <a:ext cx="8507288" cy="748680"/>
          </a:xfrm>
        </p:spPr>
        <p:txBody>
          <a:bodyPr>
            <a:normAutofit/>
          </a:bodyPr>
          <a:lstStyle/>
          <a:p>
            <a:r>
              <a:rPr lang="en-US" altLang="ja-JP" dirty="0" smtClean="0">
                <a:hlinkClick r:id="rId3"/>
              </a:rPr>
              <a:t>http://japan.cnet.com/news/service/35045383/</a:t>
            </a:r>
            <a:endParaRPr lang="en-US" altLang="ja-JP" dirty="0" smtClean="0"/>
          </a:p>
          <a:p>
            <a:endParaRPr kumimoji="1" lang="ja-JP" altLang="en-US" dirty="0"/>
          </a:p>
        </p:txBody>
      </p:sp>
      <p:pic>
        <p:nvPicPr>
          <p:cNvPr id="4" name="図 3"/>
          <p:cNvPicPr/>
          <p:nvPr/>
        </p:nvPicPr>
        <p:blipFill>
          <a:blip r:embed="rId4" cstate="print"/>
          <a:srcRect l="16706" t="36256" r="41376" b="20142"/>
          <a:stretch>
            <a:fillRect/>
          </a:stretch>
        </p:blipFill>
        <p:spPr bwMode="auto">
          <a:xfrm>
            <a:off x="2411760" y="2276872"/>
            <a:ext cx="5256584" cy="3888432"/>
          </a:xfrm>
          <a:prstGeom prst="rect">
            <a:avLst/>
          </a:prstGeom>
          <a:noFill/>
          <a:ln w="9525">
            <a:noFill/>
            <a:miter lim="800000"/>
            <a:headEnd/>
            <a:tailEnd/>
          </a:ln>
        </p:spPr>
      </p:pic>
      <p:pic>
        <p:nvPicPr>
          <p:cNvPr id="5" name="図 4" descr="「Android Wear」搭載スマートウォッチのUI--画像で見るグーグルのウェアラブル用OS">
            <a:hlinkClick r:id="rId5"/>
          </p:cNvPr>
          <p:cNvPicPr/>
          <p:nvPr/>
        </p:nvPicPr>
        <p:blipFill>
          <a:blip r:embed="rId6" cstate="print"/>
          <a:srcRect/>
          <a:stretch>
            <a:fillRect/>
          </a:stretch>
        </p:blipFill>
        <p:spPr bwMode="auto">
          <a:xfrm>
            <a:off x="179512" y="2492896"/>
            <a:ext cx="2160240" cy="1800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ln>
            <a:solidFill>
              <a:schemeClr val="tx1"/>
            </a:solidFill>
          </a:ln>
        </p:spPr>
        <p:txBody>
          <a:bodyPr/>
          <a:lstStyle/>
          <a:p>
            <a:pPr eaLnBrk="1" hangingPunct="1"/>
            <a:r>
              <a:rPr lang="ja-JP" altLang="en-US" smtClean="0"/>
              <a:t>幽霊のような遠隔作用</a:t>
            </a:r>
          </a:p>
        </p:txBody>
      </p:sp>
      <p:sp>
        <p:nvSpPr>
          <p:cNvPr id="45059" name="Rectangle 3"/>
          <p:cNvSpPr>
            <a:spLocks noGrp="1" noChangeArrowheads="1"/>
          </p:cNvSpPr>
          <p:nvPr>
            <p:ph type="body" idx="1"/>
          </p:nvPr>
        </p:nvSpPr>
        <p:spPr/>
        <p:txBody>
          <a:bodyPr/>
          <a:lstStyle/>
          <a:p>
            <a:pPr eaLnBrk="1" hangingPunct="1"/>
            <a:r>
              <a:rPr lang="ja-JP" altLang="en-US" sz="2800" smtClean="0"/>
              <a:t>原子間のテレポーテーションは将来、強力な量子コンピューターの中核になるだろうが、量子コンピューターの開発はおそらく</a:t>
            </a:r>
            <a:r>
              <a:rPr lang="en-US" altLang="ja-JP" sz="2800" smtClean="0"/>
              <a:t>10</a:t>
            </a:r>
            <a:r>
              <a:rPr lang="ja-JP" altLang="en-US" sz="2800" smtClean="0"/>
              <a:t>年以上先のことだという。</a:t>
            </a:r>
          </a:p>
          <a:p>
            <a:pPr eaLnBrk="1" hangingPunct="1"/>
            <a:r>
              <a:rPr lang="ja-JP" altLang="en-US" sz="2800" smtClean="0"/>
              <a:t>この研究で原子特性情報を移動させた距離はごくわずかだが、コンピューター内部で必要とされる移動距離としては十分なものだろうと述べている。この移動で鍵となるのは、「エンタングルメント」</a:t>
            </a:r>
            <a:r>
              <a:rPr lang="en-US" altLang="ja-JP" sz="2800" smtClean="0"/>
              <a:t>(</a:t>
            </a:r>
            <a:r>
              <a:rPr lang="ja-JP" altLang="en-US" sz="2800" smtClean="0"/>
              <a:t>絡み合い</a:t>
            </a:r>
            <a:r>
              <a:rPr lang="en-US" altLang="ja-JP" sz="2800" smtClean="0"/>
              <a:t>)</a:t>
            </a:r>
            <a:r>
              <a:rPr lang="ja-JP" altLang="en-US" sz="2800" smtClean="0"/>
              <a:t>という現象だ。アインシュタインは、エンタングルメントを「幽霊のような遠隔作用」と嘲笑したが、その後の実験によりこの現象が実在することが示された。</a:t>
            </a:r>
          </a:p>
          <a:p>
            <a:pPr eaLnBrk="1" hangingPunct="1"/>
            <a:endParaRPr lang="en-US" altLang="ja-JP" sz="28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ln w="57150">
            <a:solidFill>
              <a:schemeClr val="tx1">
                <a:lumMod val="95000"/>
                <a:lumOff val="5000"/>
              </a:schemeClr>
            </a:solidFill>
          </a:ln>
        </p:spPr>
        <p:txBody>
          <a:bodyPr/>
          <a:lstStyle/>
          <a:p>
            <a:r>
              <a:rPr lang="ja-JP" altLang="en-US" dirty="0"/>
              <a:t>大江戸</a:t>
            </a:r>
            <a:r>
              <a:rPr lang="ja-JP" altLang="en-US" dirty="0" smtClean="0"/>
              <a:t>線開業時のトラブル</a:t>
            </a:r>
            <a:endParaRPr lang="ja-JP" altLang="en-US" dirty="0"/>
          </a:p>
        </p:txBody>
      </p:sp>
      <p:sp>
        <p:nvSpPr>
          <p:cNvPr id="3075" name="Rectangle 3"/>
          <p:cNvSpPr>
            <a:spLocks noGrp="1" noChangeArrowheads="1"/>
          </p:cNvSpPr>
          <p:nvPr>
            <p:ph type="body" idx="1"/>
          </p:nvPr>
        </p:nvSpPr>
        <p:spPr/>
        <p:txBody>
          <a:bodyPr>
            <a:noAutofit/>
          </a:bodyPr>
          <a:lstStyle/>
          <a:p>
            <a:pPr>
              <a:lnSpc>
                <a:spcPct val="80000"/>
              </a:lnSpc>
            </a:pPr>
            <a:r>
              <a:rPr lang="ja-JP" altLang="en-US" sz="2800" dirty="0"/>
              <a:t>東京都交通局が都営大江戸線の全線開通日から２週間、一部経路の定期券を発売で </a:t>
            </a:r>
            <a:r>
              <a:rPr lang="ja-JP" altLang="en-US" sz="2800" dirty="0" err="1"/>
              <a:t>き</a:t>
            </a:r>
            <a:r>
              <a:rPr lang="ja-JP" altLang="en-US" sz="2800" dirty="0"/>
              <a:t>なかった原因の</a:t>
            </a:r>
            <a:r>
              <a:rPr lang="ja-JP" altLang="en-US" sz="2800" dirty="0" smtClean="0"/>
              <a:t>詳細</a:t>
            </a:r>
            <a:endParaRPr lang="en-US" altLang="ja-JP" sz="2800" dirty="0" smtClean="0"/>
          </a:p>
          <a:p>
            <a:pPr>
              <a:lnSpc>
                <a:spcPct val="80000"/>
              </a:lnSpc>
            </a:pPr>
            <a:r>
              <a:rPr lang="ja-JP" altLang="en-US" sz="2800" dirty="0" smtClean="0"/>
              <a:t> </a:t>
            </a:r>
            <a:r>
              <a:rPr lang="ja-JP" altLang="en-US" sz="2800" dirty="0"/>
              <a:t>定期券販売機のプログラムの更新が大江戸線の開通に間に合わなかったことだ。 地下鉄の定期券は同じＡという駅とＢという駅の間で利用する場合でも、途中どの 経路を通るかによって、乗車距離や運賃に違いが生じる。大江戸線の開通に</a:t>
            </a:r>
            <a:r>
              <a:rPr lang="ja-JP" altLang="en-US" sz="2800" dirty="0" err="1"/>
              <a:t>よっ</a:t>
            </a:r>
            <a:r>
              <a:rPr lang="ja-JP" altLang="en-US" sz="2800" dirty="0"/>
              <a:t> て、乗り換え経路が爆発的に増えたために、都営地下鉄の定期券の種類は非常に増 えた</a:t>
            </a:r>
            <a:r>
              <a:rPr lang="ja-JP" altLang="en-US" sz="2800" dirty="0" smtClean="0"/>
              <a:t>。</a:t>
            </a:r>
            <a:endParaRPr lang="en-US" altLang="ja-JP" sz="2800" dirty="0" smtClean="0"/>
          </a:p>
          <a:p>
            <a:pPr>
              <a:lnSpc>
                <a:spcPct val="80000"/>
              </a:lnSpc>
            </a:pPr>
            <a:r>
              <a:rPr lang="ja-JP" altLang="en-US" sz="2800" dirty="0" smtClean="0"/>
              <a:t> </a:t>
            </a:r>
            <a:r>
              <a:rPr lang="ja-JP" altLang="en-US" sz="2800" dirty="0"/>
              <a:t>大江戸線の全面開通後は、経路は１００倍の１万５０００にまでふくれあがった。 もちろん、定期券発売機で扱うべき定期券の種類が大幅に増えることについては、 東京都交通局も東洋電機も理解していた</a:t>
            </a:r>
            <a:r>
              <a:rPr lang="ja-JP" altLang="en-US" sz="2800" dirty="0" smtClean="0"/>
              <a:t>。</a:t>
            </a:r>
            <a:endParaRPr lang="ja-JP" alt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ln>
            <a:solidFill>
              <a:schemeClr val="tx1"/>
            </a:solidFill>
          </a:ln>
        </p:spPr>
        <p:txBody>
          <a:bodyPr/>
          <a:lstStyle/>
          <a:p>
            <a:pPr eaLnBrk="1" hangingPunct="1"/>
            <a:r>
              <a:rPr lang="en-US" altLang="ja-JP" smtClean="0"/>
              <a:t>Windows </a:t>
            </a:r>
          </a:p>
        </p:txBody>
      </p:sp>
      <p:sp>
        <p:nvSpPr>
          <p:cNvPr id="50179" name="Rectangle 3"/>
          <p:cNvSpPr>
            <a:spLocks noGrp="1" noChangeArrowheads="1"/>
          </p:cNvSpPr>
          <p:nvPr>
            <p:ph type="body" idx="1"/>
          </p:nvPr>
        </p:nvSpPr>
        <p:spPr/>
        <p:txBody>
          <a:bodyPr/>
          <a:lstStyle/>
          <a:p>
            <a:pPr eaLnBrk="1" hangingPunct="1"/>
            <a:r>
              <a:rPr lang="ja-JP" altLang="en-US" smtClean="0"/>
              <a:t>売ったものは１００％正確にスペックどおり動くのがあたりまえの世界だったが、ソフトウェアはそうじゃない</a:t>
            </a:r>
          </a:p>
          <a:p>
            <a:pPr eaLnBrk="1" hangingPunct="1"/>
            <a:r>
              <a:rPr lang="ja-JP" altLang="en-US" smtClean="0"/>
              <a:t>不完全ということをみんな知りながら、売って、買ってそれを定期的に修復してゆく</a:t>
            </a:r>
          </a:p>
          <a:p>
            <a:pPr eaLnBrk="1" hangingPunct="1"/>
            <a:r>
              <a:rPr lang="ja-JP" altLang="en-US" smtClean="0"/>
              <a:t>つまり検査はみんながやっている</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ja-JP" altLang="ja-JP"/>
          </a:p>
        </p:txBody>
      </p:sp>
      <p:sp>
        <p:nvSpPr>
          <p:cNvPr id="9219" name="Rectangle 3"/>
          <p:cNvSpPr>
            <a:spLocks noGrp="1" noChangeArrowheads="1"/>
          </p:cNvSpPr>
          <p:nvPr>
            <p:ph type="body" idx="1"/>
          </p:nvPr>
        </p:nvSpPr>
        <p:spPr>
          <a:xfrm>
            <a:off x="457200" y="1600201"/>
            <a:ext cx="8229600" cy="3556992"/>
          </a:xfrm>
        </p:spPr>
        <p:txBody>
          <a:bodyPr/>
          <a:lstStyle/>
          <a:p>
            <a:r>
              <a:rPr lang="ja-JP" altLang="en-US" dirty="0"/>
              <a:t>売ったものは１００％正確にスペックどおり動くのがあたりまえの世界だったが、ソ</a:t>
            </a:r>
            <a:br>
              <a:rPr lang="ja-JP" altLang="en-US" dirty="0"/>
            </a:br>
            <a:r>
              <a:rPr lang="ja-JP" altLang="en-US" dirty="0"/>
              <a:t>フトウェアはそうじゃない</a:t>
            </a:r>
            <a:r>
              <a:rPr lang="en-US" altLang="ja-JP" dirty="0"/>
              <a:t>.</a:t>
            </a:r>
            <a:r>
              <a:rPr lang="ja-JP" altLang="en-US" dirty="0"/>
              <a:t>不完全ということをみんな知りながら、売って、買って</a:t>
            </a:r>
            <a:br>
              <a:rPr lang="ja-JP" altLang="en-US" dirty="0"/>
            </a:br>
            <a:r>
              <a:rPr lang="ja-JP" altLang="en-US" dirty="0"/>
              <a:t>それを定期的に修復してゆく</a:t>
            </a:r>
            <a:r>
              <a:rPr lang="en-US" altLang="ja-JP" dirty="0"/>
              <a:t>.</a:t>
            </a:r>
            <a:r>
              <a:rPr lang="ja-JP" altLang="en-US" dirty="0"/>
              <a:t>つまり検査はみんながやっているわけです。</a:t>
            </a:r>
            <a:br>
              <a:rPr lang="ja-JP" altLang="en-US" dirty="0"/>
            </a:br>
            <a:endParaRPr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r>
              <a:rPr kumimoji="1" lang="en-US" altLang="ja-JP" dirty="0" smtClean="0"/>
              <a:t>GOOGLE GLASS</a:t>
            </a:r>
            <a:endParaRPr kumimoji="1" lang="ja-JP" altLang="en-US" dirty="0"/>
          </a:p>
        </p:txBody>
      </p:sp>
      <p:sp>
        <p:nvSpPr>
          <p:cNvPr id="5" name="サブタイトル 4"/>
          <p:cNvSpPr>
            <a:spLocks noGrp="1"/>
          </p:cNvSpPr>
          <p:nvPr>
            <p:ph type="subTitle" idx="1"/>
          </p:nvPr>
        </p:nvSpPr>
        <p:spPr/>
        <p:txBody>
          <a:bodyPr/>
          <a:lstStyle/>
          <a:p>
            <a:r>
              <a:rPr lang="ja-JP" altLang="en-US" b="1" dirty="0" smtClean="0"/>
              <a:t>グーグル・グラスは「秘書」　生活して分かった存在価値 </a:t>
            </a:r>
            <a:br>
              <a:rPr lang="ja-JP" altLang="en-US" b="1" dirty="0" smtClean="0"/>
            </a:b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a:ln w="38100">
            <a:solidFill>
              <a:schemeClr val="tx1">
                <a:lumMod val="95000"/>
                <a:lumOff val="5000"/>
              </a:schemeClr>
            </a:solidFill>
          </a:ln>
        </p:spPr>
        <p:txBody>
          <a:bodyPr>
            <a:normAutofit/>
          </a:bodyPr>
          <a:lstStyle/>
          <a:p>
            <a:r>
              <a:rPr lang="ja-JP" altLang="en-US" dirty="0" smtClean="0"/>
              <a:t>欲しい情報を先回りして表示　</a:t>
            </a:r>
            <a:endParaRPr kumimoji="1" lang="ja-JP" altLang="en-US" dirty="0"/>
          </a:p>
        </p:txBody>
      </p:sp>
      <p:pic>
        <p:nvPicPr>
          <p:cNvPr id="3074" name="Picture 2" descr="出典：VentureClef、以下同じ"/>
          <p:cNvPicPr>
            <a:picLocks noChangeAspect="1" noChangeArrowheads="1"/>
          </p:cNvPicPr>
          <p:nvPr/>
        </p:nvPicPr>
        <p:blipFill>
          <a:blip r:embed="rId3" cstate="print"/>
          <a:srcRect/>
          <a:stretch>
            <a:fillRect/>
          </a:stretch>
        </p:blipFill>
        <p:spPr bwMode="auto">
          <a:xfrm>
            <a:off x="624408" y="1552153"/>
            <a:ext cx="7620000" cy="48291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http://gigazine.net/news/20140202-glyph-mobile-theater/</a:t>
            </a:r>
            <a:endParaRPr kumimoji="1" lang="ja-JP" altLang="en-US" dirty="0"/>
          </a:p>
        </p:txBody>
      </p:sp>
      <p:pic>
        <p:nvPicPr>
          <p:cNvPr id="4" name="図 3" descr="http://i.gzn.jp/img/2014/02/02/glyph-mobile-theater/05.png"/>
          <p:cNvPicPr/>
          <p:nvPr/>
        </p:nvPicPr>
        <p:blipFill>
          <a:blip r:embed="rId3" cstate="print"/>
          <a:srcRect/>
          <a:stretch>
            <a:fillRect/>
          </a:stretch>
        </p:blipFill>
        <p:spPr bwMode="auto">
          <a:xfrm>
            <a:off x="1871980" y="1909198"/>
            <a:ext cx="5400040" cy="303960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フライトを確認</a:t>
            </a:r>
            <a:endParaRPr kumimoji="1" lang="ja-JP" altLang="en-US" dirty="0"/>
          </a:p>
        </p:txBody>
      </p:sp>
      <p:pic>
        <p:nvPicPr>
          <p:cNvPr id="2050" name="Picture 2" descr="http://www.nikkei.com/content/pic/20140318/96958A9C93819499E3E2E2E28A8DE3E2E2E1E0E2E3E6E2E2E2E2E2E2-DSXZZO6803218010032014000000-PN1-12.jpg"/>
          <p:cNvPicPr>
            <a:picLocks noChangeAspect="1" noChangeArrowheads="1"/>
          </p:cNvPicPr>
          <p:nvPr/>
        </p:nvPicPr>
        <p:blipFill>
          <a:blip r:embed="rId3" cstate="print"/>
          <a:srcRect/>
          <a:stretch>
            <a:fillRect/>
          </a:stretch>
        </p:blipFill>
        <p:spPr bwMode="auto">
          <a:xfrm>
            <a:off x="395536" y="1556792"/>
            <a:ext cx="8659419" cy="482453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8229600" cy="1143000"/>
          </a:xfrm>
        </p:spPr>
        <p:txBody>
          <a:bodyPr/>
          <a:lstStyle/>
          <a:p>
            <a:r>
              <a:rPr lang="ja-JP" altLang="en-US" dirty="0" smtClean="0"/>
              <a:t>試合結果を把握</a:t>
            </a:r>
            <a:endParaRPr kumimoji="1" lang="ja-JP" altLang="en-US" dirty="0"/>
          </a:p>
        </p:txBody>
      </p:sp>
      <p:pic>
        <p:nvPicPr>
          <p:cNvPr id="1026" name="Picture 2" descr="http://www.nikkei.com/content/pic/20140318/96958A9C93819499E3E2E2E28A8DE3E2E2E1E0E2E3E6E2E2E2E2E2E2-DSXZZO6803223010032014000000-PN1-12.jpg"/>
          <p:cNvPicPr>
            <a:picLocks noChangeAspect="1" noChangeArrowheads="1"/>
          </p:cNvPicPr>
          <p:nvPr/>
        </p:nvPicPr>
        <p:blipFill>
          <a:blip r:embed="rId3" cstate="print"/>
          <a:srcRect/>
          <a:stretch>
            <a:fillRect/>
          </a:stretch>
        </p:blipFill>
        <p:spPr bwMode="auto">
          <a:xfrm>
            <a:off x="589660" y="1464224"/>
            <a:ext cx="7942780" cy="484509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検索履歴などから利用者の嗜好把握</a:t>
            </a:r>
            <a:endParaRPr kumimoji="1" lang="ja-JP" altLang="en-US" dirty="0"/>
          </a:p>
        </p:txBody>
      </p:sp>
      <p:pic>
        <p:nvPicPr>
          <p:cNvPr id="65538" name="Picture 2" descr="http://www.nikkei.com/content/pic/20140318/96958A9C93819499E3E2E2E28A8DE3E2E2E1E0E2E3E6E2E2E2E2E2E2-DSXZZO6803225010032014000000-PB1-12.jpg"/>
          <p:cNvPicPr>
            <a:picLocks noChangeAspect="1" noChangeArrowheads="1"/>
          </p:cNvPicPr>
          <p:nvPr/>
        </p:nvPicPr>
        <p:blipFill>
          <a:blip r:embed="rId3" cstate="print"/>
          <a:srcRect/>
          <a:stretch>
            <a:fillRect/>
          </a:stretch>
        </p:blipFill>
        <p:spPr bwMode="auto">
          <a:xfrm>
            <a:off x="-972616" y="2148567"/>
            <a:ext cx="11399904" cy="3944729"/>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38138"/>
          </a:xfrm>
        </p:spPr>
        <p:txBody>
          <a:bodyPr>
            <a:normAutofit/>
          </a:bodyPr>
          <a:lstStyle/>
          <a:p>
            <a:r>
              <a:rPr lang="en-US" altLang="ja-JP" dirty="0" smtClean="0"/>
              <a:t>Field Trip</a:t>
            </a:r>
            <a:r>
              <a:rPr lang="ja-JP" altLang="en-US" dirty="0" smtClean="0"/>
              <a:t>が名所旧跡で観光案内</a:t>
            </a:r>
            <a:endParaRPr kumimoji="1" lang="ja-JP" altLang="en-US" dirty="0"/>
          </a:p>
        </p:txBody>
      </p:sp>
      <p:pic>
        <p:nvPicPr>
          <p:cNvPr id="64514" name="Picture 2" descr="http://www.nikkei.com/content/pic/20140318/96958A9C93819499E3E2E2E28A8DE3E2E2E1E0E2E3E6E2E2E2E2E2E2-DSXZZO6803228010032014000000-PN1-12.jpg"/>
          <p:cNvPicPr>
            <a:picLocks noChangeAspect="1" noChangeArrowheads="1"/>
          </p:cNvPicPr>
          <p:nvPr/>
        </p:nvPicPr>
        <p:blipFill>
          <a:blip r:embed="rId3" cstate="print"/>
          <a:srcRect/>
          <a:stretch>
            <a:fillRect/>
          </a:stretch>
        </p:blipFill>
        <p:spPr bwMode="auto">
          <a:xfrm>
            <a:off x="529580" y="1825351"/>
            <a:ext cx="7786836" cy="4858987"/>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ゴルフ場ではキャディー役</a:t>
            </a:r>
            <a:endParaRPr kumimoji="1" lang="ja-JP" altLang="en-US" dirty="0"/>
          </a:p>
        </p:txBody>
      </p:sp>
      <p:pic>
        <p:nvPicPr>
          <p:cNvPr id="72706" name="Picture 2" descr="http://www.nikkei.com/content/pic/20140318/96958A9C93819499E3E2E2E28A8DE3E2E2E1E0E2E3E6E2E2E2E2E2E2-DSXZZO6803229010032014000000-PN1-12.jpg"/>
          <p:cNvPicPr>
            <a:picLocks noChangeAspect="1" noChangeArrowheads="1"/>
          </p:cNvPicPr>
          <p:nvPr/>
        </p:nvPicPr>
        <p:blipFill>
          <a:blip r:embed="rId3" cstate="print"/>
          <a:srcRect/>
          <a:stretch>
            <a:fillRect/>
          </a:stretch>
        </p:blipFill>
        <p:spPr bwMode="auto">
          <a:xfrm>
            <a:off x="227761" y="1607045"/>
            <a:ext cx="8592711" cy="484629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広告メディアとして大きな可能性</a:t>
            </a:r>
            <a:endParaRPr kumimoji="1" lang="ja-JP" altLang="en-US" dirty="0"/>
          </a:p>
        </p:txBody>
      </p:sp>
      <p:pic>
        <p:nvPicPr>
          <p:cNvPr id="74754" name="Picture 2" descr="http://www.nikkei.com/content/pic/20140318/96958A9C93819499E3E2E2E28A8DE3E2E2E1E0E2E3E6E2E2E2E2E2E2-DSXZZO6803231010032014000000-PN1-12.jpg"/>
          <p:cNvPicPr>
            <a:picLocks noChangeAspect="1" noChangeArrowheads="1"/>
          </p:cNvPicPr>
          <p:nvPr/>
        </p:nvPicPr>
        <p:blipFill>
          <a:blip r:embed="rId3" cstate="print"/>
          <a:srcRect/>
          <a:stretch>
            <a:fillRect/>
          </a:stretch>
        </p:blipFill>
        <p:spPr bwMode="auto">
          <a:xfrm>
            <a:off x="323528" y="1884412"/>
            <a:ext cx="8524112" cy="4568924"/>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en-US" altLang="ja-JP" dirty="0" smtClean="0"/>
              <a:t>Android OS</a:t>
            </a:r>
            <a:r>
              <a:rPr lang="ja-JP" altLang="ja-JP" dirty="0" smtClean="0"/>
              <a:t>で動作する</a:t>
            </a:r>
            <a:r>
              <a:rPr lang="en-US" altLang="ja-JP" dirty="0" smtClean="0"/>
              <a:t>Google Glass</a:t>
            </a:r>
            <a:endParaRPr kumimoji="1" lang="ja-JP" altLang="en-US" dirty="0"/>
          </a:p>
        </p:txBody>
      </p:sp>
      <p:sp>
        <p:nvSpPr>
          <p:cNvPr id="3" name="コンテンツ プレースホルダ 2"/>
          <p:cNvSpPr>
            <a:spLocks noGrp="1"/>
          </p:cNvSpPr>
          <p:nvPr>
            <p:ph idx="1"/>
          </p:nvPr>
        </p:nvSpPr>
        <p:spPr>
          <a:xfrm>
            <a:off x="457200" y="1600200"/>
            <a:ext cx="8229600" cy="4565104"/>
          </a:xfrm>
        </p:spPr>
        <p:txBody>
          <a:bodyPr>
            <a:normAutofit fontScale="85000" lnSpcReduction="10000"/>
          </a:bodyPr>
          <a:lstStyle/>
          <a:p>
            <a:r>
              <a:rPr lang="ja-JP" altLang="ja-JP" dirty="0" smtClean="0"/>
              <a:t>コンピュータを中心に音楽、映画などのコンテンツを楽しむ「</a:t>
            </a:r>
            <a:r>
              <a:rPr lang="en-US" altLang="ja-JP" dirty="0" smtClean="0"/>
              <a:t>IT</a:t>
            </a:r>
            <a:r>
              <a:rPr lang="ja-JP" altLang="ja-JP" dirty="0" smtClean="0"/>
              <a:t>生態系」の原点、アップルの「デジタルハブ構想」を</a:t>
            </a:r>
            <a:r>
              <a:rPr lang="en-US" altLang="ja-JP" dirty="0" smtClean="0"/>
              <a:t>iTunes Store</a:t>
            </a:r>
            <a:r>
              <a:rPr lang="ja-JP" altLang="ja-JP" dirty="0" smtClean="0"/>
              <a:t>と</a:t>
            </a:r>
            <a:r>
              <a:rPr lang="en-US" altLang="ja-JP" dirty="0" smtClean="0"/>
              <a:t>iPod</a:t>
            </a:r>
            <a:r>
              <a:rPr lang="ja-JP" altLang="ja-JP" dirty="0" smtClean="0"/>
              <a:t>で実現し、今や</a:t>
            </a:r>
            <a:r>
              <a:rPr lang="en-US" altLang="ja-JP" dirty="0" err="1" smtClean="0"/>
              <a:t>iPhone</a:t>
            </a:r>
            <a:r>
              <a:rPr lang="ja-JP" altLang="ja-JP" dirty="0" smtClean="0"/>
              <a:t>の発明によって巨大なエコシステムが構築されたように、</a:t>
            </a:r>
            <a:r>
              <a:rPr lang="en-US" altLang="ja-JP" dirty="0" smtClean="0"/>
              <a:t>Google</a:t>
            </a:r>
            <a:r>
              <a:rPr lang="ja-JP" altLang="ja-JP" dirty="0" smtClean="0"/>
              <a:t>の目指す未来には</a:t>
            </a:r>
            <a:r>
              <a:rPr lang="en-US" altLang="ja-JP" dirty="0" smtClean="0"/>
              <a:t>Android</a:t>
            </a:r>
            <a:r>
              <a:rPr lang="ja-JP" altLang="ja-JP" dirty="0" smtClean="0"/>
              <a:t>がある</a:t>
            </a:r>
          </a:p>
          <a:p>
            <a:r>
              <a:rPr lang="ja-JP" altLang="ja-JP" dirty="0" smtClean="0"/>
              <a:t>その</a:t>
            </a:r>
            <a:r>
              <a:rPr lang="en-US" altLang="ja-JP" dirty="0" smtClean="0"/>
              <a:t>1</a:t>
            </a:r>
            <a:r>
              <a:rPr lang="ja-JP" altLang="ja-JP" dirty="0" smtClean="0"/>
              <a:t>つが</a:t>
            </a:r>
            <a:r>
              <a:rPr lang="en-US" altLang="ja-JP" dirty="0" smtClean="0"/>
              <a:t>Android OS</a:t>
            </a:r>
            <a:r>
              <a:rPr lang="ja-JP" altLang="ja-JP" dirty="0" smtClean="0"/>
              <a:t>で動作する</a:t>
            </a:r>
            <a:r>
              <a:rPr lang="en-US" altLang="ja-JP" dirty="0" smtClean="0">
                <a:solidFill>
                  <a:srgbClr val="FF0000"/>
                </a:solidFill>
              </a:rPr>
              <a:t>Google Glass</a:t>
            </a:r>
            <a:r>
              <a:rPr lang="ja-JP" altLang="ja-JP" dirty="0" err="1" smtClean="0"/>
              <a:t>。</a:t>
            </a:r>
            <a:r>
              <a:rPr lang="ja-JP" altLang="ja-JP" dirty="0" smtClean="0"/>
              <a:t>これはメガネの形をしたヘッドマウントデバイスで、</a:t>
            </a:r>
            <a:r>
              <a:rPr lang="en-US" altLang="ja-JP" dirty="0" smtClean="0"/>
              <a:t>Google</a:t>
            </a:r>
            <a:r>
              <a:rPr lang="ja-JP" altLang="ja-JP" dirty="0" smtClean="0"/>
              <a:t>サービス上で保存しているさまざまな情報を視界に映し出したり、逆にカメラで撮影・記録して</a:t>
            </a:r>
            <a:r>
              <a:rPr lang="en-US" altLang="ja-JP" dirty="0" smtClean="0"/>
              <a:t>Google</a:t>
            </a:r>
            <a:r>
              <a:rPr lang="ja-JP" altLang="ja-JP" dirty="0" smtClean="0"/>
              <a:t>サービス上で活用することもできる。</a:t>
            </a:r>
          </a:p>
          <a:p>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a:ln>
            <a:solidFill>
              <a:schemeClr val="tx1">
                <a:lumMod val="95000"/>
                <a:lumOff val="5000"/>
              </a:schemeClr>
            </a:solidFill>
          </a:ln>
        </p:spPr>
        <p:txBody>
          <a:bodyPr>
            <a:normAutofit fontScale="90000"/>
          </a:bodyPr>
          <a:lstStyle/>
          <a:p>
            <a:r>
              <a:rPr kumimoji="1" lang="en-US" altLang="ja-JP" dirty="0" smtClean="0"/>
              <a:t>GOOGLE</a:t>
            </a:r>
            <a:r>
              <a:rPr kumimoji="1" lang="ja-JP" altLang="en-US" dirty="0" smtClean="0"/>
              <a:t>　グラス</a:t>
            </a:r>
            <a:r>
              <a:rPr kumimoji="1" lang="en-US" altLang="ja-JP" dirty="0" smtClean="0"/>
              <a:t/>
            </a:r>
            <a:br>
              <a:rPr kumimoji="1" lang="en-US" altLang="ja-JP" dirty="0" smtClean="0"/>
            </a:br>
            <a:r>
              <a:rPr lang="ja-JP" altLang="en-US" dirty="0" smtClean="0"/>
              <a:t>メガネ型情報通信端末</a:t>
            </a:r>
            <a:endParaRPr kumimoji="1" lang="ja-JP" altLang="en-US" dirty="0"/>
          </a:p>
        </p:txBody>
      </p:sp>
      <p:sp>
        <p:nvSpPr>
          <p:cNvPr id="3" name="コンテンツ プレースホルダ 2"/>
          <p:cNvSpPr>
            <a:spLocks noGrp="1"/>
          </p:cNvSpPr>
          <p:nvPr>
            <p:ph idx="1"/>
          </p:nvPr>
        </p:nvSpPr>
        <p:spPr>
          <a:xfrm>
            <a:off x="457200" y="1556792"/>
            <a:ext cx="8229600" cy="5112568"/>
          </a:xfrm>
        </p:spPr>
        <p:txBody>
          <a:bodyPr>
            <a:normAutofit fontScale="92500"/>
          </a:bodyPr>
          <a:lstStyle/>
          <a:p>
            <a:r>
              <a:rPr lang="en-US" altLang="ja-JP" dirty="0" smtClean="0"/>
              <a:t>Google Maps</a:t>
            </a:r>
            <a:r>
              <a:rPr lang="ja-JP" altLang="ja-JP" dirty="0" smtClean="0"/>
              <a:t>や</a:t>
            </a:r>
            <a:r>
              <a:rPr lang="en-US" altLang="ja-JP" dirty="0" err="1" smtClean="0"/>
              <a:t>Steet</a:t>
            </a:r>
            <a:r>
              <a:rPr lang="en-US" altLang="ja-JP" dirty="0" smtClean="0"/>
              <a:t> View</a:t>
            </a:r>
            <a:r>
              <a:rPr lang="ja-JP" altLang="ja-JP" dirty="0" smtClean="0"/>
              <a:t>の映像表示。映像と文字情報で道案内。音声認識機能を備え</a:t>
            </a:r>
            <a:r>
              <a:rPr lang="ja-JP" altLang="en-US" dirty="0" smtClean="0"/>
              <a:t>る</a:t>
            </a:r>
            <a:endParaRPr lang="ja-JP" altLang="ja-JP" dirty="0" smtClean="0"/>
          </a:p>
          <a:p>
            <a:r>
              <a:rPr lang="ja-JP" altLang="ja-JP" dirty="0" smtClean="0"/>
              <a:t>視線追跡による</a:t>
            </a:r>
            <a:r>
              <a:rPr lang="ja-JP" altLang="ja-JP" dirty="0" smtClean="0">
                <a:solidFill>
                  <a:srgbClr val="FF0000"/>
                </a:solidFill>
              </a:rPr>
              <a:t>広告課金システムで特許</a:t>
            </a:r>
            <a:endParaRPr lang="en-US" altLang="ja-JP" dirty="0" smtClean="0">
              <a:solidFill>
                <a:srgbClr val="FF0000"/>
              </a:solidFill>
            </a:endParaRPr>
          </a:p>
          <a:p>
            <a:r>
              <a:rPr lang="ja-JP" altLang="ja-JP" dirty="0" smtClean="0"/>
              <a:t>誰がどのようなものに興味を持っているかをトラッキングし、その商品に近づくと知らせたり自動的に広告が表示されるといった、デジタルサイネージの先を行くことも技術的には可能</a:t>
            </a:r>
            <a:endParaRPr lang="en-US" altLang="ja-JP" dirty="0" smtClean="0"/>
          </a:p>
          <a:p>
            <a:r>
              <a:rPr lang="ja-JP" altLang="ja-JP" dirty="0" smtClean="0"/>
              <a:t>自動車などの</a:t>
            </a:r>
            <a:r>
              <a:rPr lang="ja-JP" altLang="ja-JP" dirty="0" smtClean="0">
                <a:solidFill>
                  <a:srgbClr val="FF0000"/>
                </a:solidFill>
              </a:rPr>
              <a:t>移動体のインテリジェント化</a:t>
            </a:r>
            <a:r>
              <a:rPr lang="ja-JP" altLang="ja-JP" dirty="0" smtClean="0"/>
              <a:t>、さらには、</a:t>
            </a:r>
            <a:r>
              <a:rPr lang="ja-JP" altLang="ja-JP" dirty="0" smtClean="0">
                <a:solidFill>
                  <a:srgbClr val="FF0000"/>
                </a:solidFill>
              </a:rPr>
              <a:t>スマートシティの実現</a:t>
            </a:r>
            <a:r>
              <a:rPr lang="ja-JP" altLang="ja-JP" dirty="0" smtClean="0"/>
              <a:t>など、あらゆる可能性がある</a:t>
            </a:r>
          </a:p>
          <a:p>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435280" cy="1143000"/>
          </a:xfrm>
          <a:ln>
            <a:solidFill>
              <a:schemeClr val="tx1">
                <a:lumMod val="95000"/>
                <a:lumOff val="5000"/>
              </a:schemeClr>
            </a:solidFill>
          </a:ln>
        </p:spPr>
        <p:txBody>
          <a:bodyPr>
            <a:normAutofit fontScale="90000"/>
          </a:bodyPr>
          <a:lstStyle/>
          <a:p>
            <a:r>
              <a:rPr lang="ja-JP" altLang="en-US" b="1" dirty="0" smtClean="0"/>
              <a:t>英国航空会社</a:t>
            </a:r>
            <a:r>
              <a:rPr lang="en-US" altLang="ja-JP" b="1" dirty="0" smtClean="0"/>
              <a:t/>
            </a:r>
            <a:br>
              <a:rPr lang="en-US" altLang="ja-JP" b="1" dirty="0" smtClean="0"/>
            </a:br>
            <a:r>
              <a:rPr lang="en-US" altLang="ja-JP" b="1" dirty="0" smtClean="0"/>
              <a:t>Google Glass</a:t>
            </a:r>
            <a:r>
              <a:rPr lang="ja-JP" altLang="en-US" b="1" dirty="0" smtClean="0"/>
              <a:t>で</a:t>
            </a:r>
            <a:r>
              <a:rPr lang="ja-JP" altLang="en-US" dirty="0" smtClean="0"/>
              <a:t>コンシェルジュサービス</a:t>
            </a:r>
            <a:r>
              <a:rPr lang="ja-JP" altLang="en-US" b="1" dirty="0" smtClean="0"/>
              <a:t>　</a:t>
            </a:r>
            <a:endParaRPr kumimoji="1" lang="ja-JP" altLang="en-US" dirty="0"/>
          </a:p>
        </p:txBody>
      </p:sp>
      <p:pic>
        <p:nvPicPr>
          <p:cNvPr id="4" name="Picture 2" descr="http://techable.jp/wp-content/uploads/2014/02/VirginAtlantic-GoogleGlass.jpg"/>
          <p:cNvPicPr>
            <a:picLocks noChangeAspect="1" noChangeArrowheads="1"/>
          </p:cNvPicPr>
          <p:nvPr/>
        </p:nvPicPr>
        <p:blipFill>
          <a:blip r:embed="rId3" cstate="print"/>
          <a:srcRect r="18750" b="16667"/>
          <a:stretch>
            <a:fillRect/>
          </a:stretch>
        </p:blipFill>
        <p:spPr bwMode="auto">
          <a:xfrm>
            <a:off x="6876256" y="5373216"/>
            <a:ext cx="1872208" cy="1440160"/>
          </a:xfrm>
          <a:prstGeom prst="rect">
            <a:avLst/>
          </a:prstGeom>
          <a:noFill/>
        </p:spPr>
      </p:pic>
      <p:sp>
        <p:nvSpPr>
          <p:cNvPr id="6" name="コンテンツ プレースホルダ 2"/>
          <p:cNvSpPr txBox="1">
            <a:spLocks/>
          </p:cNvSpPr>
          <p:nvPr/>
        </p:nvSpPr>
        <p:spPr>
          <a:xfrm>
            <a:off x="457200" y="1556792"/>
            <a:ext cx="8229600" cy="49971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Heathrow</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空港の</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Virgin Atlantic</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スタッフ、試験的に</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Google Glass</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Sony </a:t>
            </a:r>
            <a:r>
              <a:rPr kumimoji="1" lang="en-US" altLang="ja-JP" sz="3200" b="0" i="0" u="none" strike="noStrike" kern="1200" cap="none" spc="0" normalizeH="0" baseline="0" noProof="0" dirty="0" err="1" smtClean="0">
                <a:ln>
                  <a:noFill/>
                </a:ln>
                <a:solidFill>
                  <a:schemeClr val="tx1"/>
                </a:solidFill>
                <a:effectLst/>
                <a:uLnTx/>
                <a:uFillTx/>
                <a:latin typeface="+mn-lt"/>
                <a:ea typeface="+mn-ea"/>
                <a:cs typeface="+mn-cs"/>
              </a:rPr>
              <a:t>SmartWatch</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 2</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着用</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コンシェルジュ：個人特化サービス提供可能</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フライト情報や天気等最新情報を伝達、外国語翻訳も容易になり外国人乗客とのコミュニケーションが円滑</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乗客の食べ物や飲み物の好みも把握</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a:solidFill>
              <a:schemeClr val="tx1">
                <a:lumMod val="95000"/>
                <a:lumOff val="5000"/>
              </a:schemeClr>
            </a:solidFill>
          </a:ln>
        </p:spPr>
        <p:txBody>
          <a:bodyPr>
            <a:normAutofit/>
          </a:bodyPr>
          <a:lstStyle/>
          <a:p>
            <a:r>
              <a:rPr lang="en-US" altLang="ja-JP" dirty="0" smtClean="0"/>
              <a:t>Google Maps</a:t>
            </a:r>
            <a:r>
              <a:rPr lang="ja-JP" altLang="ja-JP" dirty="0" smtClean="0"/>
              <a:t>と</a:t>
            </a:r>
            <a:r>
              <a:rPr lang="en-US" altLang="ja-JP" dirty="0" smtClean="0"/>
              <a:t>Street View</a:t>
            </a:r>
            <a:endParaRPr kumimoji="1" lang="ja-JP" altLang="en-US" dirty="0"/>
          </a:p>
        </p:txBody>
      </p:sp>
      <p:sp>
        <p:nvSpPr>
          <p:cNvPr id="3" name="コンテンツ プレースホルダ 2"/>
          <p:cNvSpPr>
            <a:spLocks noGrp="1"/>
          </p:cNvSpPr>
          <p:nvPr>
            <p:ph idx="1"/>
          </p:nvPr>
        </p:nvSpPr>
        <p:spPr>
          <a:xfrm>
            <a:off x="323528" y="1340768"/>
            <a:ext cx="8363272" cy="5517232"/>
          </a:xfrm>
        </p:spPr>
        <p:txBody>
          <a:bodyPr>
            <a:normAutofit/>
          </a:bodyPr>
          <a:lstStyle/>
          <a:p>
            <a:r>
              <a:rPr lang="ja-JP" altLang="ja-JP" dirty="0" smtClean="0"/>
              <a:t>地球上すべての地理情報をデータ化</a:t>
            </a:r>
            <a:endParaRPr lang="en-US" altLang="ja-JP" dirty="0" smtClean="0"/>
          </a:p>
          <a:p>
            <a:r>
              <a:rPr lang="ja-JP" altLang="ja-JP" dirty="0" smtClean="0"/>
              <a:t>航空写真地図、地表の風景</a:t>
            </a:r>
            <a:r>
              <a:rPr lang="ja-JP" altLang="en-US" dirty="0" smtClean="0"/>
              <a:t>、</a:t>
            </a:r>
            <a:r>
              <a:rPr lang="ja-JP" altLang="ja-JP" dirty="0" smtClean="0"/>
              <a:t>地下施設、建物内などの実際の画像を無料で提供</a:t>
            </a:r>
            <a:endParaRPr lang="en-US" altLang="ja-JP" dirty="0" smtClean="0"/>
          </a:p>
          <a:p>
            <a:r>
              <a:rPr lang="ja-JP" altLang="ja-JP" dirty="0" smtClean="0"/>
              <a:t>リアリティの高い</a:t>
            </a:r>
            <a:r>
              <a:rPr lang="en-US" altLang="ja-JP" dirty="0" smtClean="0"/>
              <a:t>3D Earth</a:t>
            </a:r>
            <a:r>
              <a:rPr lang="ja-JP" altLang="ja-JP" dirty="0" smtClean="0"/>
              <a:t>ビューサービス開始</a:t>
            </a:r>
            <a:endParaRPr lang="en-US" altLang="ja-JP" dirty="0" smtClean="0"/>
          </a:p>
          <a:p>
            <a:r>
              <a:rPr lang="en-US" altLang="ja-JP" b="1" dirty="0" smtClean="0"/>
              <a:t>Street View</a:t>
            </a:r>
            <a:r>
              <a:rPr lang="ja-JP" altLang="ja-JP" dirty="0" smtClean="0"/>
              <a:t>の撮影は</a:t>
            </a:r>
            <a:r>
              <a:rPr lang="ja-JP" altLang="en-US" dirty="0" smtClean="0"/>
              <a:t>、</a:t>
            </a:r>
            <a:r>
              <a:rPr lang="ja-JP" altLang="ja-JP" dirty="0" smtClean="0"/>
              <a:t>一般的な地表（道路）での車載カメラによる撮影は、特に変化の激しい都市部では定期的に</a:t>
            </a:r>
            <a:r>
              <a:rPr lang="ja-JP" altLang="en-US" dirty="0" smtClean="0"/>
              <a:t>継続</a:t>
            </a:r>
            <a:endParaRPr lang="en-US" altLang="ja-JP" dirty="0" smtClean="0"/>
          </a:p>
          <a:p>
            <a:r>
              <a:rPr lang="ja-JP" altLang="ja-JP" dirty="0" smtClean="0"/>
              <a:t>主要な駅、地下街、大型商業施設をはじめ、富士山の</a:t>
            </a:r>
            <a:r>
              <a:rPr lang="en-US" altLang="ja-JP" dirty="0" smtClean="0"/>
              <a:t>Street View</a:t>
            </a:r>
            <a:r>
              <a:rPr lang="ja-JP" altLang="ja-JP" dirty="0" err="1" smtClean="0"/>
              <a:t>まで</a:t>
            </a:r>
            <a:r>
              <a:rPr lang="ja-JP" altLang="ja-JP" dirty="0" smtClean="0"/>
              <a:t>公開されるという、徹底した撮影を全世界で展開</a:t>
            </a: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66675"/>
            <a:ext cx="8229600" cy="1417638"/>
          </a:xfrm>
          <a:solidFill>
            <a:srgbClr val="FFFF00"/>
          </a:solidFill>
          <a:ln>
            <a:solidFill>
              <a:schemeClr val="tx1">
                <a:lumMod val="95000"/>
                <a:lumOff val="5000"/>
              </a:schemeClr>
            </a:solidFill>
          </a:ln>
        </p:spPr>
        <p:txBody>
          <a:bodyPr>
            <a:normAutofit fontScale="90000"/>
          </a:bodyPr>
          <a:lstStyle/>
          <a:p>
            <a:pPr>
              <a:defRPr/>
            </a:pPr>
            <a:r>
              <a:rPr lang="en-US" altLang="ja-JP" b="1" dirty="0" smtClean="0"/>
              <a:t>Google</a:t>
            </a:r>
            <a:r>
              <a:rPr lang="ja-JP" altLang="en-US" b="1" dirty="0" smtClean="0"/>
              <a:t>「ストリートビュー」に「タイムトラベル」機能を追加</a:t>
            </a:r>
            <a:endParaRPr lang="ja-JP" altLang="en-US" dirty="0" smtClean="0"/>
          </a:p>
        </p:txBody>
      </p:sp>
      <p:sp>
        <p:nvSpPr>
          <p:cNvPr id="3075" name="コンテンツ プレースホルダ 2"/>
          <p:cNvSpPr>
            <a:spLocks noGrp="1"/>
          </p:cNvSpPr>
          <p:nvPr>
            <p:ph idx="1"/>
          </p:nvPr>
        </p:nvSpPr>
        <p:spPr>
          <a:xfrm>
            <a:off x="457200" y="1600200"/>
            <a:ext cx="8002588" cy="2260600"/>
          </a:xfrm>
        </p:spPr>
        <p:txBody>
          <a:bodyPr/>
          <a:lstStyle/>
          <a:p>
            <a:r>
              <a:rPr lang="en-US" altLang="ja-JP" sz="1600" smtClean="0">
                <a:hlinkClick r:id="rId2"/>
              </a:rPr>
              <a:t>http://jp.techcrunch.com/2014/04/24/20140423google-street-view-now-lets-you-go-back-in-time/?ncid=jpGsTC</a:t>
            </a:r>
            <a:endParaRPr lang="en-US" altLang="ja-JP" sz="1600" smtClean="0"/>
          </a:p>
          <a:p>
            <a:r>
              <a:rPr lang="en-US" altLang="ja-JP" smtClean="0"/>
              <a:t>Google</a:t>
            </a:r>
            <a:r>
              <a:rPr lang="ja-JP" altLang="en-US" smtClean="0"/>
              <a:t>によると、今回の機能追加は、実世界を正確にうつすデジタルミラーを作ろうとする試みの一環であるとのこと。</a:t>
            </a:r>
          </a:p>
        </p:txBody>
      </p:sp>
      <p:pic>
        <p:nvPicPr>
          <p:cNvPr id="3076" name="Picture 2"/>
          <p:cNvPicPr>
            <a:picLocks noChangeAspect="1" noChangeArrowheads="1"/>
          </p:cNvPicPr>
          <p:nvPr/>
        </p:nvPicPr>
        <p:blipFill>
          <a:blip r:embed="rId3" cstate="print"/>
          <a:srcRect l="6914" t="41953" r="56560" b="23595"/>
          <a:stretch>
            <a:fillRect/>
          </a:stretch>
        </p:blipFill>
        <p:spPr bwMode="auto">
          <a:xfrm>
            <a:off x="1116013" y="4149725"/>
            <a:ext cx="4751387" cy="25193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normAutofit/>
          </a:bodyPr>
          <a:lstStyle/>
          <a:p>
            <a:r>
              <a:rPr lang="en-US" altLang="ja-JP" b="1" dirty="0" smtClean="0">
                <a:solidFill>
                  <a:schemeClr val="tx1">
                    <a:lumMod val="95000"/>
                    <a:lumOff val="5000"/>
                  </a:schemeClr>
                </a:solidFill>
              </a:rPr>
              <a:t>Google Glass</a:t>
            </a:r>
            <a:r>
              <a:rPr lang="ja-JP" altLang="en-US" b="1" dirty="0" err="1" smtClean="0">
                <a:solidFill>
                  <a:schemeClr val="tx1">
                    <a:lumMod val="95000"/>
                    <a:lumOff val="5000"/>
                  </a:schemeClr>
                </a:solidFill>
              </a:rPr>
              <a:t>と盗撮</a:t>
            </a:r>
            <a:r>
              <a:rPr lang="ja-JP" altLang="en-US" b="1" dirty="0" smtClean="0">
                <a:solidFill>
                  <a:schemeClr val="tx1">
                    <a:lumMod val="95000"/>
                    <a:lumOff val="5000"/>
                  </a:schemeClr>
                </a:solidFill>
              </a:rPr>
              <a:t>問題</a:t>
            </a:r>
            <a:endParaRPr kumimoji="1" lang="ja-JP" altLang="en-US" dirty="0">
              <a:solidFill>
                <a:schemeClr val="tx1">
                  <a:lumMod val="95000"/>
                  <a:lumOff val="5000"/>
                </a:schemeClr>
              </a:solidFill>
            </a:endParaRPr>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ja-JP" altLang="en-US" dirty="0" smtClean="0"/>
              <a:t>全米映画協会（</a:t>
            </a:r>
            <a:r>
              <a:rPr lang="en-US" altLang="ja-JP" dirty="0" smtClean="0"/>
              <a:t>Motion Picture Association of America</a:t>
            </a:r>
            <a:r>
              <a:rPr lang="ja-JP" altLang="en-US" dirty="0" smtClean="0"/>
              <a:t>）からは「</a:t>
            </a:r>
            <a:r>
              <a:rPr lang="en-US" altLang="ja-JP" dirty="0" smtClean="0"/>
              <a:t>Glass</a:t>
            </a:r>
            <a:r>
              <a:rPr lang="ja-JP" altLang="en-US" dirty="0" smtClean="0"/>
              <a:t>はいまのところコンテンツの盗撮につながるような重要な脅威とは感じられないとの認識」などとする声明</a:t>
            </a:r>
            <a:endParaRPr lang="en-US" altLang="ja-JP" dirty="0" smtClean="0"/>
          </a:p>
          <a:p>
            <a:r>
              <a:rPr lang="en-US" altLang="ja-JP" dirty="0" smtClean="0"/>
              <a:t>Glass</a:t>
            </a:r>
            <a:r>
              <a:rPr lang="ja-JP" altLang="en-US" dirty="0" smtClean="0"/>
              <a:t>に対しては、すでにプライバシーやビジネス、安全上の理由などから規制を求める声が上がっており、米国では一部のバーやカジノ、レストランなどで使用を禁止する動きも進んでいる。</a:t>
            </a:r>
          </a:p>
          <a:p>
            <a:r>
              <a:rPr lang="ja-JP" altLang="en-US" dirty="0" smtClean="0"/>
              <a:t>カリフォルニア州で、自動車運転中に</a:t>
            </a:r>
            <a:r>
              <a:rPr lang="en-US" altLang="ja-JP" dirty="0" smtClean="0"/>
              <a:t>Glass</a:t>
            </a:r>
            <a:r>
              <a:rPr lang="ja-JP" altLang="en-US" dirty="0" smtClean="0"/>
              <a:t>を着用していた女性ドライバーをめぐる裁判も行われていたが、結局「運転中に女性の</a:t>
            </a:r>
            <a:r>
              <a:rPr lang="en-US" altLang="ja-JP" dirty="0" smtClean="0"/>
              <a:t>Glass</a:t>
            </a:r>
            <a:r>
              <a:rPr lang="ja-JP" altLang="en-US" dirty="0" smtClean="0"/>
              <a:t>の電源がオンになっていたことを証明するものがない」としてハイウェイパトロール側の訴えが却下されていた。</a:t>
            </a:r>
          </a:p>
          <a:p>
            <a:endParaRPr lang="en-US" altLang="ja-JP" dirty="0" smtClean="0"/>
          </a:p>
          <a:p>
            <a:endParaRPr lang="ja-JP" altLang="en-US" dirty="0" smtClean="0"/>
          </a:p>
          <a:p>
            <a:endParaRPr lang="ja-JP" altLang="en-U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b="1" dirty="0" smtClean="0"/>
              <a:t>監視カメラ</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en-US" altLang="ja-JP" dirty="0" smtClean="0"/>
              <a:t>Google Glass</a:t>
            </a:r>
            <a:r>
              <a:rPr lang="ja-JP" altLang="en-US" dirty="0" smtClean="0"/>
              <a:t>最大の特徴は、スマートフォンで行っているようなことを、手を使わずに声やまぶたの動きで行うことができ、通信機能を備えているので、見ている風景を他人と同時に共有することもできます。</a:t>
            </a:r>
            <a:endParaRPr lang="en-US" altLang="ja-JP" dirty="0" smtClean="0"/>
          </a:p>
          <a:p>
            <a:r>
              <a:rPr lang="ja-JP" altLang="en-US" dirty="0" smtClean="0"/>
              <a:t>顔写真は、銀行口座、年収についで、他人に知られたくない個人情報の</a:t>
            </a:r>
            <a:r>
              <a:rPr lang="en-US" altLang="ja-JP" dirty="0" smtClean="0"/>
              <a:t>3</a:t>
            </a:r>
            <a:r>
              <a:rPr lang="ja-JP" altLang="en-US" dirty="0" smtClean="0"/>
              <a:t>番目（内閣府</a:t>
            </a:r>
            <a:r>
              <a:rPr lang="en-US" altLang="ja-JP" dirty="0" smtClean="0"/>
              <a:t>2006</a:t>
            </a:r>
            <a:r>
              <a:rPr lang="ja-JP" altLang="en-US" dirty="0" smtClean="0"/>
              <a:t>年世論調査）</a:t>
            </a:r>
            <a:endParaRPr lang="en-US" altLang="ja-JP" dirty="0" smtClean="0"/>
          </a:p>
          <a:p>
            <a:r>
              <a:rPr lang="ja-JP" altLang="en-US" b="1" dirty="0" smtClean="0"/>
              <a:t>顔認証技術</a:t>
            </a:r>
            <a:r>
              <a:rPr lang="ja-JP" altLang="en-US" dirty="0" smtClean="0"/>
              <a:t>を組み合わせ、ネットにアップされている顔写真などと自動照合することによって、向こうから歩いてくる見ず知らずの人が、どこの、だれだかが瞬時に分かる仕組みもすでに実用化</a:t>
            </a:r>
          </a:p>
          <a:p>
            <a:r>
              <a:rPr lang="ja-JP" altLang="en-US" dirty="0" smtClean="0"/>
              <a:t>公共の場で個人的に使用される</a:t>
            </a:r>
            <a:r>
              <a:rPr lang="en-US" altLang="ja-JP" dirty="0" smtClean="0"/>
              <a:t>Google Glass</a:t>
            </a:r>
            <a:r>
              <a:rPr lang="ja-JP" altLang="en-US" dirty="0" smtClean="0"/>
              <a:t>は、まさにプライバシーを侵害する「</a:t>
            </a:r>
            <a:r>
              <a:rPr lang="ja-JP" altLang="en-US" b="1" dirty="0" smtClean="0"/>
              <a:t>動く監視カメラ</a:t>
            </a:r>
            <a:r>
              <a:rPr lang="ja-JP" altLang="en-US" dirty="0" smtClean="0"/>
              <a:t>」となる </a:t>
            </a:r>
          </a:p>
          <a:p>
            <a:endParaRPr lang="ja-JP" altLang="en-US" dirty="0" smtClean="0"/>
          </a:p>
          <a:p>
            <a:endParaRPr kumimoji="1" lang="ja-JP"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自主規制</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一般に、日本の携帯電話のカメラは、撮影時にシャッター音を発する仕様になっている。これは盗撮を抑止するために、携帯電話業界が一体となって自主規制しているもので、法令で義務づけられたものでは無い。世界で初めて携帯電話にカメラを搭載したのは、日本のメーカーであり、盗撮問題の広がりを受け、業界で自主規制の枠組みの中で仕様を作成した経緯がある。</a:t>
            </a:r>
            <a:endParaRPr kumimoji="1" lang="ja-JP"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434282"/>
          </a:xfrm>
          <a:ln w="38100">
            <a:solidFill>
              <a:schemeClr val="tx1"/>
            </a:solidFill>
            <a:prstDash val="lgDash"/>
          </a:ln>
        </p:spPr>
        <p:txBody>
          <a:bodyPr>
            <a:normAutofit fontScale="90000"/>
          </a:bodyPr>
          <a:lstStyle/>
          <a:p>
            <a:r>
              <a:rPr lang="ja-JP" altLang="en-US" b="1" dirty="0" smtClean="0"/>
              <a:t>なぜグーグルは顔認識アプリを禁止するのか？ ウェアラブル元年、プライバシー保護のルール整備が急務</a:t>
            </a:r>
            <a:endParaRPr kumimoji="1" lang="ja-JP" altLang="en-US" dirty="0"/>
          </a:p>
        </p:txBody>
      </p:sp>
      <p:pic>
        <p:nvPicPr>
          <p:cNvPr id="1026" name="Picture 2" descr="http://enterprisezine.jp/static/images/article/5612/5612_01.png"/>
          <p:cNvPicPr>
            <a:picLocks noChangeAspect="1" noChangeArrowheads="1"/>
          </p:cNvPicPr>
          <p:nvPr/>
        </p:nvPicPr>
        <p:blipFill>
          <a:blip r:embed="rId3" cstate="print"/>
          <a:srcRect/>
          <a:stretch>
            <a:fillRect/>
          </a:stretch>
        </p:blipFill>
        <p:spPr bwMode="auto">
          <a:xfrm>
            <a:off x="351532" y="2744187"/>
            <a:ext cx="8396932" cy="349312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51520" y="2463031"/>
            <a:ext cx="7772400" cy="1470025"/>
          </a:xfrm>
          <a:solidFill>
            <a:srgbClr val="FFFF00"/>
          </a:solidFill>
          <a:ln w="38100">
            <a:solidFill>
              <a:schemeClr val="tx1"/>
            </a:solidFill>
          </a:ln>
        </p:spPr>
        <p:txBody>
          <a:bodyPr/>
          <a:lstStyle/>
          <a:p>
            <a:pPr algn="l"/>
            <a:r>
              <a:rPr kumimoji="1" lang="ja-JP" altLang="en-US" dirty="0" smtClean="0"/>
              <a:t>目⇒ウェアラブル</a:t>
            </a:r>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pr.c.yimg.jp/im_sigg.ReLzVcdT4bSMaQJ0jPHHg---x585-n1/amd/20140127-00031992-roupeiro-000-56-view.jpg"/>
          <p:cNvPicPr>
            <a:picLocks noChangeAspect="1" noChangeArrowheads="1"/>
          </p:cNvPicPr>
          <p:nvPr/>
        </p:nvPicPr>
        <p:blipFill>
          <a:blip r:embed="rId3" cstate="print"/>
          <a:srcRect/>
          <a:stretch>
            <a:fillRect/>
          </a:stretch>
        </p:blipFill>
        <p:spPr bwMode="auto">
          <a:xfrm>
            <a:off x="311779" y="1196752"/>
            <a:ext cx="8706618" cy="4896544"/>
          </a:xfrm>
          <a:prstGeom prst="rect">
            <a:avLst/>
          </a:prstGeom>
          <a:noFill/>
        </p:spPr>
      </p:pic>
      <p:sp>
        <p:nvSpPr>
          <p:cNvPr id="3" name="正方形/長方形 2"/>
          <p:cNvSpPr/>
          <p:nvPr/>
        </p:nvSpPr>
        <p:spPr>
          <a:xfrm>
            <a:off x="2286000" y="404664"/>
            <a:ext cx="4572000" cy="923330"/>
          </a:xfrm>
          <a:prstGeom prst="rect">
            <a:avLst/>
          </a:prstGeom>
        </p:spPr>
        <p:txBody>
          <a:bodyPr>
            <a:spAutoFit/>
          </a:bodyPr>
          <a:lstStyle/>
          <a:p>
            <a:r>
              <a:rPr lang="en-US" altLang="ja-JP" dirty="0" smtClean="0">
                <a:hlinkClick r:id="rId4"/>
              </a:rPr>
              <a:t>https://www.youtube.com/watch?v=9Eabp3Jpy-I&amp;feature=player_embedded</a:t>
            </a:r>
            <a:r>
              <a:rPr lang="en-US" altLang="ja-JP" dirty="0" smtClean="0"/>
              <a:t>     </a:t>
            </a:r>
            <a:r>
              <a:rPr lang="ja-JP" altLang="en-US" dirty="0" smtClean="0"/>
              <a:t>テニス</a:t>
            </a:r>
            <a:endParaRPr lang="en-US" altLang="ja-JP" dirty="0" smtClean="0"/>
          </a:p>
          <a:p>
            <a:endParaRPr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a:bodyPr>
          <a:lstStyle/>
          <a:p>
            <a:r>
              <a:rPr lang="ja-JP" altLang="en-US" dirty="0" smtClean="0"/>
              <a:t>声やまぶたの動きで操作できる、メガネ型のウェアラブルコンピュータ</a:t>
            </a:r>
            <a:r>
              <a:rPr lang="en-US" altLang="ja-JP" dirty="0" smtClean="0"/>
              <a:t>Google Glass</a:t>
            </a:r>
            <a:r>
              <a:rPr lang="ja-JP" altLang="en-US" dirty="0" smtClean="0"/>
              <a:t>は、目の前の仮想ディスプレイに地図やメールなどの情報を映し出すことができるとともに、見ている風景を静止画や動画として記録する機能をもっている</a:t>
            </a:r>
            <a:endParaRPr lang="en-US" altLang="ja-JP"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en-US" altLang="ja-JP" dirty="0" smtClean="0"/>
              <a:t>Android OS</a:t>
            </a:r>
            <a:r>
              <a:rPr lang="ja-JP" altLang="ja-JP" dirty="0" smtClean="0"/>
              <a:t>で動作する</a:t>
            </a:r>
            <a:r>
              <a:rPr lang="en-US" altLang="ja-JP" dirty="0" smtClean="0"/>
              <a:t>Google Glass</a:t>
            </a:r>
            <a:endParaRPr kumimoji="1" lang="ja-JP" altLang="en-US" dirty="0"/>
          </a:p>
        </p:txBody>
      </p:sp>
      <p:sp>
        <p:nvSpPr>
          <p:cNvPr id="3" name="コンテンツ プレースホルダ 2"/>
          <p:cNvSpPr>
            <a:spLocks noGrp="1"/>
          </p:cNvSpPr>
          <p:nvPr>
            <p:ph idx="1"/>
          </p:nvPr>
        </p:nvSpPr>
        <p:spPr>
          <a:xfrm>
            <a:off x="457200" y="1600200"/>
            <a:ext cx="8229600" cy="4565104"/>
          </a:xfrm>
        </p:spPr>
        <p:txBody>
          <a:bodyPr>
            <a:normAutofit fontScale="85000" lnSpcReduction="10000"/>
          </a:bodyPr>
          <a:lstStyle/>
          <a:p>
            <a:r>
              <a:rPr lang="ja-JP" altLang="ja-JP" dirty="0" smtClean="0"/>
              <a:t>コンピュータを中心に音楽、映画などのコンテンツを楽しむ「</a:t>
            </a:r>
            <a:r>
              <a:rPr lang="en-US" altLang="ja-JP" dirty="0" smtClean="0"/>
              <a:t>IT</a:t>
            </a:r>
            <a:r>
              <a:rPr lang="ja-JP" altLang="ja-JP" dirty="0" smtClean="0"/>
              <a:t>生態系」の原点、アップルの「デジタルハブ構想」を</a:t>
            </a:r>
            <a:r>
              <a:rPr lang="en-US" altLang="ja-JP" dirty="0" smtClean="0"/>
              <a:t>iTunes Store</a:t>
            </a:r>
            <a:r>
              <a:rPr lang="ja-JP" altLang="ja-JP" dirty="0" smtClean="0"/>
              <a:t>と</a:t>
            </a:r>
            <a:r>
              <a:rPr lang="en-US" altLang="ja-JP" dirty="0" smtClean="0"/>
              <a:t>iPod</a:t>
            </a:r>
            <a:r>
              <a:rPr lang="ja-JP" altLang="ja-JP" dirty="0" smtClean="0"/>
              <a:t>で実現し、今や</a:t>
            </a:r>
            <a:r>
              <a:rPr lang="en-US" altLang="ja-JP" dirty="0" err="1" smtClean="0"/>
              <a:t>iPhone</a:t>
            </a:r>
            <a:r>
              <a:rPr lang="ja-JP" altLang="ja-JP" dirty="0" smtClean="0"/>
              <a:t>の発明によって巨大なエコシステムが構築されたように、</a:t>
            </a:r>
            <a:r>
              <a:rPr lang="en-US" altLang="ja-JP" dirty="0" smtClean="0"/>
              <a:t>Google</a:t>
            </a:r>
            <a:r>
              <a:rPr lang="ja-JP" altLang="ja-JP" dirty="0" smtClean="0"/>
              <a:t>の目指す未来には</a:t>
            </a:r>
            <a:r>
              <a:rPr lang="en-US" altLang="ja-JP" dirty="0" smtClean="0"/>
              <a:t>Android</a:t>
            </a:r>
            <a:r>
              <a:rPr lang="ja-JP" altLang="ja-JP" dirty="0" smtClean="0"/>
              <a:t>がある</a:t>
            </a:r>
          </a:p>
          <a:p>
            <a:r>
              <a:rPr lang="ja-JP" altLang="ja-JP" dirty="0" smtClean="0"/>
              <a:t>その</a:t>
            </a:r>
            <a:r>
              <a:rPr lang="en-US" altLang="ja-JP" dirty="0" smtClean="0"/>
              <a:t>1</a:t>
            </a:r>
            <a:r>
              <a:rPr lang="ja-JP" altLang="ja-JP" dirty="0" smtClean="0"/>
              <a:t>つが</a:t>
            </a:r>
            <a:r>
              <a:rPr lang="en-US" altLang="ja-JP" dirty="0" smtClean="0"/>
              <a:t>Android OS</a:t>
            </a:r>
            <a:r>
              <a:rPr lang="ja-JP" altLang="ja-JP" dirty="0" smtClean="0"/>
              <a:t>で動作する</a:t>
            </a:r>
            <a:r>
              <a:rPr lang="en-US" altLang="ja-JP" dirty="0" smtClean="0">
                <a:solidFill>
                  <a:srgbClr val="FF0000"/>
                </a:solidFill>
              </a:rPr>
              <a:t>Google Glass</a:t>
            </a:r>
            <a:r>
              <a:rPr lang="ja-JP" altLang="ja-JP" dirty="0" err="1" smtClean="0"/>
              <a:t>。</a:t>
            </a:r>
            <a:r>
              <a:rPr lang="ja-JP" altLang="ja-JP" dirty="0" smtClean="0"/>
              <a:t>これはメガネの形をしたヘッドマウントデバイスで、</a:t>
            </a:r>
            <a:r>
              <a:rPr lang="en-US" altLang="ja-JP" dirty="0" smtClean="0"/>
              <a:t>Google</a:t>
            </a:r>
            <a:r>
              <a:rPr lang="ja-JP" altLang="ja-JP" dirty="0" smtClean="0"/>
              <a:t>サービス上で保存しているさまざまな情報を視界に映し出したり、逆にカメラで撮影・記録して</a:t>
            </a:r>
            <a:r>
              <a:rPr lang="en-US" altLang="ja-JP" dirty="0" smtClean="0"/>
              <a:t>Google</a:t>
            </a:r>
            <a:r>
              <a:rPr lang="ja-JP" altLang="ja-JP" dirty="0" smtClean="0"/>
              <a:t>サービス上で活用することもできる。</a:t>
            </a:r>
          </a:p>
          <a:p>
            <a:endParaRPr kumimoji="1" lang="ja-JP"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a:ln>
            <a:solidFill>
              <a:schemeClr val="tx1">
                <a:lumMod val="95000"/>
                <a:lumOff val="5000"/>
              </a:schemeClr>
            </a:solidFill>
          </a:ln>
        </p:spPr>
        <p:txBody>
          <a:bodyPr>
            <a:normAutofit fontScale="90000"/>
          </a:bodyPr>
          <a:lstStyle/>
          <a:p>
            <a:r>
              <a:rPr kumimoji="1" lang="en-US" altLang="ja-JP" dirty="0" smtClean="0"/>
              <a:t>GOOGLE</a:t>
            </a:r>
            <a:r>
              <a:rPr kumimoji="1" lang="ja-JP" altLang="en-US" dirty="0" smtClean="0"/>
              <a:t>　グラス</a:t>
            </a:r>
            <a:r>
              <a:rPr kumimoji="1" lang="en-US" altLang="ja-JP" dirty="0" smtClean="0"/>
              <a:t/>
            </a:r>
            <a:br>
              <a:rPr kumimoji="1" lang="en-US" altLang="ja-JP" dirty="0" smtClean="0"/>
            </a:br>
            <a:r>
              <a:rPr lang="ja-JP" altLang="en-US" dirty="0" smtClean="0"/>
              <a:t>メガネ型情報通信端末</a:t>
            </a:r>
            <a:endParaRPr kumimoji="1" lang="ja-JP" altLang="en-US" dirty="0"/>
          </a:p>
        </p:txBody>
      </p:sp>
      <p:sp>
        <p:nvSpPr>
          <p:cNvPr id="3" name="コンテンツ プレースホルダ 2"/>
          <p:cNvSpPr>
            <a:spLocks noGrp="1"/>
          </p:cNvSpPr>
          <p:nvPr>
            <p:ph idx="1"/>
          </p:nvPr>
        </p:nvSpPr>
        <p:spPr>
          <a:xfrm>
            <a:off x="457200" y="1556792"/>
            <a:ext cx="8229600" cy="5112568"/>
          </a:xfrm>
        </p:spPr>
        <p:txBody>
          <a:bodyPr>
            <a:normAutofit fontScale="92500"/>
          </a:bodyPr>
          <a:lstStyle/>
          <a:p>
            <a:r>
              <a:rPr lang="en-US" altLang="ja-JP" dirty="0" smtClean="0"/>
              <a:t>Google Maps</a:t>
            </a:r>
            <a:r>
              <a:rPr lang="ja-JP" altLang="ja-JP" dirty="0" smtClean="0"/>
              <a:t>や</a:t>
            </a:r>
            <a:r>
              <a:rPr lang="en-US" altLang="ja-JP" dirty="0" err="1" smtClean="0"/>
              <a:t>Steet</a:t>
            </a:r>
            <a:r>
              <a:rPr lang="en-US" altLang="ja-JP" dirty="0" smtClean="0"/>
              <a:t> View</a:t>
            </a:r>
            <a:r>
              <a:rPr lang="ja-JP" altLang="ja-JP" dirty="0" smtClean="0"/>
              <a:t>の映像表示。映像と文字情報で道案内。音声認識機能を備え</a:t>
            </a:r>
            <a:r>
              <a:rPr lang="ja-JP" altLang="en-US" dirty="0" smtClean="0"/>
              <a:t>る</a:t>
            </a:r>
            <a:endParaRPr lang="ja-JP" altLang="ja-JP" dirty="0" smtClean="0"/>
          </a:p>
          <a:p>
            <a:r>
              <a:rPr lang="ja-JP" altLang="ja-JP" dirty="0" smtClean="0"/>
              <a:t>視線追跡による</a:t>
            </a:r>
            <a:r>
              <a:rPr lang="ja-JP" altLang="ja-JP" dirty="0" smtClean="0">
                <a:solidFill>
                  <a:srgbClr val="FF0000"/>
                </a:solidFill>
              </a:rPr>
              <a:t>広告課金システムで特許</a:t>
            </a:r>
            <a:endParaRPr lang="en-US" altLang="ja-JP" dirty="0" smtClean="0">
              <a:solidFill>
                <a:srgbClr val="FF0000"/>
              </a:solidFill>
            </a:endParaRPr>
          </a:p>
          <a:p>
            <a:r>
              <a:rPr lang="ja-JP" altLang="ja-JP" dirty="0" smtClean="0"/>
              <a:t>誰がどのようなものに興味を持っているかをトラッキングし、その商品に近づくと知らせたり自動的に広告が表示されるといった、デジタルサイネージの先を行くことも技術的には可能</a:t>
            </a:r>
            <a:endParaRPr lang="en-US" altLang="ja-JP" dirty="0" smtClean="0"/>
          </a:p>
          <a:p>
            <a:r>
              <a:rPr lang="ja-JP" altLang="ja-JP" dirty="0" smtClean="0"/>
              <a:t>自動車などの</a:t>
            </a:r>
            <a:r>
              <a:rPr lang="ja-JP" altLang="ja-JP" dirty="0" smtClean="0">
                <a:solidFill>
                  <a:srgbClr val="FF0000"/>
                </a:solidFill>
              </a:rPr>
              <a:t>移動体のインテリジェント化</a:t>
            </a:r>
            <a:r>
              <a:rPr lang="ja-JP" altLang="ja-JP" dirty="0" smtClean="0"/>
              <a:t>、さらには、</a:t>
            </a:r>
            <a:r>
              <a:rPr lang="ja-JP" altLang="ja-JP" dirty="0" smtClean="0">
                <a:solidFill>
                  <a:srgbClr val="FF0000"/>
                </a:solidFill>
              </a:rPr>
              <a:t>スマートシティの実現</a:t>
            </a:r>
            <a:r>
              <a:rPr lang="ja-JP" altLang="ja-JP" dirty="0" smtClean="0"/>
              <a:t>など、あらゆる可能性がある</a:t>
            </a:r>
          </a:p>
          <a:p>
            <a:endParaRPr kumimoji="1" lang="ja-JP"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435280" cy="1143000"/>
          </a:xfrm>
          <a:ln>
            <a:solidFill>
              <a:schemeClr val="tx1">
                <a:lumMod val="95000"/>
                <a:lumOff val="5000"/>
              </a:schemeClr>
            </a:solidFill>
          </a:ln>
        </p:spPr>
        <p:txBody>
          <a:bodyPr>
            <a:normAutofit fontScale="90000"/>
          </a:bodyPr>
          <a:lstStyle/>
          <a:p>
            <a:r>
              <a:rPr lang="ja-JP" altLang="en-US" b="1" dirty="0" smtClean="0"/>
              <a:t>英国航空会社</a:t>
            </a:r>
            <a:r>
              <a:rPr lang="en-US" altLang="ja-JP" b="1" dirty="0" smtClean="0"/>
              <a:t/>
            </a:r>
            <a:br>
              <a:rPr lang="en-US" altLang="ja-JP" b="1" dirty="0" smtClean="0"/>
            </a:br>
            <a:r>
              <a:rPr lang="en-US" altLang="ja-JP" b="1" dirty="0" smtClean="0"/>
              <a:t>Google Glass</a:t>
            </a:r>
            <a:r>
              <a:rPr lang="ja-JP" altLang="en-US" b="1" dirty="0" smtClean="0"/>
              <a:t>で</a:t>
            </a:r>
            <a:r>
              <a:rPr lang="ja-JP" altLang="en-US" dirty="0" smtClean="0"/>
              <a:t>コンシェルジュサービス</a:t>
            </a:r>
            <a:r>
              <a:rPr lang="ja-JP" altLang="en-US" b="1" dirty="0" smtClean="0"/>
              <a:t>　</a:t>
            </a:r>
            <a:endParaRPr kumimoji="1" lang="ja-JP" altLang="en-US" dirty="0"/>
          </a:p>
        </p:txBody>
      </p:sp>
      <p:pic>
        <p:nvPicPr>
          <p:cNvPr id="4" name="Picture 2" descr="http://techable.jp/wp-content/uploads/2014/02/VirginAtlantic-GoogleGlass.jpg"/>
          <p:cNvPicPr>
            <a:picLocks noChangeAspect="1" noChangeArrowheads="1"/>
          </p:cNvPicPr>
          <p:nvPr/>
        </p:nvPicPr>
        <p:blipFill>
          <a:blip r:embed="rId3" cstate="print"/>
          <a:srcRect r="18750" b="16667"/>
          <a:stretch>
            <a:fillRect/>
          </a:stretch>
        </p:blipFill>
        <p:spPr bwMode="auto">
          <a:xfrm>
            <a:off x="6876256" y="5373216"/>
            <a:ext cx="1872208" cy="1440160"/>
          </a:xfrm>
          <a:prstGeom prst="rect">
            <a:avLst/>
          </a:prstGeom>
          <a:noFill/>
        </p:spPr>
      </p:pic>
      <p:sp>
        <p:nvSpPr>
          <p:cNvPr id="6" name="コンテンツ プレースホルダ 2"/>
          <p:cNvSpPr txBox="1">
            <a:spLocks/>
          </p:cNvSpPr>
          <p:nvPr/>
        </p:nvSpPr>
        <p:spPr>
          <a:xfrm>
            <a:off x="457200" y="1556792"/>
            <a:ext cx="8229600" cy="49971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Heathrow</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空港の</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Virgin Atlantic</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スタッフ、試験的に</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Google Glass</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Sony </a:t>
            </a:r>
            <a:r>
              <a:rPr kumimoji="1" lang="en-US" altLang="ja-JP" sz="3200" b="0" i="0" u="none" strike="noStrike" kern="1200" cap="none" spc="0" normalizeH="0" baseline="0" noProof="0" dirty="0" err="1" smtClean="0">
                <a:ln>
                  <a:noFill/>
                </a:ln>
                <a:solidFill>
                  <a:schemeClr val="tx1"/>
                </a:solidFill>
                <a:effectLst/>
                <a:uLnTx/>
                <a:uFillTx/>
                <a:latin typeface="+mn-lt"/>
                <a:ea typeface="+mn-ea"/>
                <a:cs typeface="+mn-cs"/>
              </a:rPr>
              <a:t>SmartWatch</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 2</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着用</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コンシェルジュ：個人特化サービス提供可能</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フライト情報や天気等最新情報を伝達、外国語翻訳も容易になり外国人乗客とのコミュニケーションが円滑</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乗客の食べ物や飲み物の好みも把握</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457200" y="274638"/>
            <a:ext cx="8229600" cy="1325562"/>
          </a:xfrm>
          <a:solidFill>
            <a:srgbClr val="FFFF00"/>
          </a:solidFill>
          <a:ln>
            <a:solidFill>
              <a:schemeClr val="tx1">
                <a:lumMod val="95000"/>
                <a:lumOff val="5000"/>
              </a:schemeClr>
            </a:solidFill>
          </a:ln>
        </p:spPr>
        <p:txBody>
          <a:bodyPr>
            <a:normAutofit fontScale="90000"/>
          </a:bodyPr>
          <a:lstStyle/>
          <a:p>
            <a:pPr>
              <a:defRPr/>
            </a:pPr>
            <a:r>
              <a:rPr lang="en-US" altLang="ja-JP" b="1" dirty="0" smtClean="0"/>
              <a:t>Google</a:t>
            </a:r>
            <a:r>
              <a:rPr lang="ja-JP" altLang="en-US" b="1" dirty="0" smtClean="0"/>
              <a:t>ストリートビューに世界遺産・アンコールワット追加</a:t>
            </a:r>
            <a:endParaRPr lang="ja-JP" altLang="en-US" dirty="0" smtClean="0"/>
          </a:p>
        </p:txBody>
      </p:sp>
      <p:sp>
        <p:nvSpPr>
          <p:cNvPr id="4099" name="コンテンツ プレースホルダ 2"/>
          <p:cNvSpPr>
            <a:spLocks noGrp="1"/>
          </p:cNvSpPr>
          <p:nvPr>
            <p:ph idx="1"/>
          </p:nvPr>
        </p:nvSpPr>
        <p:spPr>
          <a:xfrm>
            <a:off x="457200" y="1600200"/>
            <a:ext cx="8229600" cy="1181100"/>
          </a:xfrm>
        </p:spPr>
        <p:txBody>
          <a:bodyPr/>
          <a:lstStyle/>
          <a:p>
            <a:r>
              <a:rPr lang="en-US" altLang="ja-JP" smtClean="0"/>
              <a:t>https://www.youtube.com/watch?v=rnK3Swwv08k&amp;feature=player_embedded</a:t>
            </a:r>
            <a:endParaRPr lang="ja-JP" altLang="en-US" smtClean="0"/>
          </a:p>
        </p:txBody>
      </p:sp>
      <p:pic>
        <p:nvPicPr>
          <p:cNvPr id="4100" name="Picture 2"/>
          <p:cNvPicPr>
            <a:picLocks noChangeAspect="1" noChangeArrowheads="1"/>
          </p:cNvPicPr>
          <p:nvPr/>
        </p:nvPicPr>
        <p:blipFill>
          <a:blip r:embed="rId2" cstate="print"/>
          <a:srcRect l="20750" t="25220" r="44383" b="30499"/>
          <a:stretch>
            <a:fillRect/>
          </a:stretch>
        </p:blipFill>
        <p:spPr bwMode="auto">
          <a:xfrm>
            <a:off x="1692275" y="3214688"/>
            <a:ext cx="4535488" cy="32385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a:solidFill>
              <a:schemeClr val="tx1">
                <a:lumMod val="95000"/>
                <a:lumOff val="5000"/>
              </a:schemeClr>
            </a:solidFill>
          </a:ln>
        </p:spPr>
        <p:txBody>
          <a:bodyPr>
            <a:normAutofit/>
          </a:bodyPr>
          <a:lstStyle/>
          <a:p>
            <a:r>
              <a:rPr lang="en-US" altLang="ja-JP" dirty="0" smtClean="0"/>
              <a:t>Google Maps</a:t>
            </a:r>
            <a:r>
              <a:rPr lang="ja-JP" altLang="ja-JP" dirty="0" smtClean="0"/>
              <a:t>と</a:t>
            </a:r>
            <a:r>
              <a:rPr lang="en-US" altLang="ja-JP" dirty="0" smtClean="0"/>
              <a:t>Street View</a:t>
            </a:r>
            <a:endParaRPr kumimoji="1" lang="ja-JP" altLang="en-US" dirty="0"/>
          </a:p>
        </p:txBody>
      </p:sp>
      <p:sp>
        <p:nvSpPr>
          <p:cNvPr id="3" name="コンテンツ プレースホルダ 2"/>
          <p:cNvSpPr>
            <a:spLocks noGrp="1"/>
          </p:cNvSpPr>
          <p:nvPr>
            <p:ph idx="1"/>
          </p:nvPr>
        </p:nvSpPr>
        <p:spPr>
          <a:xfrm>
            <a:off x="323528" y="1340768"/>
            <a:ext cx="8363272" cy="5517232"/>
          </a:xfrm>
        </p:spPr>
        <p:txBody>
          <a:bodyPr>
            <a:normAutofit/>
          </a:bodyPr>
          <a:lstStyle/>
          <a:p>
            <a:r>
              <a:rPr lang="ja-JP" altLang="ja-JP" dirty="0" smtClean="0"/>
              <a:t>地球上すべての地理情報をデータ化</a:t>
            </a:r>
            <a:endParaRPr lang="en-US" altLang="ja-JP" dirty="0" smtClean="0"/>
          </a:p>
          <a:p>
            <a:r>
              <a:rPr lang="ja-JP" altLang="ja-JP" dirty="0" smtClean="0"/>
              <a:t>航空写真地図、地表の風景</a:t>
            </a:r>
            <a:r>
              <a:rPr lang="ja-JP" altLang="en-US" dirty="0" smtClean="0"/>
              <a:t>、</a:t>
            </a:r>
            <a:r>
              <a:rPr lang="ja-JP" altLang="ja-JP" dirty="0" smtClean="0"/>
              <a:t>地下施設、建物内などの実際の画像を無料で提供</a:t>
            </a:r>
            <a:endParaRPr lang="en-US" altLang="ja-JP" dirty="0" smtClean="0"/>
          </a:p>
          <a:p>
            <a:r>
              <a:rPr lang="ja-JP" altLang="ja-JP" dirty="0" smtClean="0"/>
              <a:t>リアリティの高い</a:t>
            </a:r>
            <a:r>
              <a:rPr lang="en-US" altLang="ja-JP" dirty="0" smtClean="0"/>
              <a:t>3D Earth</a:t>
            </a:r>
            <a:r>
              <a:rPr lang="ja-JP" altLang="ja-JP" dirty="0" smtClean="0"/>
              <a:t>ビューサービス開始</a:t>
            </a:r>
            <a:endParaRPr lang="en-US" altLang="ja-JP" dirty="0" smtClean="0"/>
          </a:p>
          <a:p>
            <a:r>
              <a:rPr lang="en-US" altLang="ja-JP" b="1" dirty="0" smtClean="0"/>
              <a:t>Street View</a:t>
            </a:r>
            <a:r>
              <a:rPr lang="ja-JP" altLang="ja-JP" dirty="0" smtClean="0"/>
              <a:t>の撮影は</a:t>
            </a:r>
            <a:r>
              <a:rPr lang="ja-JP" altLang="en-US" dirty="0" smtClean="0"/>
              <a:t>、</a:t>
            </a:r>
            <a:r>
              <a:rPr lang="ja-JP" altLang="ja-JP" dirty="0" smtClean="0"/>
              <a:t>一般的な地表（道路）での車載カメラによる撮影は、特に変化の激しい都市部では定期的に</a:t>
            </a:r>
            <a:r>
              <a:rPr lang="ja-JP" altLang="en-US" dirty="0" smtClean="0"/>
              <a:t>継続</a:t>
            </a:r>
            <a:endParaRPr lang="en-US" altLang="ja-JP" dirty="0" smtClean="0"/>
          </a:p>
          <a:p>
            <a:r>
              <a:rPr lang="ja-JP" altLang="ja-JP" dirty="0" smtClean="0"/>
              <a:t>主要な駅、地下街、大型商業施設をはじめ、富士山の</a:t>
            </a:r>
            <a:r>
              <a:rPr lang="en-US" altLang="ja-JP" dirty="0" smtClean="0"/>
              <a:t>Street View</a:t>
            </a:r>
            <a:r>
              <a:rPr lang="ja-JP" altLang="ja-JP" dirty="0" err="1" smtClean="0"/>
              <a:t>まで</a:t>
            </a:r>
            <a:r>
              <a:rPr lang="ja-JP" altLang="ja-JP" dirty="0" smtClean="0"/>
              <a:t>公開されるという、徹底した撮影を全世界で展開</a:t>
            </a:r>
            <a:endParaRPr kumimoji="1" lang="ja-JP"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normAutofit/>
          </a:bodyPr>
          <a:lstStyle/>
          <a:p>
            <a:r>
              <a:rPr lang="en-US" altLang="ja-JP" b="1" dirty="0" smtClean="0">
                <a:solidFill>
                  <a:schemeClr val="tx1">
                    <a:lumMod val="95000"/>
                    <a:lumOff val="5000"/>
                  </a:schemeClr>
                </a:solidFill>
              </a:rPr>
              <a:t>Google Glass</a:t>
            </a:r>
            <a:r>
              <a:rPr lang="ja-JP" altLang="en-US" b="1" dirty="0" err="1" smtClean="0">
                <a:solidFill>
                  <a:schemeClr val="tx1">
                    <a:lumMod val="95000"/>
                    <a:lumOff val="5000"/>
                  </a:schemeClr>
                </a:solidFill>
              </a:rPr>
              <a:t>と盗撮</a:t>
            </a:r>
            <a:r>
              <a:rPr lang="ja-JP" altLang="en-US" b="1" dirty="0" smtClean="0">
                <a:solidFill>
                  <a:schemeClr val="tx1">
                    <a:lumMod val="95000"/>
                    <a:lumOff val="5000"/>
                  </a:schemeClr>
                </a:solidFill>
              </a:rPr>
              <a:t>問題</a:t>
            </a:r>
            <a:endParaRPr kumimoji="1" lang="ja-JP" altLang="en-US" dirty="0">
              <a:solidFill>
                <a:schemeClr val="tx1">
                  <a:lumMod val="95000"/>
                  <a:lumOff val="5000"/>
                </a:schemeClr>
              </a:solidFill>
            </a:endParaRPr>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ja-JP" altLang="en-US" dirty="0" smtClean="0"/>
              <a:t>全米映画協会（</a:t>
            </a:r>
            <a:r>
              <a:rPr lang="en-US" altLang="ja-JP" dirty="0" smtClean="0"/>
              <a:t>Motion Picture Association of America</a:t>
            </a:r>
            <a:r>
              <a:rPr lang="ja-JP" altLang="en-US" dirty="0" smtClean="0"/>
              <a:t>）からは「</a:t>
            </a:r>
            <a:r>
              <a:rPr lang="en-US" altLang="ja-JP" dirty="0" smtClean="0"/>
              <a:t>Glass</a:t>
            </a:r>
            <a:r>
              <a:rPr lang="ja-JP" altLang="en-US" dirty="0" smtClean="0"/>
              <a:t>はいまのところコンテンツの盗撮につながるような重要な脅威とは感じられないとの認識」などとする声明</a:t>
            </a:r>
            <a:endParaRPr lang="en-US" altLang="ja-JP" dirty="0" smtClean="0"/>
          </a:p>
          <a:p>
            <a:r>
              <a:rPr lang="en-US" altLang="ja-JP" dirty="0" smtClean="0"/>
              <a:t>Glass</a:t>
            </a:r>
            <a:r>
              <a:rPr lang="ja-JP" altLang="en-US" dirty="0" smtClean="0"/>
              <a:t>に対しては、すでにプライバシーやビジネス、安全上の理由などから規制を求める声が上がっており、米国では一部のバーやカジノ、レストランなどで使用を禁止する動きも進んでいる。</a:t>
            </a:r>
          </a:p>
          <a:p>
            <a:r>
              <a:rPr lang="ja-JP" altLang="en-US" dirty="0" smtClean="0"/>
              <a:t>カリフォルニア州で、自動車運転中に</a:t>
            </a:r>
            <a:r>
              <a:rPr lang="en-US" altLang="ja-JP" dirty="0" smtClean="0"/>
              <a:t>Glass</a:t>
            </a:r>
            <a:r>
              <a:rPr lang="ja-JP" altLang="en-US" dirty="0" smtClean="0"/>
              <a:t>を着用していた女性ドライバーをめぐる裁判も行われていたが、結局「運転中に女性の</a:t>
            </a:r>
            <a:r>
              <a:rPr lang="en-US" altLang="ja-JP" dirty="0" smtClean="0"/>
              <a:t>Glass</a:t>
            </a:r>
            <a:r>
              <a:rPr lang="ja-JP" altLang="en-US" dirty="0" smtClean="0"/>
              <a:t>の電源がオンになっていたことを証明するものがない」としてハイウェイパトロール側の訴えが却下されていた。</a:t>
            </a:r>
          </a:p>
          <a:p>
            <a:endParaRPr lang="en-US" altLang="ja-JP" dirty="0" smtClean="0"/>
          </a:p>
          <a:p>
            <a:endParaRPr lang="ja-JP" altLang="en-US" dirty="0" smtClean="0"/>
          </a:p>
          <a:p>
            <a:endParaRPr lang="ja-JP" altLang="en-US"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b="1" dirty="0" smtClean="0"/>
              <a:t>監視カメラ</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en-US" altLang="ja-JP" dirty="0" smtClean="0"/>
              <a:t>Google Glass</a:t>
            </a:r>
            <a:r>
              <a:rPr lang="ja-JP" altLang="en-US" dirty="0" smtClean="0"/>
              <a:t>最大の特徴は、スマートフォンで行っているようなことを、手を使わずに声やまぶたの動きで行うことができ、通信機能を備えているので、見ている風景を他人と同時に共有することもできます。</a:t>
            </a:r>
            <a:endParaRPr lang="en-US" altLang="ja-JP" dirty="0" smtClean="0"/>
          </a:p>
          <a:p>
            <a:r>
              <a:rPr lang="ja-JP" altLang="en-US" dirty="0" smtClean="0"/>
              <a:t>顔写真は、銀行口座、年収についで、他人に知られたくない個人情報の</a:t>
            </a:r>
            <a:r>
              <a:rPr lang="en-US" altLang="ja-JP" dirty="0" smtClean="0"/>
              <a:t>3</a:t>
            </a:r>
            <a:r>
              <a:rPr lang="ja-JP" altLang="en-US" dirty="0" smtClean="0"/>
              <a:t>番目（内閣府</a:t>
            </a:r>
            <a:r>
              <a:rPr lang="en-US" altLang="ja-JP" dirty="0" smtClean="0"/>
              <a:t>2006</a:t>
            </a:r>
            <a:r>
              <a:rPr lang="ja-JP" altLang="en-US" dirty="0" smtClean="0"/>
              <a:t>年世論調査）</a:t>
            </a:r>
            <a:endParaRPr lang="en-US" altLang="ja-JP" dirty="0" smtClean="0"/>
          </a:p>
          <a:p>
            <a:r>
              <a:rPr lang="ja-JP" altLang="en-US" b="1" dirty="0" smtClean="0"/>
              <a:t>顔認証技術</a:t>
            </a:r>
            <a:r>
              <a:rPr lang="ja-JP" altLang="en-US" dirty="0" smtClean="0"/>
              <a:t>を組み合わせ、ネットにアップされている顔写真などと自動照合することによって、向こうから歩いてくる見ず知らずの人が、どこの、だれだかが瞬時に分かる仕組みもすでに実用化</a:t>
            </a:r>
          </a:p>
          <a:p>
            <a:r>
              <a:rPr lang="ja-JP" altLang="en-US" dirty="0" smtClean="0"/>
              <a:t>公共の場で個人的に使用される</a:t>
            </a:r>
            <a:r>
              <a:rPr lang="en-US" altLang="ja-JP" dirty="0" smtClean="0"/>
              <a:t>Google Glass</a:t>
            </a:r>
            <a:r>
              <a:rPr lang="ja-JP" altLang="en-US" dirty="0" smtClean="0"/>
              <a:t>は、まさにプライバシーを侵害する「</a:t>
            </a:r>
            <a:r>
              <a:rPr lang="ja-JP" altLang="en-US" b="1" dirty="0" smtClean="0"/>
              <a:t>動く監視カメラ</a:t>
            </a:r>
            <a:r>
              <a:rPr lang="ja-JP" altLang="en-US" dirty="0" smtClean="0"/>
              <a:t>」となる </a:t>
            </a:r>
          </a:p>
          <a:p>
            <a:endParaRPr lang="ja-JP" altLang="en-US" dirty="0" smtClean="0"/>
          </a:p>
          <a:p>
            <a:endParaRPr kumimoji="1" lang="ja-JP"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自主規制</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一般に、日本の携帯電話のカメラは、撮影時にシャッター音を発する仕様になっている。これは盗撮を抑止するために、携帯電話業界が一体となって自主規制しているもので、法令で義務づけられたものでは無い。世界で初めて携帯電話にカメラを搭載したのは、日本のメーカーであり、盗撮問題の広がりを受け、業界で自主規制の枠組みの中で仕様を作成した経緯がある。</a:t>
            </a:r>
            <a:endParaRPr kumimoji="1" lang="ja-JP"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434282"/>
          </a:xfrm>
          <a:ln w="38100">
            <a:solidFill>
              <a:schemeClr val="tx1"/>
            </a:solidFill>
            <a:prstDash val="lgDash"/>
          </a:ln>
        </p:spPr>
        <p:txBody>
          <a:bodyPr>
            <a:normAutofit fontScale="90000"/>
          </a:bodyPr>
          <a:lstStyle/>
          <a:p>
            <a:r>
              <a:rPr lang="ja-JP" altLang="en-US" b="1" dirty="0" smtClean="0"/>
              <a:t>なぜグーグルは顔認識アプリを禁止するのか？ ウェアラブル元年、プライバシー保護のルール整備が急務</a:t>
            </a:r>
            <a:endParaRPr kumimoji="1" lang="ja-JP" altLang="en-US" dirty="0"/>
          </a:p>
        </p:txBody>
      </p:sp>
      <p:pic>
        <p:nvPicPr>
          <p:cNvPr id="1026" name="Picture 2" descr="http://enterprisezine.jp/static/images/article/5612/5612_01.png"/>
          <p:cNvPicPr>
            <a:picLocks noChangeAspect="1" noChangeArrowheads="1"/>
          </p:cNvPicPr>
          <p:nvPr/>
        </p:nvPicPr>
        <p:blipFill>
          <a:blip r:embed="rId3" cstate="print"/>
          <a:srcRect/>
          <a:stretch>
            <a:fillRect/>
          </a:stretch>
        </p:blipFill>
        <p:spPr bwMode="auto">
          <a:xfrm>
            <a:off x="351532" y="2744187"/>
            <a:ext cx="8396932" cy="3493125"/>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データブローカ（名簿屋）</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パーソナルデータを保有する事業者等からデータを購入したり、インターネット上に掲載されている個人情報を収集したりして蓄積・解析し、主にマーケティング活動用に事業者へデータを販売している事業者</a:t>
            </a:r>
          </a:p>
          <a:p>
            <a:r>
              <a:rPr lang="ja-JP" altLang="en-US" dirty="0" smtClean="0"/>
              <a:t>日本では、いわゆる「名簿屋」に相当し、主に中小・零細事業者が担っているが、米国では、これを上場企業やベンチャー企業が法令遵守に留意しつつ、巨大な資本を投下して大規模に行っているところに大きな違いがある</a:t>
            </a:r>
          </a:p>
          <a:p>
            <a:endParaRPr kumimoji="1" lang="ja-JP"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http://cdn.shoeisha.jp/ez/static/images/article/4924/4924_01.gif"/>
          <p:cNvPicPr>
            <a:picLocks noChangeAspect="1" noChangeArrowheads="1"/>
          </p:cNvPicPr>
          <p:nvPr/>
        </p:nvPicPr>
        <p:blipFill>
          <a:blip r:embed="rId3" cstate="print"/>
          <a:srcRect/>
          <a:stretch>
            <a:fillRect/>
          </a:stretch>
        </p:blipFill>
        <p:spPr bwMode="auto">
          <a:xfrm>
            <a:off x="279524" y="692696"/>
            <a:ext cx="8756972" cy="504056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3717032"/>
            <a:ext cx="8964488" cy="1470025"/>
          </a:xfrm>
          <a:solidFill>
            <a:srgbClr val="FFFF00"/>
          </a:solidFill>
        </p:spPr>
        <p:txBody>
          <a:bodyPr/>
          <a:lstStyle/>
          <a:p>
            <a:pPr algn="r"/>
            <a:r>
              <a:rPr kumimoji="1" lang="ja-JP" altLang="en-US" dirty="0" smtClean="0"/>
              <a:t>ウェアラブルコンピュータ⇒人工頭脳</a:t>
            </a:r>
            <a:endParaRPr kumimoji="1" lang="ja-JP"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cse.eedept.kobe-u.ac.jp/img/tsukamoto-photo.png"/>
          <p:cNvPicPr>
            <a:picLocks noChangeAspect="1" noChangeArrowheads="1"/>
          </p:cNvPicPr>
          <p:nvPr/>
        </p:nvPicPr>
        <p:blipFill>
          <a:blip r:embed="rId3" cstate="print"/>
          <a:srcRect/>
          <a:stretch>
            <a:fillRect/>
          </a:stretch>
        </p:blipFill>
        <p:spPr bwMode="auto">
          <a:xfrm>
            <a:off x="4572000" y="223515"/>
            <a:ext cx="4392488" cy="7122106"/>
          </a:xfrm>
          <a:prstGeom prst="rect">
            <a:avLst/>
          </a:prstGeom>
          <a:noFill/>
        </p:spPr>
      </p:pic>
      <p:sp>
        <p:nvSpPr>
          <p:cNvPr id="5" name="正方形/長方形 4"/>
          <p:cNvSpPr/>
          <p:nvPr/>
        </p:nvSpPr>
        <p:spPr>
          <a:xfrm>
            <a:off x="107504" y="620688"/>
            <a:ext cx="4572000" cy="5878532"/>
          </a:xfrm>
          <a:prstGeom prst="rect">
            <a:avLst/>
          </a:prstGeom>
        </p:spPr>
        <p:txBody>
          <a:bodyPr>
            <a:spAutoFit/>
          </a:bodyPr>
          <a:lstStyle/>
          <a:p>
            <a:r>
              <a:rPr lang="ja-JP" altLang="en-US" sz="6000" dirty="0" smtClean="0"/>
              <a:t>塚本昌彦</a:t>
            </a:r>
            <a:br>
              <a:rPr lang="ja-JP" altLang="en-US" sz="6000" dirty="0" smtClean="0"/>
            </a:br>
            <a:endParaRPr lang="en-US" altLang="ja-JP" sz="4000" dirty="0" smtClean="0"/>
          </a:p>
          <a:p>
            <a:r>
              <a:rPr lang="ja-JP" altLang="en-US" sz="4000" dirty="0" smtClean="0"/>
              <a:t>神戸大学大学院工学研究科教授</a:t>
            </a:r>
            <a:br>
              <a:rPr lang="ja-JP" altLang="en-US" sz="4000" dirty="0" smtClean="0"/>
            </a:br>
            <a:r>
              <a:rPr lang="ja-JP" altLang="en-US" sz="4000" dirty="0" smtClean="0"/>
              <a:t>特定非営利活動法人ウェアラブルコンピュータ研究開発機構理事長</a:t>
            </a:r>
            <a:br>
              <a:rPr lang="ja-JP" altLang="en-US" sz="4000" dirty="0" smtClean="0"/>
            </a:br>
            <a:r>
              <a:rPr lang="ja-JP" altLang="en-US" dirty="0" smtClean="0"/>
              <a:t/>
            </a:r>
            <a:br>
              <a:rPr lang="ja-JP" altLang="en-US" dirty="0" smtClean="0"/>
            </a:br>
            <a:endParaRPr lang="ja-JP"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a:solidFill>
              <a:schemeClr val="tx1">
                <a:lumMod val="85000"/>
                <a:lumOff val="15000"/>
              </a:schemeClr>
            </a:solidFill>
          </a:ln>
        </p:spPr>
        <p:txBody>
          <a:bodyPr>
            <a:normAutofit fontScale="90000"/>
          </a:bodyPr>
          <a:lstStyle/>
          <a:p>
            <a:r>
              <a:rPr lang="ja-JP" altLang="en-US" b="1" dirty="0" smtClean="0"/>
              <a:t>ウェアラブル・コンピューター</a:t>
            </a:r>
            <a:r>
              <a:rPr lang="en-US" altLang="ja-JP" b="1" dirty="0" smtClean="0"/>
              <a:t/>
            </a:r>
            <a:br>
              <a:rPr lang="en-US" altLang="ja-JP" b="1" dirty="0" smtClean="0"/>
            </a:br>
            <a:r>
              <a:rPr lang="en-US" altLang="ja-JP" b="1" dirty="0" smtClean="0"/>
              <a:t> 2018</a:t>
            </a:r>
            <a:r>
              <a:rPr lang="ja-JP" altLang="en-US" b="1" dirty="0" smtClean="0"/>
              <a:t>年年間５億台の出荷量を予測：</a:t>
            </a:r>
            <a:endParaRPr kumimoji="1" lang="ja-JP" altLang="en-US" dirty="0"/>
          </a:p>
        </p:txBody>
      </p:sp>
      <p:sp>
        <p:nvSpPr>
          <p:cNvPr id="3" name="コンテンツ プレースホルダ 2"/>
          <p:cNvSpPr>
            <a:spLocks noGrp="1"/>
          </p:cNvSpPr>
          <p:nvPr>
            <p:ph idx="1"/>
          </p:nvPr>
        </p:nvSpPr>
        <p:spPr>
          <a:xfrm>
            <a:off x="251520" y="1412776"/>
            <a:ext cx="8640960" cy="5933256"/>
          </a:xfrm>
        </p:spPr>
        <p:txBody>
          <a:bodyPr>
            <a:normAutofit/>
          </a:bodyPr>
          <a:lstStyle/>
          <a:p>
            <a:r>
              <a:rPr lang="ja-JP" altLang="en-US" dirty="0" smtClean="0"/>
              <a:t>米国調査会社、ウェアラブル・コンピューターの出荷量は</a:t>
            </a:r>
            <a:r>
              <a:rPr lang="en-US" altLang="ja-JP" dirty="0" smtClean="0"/>
              <a:t>2018</a:t>
            </a:r>
            <a:r>
              <a:rPr lang="ja-JP" altLang="en-US" dirty="0" smtClean="0"/>
              <a:t>年</a:t>
            </a:r>
            <a:r>
              <a:rPr lang="en-US" altLang="ja-JP" dirty="0" smtClean="0"/>
              <a:t>4</a:t>
            </a:r>
            <a:r>
              <a:rPr lang="ja-JP" altLang="en-US" dirty="0" smtClean="0"/>
              <a:t>億</a:t>
            </a:r>
            <a:r>
              <a:rPr lang="en-US" altLang="ja-JP" dirty="0" smtClean="0"/>
              <a:t>8500</a:t>
            </a:r>
            <a:r>
              <a:rPr lang="ja-JP" altLang="en-US" dirty="0" smtClean="0"/>
              <a:t>万台と予測</a:t>
            </a:r>
            <a:endParaRPr lang="en-US" altLang="ja-JP" dirty="0" smtClean="0"/>
          </a:p>
          <a:p>
            <a:r>
              <a:rPr lang="ja-JP" altLang="en-US" dirty="0" smtClean="0"/>
              <a:t>東京モーターショーで日産はメガネタイプのウェアラブル・コンピューター「</a:t>
            </a:r>
            <a:r>
              <a:rPr lang="en-US" altLang="ja-JP" dirty="0" smtClean="0"/>
              <a:t>NISSAN 3E</a:t>
            </a:r>
            <a:r>
              <a:rPr lang="ja-JP" altLang="en-US" dirty="0" smtClean="0"/>
              <a:t>」発表</a:t>
            </a:r>
            <a:endParaRPr lang="en-US" altLang="ja-JP" dirty="0" smtClean="0"/>
          </a:p>
          <a:p>
            <a:r>
              <a:rPr lang="ja-JP" altLang="en-US" dirty="0" smtClean="0"/>
              <a:t>ウェアラブル・コンピューターと車が連携すれば、人々の移動に様々な変化</a:t>
            </a:r>
            <a:endParaRPr lang="en-US" altLang="ja-JP" dirty="0" smtClean="0"/>
          </a:p>
          <a:p>
            <a:r>
              <a:rPr lang="en-US" altLang="ja-JP" dirty="0" smtClean="0"/>
              <a:t>2018</a:t>
            </a:r>
            <a:r>
              <a:rPr lang="ja-JP" altLang="en-US" dirty="0" smtClean="0"/>
              <a:t>年予定準天頂衛星により、</a:t>
            </a:r>
            <a:r>
              <a:rPr lang="en-US" altLang="ja-JP" dirty="0" smtClean="0"/>
              <a:t>GPS</a:t>
            </a:r>
            <a:r>
              <a:rPr lang="ja-JP" altLang="en-US" dirty="0" smtClean="0"/>
              <a:t>機能向上、数センチメートル単位での位置計測可能</a:t>
            </a:r>
            <a:endParaRPr lang="en-US" altLang="ja-JP" dirty="0" smtClean="0"/>
          </a:p>
          <a:p>
            <a:r>
              <a:rPr lang="ja-JP" altLang="en-US" dirty="0" smtClean="0"/>
              <a:t>旅行者の現在位置を特定し、最適情報提供をウェアラブル・コンピューターへ送ることが容易</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fontScale="90000"/>
          </a:bodyPr>
          <a:lstStyle/>
          <a:p>
            <a:pPr>
              <a:defRPr/>
            </a:pPr>
            <a:r>
              <a:rPr lang="ja-JP" altLang="en-US" sz="3600" b="1" dirty="0" smtClean="0"/>
              <a:t>隕石が落ちてきた！ 日常が一瞬で非日常に変わるバス停のドッキリ動画が話題</a:t>
            </a:r>
            <a:endParaRPr lang="ja-JP" altLang="en-US" sz="3600" dirty="0"/>
          </a:p>
        </p:txBody>
      </p:sp>
      <p:pic>
        <p:nvPicPr>
          <p:cNvPr id="5123" name="図 4"/>
          <p:cNvPicPr>
            <a:picLocks noChangeAspect="1" noChangeArrowheads="1"/>
          </p:cNvPicPr>
          <p:nvPr/>
        </p:nvPicPr>
        <p:blipFill>
          <a:blip r:embed="rId3" cstate="print"/>
          <a:srcRect l="13757" t="40112" r="41798" b="21469"/>
          <a:stretch>
            <a:fillRect/>
          </a:stretch>
        </p:blipFill>
        <p:spPr bwMode="auto">
          <a:xfrm>
            <a:off x="4643438" y="3789363"/>
            <a:ext cx="4249737" cy="2879725"/>
          </a:xfrm>
          <a:prstGeom prst="rect">
            <a:avLst/>
          </a:prstGeom>
          <a:noFill/>
          <a:ln w="9525">
            <a:noFill/>
            <a:miter lim="800000"/>
            <a:headEnd/>
            <a:tailEnd/>
          </a:ln>
        </p:spPr>
      </p:pic>
      <p:pic>
        <p:nvPicPr>
          <p:cNvPr id="5124" name="図 5"/>
          <p:cNvPicPr>
            <a:picLocks noChangeAspect="1" noChangeArrowheads="1"/>
          </p:cNvPicPr>
          <p:nvPr/>
        </p:nvPicPr>
        <p:blipFill>
          <a:blip r:embed="rId4" cstate="print"/>
          <a:srcRect l="21869" t="42654" r="54849" b="24576"/>
          <a:stretch>
            <a:fillRect/>
          </a:stretch>
        </p:blipFill>
        <p:spPr bwMode="auto">
          <a:xfrm>
            <a:off x="431800" y="3644900"/>
            <a:ext cx="3635375" cy="3141663"/>
          </a:xfrm>
          <a:prstGeom prst="rect">
            <a:avLst/>
          </a:prstGeom>
          <a:noFill/>
          <a:ln w="9525">
            <a:noFill/>
            <a:miter lim="800000"/>
            <a:headEnd/>
            <a:tailEnd/>
          </a:ln>
        </p:spPr>
      </p:pic>
      <p:pic>
        <p:nvPicPr>
          <p:cNvPr id="5125" name="図 6"/>
          <p:cNvPicPr>
            <a:picLocks noChangeAspect="1" noChangeArrowheads="1"/>
          </p:cNvPicPr>
          <p:nvPr/>
        </p:nvPicPr>
        <p:blipFill>
          <a:blip r:embed="rId5" cstate="print"/>
          <a:srcRect l="13933" t="39830" r="40741" b="20338"/>
          <a:stretch>
            <a:fillRect/>
          </a:stretch>
        </p:blipFill>
        <p:spPr bwMode="auto">
          <a:xfrm>
            <a:off x="1547813" y="1417638"/>
            <a:ext cx="4271962" cy="2563812"/>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en-US" dirty="0" smtClean="0"/>
              <a:t>目と手　⇒　人工頭脳への一里塚</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b="1" dirty="0" smtClean="0">
                <a:solidFill>
                  <a:srgbClr val="FF0000"/>
                </a:solidFill>
              </a:rPr>
              <a:t>直立歩行</a:t>
            </a:r>
            <a:r>
              <a:rPr lang="ja-JP" altLang="en-US" b="1" dirty="0" smtClean="0"/>
              <a:t>が可能となり、</a:t>
            </a:r>
            <a:r>
              <a:rPr lang="ja-JP" altLang="en-US" b="1" dirty="0" smtClean="0">
                <a:solidFill>
                  <a:srgbClr val="FF0000"/>
                </a:solidFill>
              </a:rPr>
              <a:t>手が解放</a:t>
            </a:r>
            <a:r>
              <a:rPr lang="ja-JP" altLang="en-US" b="1" dirty="0" smtClean="0"/>
              <a:t>された</a:t>
            </a:r>
            <a:endParaRPr lang="en-US" altLang="ja-JP" b="1" dirty="0" smtClean="0"/>
          </a:p>
          <a:p>
            <a:r>
              <a:rPr lang="ja-JP" altLang="en-US" b="1" dirty="0" smtClean="0"/>
              <a:t>手を</a:t>
            </a:r>
            <a:r>
              <a:rPr lang="ja-JP" altLang="en-US" b="1" dirty="0" smtClean="0">
                <a:solidFill>
                  <a:srgbClr val="FF0000"/>
                </a:solidFill>
              </a:rPr>
              <a:t>見つめ</a:t>
            </a:r>
            <a:r>
              <a:rPr lang="ja-JP" altLang="en-US" b="1" dirty="0" smtClean="0"/>
              <a:t>動かす脳の発達により、</a:t>
            </a:r>
            <a:r>
              <a:rPr lang="ja-JP" altLang="en-US" b="1" dirty="0" smtClean="0">
                <a:solidFill>
                  <a:srgbClr val="FF0000"/>
                </a:solidFill>
              </a:rPr>
              <a:t>意識</a:t>
            </a:r>
            <a:r>
              <a:rPr lang="ja-JP" altLang="en-US" b="1" dirty="0" smtClean="0"/>
              <a:t>が発生</a:t>
            </a:r>
            <a:endParaRPr lang="en-US" altLang="ja-JP" b="1" dirty="0" smtClean="0"/>
          </a:p>
          <a:p>
            <a:r>
              <a:rPr lang="ja-JP" altLang="en-US" b="1" dirty="0" smtClean="0"/>
              <a:t>ウエアラブルコンピューティングが、目と手に集中するのも進化の過程</a:t>
            </a:r>
            <a:endParaRPr lang="en-US" altLang="ja-JP" b="1" dirty="0" smtClean="0"/>
          </a:p>
          <a:p>
            <a:r>
              <a:rPr lang="ja-JP" altLang="en-US" b="1" dirty="0" smtClean="0"/>
              <a:t>富士通がグローブ型のウェアラブル端末を開発</a:t>
            </a:r>
            <a:r>
              <a:rPr lang="en-US" altLang="ja-JP" b="1" dirty="0" smtClean="0"/>
              <a:t>--</a:t>
            </a:r>
            <a:r>
              <a:rPr lang="ja-JP" altLang="en-US" b="1" dirty="0" smtClean="0"/>
              <a:t>ジェスチャ操作で作業を短縮</a:t>
            </a:r>
            <a:endParaRPr lang="en-US" altLang="ja-JP" b="1" dirty="0" smtClean="0"/>
          </a:p>
          <a:p>
            <a:r>
              <a:rPr lang="ja-JP" altLang="en-US" b="1" dirty="0" smtClean="0"/>
              <a:t>スマホのイヤホンジャックに挿して温度が測れる小型センサー「</a:t>
            </a:r>
            <a:r>
              <a:rPr lang="en-US" altLang="ja-JP" b="1" dirty="0" err="1" smtClean="0"/>
              <a:t>Thermodo</a:t>
            </a:r>
            <a:r>
              <a:rPr lang="ja-JP" altLang="en-US" b="1" dirty="0" smtClean="0"/>
              <a:t>」</a:t>
            </a:r>
            <a:endParaRPr kumimoji="1" lang="ja-JP"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lstStyle/>
          <a:p>
            <a:r>
              <a:rPr lang="ja-JP" altLang="ja-JP" b="1" dirty="0" smtClean="0"/>
              <a:t>脳に近いニューラルネットワーク</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膨大な</a:t>
            </a:r>
            <a:r>
              <a:rPr lang="en-US" altLang="ja-JP" dirty="0" smtClean="0"/>
              <a:t>Google</a:t>
            </a:r>
            <a:r>
              <a:rPr lang="ja-JP" altLang="ja-JP" dirty="0" smtClean="0"/>
              <a:t>のデジタルデータ。そこには、地理情報だけではない。これまで全世界の人々が検索、閲覧してきた</a:t>
            </a:r>
            <a:r>
              <a:rPr lang="en-US" altLang="ja-JP" dirty="0" smtClean="0"/>
              <a:t>Web</a:t>
            </a:r>
            <a:r>
              <a:rPr lang="ja-JP" altLang="ja-JP" dirty="0" smtClean="0"/>
              <a:t>上の行動のトラッキングデータも、</a:t>
            </a:r>
            <a:r>
              <a:rPr lang="en-US" altLang="ja-JP" b="1" dirty="0" smtClean="0"/>
              <a:t>Google Apps</a:t>
            </a:r>
            <a:r>
              <a:rPr lang="ja-JP" altLang="ja-JP" dirty="0" smtClean="0"/>
              <a:t>を使う企業の</a:t>
            </a:r>
            <a:r>
              <a:rPr lang="en-US" altLang="ja-JP" dirty="0" smtClean="0"/>
              <a:t>IT</a:t>
            </a:r>
            <a:r>
              <a:rPr lang="ja-JP" altLang="ja-JP" dirty="0" smtClean="0"/>
              <a:t>システム上での活動データも、何もかもが含まれている。</a:t>
            </a:r>
            <a:r>
              <a:rPr lang="en-US" altLang="ja-JP" dirty="0" smtClean="0"/>
              <a:t>Google</a:t>
            </a:r>
            <a:r>
              <a:rPr lang="ja-JP" altLang="ja-JP" dirty="0" smtClean="0"/>
              <a:t>はまるで、世界の情報すべてをデジタル化し、この世を支配しようとしているかのようだ。</a:t>
            </a:r>
          </a:p>
          <a:p>
            <a:endParaRPr kumimoji="1" lang="ja-JP"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85000"/>
                <a:lumOff val="15000"/>
              </a:schemeClr>
            </a:solidFill>
          </a:ln>
        </p:spPr>
        <p:txBody>
          <a:bodyPr>
            <a:normAutofit/>
          </a:bodyPr>
          <a:lstStyle/>
          <a:p>
            <a:r>
              <a:rPr lang="ja-JP" altLang="en-US" dirty="0" smtClean="0"/>
              <a:t>非言語世界への進出</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10000"/>
          </a:bodyPr>
          <a:lstStyle/>
          <a:p>
            <a:r>
              <a:rPr lang="en-US" altLang="ja-JP" dirty="0" smtClean="0"/>
              <a:t>Google</a:t>
            </a:r>
            <a:r>
              <a:rPr lang="ja-JP" altLang="ja-JP" dirty="0" smtClean="0"/>
              <a:t>は人工知能の新興企業</a:t>
            </a:r>
            <a:r>
              <a:rPr lang="en-US" altLang="ja-JP" dirty="0" err="1" smtClean="0"/>
              <a:t>DeepMind</a:t>
            </a:r>
            <a:r>
              <a:rPr lang="ja-JP" altLang="ja-JP" dirty="0" smtClean="0"/>
              <a:t>買収</a:t>
            </a:r>
            <a:endParaRPr lang="en-US" altLang="ja-JP" dirty="0" smtClean="0"/>
          </a:p>
          <a:p>
            <a:r>
              <a:rPr lang="ja-JP" altLang="ja-JP" dirty="0" smtClean="0"/>
              <a:t>「深層学習（</a:t>
            </a:r>
            <a:r>
              <a:rPr lang="en-US" altLang="ja-JP" dirty="0" smtClean="0"/>
              <a:t>Deep Learning</a:t>
            </a:r>
            <a:r>
              <a:rPr lang="ja-JP" altLang="ja-JP" dirty="0" smtClean="0"/>
              <a:t>）」という</a:t>
            </a:r>
            <a:r>
              <a:rPr lang="en-US" altLang="ja-JP" dirty="0" smtClean="0"/>
              <a:t>AI</a:t>
            </a:r>
            <a:r>
              <a:rPr lang="ja-JP" altLang="ja-JP" dirty="0" smtClean="0"/>
              <a:t>新分野の探究のための人材を雇い入れている</a:t>
            </a:r>
          </a:p>
          <a:p>
            <a:r>
              <a:rPr lang="ja-JP" altLang="ja-JP" dirty="0" smtClean="0"/>
              <a:t>見ているものや聴いているもの、触れているものが何であるかを教えられなくても、言語や言葉や物質世界を理解することができる「脳に近いニューラルネットワーク」の構築に取り組んでいることを紹介</a:t>
            </a:r>
            <a:endParaRPr lang="en-US" altLang="ja-JP" dirty="0" smtClean="0"/>
          </a:p>
          <a:p>
            <a:r>
              <a:rPr lang="en-US" altLang="ja-JP" dirty="0" smtClean="0"/>
              <a:t>http://wired.jp/2014/01/29/google-buying-way-making-brain-irrelevant/</a:t>
            </a:r>
            <a:br>
              <a:rPr lang="en-US" altLang="ja-JP" dirty="0" smtClean="0"/>
            </a:b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179388" y="274638"/>
            <a:ext cx="8785225" cy="1143000"/>
          </a:xfrm>
          <a:solidFill>
            <a:srgbClr val="FFFF00"/>
          </a:solidFill>
          <a:ln w="19050">
            <a:solidFill>
              <a:schemeClr val="tx1">
                <a:lumMod val="95000"/>
                <a:lumOff val="5000"/>
              </a:schemeClr>
            </a:solidFill>
          </a:ln>
        </p:spPr>
        <p:txBody>
          <a:bodyPr>
            <a:normAutofit fontScale="90000"/>
          </a:bodyPr>
          <a:lstStyle/>
          <a:p>
            <a:pPr>
              <a:defRPr/>
            </a:pPr>
            <a:r>
              <a:rPr lang="ja-JP" altLang="en-US" sz="4000" b="1" dirty="0" smtClean="0"/>
              <a:t>ロシアの地下鉄でペンギンの群れが大暴れ？　</a:t>
            </a:r>
            <a:r>
              <a:rPr lang="ja-JP" altLang="en-US" sz="4000" dirty="0" smtClean="0"/>
              <a:t>ジュースの</a:t>
            </a:r>
            <a:r>
              <a:rPr lang="en-US" altLang="ja-JP" sz="4000" dirty="0" smtClean="0"/>
              <a:t>CM</a:t>
            </a:r>
            <a:endParaRPr lang="ja-JP" altLang="en-US" sz="4000" dirty="0" smtClean="0"/>
          </a:p>
        </p:txBody>
      </p:sp>
      <p:pic>
        <p:nvPicPr>
          <p:cNvPr id="6147" name="Picture 5" descr="10"/>
          <p:cNvPicPr>
            <a:picLocks noChangeAspect="1" noChangeArrowheads="1"/>
          </p:cNvPicPr>
          <p:nvPr/>
        </p:nvPicPr>
        <p:blipFill>
          <a:blip r:embed="rId3" cstate="print"/>
          <a:srcRect/>
          <a:stretch>
            <a:fillRect/>
          </a:stretch>
        </p:blipFill>
        <p:spPr bwMode="auto">
          <a:xfrm>
            <a:off x="611188" y="1557338"/>
            <a:ext cx="8051800" cy="4357687"/>
          </a:xfrm>
          <a:prstGeom prst="rect">
            <a:avLst/>
          </a:prstGeom>
          <a:noFill/>
          <a:ln w="9525">
            <a:noFill/>
            <a:miter lim="800000"/>
            <a:headEnd/>
            <a:tailEnd/>
          </a:ln>
        </p:spPr>
      </p:pic>
      <p:sp>
        <p:nvSpPr>
          <p:cNvPr id="6148" name="正方形/長方形 4"/>
          <p:cNvSpPr>
            <a:spLocks noChangeArrowheads="1"/>
          </p:cNvSpPr>
          <p:nvPr/>
        </p:nvSpPr>
        <p:spPr bwMode="auto">
          <a:xfrm>
            <a:off x="1258888" y="6011863"/>
            <a:ext cx="5599112" cy="369887"/>
          </a:xfrm>
          <a:prstGeom prst="rect">
            <a:avLst/>
          </a:prstGeom>
          <a:noFill/>
          <a:ln w="9525">
            <a:noFill/>
            <a:miter lim="800000"/>
            <a:headEnd/>
            <a:tailEnd/>
          </a:ln>
        </p:spPr>
        <p:txBody>
          <a:bodyPr>
            <a:spAutoFit/>
          </a:bodyPr>
          <a:lstStyle/>
          <a:p>
            <a:r>
              <a:rPr lang="en-US" altLang="ja-JP"/>
              <a:t>http://karapaia.livedoor.biz/archives/52157555.html</a:t>
            </a:r>
            <a:endParaRPr lang="ja-JP" altLang="en-US"/>
          </a:p>
        </p:txBody>
      </p:sp>
      <p:sp>
        <p:nvSpPr>
          <p:cNvPr id="6149" name="正方形/長方形 5"/>
          <p:cNvSpPr>
            <a:spLocks noChangeArrowheads="1"/>
          </p:cNvSpPr>
          <p:nvPr/>
        </p:nvSpPr>
        <p:spPr bwMode="auto">
          <a:xfrm>
            <a:off x="457200" y="6372225"/>
            <a:ext cx="8229600" cy="369888"/>
          </a:xfrm>
          <a:prstGeom prst="rect">
            <a:avLst/>
          </a:prstGeom>
          <a:noFill/>
          <a:ln w="9525">
            <a:noFill/>
            <a:miter lim="800000"/>
            <a:headEnd/>
            <a:tailEnd/>
          </a:ln>
        </p:spPr>
        <p:txBody>
          <a:bodyPr>
            <a:spAutoFit/>
          </a:bodyPr>
          <a:lstStyle/>
          <a:p>
            <a:r>
              <a:rPr lang="en-US" altLang="ja-JP"/>
              <a:t>https://www.youtube.com/watch?feature=player_embedded&amp;v=Sy0SVJozguc</a:t>
            </a:r>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15888"/>
            <a:ext cx="7772400" cy="1470025"/>
          </a:xfrm>
          <a:solidFill>
            <a:srgbClr val="FFFF00"/>
          </a:solidFill>
          <a:ln w="57150">
            <a:solidFill>
              <a:schemeClr val="tx1">
                <a:lumMod val="95000"/>
                <a:lumOff val="5000"/>
              </a:schemeClr>
            </a:solidFill>
          </a:ln>
        </p:spPr>
        <p:txBody>
          <a:bodyPr/>
          <a:lstStyle/>
          <a:p>
            <a:pPr>
              <a:defRPr/>
            </a:pPr>
            <a:r>
              <a:rPr lang="ja-JP" altLang="en-US" dirty="0" smtClean="0"/>
              <a:t>レディーカガ</a:t>
            </a:r>
            <a:r>
              <a:rPr lang="en-US" altLang="ja-JP" dirty="0" smtClean="0"/>
              <a:t/>
            </a:r>
            <a:br>
              <a:rPr lang="en-US" altLang="ja-JP" dirty="0" smtClean="0"/>
            </a:br>
            <a:r>
              <a:rPr lang="en-US" altLang="ja-JP" dirty="0" smtClean="0"/>
              <a:t>http://ladykaga.me/</a:t>
            </a:r>
            <a:endParaRPr lang="ja-JP" altLang="en-US" dirty="0"/>
          </a:p>
        </p:txBody>
      </p:sp>
      <p:pic>
        <p:nvPicPr>
          <p:cNvPr id="7171" name="図 4"/>
          <p:cNvPicPr>
            <a:picLocks noChangeAspect="1" noChangeArrowheads="1"/>
          </p:cNvPicPr>
          <p:nvPr/>
        </p:nvPicPr>
        <p:blipFill>
          <a:blip r:embed="rId3" cstate="print"/>
          <a:srcRect l="13641" t="11848" r="14607" b="18010"/>
          <a:stretch>
            <a:fillRect/>
          </a:stretch>
        </p:blipFill>
        <p:spPr bwMode="auto">
          <a:xfrm>
            <a:off x="611188" y="1700213"/>
            <a:ext cx="8064500" cy="50133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lstStyle/>
          <a:p>
            <a:pPr>
              <a:defRPr/>
            </a:pPr>
            <a:r>
              <a:rPr lang="ja-JP" altLang="en-US" dirty="0" smtClean="0"/>
              <a:t>ディスカバージャパン</a:t>
            </a:r>
            <a:endParaRPr lang="ja-JP" altLang="en-US" dirty="0"/>
          </a:p>
        </p:txBody>
      </p:sp>
      <p:sp>
        <p:nvSpPr>
          <p:cNvPr id="8195" name="コンテンツ プレースホルダ 2"/>
          <p:cNvSpPr>
            <a:spLocks noGrp="1"/>
          </p:cNvSpPr>
          <p:nvPr>
            <p:ph idx="1"/>
          </p:nvPr>
        </p:nvSpPr>
        <p:spPr/>
        <p:txBody>
          <a:bodyPr/>
          <a:lstStyle/>
          <a:p>
            <a:r>
              <a:rPr lang="ja-JP" altLang="en-US" smtClean="0"/>
              <a:t>万博期間の</a:t>
            </a:r>
            <a:r>
              <a:rPr lang="en-US" altLang="ja-JP" smtClean="0"/>
              <a:t>8</a:t>
            </a:r>
            <a:r>
              <a:rPr lang="ja-JP" altLang="en-US" smtClean="0"/>
              <a:t>月には一日平均３６万人</a:t>
            </a:r>
            <a:endParaRPr lang="en-US" altLang="ja-JP" smtClean="0"/>
          </a:p>
          <a:p>
            <a:r>
              <a:rPr lang="ja-JP" altLang="en-US" smtClean="0"/>
              <a:t>終了後の落ち込みが懸念</a:t>
            </a:r>
            <a:endParaRPr lang="en-US" altLang="ja-JP" smtClean="0"/>
          </a:p>
          <a:p>
            <a:r>
              <a:rPr lang="ja-JP" altLang="en-US" smtClean="0"/>
              <a:t>国鉄初めての大型キャンペーン</a:t>
            </a:r>
            <a:endParaRPr lang="en-US" altLang="ja-JP" smtClean="0"/>
          </a:p>
          <a:p>
            <a:r>
              <a:rPr lang="ja-JP" altLang="en-US" smtClean="0"/>
              <a:t>翌年以降も落ち込まず、高水準で推移</a:t>
            </a:r>
            <a:endParaRPr lang="en-US" altLang="ja-JP" smtClean="0"/>
          </a:p>
          <a:p>
            <a:r>
              <a:rPr lang="ja-JP" altLang="en-US" smtClean="0"/>
              <a:t>１９７８年「いい日旅立ち」等の連続的展開</a:t>
            </a:r>
            <a:endParaRPr lang="en-US" altLang="ja-JP" smtClean="0"/>
          </a:p>
          <a:p>
            <a:r>
              <a:rPr lang="ja-JP" altLang="en-US" smtClean="0"/>
              <a:t>今日のデスティネーションキャンペーンにつながる</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3648</Words>
  <Application>Microsoft Office PowerPoint</Application>
  <PresentationFormat>画面に合わせる (4:3)</PresentationFormat>
  <Paragraphs>251</Paragraphs>
  <Slides>62</Slides>
  <Notes>60</Notes>
  <HiddenSlides>0</HiddenSlides>
  <MMClips>0</MMClips>
  <ScaleCrop>false</ScaleCrop>
  <HeadingPairs>
    <vt:vector size="4" baseType="variant">
      <vt:variant>
        <vt:lpstr>テーマ</vt:lpstr>
      </vt:variant>
      <vt:variant>
        <vt:i4>1</vt:i4>
      </vt:variant>
      <vt:variant>
        <vt:lpstr>スライド タイトル</vt:lpstr>
      </vt:variant>
      <vt:variant>
        <vt:i4>62</vt:i4>
      </vt:variant>
    </vt:vector>
  </HeadingPairs>
  <TitlesOfParts>
    <vt:vector size="63" baseType="lpstr">
      <vt:lpstr>Office テーマ</vt:lpstr>
      <vt:lpstr>メディアの進化と観光  ～「行く気」から「行った気」に～</vt:lpstr>
      <vt:lpstr>網膜に映像を直接投影して映画やゲームが楽しめるヘッドホン「Glyph」</vt:lpstr>
      <vt:lpstr>http://gigazine.net/news/20140202-glyph-mobile-theater/</vt:lpstr>
      <vt:lpstr>Google「ストリートビュー」に「タイムトラベル」機能を追加</vt:lpstr>
      <vt:lpstr>Googleストリートビューに世界遺産・アンコールワット追加</vt:lpstr>
      <vt:lpstr>隕石が落ちてきた！ 日常が一瞬で非日常に変わるバス停のドッキリ動画が話題</vt:lpstr>
      <vt:lpstr>ロシアの地下鉄でペンギンの群れが大暴れ？　ジュースのCM</vt:lpstr>
      <vt:lpstr>レディーカガ http://ladykaga.me/</vt:lpstr>
      <vt:lpstr>ディスカバージャパン</vt:lpstr>
      <vt:lpstr>ネット広告の世界にある4つの神話の信ぴょう性に疑問</vt:lpstr>
      <vt:lpstr>広告宣伝における7つの大罪</vt:lpstr>
      <vt:lpstr>日本には三つのガラパゴス産業</vt:lpstr>
      <vt:lpstr>スライド 13</vt:lpstr>
      <vt:lpstr>動画を制する者が ネットメディアを制す</vt:lpstr>
      <vt:lpstr>テレビを「検索」するということ</vt:lpstr>
      <vt:lpstr>ユーチューブが日本で普及した理由</vt:lpstr>
      <vt:lpstr>ウェアラブルコンピュータへの進化</vt:lpstr>
      <vt:lpstr>モバイル端末からしか接触しないネットユーザーが急増</vt:lpstr>
      <vt:lpstr>スライド 19</vt:lpstr>
      <vt:lpstr>大型マシン・パソコン・ウェアラブル</vt:lpstr>
      <vt:lpstr>2018年には年間「4億8500万台」の出荷量を予測：ウェアラブル・コンピューター</vt:lpstr>
      <vt:lpstr>グーグル 腕時計型端末開発へ ＮＨＫニュース</vt:lpstr>
      <vt:lpstr>グーグル、ウェアラブル製品向けOS「Android Wear」を発表--スマートウォッチからまずは展開</vt:lpstr>
      <vt:lpstr>幽霊のような遠隔作用</vt:lpstr>
      <vt:lpstr>大江戸線開業時のトラブル</vt:lpstr>
      <vt:lpstr>Windows </vt:lpstr>
      <vt:lpstr>スライド 27</vt:lpstr>
      <vt:lpstr>GOOGLE GLASS</vt:lpstr>
      <vt:lpstr>欲しい情報を先回りして表示　</vt:lpstr>
      <vt:lpstr>フライトを確認</vt:lpstr>
      <vt:lpstr>試合結果を把握</vt:lpstr>
      <vt:lpstr>検索履歴などから利用者の嗜好把握</vt:lpstr>
      <vt:lpstr>Field Tripが名所旧跡で観光案内</vt:lpstr>
      <vt:lpstr>ゴルフ場ではキャディー役</vt:lpstr>
      <vt:lpstr>広告メディアとして大きな可能性</vt:lpstr>
      <vt:lpstr>Android OSで動作するGoogle Glass</vt:lpstr>
      <vt:lpstr>GOOGLE　グラス メガネ型情報通信端末</vt:lpstr>
      <vt:lpstr>英国航空会社 Google Glassでコンシェルジュサービス　</vt:lpstr>
      <vt:lpstr>Google MapsとStreet View</vt:lpstr>
      <vt:lpstr>Google Glassと盗撮問題</vt:lpstr>
      <vt:lpstr>監視カメラ</vt:lpstr>
      <vt:lpstr>自主規制</vt:lpstr>
      <vt:lpstr>なぜグーグルは顔認識アプリを禁止するのか？ ウェアラブル元年、プライバシー保護のルール整備が急務</vt:lpstr>
      <vt:lpstr>目⇒ウェアラブル</vt:lpstr>
      <vt:lpstr>スライド 45</vt:lpstr>
      <vt:lpstr>スライド 46</vt:lpstr>
      <vt:lpstr>Android OSで動作するGoogle Glass</vt:lpstr>
      <vt:lpstr>GOOGLE　グラス メガネ型情報通信端末</vt:lpstr>
      <vt:lpstr>英国航空会社 Google Glassでコンシェルジュサービス　</vt:lpstr>
      <vt:lpstr>Google MapsとStreet View</vt:lpstr>
      <vt:lpstr>Google Glassと盗撮問題</vt:lpstr>
      <vt:lpstr>監視カメラ</vt:lpstr>
      <vt:lpstr>自主規制</vt:lpstr>
      <vt:lpstr>なぜグーグルは顔認識アプリを禁止するのか？ ウェアラブル元年、プライバシー保護のルール整備が急務</vt:lpstr>
      <vt:lpstr>データブローカ（名簿屋）</vt:lpstr>
      <vt:lpstr>スライド 56</vt:lpstr>
      <vt:lpstr>ウェアラブルコンピュータ⇒人工頭脳</vt:lpstr>
      <vt:lpstr>スライド 58</vt:lpstr>
      <vt:lpstr>ウェアラブル・コンピューター  2018年年間５億台の出荷量を予測：</vt:lpstr>
      <vt:lpstr>目と手　⇒　人工頭脳への一里塚</vt:lpstr>
      <vt:lpstr>脳に近いニューラルネットワーク</vt:lpstr>
      <vt:lpstr>非言語世界への進出</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コンピュータの進化</dc:title>
  <dc:creator>teramae</dc:creator>
  <cp:lastModifiedBy>teramae</cp:lastModifiedBy>
  <cp:revision>17</cp:revision>
  <dcterms:created xsi:type="dcterms:W3CDTF">2014-03-15T08:54:22Z</dcterms:created>
  <dcterms:modified xsi:type="dcterms:W3CDTF">2014-06-10T01:12:23Z</dcterms:modified>
</cp:coreProperties>
</file>