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66" r:id="rId2"/>
    <p:sldId id="324" r:id="rId3"/>
    <p:sldId id="350" r:id="rId4"/>
    <p:sldId id="294" r:id="rId5"/>
    <p:sldId id="327" r:id="rId6"/>
    <p:sldId id="309" r:id="rId7"/>
    <p:sldId id="310" r:id="rId8"/>
    <p:sldId id="285" r:id="rId9"/>
    <p:sldId id="269" r:id="rId10"/>
    <p:sldId id="369" r:id="rId11"/>
    <p:sldId id="370" r:id="rId12"/>
    <p:sldId id="312" r:id="rId13"/>
    <p:sldId id="272" r:id="rId14"/>
    <p:sldId id="311" r:id="rId15"/>
    <p:sldId id="377" r:id="rId16"/>
    <p:sldId id="258" r:id="rId17"/>
    <p:sldId id="259" r:id="rId18"/>
    <p:sldId id="260" r:id="rId19"/>
    <p:sldId id="261" r:id="rId20"/>
    <p:sldId id="262" r:id="rId21"/>
    <p:sldId id="263" r:id="rId22"/>
    <p:sldId id="264" r:id="rId23"/>
    <p:sldId id="265" r:id="rId24"/>
    <p:sldId id="296" r:id="rId25"/>
    <p:sldId id="301" r:id="rId26"/>
    <p:sldId id="299" r:id="rId27"/>
    <p:sldId id="331" r:id="rId28"/>
    <p:sldId id="330" r:id="rId29"/>
    <p:sldId id="298" r:id="rId30"/>
    <p:sldId id="375" r:id="rId31"/>
    <p:sldId id="376" r:id="rId32"/>
    <p:sldId id="352" r:id="rId33"/>
    <p:sldId id="332" r:id="rId34"/>
    <p:sldId id="334" r:id="rId35"/>
    <p:sldId id="335" r:id="rId36"/>
    <p:sldId id="336" r:id="rId37"/>
    <p:sldId id="337" r:id="rId38"/>
    <p:sldId id="338" r:id="rId39"/>
    <p:sldId id="339" r:id="rId40"/>
    <p:sldId id="340" r:id="rId41"/>
    <p:sldId id="341" r:id="rId42"/>
    <p:sldId id="342" r:id="rId43"/>
    <p:sldId id="343" r:id="rId44"/>
    <p:sldId id="344" r:id="rId45"/>
    <p:sldId id="349" r:id="rId46"/>
    <p:sldId id="346" r:id="rId47"/>
    <p:sldId id="347" r:id="rId48"/>
    <p:sldId id="371" r:id="rId49"/>
    <p:sldId id="372" r:id="rId50"/>
    <p:sldId id="373" r:id="rId51"/>
    <p:sldId id="374" r:id="rId52"/>
    <p:sldId id="348" r:id="rId53"/>
    <p:sldId id="345" r:id="rId54"/>
    <p:sldId id="320" r:id="rId55"/>
    <p:sldId id="356" r:id="rId56"/>
    <p:sldId id="355" r:id="rId57"/>
    <p:sldId id="357" r:id="rId58"/>
    <p:sldId id="353" r:id="rId59"/>
    <p:sldId id="354" r:id="rId60"/>
    <p:sldId id="322" r:id="rId61"/>
    <p:sldId id="323" r:id="rId62"/>
    <p:sldId id="360" r:id="rId63"/>
    <p:sldId id="361" r:id="rId64"/>
    <p:sldId id="362" r:id="rId65"/>
    <p:sldId id="363" r:id="rId66"/>
    <p:sldId id="364" r:id="rId67"/>
    <p:sldId id="365" r:id="rId68"/>
    <p:sldId id="366" r:id="rId69"/>
    <p:sldId id="367" r:id="rId7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7E7F73-B72F-46E6-B9A7-23A3E7527751}" type="datetimeFigureOut">
              <a:rPr kumimoji="1" lang="ja-JP" altLang="en-US" smtClean="0"/>
              <a:pPr/>
              <a:t>2014/6/14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DD720-8FBA-454D-94A7-0D31815A39F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14</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15</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16</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17</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18</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19</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20</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21</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22</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23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4</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24</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25</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26</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27</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29</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30</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31</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04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04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7035EA-5DA0-434F-962D-2485FD5BEF5F}" type="slidenum">
              <a:rPr lang="ja-JP" altLang="en-US" smtClean="0">
                <a:latin typeface="Arial" pitchFamily="34" charset="0"/>
              </a:rPr>
              <a:pPr/>
              <a:t>34</a:t>
            </a:fld>
            <a:endParaRPr lang="ja-JP" alt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14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14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962376-5E4F-470A-80D7-E9EB72B85B8E}" type="slidenum">
              <a:rPr lang="ja-JP" altLang="en-US" smtClean="0">
                <a:latin typeface="Arial" pitchFamily="34" charset="0"/>
              </a:rPr>
              <a:pPr/>
              <a:t>35</a:t>
            </a:fld>
            <a:endParaRPr lang="ja-JP"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24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24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9AF5A2-EEAD-48E7-AA62-F772DD924A3E}" type="slidenum">
              <a:rPr lang="ja-JP" altLang="en-US" smtClean="0">
                <a:latin typeface="Arial" pitchFamily="34" charset="0"/>
              </a:rPr>
              <a:pPr/>
              <a:t>36</a:t>
            </a:fld>
            <a:endParaRPr lang="ja-JP"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2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27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8BC49-A950-4B16-B486-C50F3DE7D20F}" type="slidenum">
              <a:rPr lang="en-US" altLang="ja-JP" smtClean="0">
                <a:latin typeface="Arial" pitchFamily="34" charset="0"/>
              </a:rPr>
              <a:pPr/>
              <a:t>5</a:t>
            </a:fld>
            <a:endParaRPr lang="en-US" altLang="ja-JP"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34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34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0EBC3F-1685-4C32-985A-8EDC6F2DF6F1}" type="slidenum">
              <a:rPr lang="ja-JP" altLang="en-US" smtClean="0">
                <a:latin typeface="Arial" pitchFamily="34" charset="0"/>
              </a:rPr>
              <a:pPr/>
              <a:t>37</a:t>
            </a:fld>
            <a:endParaRPr lang="ja-JP"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44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45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347206-3FB1-4E1A-8B62-14D77E8B34B3}" type="slidenum">
              <a:rPr lang="ja-JP" altLang="en-US" smtClean="0">
                <a:latin typeface="Arial" pitchFamily="34" charset="0"/>
              </a:rPr>
              <a:pPr/>
              <a:t>38</a:t>
            </a:fld>
            <a:endParaRPr lang="ja-JP"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55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55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A3122E-BD16-4B04-A682-0CFBD914BEF9}" type="slidenum">
              <a:rPr lang="ja-JP" altLang="en-US" smtClean="0">
                <a:latin typeface="Arial" pitchFamily="34" charset="0"/>
              </a:rPr>
              <a:pPr/>
              <a:t>39</a:t>
            </a:fld>
            <a:endParaRPr lang="ja-JP" alt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65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65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69CC41-9752-4A88-9AC8-C480E10BF9D6}" type="slidenum">
              <a:rPr lang="ja-JP" altLang="en-US" smtClean="0">
                <a:latin typeface="Arial" pitchFamily="34" charset="0"/>
              </a:rPr>
              <a:pPr/>
              <a:t>40</a:t>
            </a:fld>
            <a:endParaRPr lang="ja-JP" alt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75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75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71026F-0C5B-43A7-A76C-C567CD7E6C85}" type="slidenum">
              <a:rPr lang="ja-JP" altLang="en-US" smtClean="0">
                <a:latin typeface="Arial" pitchFamily="34" charset="0"/>
              </a:rPr>
              <a:pPr/>
              <a:t>41</a:t>
            </a:fld>
            <a:endParaRPr lang="ja-JP" alt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85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85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7A1D5F-036F-49A6-919C-A1D9D7DD3F17}" type="slidenum">
              <a:rPr lang="ja-JP" altLang="en-US" smtClean="0">
                <a:latin typeface="Arial" pitchFamily="34" charset="0"/>
              </a:rPr>
              <a:pPr/>
              <a:t>42</a:t>
            </a:fld>
            <a:endParaRPr lang="ja-JP"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96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96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A312F2-EA2A-44B1-B323-B8B03279C327}" type="slidenum">
              <a:rPr lang="ja-JP" altLang="en-US" smtClean="0">
                <a:latin typeface="Arial" pitchFamily="34" charset="0"/>
              </a:rPr>
              <a:pPr/>
              <a:t>43</a:t>
            </a:fld>
            <a:endParaRPr lang="ja-JP" alt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06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406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9FFFF7-14F6-4B1D-8C73-490937952DE0}" type="slidenum">
              <a:rPr lang="ja-JP" altLang="en-US" smtClean="0">
                <a:latin typeface="Arial" pitchFamily="34" charset="0"/>
              </a:rPr>
              <a:pPr/>
              <a:t>44</a:t>
            </a:fld>
            <a:endParaRPr lang="ja-JP"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2D3468F-7C08-4091-B987-93586C4A7562}" type="slidenum">
              <a:rPr kumimoji="1" lang="ja-JP" altLang="en-US" smtClean="0"/>
              <a:pPr/>
              <a:t>48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2D3468F-7C08-4091-B987-93586C4A7562}" type="slidenum">
              <a:rPr kumimoji="1" lang="ja-JP" altLang="en-US" smtClean="0"/>
              <a:pPr/>
              <a:t>49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6</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2D3468F-7C08-4091-B987-93586C4A7562}" type="slidenum">
              <a:rPr kumimoji="1" lang="ja-JP" altLang="en-US" smtClean="0"/>
              <a:pPr/>
              <a:t>50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2D3468F-7C08-4091-B987-93586C4A7562}" type="slidenum">
              <a:rPr kumimoji="1" lang="ja-JP" altLang="en-US" smtClean="0"/>
              <a:pPr/>
              <a:t>51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BDB17EA-88D3-4F06-8C48-3E5478F126F8}" type="slidenum">
              <a:rPr kumimoji="1" lang="ja-JP" altLang="en-US" smtClean="0"/>
              <a:pPr/>
              <a:t>60</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BDB17EA-88D3-4F06-8C48-3E5478F126F8}" type="slidenum">
              <a:rPr kumimoji="1" lang="ja-JP" altLang="en-US" smtClean="0"/>
              <a:pPr/>
              <a:t>61</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62</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64</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65</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66</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67</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68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7</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69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F5320A3-F8D6-467C-ACDD-B398EA439F10}" type="slidenum">
              <a:rPr kumimoji="1" lang="ja-JP" altLang="en-US" smtClean="0"/>
              <a:pPr/>
              <a:t>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12</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716619C-1E80-40C5-83ED-7CECF54DBF3D}"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897EDA-422E-4C06-B91C-A649316F97EF}"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716619C-1E80-40C5-83ED-7CECF54DBF3D}"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897EDA-422E-4C06-B91C-A649316F97EF}"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716619C-1E80-40C5-83ED-7CECF54DBF3D}"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897EDA-422E-4C06-B91C-A649316F97EF}"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716619C-1E80-40C5-83ED-7CECF54DBF3D}"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897EDA-422E-4C06-B91C-A649316F97E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716619C-1E80-40C5-83ED-7CECF54DBF3D}"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8897EDA-422E-4C06-B91C-A649316F97EF}"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716619C-1E80-40C5-83ED-7CECF54DBF3D}"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8897EDA-422E-4C06-B91C-A649316F97EF}"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716619C-1E80-40C5-83ED-7CECF54DBF3D}" type="datetimeFigureOut">
              <a:rPr kumimoji="1" lang="ja-JP" altLang="en-US" smtClean="0"/>
              <a:pPr/>
              <a:t>2014/6/14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8897EDA-422E-4C06-B91C-A649316F97EF}"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716619C-1E80-40C5-83ED-7CECF54DBF3D}" type="datetimeFigureOut">
              <a:rPr kumimoji="1" lang="ja-JP" altLang="en-US" smtClean="0"/>
              <a:pPr/>
              <a:t>2014/6/14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8897EDA-422E-4C06-B91C-A649316F97EF}"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716619C-1E80-40C5-83ED-7CECF54DBF3D}" type="datetimeFigureOut">
              <a:rPr kumimoji="1" lang="ja-JP" altLang="en-US" smtClean="0"/>
              <a:pPr/>
              <a:t>2014/6/14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8897EDA-422E-4C06-B91C-A649316F97EF}"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716619C-1E80-40C5-83ED-7CECF54DBF3D}"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8897EDA-422E-4C06-B91C-A649316F97EF}"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716619C-1E80-40C5-83ED-7CECF54DBF3D}"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8897EDA-422E-4C06-B91C-A649316F97EF}"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6619C-1E80-40C5-83ED-7CECF54DBF3D}" type="datetimeFigureOut">
              <a:rPr kumimoji="1" lang="ja-JP" altLang="en-US" smtClean="0"/>
              <a:pPr/>
              <a:t>2014/6/14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97EDA-422E-4C06-B91C-A649316F97E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headlines.yahoo.co.jp/hl?a=20140501-00000017-nkgendai-life.view-000" TargetMode="External"/><Relationship Id="rId7" Type="http://schemas.openxmlformats.org/officeDocument/2006/relationships/image" Target="../media/image8.jpeg"/><Relationship Id="rId2" Type="http://schemas.openxmlformats.org/officeDocument/2006/relationships/hyperlink" Target="http://rd.ane.yahoo.co.jp/rd?ep=AO0Wjxr.cj3RLaTCuy0Umw832fSd2s2h4w970AsgEfaGh5pS4qePOvobWpUp25R1Rv_eBuUj.5.P8JIaPlAokAJnuKNpLHDuh7zFDGq5p4JOcfL2LWeQZq5PB5KEzj9GD_Q74KCzVjsRzfwaIz9El2pamwYJAk91TdxiazyVE_l84Zs.aOw-&amp;a=ngxE68A_xD4Gh9mncg--&amp;s=vzML8406w2gm&amp;t=QTE.Uwlhwyu9&amp;C=9&amp;D=1&amp;I=60110100100|60120100100|60150100180&amp;RI=90ef4ed65cd0253356870a2bf4e11bcf&amp;S=&amp;as=1&amp;f=16&amp;ff=0&amp;fq_d=0,0,0,0&amp;fq_m=0,0,0,0&amp;fq_w=0,0,0,0&amp;g=8&amp;lp=http://www.cardcardcardcardcard.net/1280cerhto/B/001/&amp;maf=0&amp;mid=0&amp;o=9&amp;p=9&amp;qfid=&amp;r=0&amp;rfm=&amp;sfid=0&amp;skwid=0&amp;F=0&amp;tlid=0&amp;u=headlines.yahoo.co.jp/hl" TargetMode="Externa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hyperlink" Target="http://rdsig.yahoo.co.jp/media/news/photo/article/pre_next_photo/RV=1/RU=aHR0cDovL2hlYWRsaW5lcy55YWhvby5jby5qcC9obD9hPTIwMTQwNTAxLTAwMDYyMjk2LXN1dW1vai1saWZlLnZpZXctMDAwI2NvbnRlbnRzLWJvZHk-;_ylt=A2RAEj7x1GJTjVkAZKIQPv17" TargetMode="External"/><Relationship Id="rId4" Type="http://schemas.openxmlformats.org/officeDocument/2006/relationships/hyperlink" Target="http://headlines.yahoo.co.jp/hl?a=20140501-00062296-suumoj-life.view-000"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OnGLExHInAQ9rM&amp;tbnid=-H9R7-gXx0-HyM:&amp;ved=0CAUQjRw&amp;url=http://detail.chiebukuro.yahoo.co.jp/qa/question_detail/q1183863481&amp;ei=KX8GU86vNY-ElAXvh4GYDg&amp;bvm=bv.61725948,d.dGI&amp;psig=AFQjCNEcBW9yPw6r3Cpv3ZHvgyOxE45RVQ&amp;ust=1393020525036936"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U4VFvBy1YC1roM&amp;tbnid=XoknCezSqLw87M:&amp;ved=0CAUQjRw&amp;url=http://d.hatena.ne.jp/katamachi/20091026/p1&amp;ei=mcr0Us3jL9HrkwXo_YGIDA&amp;bvm=bv.60799247,d.dGI&amp;psig=AFQjCNFeQQH2dBFrbOoyjC6NLZ78h8pUgg&amp;ust=1391860759584440"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9.xml.rels><?xml version="1.0" encoding="UTF-8" standalone="yes"?>
<Relationships xmlns="http://schemas.openxmlformats.org/package/2006/relationships"><Relationship Id="rId3" Type="http://schemas.openxmlformats.org/officeDocument/2006/relationships/hyperlink" Target="http://karapaia.livedoor.biz/archives/52156928.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youtube.com/watch?feature=player_embedded&amp;v=u9hxZk5t03w"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urrier.jp/blog/?p=1642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w="57150">
            <a:solidFill>
              <a:schemeClr val="tx1"/>
            </a:solidFill>
          </a:ln>
        </p:spPr>
        <p:txBody>
          <a:bodyPr/>
          <a:lstStyle/>
          <a:p>
            <a:r>
              <a:rPr kumimoji="1" lang="ja-JP" altLang="en-US" dirty="0" smtClean="0"/>
              <a:t>ツーリズムの氾濫</a:t>
            </a:r>
            <a:r>
              <a:rPr kumimoji="1" lang="ja-JP" altLang="en-US" dirty="0" smtClean="0"/>
              <a:t>（</a:t>
            </a:r>
            <a:r>
              <a:rPr kumimoji="1" lang="en-US" altLang="ja-JP" dirty="0" smtClean="0"/>
              <a:t>Flooding</a:t>
            </a:r>
            <a:r>
              <a:rPr kumimoji="1" lang="ja-JP" altLang="en-US" dirty="0" smtClean="0"/>
              <a:t>）</a:t>
            </a:r>
            <a:endParaRPr kumimoji="1" lang="ja-JP" altLang="en-US" dirty="0"/>
          </a:p>
        </p:txBody>
      </p:sp>
      <p:sp>
        <p:nvSpPr>
          <p:cNvPr id="5" name="サブタイトル 4"/>
          <p:cNvSpPr>
            <a:spLocks noGrp="1"/>
          </p:cNvSpPr>
          <p:nvPr>
            <p:ph type="subTitle" idx="1"/>
          </p:nvPr>
        </p:nvSpPr>
        <p:spPr>
          <a:xfrm>
            <a:off x="1371600" y="4174232"/>
            <a:ext cx="6400800" cy="1343000"/>
          </a:xfrm>
        </p:spPr>
        <p:txBody>
          <a:bodyPr>
            <a:normAutofit fontScale="77500" lnSpcReduction="20000"/>
          </a:bodyPr>
          <a:lstStyle/>
          <a:p>
            <a:r>
              <a:rPr kumimoji="1" lang="ja-JP" altLang="en-US" sz="5400" dirty="0" smtClean="0">
                <a:solidFill>
                  <a:schemeClr val="tx1">
                    <a:lumMod val="95000"/>
                    <a:lumOff val="5000"/>
                  </a:schemeClr>
                </a:solidFill>
              </a:rPr>
              <a:t>なんでも</a:t>
            </a:r>
            <a:r>
              <a:rPr kumimoji="1" lang="ja-JP" altLang="en-US" sz="5400" dirty="0" smtClean="0">
                <a:solidFill>
                  <a:schemeClr val="tx1">
                    <a:lumMod val="95000"/>
                    <a:lumOff val="5000"/>
                  </a:schemeClr>
                </a:solidFill>
              </a:rPr>
              <a:t>観光</a:t>
            </a:r>
            <a:endParaRPr kumimoji="1" lang="en-US" altLang="ja-JP" sz="5400" dirty="0" smtClean="0">
              <a:solidFill>
                <a:schemeClr val="tx1">
                  <a:lumMod val="95000"/>
                  <a:lumOff val="5000"/>
                </a:schemeClr>
              </a:solidFill>
            </a:endParaRPr>
          </a:p>
          <a:p>
            <a:r>
              <a:rPr lang="en-US" altLang="ja-JP" sz="5400" b="1" dirty="0" smtClean="0">
                <a:solidFill>
                  <a:schemeClr val="tx1">
                    <a:lumMod val="95000"/>
                    <a:lumOff val="5000"/>
                  </a:schemeClr>
                </a:solidFill>
              </a:rPr>
              <a:t>Adjectival tourism</a:t>
            </a:r>
            <a:endParaRPr kumimoji="1" lang="en-US" altLang="ja-JP" sz="5400" dirty="0" smtClean="0">
              <a:solidFill>
                <a:schemeClr val="tx1">
                  <a:lumMod val="95000"/>
                  <a:lumOff val="5000"/>
                </a:schemeClr>
              </a:solidFill>
            </a:endParaRPr>
          </a:p>
          <a:p>
            <a:endParaRPr kumimoji="1" lang="en-US" altLang="ja-JP"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858218"/>
          </a:xfrm>
          <a:ln>
            <a:solidFill>
              <a:schemeClr val="accent1"/>
            </a:solidFill>
          </a:ln>
        </p:spPr>
        <p:txBody>
          <a:bodyPr>
            <a:normAutofit fontScale="90000"/>
          </a:bodyPr>
          <a:lstStyle/>
          <a:p>
            <a:r>
              <a:rPr lang="ja-JP" altLang="en-US" b="1" dirty="0" smtClean="0"/>
              <a:t>韓国への医療観光客増、税関職員の悩みも増＝顔の不一致多発で病院の証明書発行が一般化</a:t>
            </a:r>
            <a:r>
              <a:rPr lang="en-US" altLang="ja-JP" b="1" dirty="0" smtClean="0"/>
              <a:t>―</a:t>
            </a:r>
            <a:r>
              <a:rPr lang="ja-JP" altLang="en-US" b="1" dirty="0" smtClean="0"/>
              <a:t>華字メディア</a:t>
            </a:r>
            <a:endParaRPr kumimoji="1" lang="ja-JP" altLang="en-US" dirty="0"/>
          </a:p>
        </p:txBody>
      </p:sp>
      <p:sp>
        <p:nvSpPr>
          <p:cNvPr id="3" name="コンテンツ プレースホルダ 2"/>
          <p:cNvSpPr>
            <a:spLocks noGrp="1"/>
          </p:cNvSpPr>
          <p:nvPr>
            <p:ph idx="1"/>
          </p:nvPr>
        </p:nvSpPr>
        <p:spPr>
          <a:xfrm>
            <a:off x="457200" y="2276872"/>
            <a:ext cx="8229600" cy="3849291"/>
          </a:xfrm>
        </p:spPr>
        <p:txBody>
          <a:bodyPr/>
          <a:lstStyle/>
          <a:p>
            <a:r>
              <a:rPr lang="en-US" altLang="ja-JP" dirty="0" smtClean="0"/>
              <a:t>2014</a:t>
            </a:r>
            <a:r>
              <a:rPr lang="ja-JP" altLang="en-US" dirty="0" smtClean="0"/>
              <a:t>年</a:t>
            </a:r>
            <a:r>
              <a:rPr lang="en-US" altLang="ja-JP" dirty="0" smtClean="0"/>
              <a:t>4</a:t>
            </a:r>
            <a:r>
              <a:rPr lang="ja-JP" altLang="en-US" dirty="0" smtClean="0"/>
              <a:t>月</a:t>
            </a:r>
            <a:r>
              <a:rPr lang="en-US" altLang="ja-JP" dirty="0" smtClean="0"/>
              <a:t>10</a:t>
            </a:r>
            <a:r>
              <a:rPr lang="ja-JP" altLang="en-US" dirty="0" smtClean="0"/>
              <a:t>日、シンガポール華字メディア・聯合早報網によると、外国人観光客が韓国で整形手術を受けたあと、税関の検査に引っかかるケースが多いため、韓国の医療機関では整形手術の証明書を発行することが一般化している。</a:t>
            </a:r>
            <a:br>
              <a:rPr lang="ja-JP" altLang="en-US" dirty="0" smtClean="0"/>
            </a:br>
            <a:endParaRPr kumimoji="1" lang="ja-JP" altLang="en-US" dirty="0"/>
          </a:p>
        </p:txBody>
      </p:sp>
      <p:sp>
        <p:nvSpPr>
          <p:cNvPr id="4" name="サブタイトル 4"/>
          <p:cNvSpPr txBox="1">
            <a:spLocks/>
          </p:cNvSpPr>
          <p:nvPr/>
        </p:nvSpPr>
        <p:spPr>
          <a:xfrm>
            <a:off x="1371600" y="5542384"/>
            <a:ext cx="6400800" cy="11989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b="0" i="0" u="none" strike="noStrike" kern="1200" cap="none" spc="0" normalizeH="0" baseline="0" noProof="0" smtClean="0">
                <a:ln>
                  <a:noFill/>
                </a:ln>
                <a:solidFill>
                  <a:schemeClr val="tx1"/>
                </a:solidFill>
                <a:effectLst/>
                <a:uLnTx/>
                <a:uFillTx/>
                <a:latin typeface="+mn-lt"/>
                <a:ea typeface="+mn-ea"/>
                <a:cs typeface="+mn-cs"/>
              </a:rPr>
              <a:t>http://headlines.yahoo.co.jp/hl?a=20140411-00000007-rcdc-cn</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fontScale="92500" lnSpcReduction="10000"/>
          </a:bodyPr>
          <a:lstStyle/>
          <a:p>
            <a:r>
              <a:rPr lang="ja-JP" altLang="en-US" dirty="0" smtClean="0"/>
              <a:t>韓国法務部の統計によると、韓国に医療観光で訪れる外国人は年々増加しており、</a:t>
            </a:r>
            <a:r>
              <a:rPr lang="en-US" altLang="ja-JP" dirty="0" smtClean="0"/>
              <a:t>2013</a:t>
            </a:r>
            <a:r>
              <a:rPr lang="ja-JP" altLang="en-US" dirty="0" smtClean="0"/>
              <a:t>年には</a:t>
            </a:r>
            <a:r>
              <a:rPr lang="en-US" altLang="ja-JP" dirty="0" smtClean="0"/>
              <a:t>2</a:t>
            </a:r>
            <a:r>
              <a:rPr lang="ja-JP" altLang="en-US" dirty="0" smtClean="0"/>
              <a:t>万</a:t>
            </a:r>
            <a:r>
              <a:rPr lang="en-US" altLang="ja-JP" dirty="0" smtClean="0"/>
              <a:t>5176</a:t>
            </a:r>
            <a:r>
              <a:rPr lang="ja-JP" altLang="en-US" dirty="0" smtClean="0"/>
              <a:t>人に達した。それに伴い、実際の顔とパスポートの写真が一致しないことで税関の検査に引っかかるケースが多発し、税関職員の悩みのたねになっている。</a:t>
            </a:r>
            <a:br>
              <a:rPr lang="ja-JP" altLang="en-US" dirty="0" smtClean="0"/>
            </a:br>
            <a:r>
              <a:rPr lang="ja-JP" altLang="en-US" dirty="0" smtClean="0"/>
              <a:t/>
            </a:r>
            <a:br>
              <a:rPr lang="ja-JP" altLang="en-US" dirty="0" smtClean="0"/>
            </a:br>
            <a:r>
              <a:rPr lang="ja-JP" altLang="en-US" dirty="0" smtClean="0"/>
              <a:t>こうした状況を改善すべく、韓国ソウルの整形病院は</a:t>
            </a:r>
            <a:r>
              <a:rPr lang="en-US" altLang="ja-JP" dirty="0" smtClean="0"/>
              <a:t>3</a:t>
            </a:r>
            <a:r>
              <a:rPr lang="ja-JP" altLang="en-US" dirty="0" smtClean="0"/>
              <a:t>年前から中国人観光客に整形手術を行ったと証明する書類を発行している。現在では外国人観光客の要望があれば同様の証明を発行することが一般的。</a:t>
            </a:r>
            <a:br>
              <a:rPr lang="ja-JP" altLang="en-US" dirty="0" smtClean="0"/>
            </a:br>
            <a:r>
              <a:rPr lang="ja-JP" altLang="en-US" dirty="0" smtClean="0"/>
              <a:t/>
            </a:r>
            <a:br>
              <a:rPr lang="ja-JP" altLang="en-US" dirty="0" smtClean="0"/>
            </a:br>
            <a:r>
              <a:rPr lang="ja-JP" altLang="en-US" dirty="0" smtClean="0"/>
              <a:t>整形手術を受けた後では、本人かどうかの確認は難しいため、病院が発行した証明は税関検査時の重要な書類となっている。そのため、今では証明の発行を依頼する人が大幅に増加している。</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pPr algn="r"/>
            <a:r>
              <a:rPr kumimoji="1" lang="ja-JP" altLang="en-US" dirty="0" smtClean="0"/>
              <a:t>秘境、少数民族</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b="1" dirty="0" smtClean="0"/>
              <a:t>中国の少数民族文化の現状</a:t>
            </a:r>
            <a:r>
              <a:rPr lang="en-US" altLang="ja-JP" b="1" dirty="0" smtClean="0"/>
              <a:t/>
            </a:r>
            <a:br>
              <a:rPr lang="en-US" altLang="ja-JP" b="1" dirty="0" smtClean="0"/>
            </a:br>
            <a:r>
              <a:rPr lang="ja-JP" altLang="en-US" b="1" dirty="0" smtClean="0"/>
              <a:t>観光商業化と消えゆく言語</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中国には５５の少数民族が存在する。しかし国際的な注目を浴びるのは、漢民族との衝突を繰り返す西部のチベット族とウイグル族の２民族のみ。それ以外の民族は中国各地に分散し、トン族のように山間部の集落にまとまって貧しい生活を送っている。</a:t>
            </a:r>
          </a:p>
          <a:p>
            <a:r>
              <a:rPr lang="ja-JP" altLang="en-US" dirty="0" smtClean="0"/>
              <a:t>漢民族との対立が表面化することはほとんどなく、少数民族は中国政府の１人っ子政策に縛られることもない。それでも独自の文化的アイデンティティーを確立することは難しくなって</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9938" name="Picture 2" descr="http://www.cnn.co.jp/storage/2013/10/29/7d29f5bac5c9165d049c7212161a8cb8/35039143_001.jpg"/>
          <p:cNvPicPr>
            <a:picLocks noChangeAspect="1" noChangeArrowheads="1"/>
          </p:cNvPicPr>
          <p:nvPr/>
        </p:nvPicPr>
        <p:blipFill>
          <a:blip r:embed="rId3" cstate="print"/>
          <a:srcRect/>
          <a:stretch>
            <a:fillRect/>
          </a:stretch>
        </p:blipFill>
        <p:spPr bwMode="auto">
          <a:xfrm>
            <a:off x="827584" y="1556792"/>
            <a:ext cx="8082277" cy="45365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w="57150" cmpd="thickThin">
            <a:solidFill>
              <a:schemeClr val="accent1"/>
            </a:solidFill>
          </a:ln>
        </p:spPr>
        <p:txBody>
          <a:bodyPr/>
          <a:lstStyle/>
          <a:p>
            <a:pPr algn="r"/>
            <a:r>
              <a:rPr kumimoji="1" lang="ja-JP" altLang="en-US" dirty="0" smtClean="0"/>
              <a:t>農村観光</a:t>
            </a:r>
            <a:endParaRPr kumimoji="1" lang="ja-JP" altLang="en-US" dirty="0"/>
          </a:p>
        </p:txBody>
      </p:sp>
      <p:sp>
        <p:nvSpPr>
          <p:cNvPr id="5" name="サブタイトル 4"/>
          <p:cNvSpPr>
            <a:spLocks noGrp="1"/>
          </p:cNvSpPr>
          <p:nvPr>
            <p:ph type="subTitle" idx="1"/>
          </p:nvPr>
        </p:nvSpPr>
        <p:spPr>
          <a:xfrm>
            <a:off x="899592" y="3886200"/>
            <a:ext cx="7416824" cy="1752600"/>
          </a:xfrm>
        </p:spPr>
        <p:txBody>
          <a:bodyPr>
            <a:normAutofit/>
          </a:bodyPr>
          <a:lstStyle/>
          <a:p>
            <a:r>
              <a:rPr kumimoji="1" lang="ja-JP" altLang="en-US" sz="4800" dirty="0" smtClean="0">
                <a:solidFill>
                  <a:schemeClr val="tx1">
                    <a:lumMod val="95000"/>
                    <a:lumOff val="5000"/>
                  </a:schemeClr>
                </a:solidFill>
              </a:rPr>
              <a:t>グリーンツーリズム</a:t>
            </a:r>
            <a:endParaRPr kumimoji="1" lang="en-US" altLang="ja-JP" sz="4800" dirty="0" smtClean="0">
              <a:solidFill>
                <a:schemeClr val="tx1">
                  <a:lumMod val="95000"/>
                  <a:lumOff val="5000"/>
                </a:schemeClr>
              </a:solidFill>
            </a:endParaRPr>
          </a:p>
          <a:p>
            <a:r>
              <a:rPr lang="ja-JP" altLang="en-US" sz="4800" dirty="0" smtClean="0">
                <a:solidFill>
                  <a:schemeClr val="tx1">
                    <a:lumMod val="95000"/>
                    <a:lumOff val="5000"/>
                  </a:schemeClr>
                </a:solidFill>
              </a:rPr>
              <a:t>アグリツーリズム</a:t>
            </a:r>
            <a:endParaRPr kumimoji="1" lang="ja-JP" altLang="en-US" sz="4800" dirty="0">
              <a:solidFill>
                <a:schemeClr val="tx1">
                  <a:lumMod val="95000"/>
                  <a:lumOff val="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a:solidFill>
              <a:schemeClr val="tx1"/>
            </a:solidFill>
          </a:ln>
        </p:spPr>
        <p:txBody>
          <a:bodyPr/>
          <a:lstStyle/>
          <a:p>
            <a:r>
              <a:rPr lang="ja-JP" altLang="en-US" b="1"/>
              <a:t>農林漁業と観光</a:t>
            </a:r>
          </a:p>
        </p:txBody>
      </p:sp>
      <p:sp>
        <p:nvSpPr>
          <p:cNvPr id="6147" name="Rectangle 3"/>
          <p:cNvSpPr>
            <a:spLocks noGrp="1" noChangeArrowheads="1"/>
          </p:cNvSpPr>
          <p:nvPr>
            <p:ph type="body" idx="1"/>
          </p:nvPr>
        </p:nvSpPr>
        <p:spPr/>
        <p:txBody>
          <a:bodyPr/>
          <a:lstStyle/>
          <a:p>
            <a:r>
              <a:rPr lang="ja-JP" altLang="en-US"/>
              <a:t>農林漁業制度においては、宿泊施設に対する対応が大きく変化した。</a:t>
            </a:r>
          </a:p>
          <a:p>
            <a:r>
              <a:rPr lang="ja-JP" altLang="en-US"/>
              <a:t>戦争直後の国土計画は経済自立が目標であり、経済自立には食糧増産と輸入促進が不可欠と認識されたものの、食糧増産には国土の開拓、輸入促進には外客誘致のための観光資源保全という、観光資源を巡っては対立する考えを内在させるものでもあった</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652587"/>
          </a:xfrm>
          <a:ln>
            <a:solidFill>
              <a:schemeClr val="tx1"/>
            </a:solidFill>
          </a:ln>
        </p:spPr>
        <p:txBody>
          <a:bodyPr>
            <a:normAutofit fontScale="90000"/>
          </a:bodyPr>
          <a:lstStyle/>
          <a:p>
            <a:pPr algn="r"/>
            <a:r>
              <a:rPr lang="ja-JP" altLang="en-US" sz="4000"/>
              <a:t>「農山漁村滞在型余暇活動のための基盤整備の促進に関する法律」</a:t>
            </a:r>
            <a:br>
              <a:rPr lang="ja-JP" altLang="en-US" sz="4000"/>
            </a:br>
            <a:r>
              <a:rPr lang="ja-JP" altLang="en-US" sz="2400"/>
              <a:t> （</a:t>
            </a:r>
            <a:r>
              <a:rPr lang="en-US" altLang="ja-JP" sz="2400"/>
              <a:t>1994</a:t>
            </a:r>
            <a:r>
              <a:rPr lang="ja-JP" altLang="en-US" sz="2400"/>
              <a:t>年法律</a:t>
            </a:r>
            <a:r>
              <a:rPr lang="en-US" altLang="ja-JP" sz="2400"/>
              <a:t>46</a:t>
            </a:r>
            <a:r>
              <a:rPr lang="ja-JP" altLang="en-US" sz="2400"/>
              <a:t>号）</a:t>
            </a:r>
          </a:p>
        </p:txBody>
      </p:sp>
      <p:sp>
        <p:nvSpPr>
          <p:cNvPr id="7171" name="Rectangle 3"/>
          <p:cNvSpPr>
            <a:spLocks noGrp="1" noChangeArrowheads="1"/>
          </p:cNvSpPr>
          <p:nvPr>
            <p:ph type="body" idx="1"/>
          </p:nvPr>
        </p:nvSpPr>
        <p:spPr>
          <a:xfrm>
            <a:off x="0" y="2314575"/>
            <a:ext cx="8964613" cy="4930775"/>
          </a:xfrm>
        </p:spPr>
        <p:txBody>
          <a:bodyPr/>
          <a:lstStyle/>
          <a:p>
            <a:pPr>
              <a:lnSpc>
                <a:spcPct val="80000"/>
              </a:lnSpc>
            </a:pPr>
            <a:r>
              <a:rPr lang="ja-JP" altLang="en-US" sz="2000" dirty="0" smtClean="0"/>
              <a:t>農林</a:t>
            </a:r>
            <a:r>
              <a:rPr lang="ja-JP" altLang="en-US" sz="2000" dirty="0"/>
              <a:t>漁業体験民宿業についての民間団体による</a:t>
            </a:r>
            <a:r>
              <a:rPr lang="ja-JP" altLang="en-US" sz="2000" b="1" dirty="0"/>
              <a:t>登録制度</a:t>
            </a:r>
            <a:r>
              <a:rPr lang="ja-JP" altLang="en-US" sz="2000" dirty="0"/>
              <a:t>を</a:t>
            </a:r>
            <a:r>
              <a:rPr lang="ja-JP" altLang="en-US" sz="2000" dirty="0" smtClean="0"/>
              <a:t>実施</a:t>
            </a:r>
            <a:endParaRPr lang="en-US" altLang="ja-JP" sz="2000" dirty="0" smtClean="0"/>
          </a:p>
          <a:p>
            <a:pPr>
              <a:lnSpc>
                <a:spcPct val="80000"/>
              </a:lnSpc>
            </a:pPr>
            <a:r>
              <a:rPr lang="ja-JP" altLang="en-US" sz="2000" b="1" dirty="0" smtClean="0"/>
              <a:t>宿泊</a:t>
            </a:r>
            <a:r>
              <a:rPr lang="ja-JP" altLang="en-US" sz="2000" b="1" dirty="0"/>
              <a:t>施設と余暇活動を一体的に計画</a:t>
            </a:r>
            <a:r>
              <a:rPr lang="ja-JP" altLang="en-US" sz="2000" dirty="0"/>
              <a:t>する点で施設計画の域を脱しており注目される</a:t>
            </a:r>
            <a:r>
              <a:rPr lang="ja-JP" altLang="en-US" sz="2000" dirty="0" smtClean="0"/>
              <a:t>制度。</a:t>
            </a:r>
            <a:endParaRPr lang="en-US" altLang="ja-JP" sz="2000" dirty="0" smtClean="0"/>
          </a:p>
          <a:p>
            <a:pPr>
              <a:lnSpc>
                <a:spcPct val="80000"/>
              </a:lnSpc>
            </a:pPr>
            <a:r>
              <a:rPr lang="ja-JP" altLang="en-US" sz="2000" dirty="0" smtClean="0"/>
              <a:t>「</a:t>
            </a:r>
            <a:r>
              <a:rPr lang="ja-JP" altLang="en-US" sz="2000" b="1" dirty="0"/>
              <a:t>農林漁業体験民宿業</a:t>
            </a:r>
            <a:r>
              <a:rPr lang="ja-JP" altLang="en-US" sz="2000" dirty="0"/>
              <a:t>」とは、施設を設けて人を宿泊させ、農林水産省令で定める農村滞在型余暇活動又は山村・漁村滞在型余暇活動に必要な役務を提供する営業であって、農林漁業者又はその組織する団体が行うものを</a:t>
            </a:r>
            <a:r>
              <a:rPr lang="ja-JP" altLang="en-US" sz="2000" dirty="0" smtClean="0"/>
              <a:t>いう</a:t>
            </a:r>
            <a:endParaRPr lang="ja-JP" altLang="en-US" sz="2000" dirty="0"/>
          </a:p>
          <a:p>
            <a:pPr>
              <a:lnSpc>
                <a:spcPct val="80000"/>
              </a:lnSpc>
            </a:pPr>
            <a:endParaRPr lang="en-US" altLang="ja-JP"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solidFill>
              <a:schemeClr val="tx1"/>
            </a:solidFill>
          </a:ln>
        </p:spPr>
        <p:txBody>
          <a:bodyPr>
            <a:normAutofit fontScale="90000"/>
          </a:bodyPr>
          <a:lstStyle/>
          <a:p>
            <a:r>
              <a:rPr lang="ja-JP" altLang="en-US" sz="4000"/>
              <a:t>農村滞在型余暇活動</a:t>
            </a:r>
            <a:br>
              <a:rPr lang="ja-JP" altLang="en-US" sz="4000"/>
            </a:br>
            <a:r>
              <a:rPr lang="ja-JP" altLang="en-US" sz="4000"/>
              <a:t> 山村・漁村滞在型余暇活動</a:t>
            </a:r>
          </a:p>
        </p:txBody>
      </p:sp>
      <p:sp>
        <p:nvSpPr>
          <p:cNvPr id="10243" name="Rectangle 3"/>
          <p:cNvSpPr>
            <a:spLocks noGrp="1" noChangeArrowheads="1"/>
          </p:cNvSpPr>
          <p:nvPr>
            <p:ph type="body" idx="1"/>
          </p:nvPr>
        </p:nvSpPr>
        <p:spPr>
          <a:xfrm>
            <a:off x="457200" y="1855788"/>
            <a:ext cx="8229600" cy="4525962"/>
          </a:xfrm>
        </p:spPr>
        <p:txBody>
          <a:bodyPr/>
          <a:lstStyle/>
          <a:p>
            <a:pPr>
              <a:lnSpc>
                <a:spcPct val="90000"/>
              </a:lnSpc>
            </a:pPr>
            <a:r>
              <a:rPr lang="ja-JP" altLang="en-US"/>
              <a:t>この法律において「農村滞在型余暇活動」とは、主として都市の住民が余暇を利用して農村に滞在しつつ行う農作業の体験その他農業に対する理解を深めるための活動をいう。</a:t>
            </a:r>
            <a:endParaRPr lang="ja-JP" altLang="en-US" b="1"/>
          </a:p>
          <a:p>
            <a:pPr>
              <a:lnSpc>
                <a:spcPct val="90000"/>
              </a:lnSpc>
            </a:pPr>
            <a:r>
              <a:rPr lang="ja-JP" altLang="en-US"/>
              <a:t>この法律において「山村・漁村滞在型余暇活動」とは、主として都市の住民が余暇を利用して山村又は漁村に滞在しつつ行う森林施業又は漁ろうの体験その他林業又は漁業に対する理解を深めるための活動をいう。</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a:r>
              <a:rPr lang="en-US" altLang="ja-JP"/>
              <a:t>(</a:t>
            </a:r>
            <a:r>
              <a:rPr lang="ja-JP" altLang="en-US"/>
              <a:t>注</a:t>
            </a:r>
            <a:r>
              <a:rPr lang="en-US" altLang="ja-JP"/>
              <a:t>)</a:t>
            </a:r>
          </a:p>
        </p:txBody>
      </p:sp>
      <p:sp>
        <p:nvSpPr>
          <p:cNvPr id="9219" name="Rectangle 3"/>
          <p:cNvSpPr>
            <a:spLocks noGrp="1" noChangeArrowheads="1"/>
          </p:cNvSpPr>
          <p:nvPr>
            <p:ph type="body" idx="1"/>
          </p:nvPr>
        </p:nvSpPr>
        <p:spPr/>
        <p:txBody>
          <a:bodyPr/>
          <a:lstStyle/>
          <a:p>
            <a:r>
              <a:rPr lang="ja-JP" altLang="en-US"/>
              <a:t>農林漁業体験民宿業者の登録制度について指定法人制度を廃止するための措置を講じた平成</a:t>
            </a:r>
            <a:r>
              <a:rPr lang="en-US" altLang="ja-JP"/>
              <a:t>17</a:t>
            </a:r>
            <a:r>
              <a:rPr lang="ja-JP" altLang="en-US"/>
              <a:t>年の法改正において、登録の対象となる農林漁業体験民宿業者の範囲が、農林漁業者またはその組織する団体以外の者</a:t>
            </a:r>
            <a:r>
              <a:rPr lang="en-US" altLang="ja-JP"/>
              <a:t>(</a:t>
            </a:r>
            <a:r>
              <a:rPr lang="ja-JP" altLang="en-US"/>
              <a:t>Ｉターンした者等</a:t>
            </a:r>
            <a:r>
              <a:rPr lang="en-US" altLang="ja-JP"/>
              <a:t>)</a:t>
            </a:r>
            <a:r>
              <a:rPr lang="ja-JP" altLang="en-US"/>
              <a:t>が農林漁業体験活動に必要なサービスを提供する場合にも拡大された。</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1784"/>
            <a:ext cx="8229600" cy="1143000"/>
          </a:xfrm>
          <a:solidFill>
            <a:srgbClr val="FFFF00"/>
          </a:solidFill>
          <a:ln>
            <a:solidFill>
              <a:schemeClr val="tx1">
                <a:lumMod val="95000"/>
                <a:lumOff val="5000"/>
              </a:schemeClr>
            </a:solidFill>
          </a:ln>
        </p:spPr>
        <p:txBody>
          <a:bodyPr>
            <a:normAutofit/>
          </a:bodyPr>
          <a:lstStyle/>
          <a:p>
            <a:r>
              <a:rPr kumimoji="1" lang="ja-JP" altLang="en-US" dirty="0" smtClean="0"/>
              <a:t>ツーリズムの氾濫の例</a:t>
            </a:r>
            <a:endParaRPr kumimoji="1" lang="ja-JP" altLang="en-US" dirty="0"/>
          </a:p>
        </p:txBody>
      </p:sp>
      <p:sp>
        <p:nvSpPr>
          <p:cNvPr id="3" name="コンテンツ プレースホルダ 2"/>
          <p:cNvSpPr>
            <a:spLocks noGrp="1"/>
          </p:cNvSpPr>
          <p:nvPr>
            <p:ph idx="1"/>
          </p:nvPr>
        </p:nvSpPr>
        <p:spPr>
          <a:xfrm>
            <a:off x="72008" y="3068960"/>
            <a:ext cx="8964488" cy="3917032"/>
          </a:xfrm>
        </p:spPr>
        <p:txBody>
          <a:bodyPr>
            <a:normAutofit fontScale="85000" lnSpcReduction="10000"/>
          </a:bodyPr>
          <a:lstStyle/>
          <a:p>
            <a:r>
              <a:rPr lang="ja-JP" altLang="en-US" dirty="0" smtClean="0"/>
              <a:t>日本の観光産業は</a:t>
            </a:r>
            <a:r>
              <a:rPr lang="ja-JP" altLang="en-US" dirty="0" smtClean="0">
                <a:solidFill>
                  <a:srgbClr val="FF0000"/>
                </a:solidFill>
              </a:rPr>
              <a:t>転機にある</a:t>
            </a:r>
            <a:r>
              <a:rPr lang="ja-JP" altLang="en-US" dirty="0" smtClean="0"/>
              <a:t>。</a:t>
            </a:r>
            <a:r>
              <a:rPr lang="ja-JP" altLang="en-US" b="1" dirty="0" smtClean="0">
                <a:solidFill>
                  <a:srgbClr val="FF0000"/>
                </a:solidFill>
              </a:rPr>
              <a:t>国策に応じて</a:t>
            </a:r>
            <a:r>
              <a:rPr lang="ja-JP" altLang="en-US" dirty="0" smtClean="0"/>
              <a:t>海外からのビジターが増加するなかで、ホスピタリティーの向上や地域コンテンツの再評価が求められている。いっぽうで</a:t>
            </a:r>
            <a:r>
              <a:rPr lang="ja-JP" altLang="en-US" dirty="0" smtClean="0">
                <a:solidFill>
                  <a:srgbClr val="FF0000"/>
                </a:solidFill>
              </a:rPr>
              <a:t>都市型ツーリズム、ヘルスツーリズムやグリーンツーリズム、エコツーリズム、ヘリテイジツーリズム、ボランティアツーリズムなど、いわゆるニューツーリズム</a:t>
            </a:r>
            <a:r>
              <a:rPr lang="ja-JP" altLang="en-US" dirty="0" smtClean="0"/>
              <a:t>に注目が集まるなか、従来の観光産業の枠組みを越えて、地域ブランドに関わる産業、食や地域コンテンツなど文化産業の振興にも注目が集まっている。</a:t>
            </a:r>
            <a:br>
              <a:rPr lang="ja-JP" altLang="en-US" dirty="0" smtClean="0"/>
            </a:br>
            <a:endParaRPr kumimoji="1" lang="ja-JP" altLang="en-US" dirty="0"/>
          </a:p>
        </p:txBody>
      </p:sp>
      <p:sp>
        <p:nvSpPr>
          <p:cNvPr id="4" name="タイトル 1"/>
          <p:cNvSpPr txBox="1">
            <a:spLocks/>
          </p:cNvSpPr>
          <p:nvPr/>
        </p:nvSpPr>
        <p:spPr>
          <a:xfrm>
            <a:off x="323528" y="1772816"/>
            <a:ext cx="8229600" cy="1143000"/>
          </a:xfrm>
          <a:prstGeom prst="rect">
            <a:avLst/>
          </a:prstGeom>
          <a:ln>
            <a:solidFill>
              <a:schemeClr val="tx1">
                <a:lumMod val="95000"/>
                <a:lumOff val="5000"/>
              </a:schemeClr>
            </a:solidFill>
          </a:ln>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schemeClr val="tx1"/>
                </a:solidFill>
                <a:effectLst/>
                <a:uLnTx/>
                <a:uFillTx/>
                <a:latin typeface="+mj-lt"/>
                <a:ea typeface="+mj-ea"/>
                <a:cs typeface="+mj-cs"/>
              </a:rPr>
              <a:t>大阪府立大学</a:t>
            </a:r>
            <a:r>
              <a:rPr kumimoji="1" lang="en-US" altLang="ja-JP" sz="4400" b="1"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1" i="0" u="none" strike="noStrike" kern="1200" cap="none" spc="0" normalizeH="0" baseline="0" noProof="0" dirty="0" smtClean="0">
                <a:ln>
                  <a:noFill/>
                </a:ln>
                <a:solidFill>
                  <a:schemeClr val="tx1"/>
                </a:solidFill>
                <a:effectLst/>
                <a:uLnTx/>
                <a:uFillTx/>
                <a:latin typeface="+mj-lt"/>
                <a:ea typeface="+mj-ea"/>
                <a:cs typeface="+mj-cs"/>
              </a:rPr>
            </a:br>
            <a:r>
              <a:rPr kumimoji="1" lang="zh-TW" altLang="en-US" sz="4400" b="1" i="0" u="none" strike="noStrike" kern="1200" cap="none" spc="0" normalizeH="0" baseline="0" noProof="0" dirty="0" smtClean="0">
                <a:ln>
                  <a:noFill/>
                </a:ln>
                <a:solidFill>
                  <a:schemeClr val="tx1"/>
                </a:solidFill>
                <a:effectLst/>
                <a:uLnTx/>
                <a:uFillTx/>
                <a:latin typeface="+mj-lt"/>
                <a:ea typeface="+mj-ea"/>
                <a:cs typeface="+mj-cs"/>
              </a:rPr>
              <a:t>観光産業戦略研究所</a:t>
            </a:r>
            <a:r>
              <a:rPr kumimoji="1" lang="ja-JP" altLang="en-US" sz="4400" b="1" i="0" u="none" strike="noStrike" kern="1200" cap="none" spc="0" normalizeH="0" baseline="0" noProof="0" dirty="0" smtClean="0">
                <a:ln>
                  <a:noFill/>
                </a:ln>
                <a:solidFill>
                  <a:schemeClr val="tx1"/>
                </a:solidFill>
                <a:effectLst/>
                <a:uLnTx/>
                <a:uFillTx/>
                <a:latin typeface="+mj-lt"/>
                <a:ea typeface="+mj-ea"/>
                <a:cs typeface="+mj-cs"/>
              </a:rPr>
              <a:t>研究の目的</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4175" y="274638"/>
            <a:ext cx="8435975" cy="1143000"/>
          </a:xfrm>
          <a:ln>
            <a:solidFill>
              <a:schemeClr val="tx1"/>
            </a:solidFill>
          </a:ln>
        </p:spPr>
        <p:txBody>
          <a:bodyPr/>
          <a:lstStyle/>
          <a:p>
            <a:r>
              <a:rPr lang="ja-JP" altLang="en-US" sz="4000" b="1"/>
              <a:t>アグリツーリズム・</a:t>
            </a:r>
            <a:r>
              <a:rPr lang="ja-JP" altLang="en-US" sz="4000"/>
              <a:t>グリーン・ツーリズム</a:t>
            </a:r>
          </a:p>
        </p:txBody>
      </p:sp>
      <p:sp>
        <p:nvSpPr>
          <p:cNvPr id="11267" name="Rectangle 3"/>
          <p:cNvSpPr>
            <a:spLocks noGrp="1" noChangeArrowheads="1"/>
          </p:cNvSpPr>
          <p:nvPr>
            <p:ph type="body" idx="1"/>
          </p:nvPr>
        </p:nvSpPr>
        <p:spPr/>
        <p:txBody>
          <a:bodyPr/>
          <a:lstStyle/>
          <a:p>
            <a:pPr>
              <a:lnSpc>
                <a:spcPct val="90000"/>
              </a:lnSpc>
            </a:pPr>
            <a:r>
              <a:rPr lang="ja-JP" altLang="en-US" sz="2400" b="1" dirty="0"/>
              <a:t>アグリツーリズム</a:t>
            </a:r>
            <a:r>
              <a:rPr lang="ja-JP" altLang="en-US" sz="2400" dirty="0"/>
              <a:t>は広義には「都市と農村の交流」のこと、実際には農場で休暇を過ごすこと。ヨーロッパが発祥。アグリツーリスモ（伊）、ルーラルツーリズム（英）ともいう。</a:t>
            </a:r>
          </a:p>
          <a:p>
            <a:pPr>
              <a:lnSpc>
                <a:spcPct val="90000"/>
              </a:lnSpc>
            </a:pPr>
            <a:r>
              <a:rPr lang="ja-JP" altLang="en-US" sz="2400" dirty="0"/>
              <a:t>グリーン・ツーリズムとは、「緑豊かな農山漁村地域において、その自然、文化、人々との交流を楽しむ滞在型の余暇活動」、「農山漁村で楽しむゆとりある休暇」ともいいかえられる。グリーンツーリズムの基本は、農山漁村に住む人々と都市に住む人々とのふれあい、つまり都市と農山漁村との住民どうしの交流である。その媒体としては、体験、産物、生活、文化など農林水産業を中心とした生活の営みそのものといえる。農村民泊などとほぼ同義</a:t>
            </a:r>
            <a:r>
              <a:rPr lang="ja-JP" altLang="en-US" sz="2400" dirty="0" smtClean="0"/>
              <a:t>。</a:t>
            </a:r>
            <a:endParaRPr lang="ja-JP"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ln>
            <a:solidFill>
              <a:schemeClr val="tx1"/>
            </a:solidFill>
          </a:ln>
        </p:spPr>
        <p:txBody>
          <a:bodyPr/>
          <a:lstStyle/>
          <a:p>
            <a:r>
              <a:rPr lang="ja-JP" altLang="en-US"/>
              <a:t>「</a:t>
            </a:r>
            <a:r>
              <a:rPr lang="ja-JP" altLang="en-US" b="1"/>
              <a:t>日本型グリーンツーリズム</a:t>
            </a:r>
            <a:r>
              <a:rPr lang="ja-JP" altLang="en-US"/>
              <a:t>」</a:t>
            </a:r>
          </a:p>
        </p:txBody>
      </p:sp>
      <p:sp>
        <p:nvSpPr>
          <p:cNvPr id="12291" name="Rectangle 3"/>
          <p:cNvSpPr>
            <a:spLocks noGrp="1" noChangeArrowheads="1"/>
          </p:cNvSpPr>
          <p:nvPr>
            <p:ph type="body" idx="1"/>
          </p:nvPr>
        </p:nvSpPr>
        <p:spPr/>
        <p:txBody>
          <a:bodyPr/>
          <a:lstStyle/>
          <a:p>
            <a:pPr>
              <a:lnSpc>
                <a:spcPct val="90000"/>
              </a:lnSpc>
            </a:pPr>
            <a:r>
              <a:rPr lang="ja-JP" altLang="en-US" sz="2800"/>
              <a:t>日本では、グリーンツーリズムと呼ぶかどうかは別にして、その趣旨にあった動きは各地にあった。</a:t>
            </a:r>
          </a:p>
          <a:p>
            <a:pPr>
              <a:lnSpc>
                <a:spcPct val="90000"/>
              </a:lnSpc>
            </a:pPr>
            <a:r>
              <a:rPr lang="ja-JP" altLang="en-US" sz="2800"/>
              <a:t>欧州では都市の人が農村に長期滞在してのんびりと過ごすというものだが、日本は都市と農村の距離が比較的近いこと、長期休暇が取りにくい労働環境のため日帰りや短期滞在が多い。人々の価値観、団体行動を中心とした旅行形態や、祝祭日は別として取りにくい長期休暇などにあわせ、日本人の生活観・行動パターンに合致したグリーンツーリズムが模索されている。このため、あえて「</a:t>
            </a:r>
            <a:r>
              <a:rPr lang="ja-JP" altLang="en-US" sz="2800" b="1"/>
              <a:t>日本型グリーンツーリズム</a:t>
            </a:r>
            <a:r>
              <a:rPr lang="ja-JP" altLang="en-US" sz="2800"/>
              <a:t>」と表現することもある。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pPr>
              <a:lnSpc>
                <a:spcPct val="90000"/>
              </a:lnSpc>
            </a:pPr>
            <a:r>
              <a:rPr lang="ja-JP" altLang="en-US" sz="2800"/>
              <a:t>実際の内容として、</a:t>
            </a:r>
            <a:br>
              <a:rPr lang="ja-JP" altLang="en-US" sz="2800"/>
            </a:br>
            <a:r>
              <a:rPr lang="en-US" altLang="ja-JP" sz="2800"/>
              <a:t>1.</a:t>
            </a:r>
            <a:r>
              <a:rPr lang="ja-JP" altLang="en-US" sz="2800"/>
              <a:t>農林水産物を会した通じた活動（産直・直売所など）、</a:t>
            </a:r>
            <a:br>
              <a:rPr lang="ja-JP" altLang="en-US" sz="2800"/>
            </a:br>
            <a:r>
              <a:rPr lang="en-US" altLang="ja-JP" sz="2800"/>
              <a:t>2.</a:t>
            </a:r>
            <a:r>
              <a:rPr lang="ja-JP" altLang="en-US" sz="2800"/>
              <a:t>イベント（ふるさとまつり・農林まつりなど）</a:t>
            </a:r>
            <a:br>
              <a:rPr lang="ja-JP" altLang="en-US" sz="2800"/>
            </a:br>
            <a:r>
              <a:rPr lang="ja-JP" altLang="en-US" sz="2800"/>
              <a:t>といった従来からの伝統的なものから、</a:t>
            </a:r>
            <a:br>
              <a:rPr lang="ja-JP" altLang="en-US" sz="2800"/>
            </a:br>
            <a:r>
              <a:rPr lang="en-US" altLang="ja-JP" sz="2800"/>
              <a:t>3.</a:t>
            </a:r>
            <a:r>
              <a:rPr lang="ja-JP" altLang="en-US" sz="2800"/>
              <a:t>農業・農村体験（市民農園、田植え・稲刈り、乳搾りなど）</a:t>
            </a:r>
            <a:br>
              <a:rPr lang="ja-JP" altLang="en-US" sz="2800"/>
            </a:br>
            <a:r>
              <a:rPr lang="en-US" altLang="ja-JP" sz="2800"/>
              <a:t>4.</a:t>
            </a:r>
            <a:r>
              <a:rPr lang="ja-JP" altLang="en-US" sz="2800"/>
              <a:t>学校教育における農村や農業とのふれあい</a:t>
            </a:r>
            <a:br>
              <a:rPr lang="ja-JP" altLang="en-US" sz="2800"/>
            </a:br>
            <a:r>
              <a:rPr lang="en-US" altLang="ja-JP" sz="2800"/>
              <a:t>5.</a:t>
            </a:r>
            <a:r>
              <a:rPr lang="ja-JP" altLang="en-US" sz="2800"/>
              <a:t>自然の営みとのふれあい</a:t>
            </a:r>
            <a:br>
              <a:rPr lang="ja-JP" altLang="en-US" sz="2800"/>
            </a:br>
            <a:r>
              <a:rPr lang="ja-JP" altLang="en-US" sz="2800"/>
              <a:t>まで、幅広く都市と農山漁村との交流一般を指すことが多くなっている。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a:solidFill>
              <a:schemeClr val="tx1"/>
            </a:solidFill>
          </a:ln>
        </p:spPr>
        <p:txBody>
          <a:bodyPr/>
          <a:lstStyle/>
          <a:p>
            <a:r>
              <a:rPr lang="ja-JP" altLang="en-US"/>
              <a:t>民宿</a:t>
            </a:r>
          </a:p>
        </p:txBody>
      </p:sp>
      <p:sp>
        <p:nvSpPr>
          <p:cNvPr id="8195" name="Rectangle 3"/>
          <p:cNvSpPr>
            <a:spLocks noGrp="1" noChangeArrowheads="1"/>
          </p:cNvSpPr>
          <p:nvPr>
            <p:ph type="body" idx="1"/>
          </p:nvPr>
        </p:nvSpPr>
        <p:spPr/>
        <p:txBody>
          <a:bodyPr/>
          <a:lstStyle/>
          <a:p>
            <a:r>
              <a:rPr lang="ja-JP" altLang="en-US"/>
              <a:t>ふるさと民宿経営事典（和田文雄（</a:t>
            </a:r>
            <a:r>
              <a:rPr lang="en-US" altLang="ja-JP"/>
              <a:t>1987</a:t>
            </a:r>
            <a:r>
              <a:rPr lang="ja-JP" altLang="en-US"/>
              <a:t>）：㈱スタジオ・ウィズ発行）では、（社）日本民宿組合中央会が「民宿資格基準規定」（</a:t>
            </a:r>
            <a:r>
              <a:rPr lang="en-US" altLang="ja-JP"/>
              <a:t>1975</a:t>
            </a:r>
            <a:r>
              <a:rPr lang="ja-JP" altLang="en-US"/>
              <a:t>年</a:t>
            </a:r>
            <a:r>
              <a:rPr lang="en-US" altLang="ja-JP"/>
              <a:t>5</a:t>
            </a:r>
            <a:r>
              <a:rPr lang="ja-JP" altLang="en-US"/>
              <a:t>月</a:t>
            </a:r>
            <a:r>
              <a:rPr lang="en-US" altLang="ja-JP"/>
              <a:t>31</a:t>
            </a:r>
            <a:r>
              <a:rPr lang="ja-JP" altLang="en-US"/>
              <a:t>日付厚生省承認）規格適合者に「公認民宿」の資格を与え、登録をするとし、この基準でいう民宿とは「海浜、山村または観光地にあって不特定又は多数の旅行者を宿泊させる施設」で次の４点の条件（略）を備えたものとの記述をしてい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pPr algn="r"/>
            <a:r>
              <a:rPr kumimoji="1" lang="ja-JP" altLang="en-US" dirty="0" smtClean="0"/>
              <a:t>産業観光</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昭和</a:t>
            </a:r>
            <a:r>
              <a:rPr lang="en-US" altLang="ja-JP" dirty="0" smtClean="0"/>
              <a:t>32</a:t>
            </a:r>
            <a:r>
              <a:rPr lang="ja-JP" altLang="en-US" dirty="0" smtClean="0"/>
              <a:t>年論議されてた産業観光</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77500" lnSpcReduction="20000"/>
          </a:bodyPr>
          <a:lstStyle/>
          <a:p>
            <a:r>
              <a:rPr lang="en-US" altLang="zh-TW" b="1" dirty="0" smtClean="0"/>
              <a:t>[011/042] 26 - </a:t>
            </a:r>
            <a:r>
              <a:rPr lang="zh-TW" altLang="en-US" b="1" dirty="0" smtClean="0"/>
              <a:t>参 </a:t>
            </a:r>
            <a:r>
              <a:rPr lang="en-US" altLang="zh-TW" b="1" dirty="0" smtClean="0"/>
              <a:t>- </a:t>
            </a:r>
            <a:r>
              <a:rPr lang="zh-TW" altLang="en-US" b="1" dirty="0" smtClean="0"/>
              <a:t>運輸委員会 </a:t>
            </a:r>
            <a:r>
              <a:rPr lang="en-US" altLang="zh-TW" b="1" dirty="0" smtClean="0"/>
              <a:t>- </a:t>
            </a:r>
            <a:r>
              <a:rPr lang="zh-TW" altLang="en-US" b="1" dirty="0" smtClean="0"/>
              <a:t>昭和</a:t>
            </a:r>
            <a:r>
              <a:rPr lang="en-US" altLang="zh-TW" b="1" dirty="0" smtClean="0"/>
              <a:t>32</a:t>
            </a:r>
            <a:r>
              <a:rPr lang="zh-TW" altLang="en-US" b="1" dirty="0" smtClean="0"/>
              <a:t>年</a:t>
            </a:r>
            <a:r>
              <a:rPr lang="en-US" altLang="zh-TW" b="1" dirty="0" smtClean="0"/>
              <a:t>09</a:t>
            </a:r>
            <a:r>
              <a:rPr lang="zh-TW" altLang="en-US" b="1" dirty="0" smtClean="0"/>
              <a:t>月</a:t>
            </a:r>
            <a:r>
              <a:rPr lang="en-US" altLang="zh-TW" b="1" dirty="0" smtClean="0"/>
              <a:t>27</a:t>
            </a:r>
            <a:r>
              <a:rPr lang="zh-TW" altLang="en-US" b="1" dirty="0" smtClean="0"/>
              <a:t>日</a:t>
            </a:r>
            <a:r>
              <a:rPr lang="ja-JP" altLang="en-US" b="1" dirty="0" smtClean="0"/>
              <a:t> </a:t>
            </a:r>
            <a:endParaRPr lang="en-US" altLang="ja-JP" b="1" dirty="0" smtClean="0"/>
          </a:p>
          <a:p>
            <a:r>
              <a:rPr lang="zh-TW" altLang="en-US" dirty="0" smtClean="0"/>
              <a:t>説明員（朝田靜夫君）</a:t>
            </a:r>
            <a:r>
              <a:rPr lang="ja-JP" altLang="en-US" dirty="0" smtClean="0"/>
              <a:t>新観光資源の開発、紹介。「外客の滞在期間の延長を目途とし、未開発の観光地、観光資源の開発、紹介を推進するとともに、わが国の固有産業、代表的近代産業の諸施設を広く観光外客に開放し、その製作工程等を視察せしめる等の便宜供与体制を整備し、</a:t>
            </a:r>
            <a:r>
              <a:rPr lang="ja-JP" altLang="en-US" b="1" dirty="0" smtClean="0">
                <a:solidFill>
                  <a:srgbClr val="FF0000"/>
                </a:solidFill>
              </a:rPr>
              <a:t>産業観光（テクニカル・ツーリズム）</a:t>
            </a:r>
            <a:r>
              <a:rPr lang="ja-JP" altLang="en-US" dirty="0" smtClean="0"/>
              <a:t>の促進を図る。」これはテクニカル・ツーリズムというのは欧州諸国において非常に成功をおさめておるのであります。産業と観光とを直結させるような新しい試みでございますが、たとえば、わが国におきましては真珠といったようなもののその製造工程を見せるとともに、そういった観光地帯の紹介ということとあわせまして便宜供与体制をそこで作っていくということが非常に効果的な方法であろうというので、こういった方面の推進もはかって参りたいというふうに考えるのであります。</a:t>
            </a:r>
            <a:br>
              <a:rPr lang="ja-JP" altLang="en-US" dirty="0" smtClean="0"/>
            </a:b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descr="C:\Users\teramae\Pictures\廃造船所.jpg"/>
          <p:cNvPicPr>
            <a:picLocks noChangeAspect="1" noChangeArrowheads="1"/>
          </p:cNvPicPr>
          <p:nvPr/>
        </p:nvPicPr>
        <p:blipFill>
          <a:blip r:embed="rId3" cstate="print"/>
          <a:srcRect/>
          <a:stretch>
            <a:fillRect/>
          </a:stretch>
        </p:blipFill>
        <p:spPr bwMode="auto">
          <a:xfrm>
            <a:off x="508000" y="1143000"/>
            <a:ext cx="8128000" cy="4572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東京湾の入口に位置しており、ペリーの黒船が来航した開国の地でもある浦賀。その深く切り込んだ浦賀湾の根元に、住友重機械工業の造船所が存在する。</a:t>
            </a:r>
            <a:br>
              <a:rPr lang="ja-JP" altLang="en-US" dirty="0" smtClean="0"/>
            </a:br>
            <a:r>
              <a:rPr lang="ja-JP" altLang="en-US" dirty="0" smtClean="0"/>
              <a:t/>
            </a:r>
            <a:br>
              <a:rPr lang="ja-JP" altLang="en-US" dirty="0" smtClean="0"/>
            </a:br>
            <a:r>
              <a:rPr lang="ja-JP" altLang="en-US" dirty="0" smtClean="0"/>
              <a:t>いや、</a:t>
            </a:r>
            <a:r>
              <a:rPr lang="en-US" altLang="ja-JP" dirty="0" smtClean="0"/>
              <a:t>2003</a:t>
            </a:r>
            <a:r>
              <a:rPr lang="ja-JP" altLang="en-US" dirty="0" smtClean="0"/>
              <a:t>年に閉鎖したので“存在した”と過去形でいうべきか。しかしその廃造船所の敷地には、いまだほとんどの建造物が現存しており、運用されていた当時の景観をほぼそのままに留めている。</a:t>
            </a:r>
            <a:br>
              <a:rPr lang="ja-JP" altLang="en-US" dirty="0" smtClean="0"/>
            </a:br>
            <a:r>
              <a:rPr lang="ja-JP" altLang="en-US" dirty="0" smtClean="0"/>
              <a:t/>
            </a:r>
            <a:br>
              <a:rPr lang="ja-JP" altLang="en-US" dirty="0" smtClean="0"/>
            </a:br>
            <a:r>
              <a:rPr lang="ja-JP" altLang="en-US" dirty="0" smtClean="0"/>
              <a:t>普段は固く閉ざされ、立ち入ることはできないものの、年に一度、</a:t>
            </a:r>
            <a:r>
              <a:rPr lang="en-US" altLang="ja-JP" dirty="0" smtClean="0"/>
              <a:t>1</a:t>
            </a:r>
            <a:r>
              <a:rPr lang="ja-JP" altLang="en-US" dirty="0" smtClean="0"/>
              <a:t>月下旬に行われる「中島三郎助まつり」だけは例外だ。壮大なる廃造船所を、心行くまで堪能することができるのである。 </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ja-JP" dirty="0" smtClean="0"/>
              <a:t>旗艦三笠</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t>ワシントン海軍軍縮条約が調印されたとき、日本代表は東郷艦隊の旗艦三笠の保有を制限外として認めてほしいと提議した。英米の委員は即座に快諾</a:t>
            </a:r>
          </a:p>
          <a:p>
            <a:r>
              <a:rPr lang="ja-JP" altLang="ja-JP" dirty="0" smtClean="0"/>
              <a:t>三笠は横須賀で栄光の日の姿をいつまでも国民の前に見せてくれるはずだった。</a:t>
            </a:r>
          </a:p>
          <a:p>
            <a:r>
              <a:rPr lang="ja-JP" altLang="ja-JP" dirty="0" smtClean="0"/>
              <a:t>横須賀市が保管　しかし、鉄材として利用できるものはすべて剥がされ、この有様を悲しく思ったのはイギリス人であった</a:t>
            </a:r>
          </a:p>
          <a:p>
            <a:r>
              <a:rPr lang="en-US" altLang="ja-JP" dirty="0" smtClean="0"/>
              <a:t> </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251520" y="2348880"/>
            <a:ext cx="8748464" cy="3888432"/>
          </a:xfrm>
        </p:spPr>
        <p:txBody>
          <a:bodyPr>
            <a:normAutofit fontScale="85000" lnSpcReduction="20000"/>
          </a:bodyPr>
          <a:lstStyle/>
          <a:p>
            <a:pPr algn="l"/>
            <a:r>
              <a:rPr lang="ja-JP" altLang="en-US" dirty="0" smtClean="0">
                <a:solidFill>
                  <a:schemeClr val="tx1">
                    <a:lumMod val="95000"/>
                    <a:lumOff val="5000"/>
                  </a:schemeClr>
                </a:solidFill>
              </a:rPr>
              <a:t>○文化資源を見る観光客に文化資源を棄損しないよう注意することは当然（高松塚古墳の例）</a:t>
            </a:r>
            <a:endParaRPr lang="en-US" altLang="ja-JP" dirty="0" smtClean="0">
              <a:solidFill>
                <a:schemeClr val="tx1">
                  <a:lumMod val="95000"/>
                  <a:lumOff val="5000"/>
                </a:schemeClr>
              </a:solidFill>
            </a:endParaRPr>
          </a:p>
          <a:p>
            <a:pPr algn="l"/>
            <a:r>
              <a:rPr lang="ja-JP" altLang="en-US" dirty="0" smtClean="0">
                <a:solidFill>
                  <a:schemeClr val="tx1">
                    <a:lumMod val="95000"/>
                    <a:lumOff val="5000"/>
                  </a:schemeClr>
                </a:solidFill>
              </a:rPr>
              <a:t>　　　　　　　➵➵これを文化ツーリズムとは発想しない</a:t>
            </a:r>
            <a:endParaRPr lang="en-US" altLang="ja-JP" dirty="0" smtClean="0">
              <a:solidFill>
                <a:schemeClr val="tx1">
                  <a:lumMod val="95000"/>
                  <a:lumOff val="5000"/>
                </a:schemeClr>
              </a:solidFill>
            </a:endParaRPr>
          </a:p>
          <a:p>
            <a:pPr algn="l"/>
            <a:r>
              <a:rPr kumimoji="1" lang="ja-JP" altLang="en-US" dirty="0" smtClean="0">
                <a:solidFill>
                  <a:schemeClr val="tx1">
                    <a:lumMod val="95000"/>
                    <a:lumOff val="5000"/>
                  </a:schemeClr>
                </a:solidFill>
              </a:rPr>
              <a:t>○自然資源を見る観光客に自然資源を棄損しないよう注意することも当然　どこまで棄損しないか議論ではなく、限りなく棄損しないことがエコ。折り合いをつけることの理論化は科学的にはできない</a:t>
            </a:r>
            <a:endParaRPr kumimoji="1" lang="en-US" altLang="ja-JP" dirty="0" smtClean="0">
              <a:solidFill>
                <a:schemeClr val="tx1">
                  <a:lumMod val="95000"/>
                  <a:lumOff val="5000"/>
                </a:schemeClr>
              </a:solidFill>
            </a:endParaRPr>
          </a:p>
          <a:p>
            <a:pPr algn="l"/>
            <a:r>
              <a:rPr lang="ja-JP" altLang="en-US" dirty="0" smtClean="0">
                <a:solidFill>
                  <a:schemeClr val="tx1">
                    <a:lumMod val="95000"/>
                    <a:lumOff val="5000"/>
                  </a:schemeClr>
                </a:solidFill>
              </a:rPr>
              <a:t>　　　ツーリズムは、エコではないことが前提にある。</a:t>
            </a:r>
            <a:endParaRPr lang="en-US" altLang="ja-JP" dirty="0" smtClean="0">
              <a:solidFill>
                <a:schemeClr val="tx1">
                  <a:lumMod val="95000"/>
                  <a:lumOff val="5000"/>
                </a:schemeClr>
              </a:solidFill>
            </a:endParaRPr>
          </a:p>
          <a:p>
            <a:pPr algn="l"/>
            <a:r>
              <a:rPr kumimoji="1" lang="ja-JP" altLang="en-US" dirty="0" smtClean="0">
                <a:solidFill>
                  <a:schemeClr val="tx1">
                    <a:lumMod val="95000"/>
                    <a:lumOff val="5000"/>
                  </a:schemeClr>
                </a:solidFill>
              </a:rPr>
              <a:t>　　　エコツーリズムはエコではなく、</a:t>
            </a:r>
            <a:endParaRPr kumimoji="1" lang="en-US" altLang="ja-JP" dirty="0" smtClean="0">
              <a:solidFill>
                <a:schemeClr val="tx1">
                  <a:lumMod val="95000"/>
                  <a:lumOff val="5000"/>
                </a:schemeClr>
              </a:solidFill>
            </a:endParaRPr>
          </a:p>
          <a:p>
            <a:pPr algn="l"/>
            <a:r>
              <a:rPr lang="ja-JP" altLang="en-US" dirty="0" smtClean="0">
                <a:solidFill>
                  <a:schemeClr val="tx1">
                    <a:lumMod val="95000"/>
                    <a:lumOff val="5000"/>
                  </a:schemeClr>
                </a:solidFill>
              </a:rPr>
              <a:t>　　　　　　　　　　　　　　　　</a:t>
            </a:r>
            <a:r>
              <a:rPr kumimoji="1" lang="ja-JP" altLang="en-US" dirty="0" smtClean="0">
                <a:solidFill>
                  <a:schemeClr val="tx1">
                    <a:lumMod val="95000"/>
                    <a:lumOff val="5000"/>
                  </a:schemeClr>
                </a:solidFill>
              </a:rPr>
              <a:t>欺瞞的な言葉ではないか</a:t>
            </a:r>
            <a:endParaRPr kumimoji="1" lang="ja-JP" altLang="en-US" dirty="0">
              <a:solidFill>
                <a:schemeClr val="tx1">
                  <a:lumMod val="95000"/>
                  <a:lumOff val="5000"/>
                </a:schemeClr>
              </a:solidFill>
            </a:endParaRPr>
          </a:p>
        </p:txBody>
      </p:sp>
      <p:sp>
        <p:nvSpPr>
          <p:cNvPr id="5" name="タイトル 3"/>
          <p:cNvSpPr txBox="1">
            <a:spLocks/>
          </p:cNvSpPr>
          <p:nvPr/>
        </p:nvSpPr>
        <p:spPr>
          <a:xfrm>
            <a:off x="688032" y="404664"/>
            <a:ext cx="7772400" cy="1470025"/>
          </a:xfrm>
          <a:prstGeom prst="rect">
            <a:avLst/>
          </a:prstGeom>
          <a:solidFill>
            <a:srgbClr val="FFFF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エコツーリズム</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188640"/>
            <a:ext cx="8229600" cy="1143000"/>
          </a:xfrm>
          <a:solidFill>
            <a:srgbClr val="FFFF00"/>
          </a:solidFill>
          <a:ln>
            <a:solidFill>
              <a:schemeClr val="accent1"/>
            </a:solidFill>
          </a:ln>
        </p:spPr>
        <p:txBody>
          <a:bodyPr/>
          <a:lstStyle/>
          <a:p>
            <a:pPr algn="l"/>
            <a:r>
              <a:rPr kumimoji="1" lang="ja-JP" altLang="en-US" dirty="0" smtClean="0"/>
              <a:t>ポリシー・ロンダリング効果　　　</a:t>
            </a:r>
            <a:endParaRPr kumimoji="1" lang="ja-JP" altLang="en-US" dirty="0"/>
          </a:p>
        </p:txBody>
      </p:sp>
      <p:sp>
        <p:nvSpPr>
          <p:cNvPr id="3" name="タイトル 1"/>
          <p:cNvSpPr txBox="1">
            <a:spLocks/>
          </p:cNvSpPr>
          <p:nvPr/>
        </p:nvSpPr>
        <p:spPr>
          <a:xfrm>
            <a:off x="3923928" y="1556792"/>
            <a:ext cx="491527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solidFill>
                  <a:srgbClr val="00B0F0"/>
                </a:solidFill>
                <a:latin typeface="+mj-lt"/>
                <a:ea typeface="+mj-ea"/>
                <a:cs typeface="+mj-cs"/>
              </a:rPr>
              <a:t>エコ</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・ツーリズム</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4067944" y="4950296"/>
            <a:ext cx="4923656"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rgbClr val="FF0000"/>
                </a:solidFill>
                <a:effectLst/>
                <a:uLnTx/>
                <a:uFillTx/>
                <a:latin typeface="+mj-lt"/>
                <a:ea typeface="+mj-ea"/>
                <a:cs typeface="+mj-cs"/>
              </a:rPr>
              <a:t>カジノ</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・ツーリズム</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タイトル 1"/>
          <p:cNvSpPr txBox="1">
            <a:spLocks/>
          </p:cNvSpPr>
          <p:nvPr/>
        </p:nvSpPr>
        <p:spPr>
          <a:xfrm>
            <a:off x="4139952" y="3366120"/>
            <a:ext cx="4413176"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solidFill>
                  <a:srgbClr val="00B050"/>
                </a:solidFill>
                <a:latin typeface="+mj-lt"/>
                <a:ea typeface="+mj-ea"/>
                <a:cs typeface="+mj-cs"/>
              </a:rPr>
              <a:t>医療</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・ツーリズム</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円/楕円 5"/>
          <p:cNvSpPr/>
          <p:nvPr/>
        </p:nvSpPr>
        <p:spPr>
          <a:xfrm>
            <a:off x="7956376" y="5538936"/>
            <a:ext cx="914400" cy="914400"/>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lumMod val="95000"/>
                    <a:lumOff val="5000"/>
                  </a:schemeClr>
                </a:solidFill>
              </a:rPr>
              <a:t>Ｒ</a:t>
            </a:r>
            <a:endParaRPr kumimoji="1" lang="ja-JP" altLang="en-US" sz="4000" dirty="0">
              <a:solidFill>
                <a:schemeClr val="tx1">
                  <a:lumMod val="95000"/>
                  <a:lumOff val="5000"/>
                </a:schemeClr>
              </a:solidFill>
            </a:endParaRPr>
          </a:p>
        </p:txBody>
      </p:sp>
      <p:sp>
        <p:nvSpPr>
          <p:cNvPr id="7" name="円/楕円 6"/>
          <p:cNvSpPr/>
          <p:nvPr/>
        </p:nvSpPr>
        <p:spPr>
          <a:xfrm>
            <a:off x="7258000" y="260648"/>
            <a:ext cx="914400" cy="914400"/>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lumMod val="95000"/>
                    <a:lumOff val="5000"/>
                  </a:schemeClr>
                </a:solidFill>
              </a:rPr>
              <a:t>Ｒ</a:t>
            </a:r>
            <a:endParaRPr kumimoji="1" lang="ja-JP" altLang="en-US" sz="4000" dirty="0">
              <a:solidFill>
                <a:schemeClr val="tx1">
                  <a:lumMod val="95000"/>
                  <a:lumOff val="5000"/>
                </a:schemeClr>
              </a:solidFill>
            </a:endParaRPr>
          </a:p>
        </p:txBody>
      </p:sp>
      <p:sp>
        <p:nvSpPr>
          <p:cNvPr id="9" name="円/楕円 8"/>
          <p:cNvSpPr/>
          <p:nvPr/>
        </p:nvSpPr>
        <p:spPr>
          <a:xfrm>
            <a:off x="4449688" y="2082552"/>
            <a:ext cx="914400" cy="914400"/>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lumMod val="95000"/>
                    <a:lumOff val="5000"/>
                  </a:schemeClr>
                </a:solidFill>
              </a:rPr>
              <a:t>Ｒ</a:t>
            </a:r>
            <a:endParaRPr kumimoji="1" lang="ja-JP" altLang="en-US" sz="4000" dirty="0">
              <a:solidFill>
                <a:schemeClr val="tx1">
                  <a:lumMod val="95000"/>
                  <a:lumOff val="5000"/>
                </a:schemeClr>
              </a:solidFill>
            </a:endParaRPr>
          </a:p>
        </p:txBody>
      </p:sp>
      <p:sp>
        <p:nvSpPr>
          <p:cNvPr id="10" name="正方形/長方形 9"/>
          <p:cNvSpPr/>
          <p:nvPr/>
        </p:nvSpPr>
        <p:spPr>
          <a:xfrm>
            <a:off x="5364088" y="2442592"/>
            <a:ext cx="3491880" cy="9144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観光は環境に悪。</a:t>
            </a:r>
            <a:endParaRPr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どこまで環境悪化が許されるか</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皇室財産化は保全にベスト</a:t>
            </a:r>
            <a:endParaRPr lang="en-US" altLang="ja-JP" dirty="0" smtClean="0">
              <a:solidFill>
                <a:schemeClr val="tx1">
                  <a:lumMod val="95000"/>
                  <a:lumOff val="5000"/>
                </a:schemeClr>
              </a:solidFill>
            </a:endParaRPr>
          </a:p>
        </p:txBody>
      </p:sp>
      <p:sp>
        <p:nvSpPr>
          <p:cNvPr id="11" name="正方形/長方形 10"/>
          <p:cNvSpPr/>
          <p:nvPr/>
        </p:nvSpPr>
        <p:spPr>
          <a:xfrm>
            <a:off x="5940152" y="4077072"/>
            <a:ext cx="2952328" cy="9144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医療と観光は中立。</a:t>
            </a:r>
            <a:endParaRPr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政策の違いで人流が発生</a:t>
            </a:r>
            <a:endParaRPr kumimoji="1" lang="ja-JP" altLang="en-US" dirty="0">
              <a:solidFill>
                <a:schemeClr val="tx1">
                  <a:lumMod val="95000"/>
                  <a:lumOff val="5000"/>
                </a:schemeClr>
              </a:solidFill>
            </a:endParaRPr>
          </a:p>
        </p:txBody>
      </p:sp>
      <p:sp>
        <p:nvSpPr>
          <p:cNvPr id="12" name="正方形/長方形 11"/>
          <p:cNvSpPr/>
          <p:nvPr/>
        </p:nvSpPr>
        <p:spPr>
          <a:xfrm>
            <a:off x="5292080" y="5826968"/>
            <a:ext cx="2952328" cy="9144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カジノは観光にプラス。</a:t>
            </a:r>
            <a:endParaRPr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カジノの</a:t>
            </a:r>
            <a:r>
              <a:rPr lang="ja-JP" altLang="en-US" dirty="0" smtClean="0">
                <a:solidFill>
                  <a:schemeClr val="tx1">
                    <a:lumMod val="95000"/>
                    <a:lumOff val="5000"/>
                  </a:schemeClr>
                </a:solidFill>
              </a:rPr>
              <a:t>弊害をどこまで除去</a:t>
            </a:r>
            <a:endParaRPr kumimoji="1" lang="ja-JP" altLang="en-US" dirty="0">
              <a:solidFill>
                <a:schemeClr val="tx1">
                  <a:lumMod val="95000"/>
                  <a:lumOff val="5000"/>
                </a:schemeClr>
              </a:solidFill>
            </a:endParaRPr>
          </a:p>
        </p:txBody>
      </p:sp>
      <p:sp>
        <p:nvSpPr>
          <p:cNvPr id="13" name="円/楕円 12"/>
          <p:cNvSpPr/>
          <p:nvPr/>
        </p:nvSpPr>
        <p:spPr>
          <a:xfrm>
            <a:off x="0" y="1844824"/>
            <a:ext cx="4283968" cy="122413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環境学＞人流学</a:t>
            </a:r>
            <a:endParaRPr kumimoji="1" lang="ja-JP" altLang="en-US" sz="3200" dirty="0">
              <a:solidFill>
                <a:schemeClr val="tx1">
                  <a:lumMod val="95000"/>
                  <a:lumOff val="5000"/>
                </a:schemeClr>
              </a:solidFill>
            </a:endParaRPr>
          </a:p>
        </p:txBody>
      </p:sp>
      <p:sp>
        <p:nvSpPr>
          <p:cNvPr id="14" name="円/楕円 13"/>
          <p:cNvSpPr/>
          <p:nvPr/>
        </p:nvSpPr>
        <p:spPr>
          <a:xfrm>
            <a:off x="107504" y="4941168"/>
            <a:ext cx="4283968" cy="122413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95000"/>
                    <a:lumOff val="5000"/>
                  </a:schemeClr>
                </a:solidFill>
              </a:rPr>
              <a:t>犯罪学</a:t>
            </a:r>
            <a:r>
              <a:rPr kumimoji="1" lang="ja-JP" altLang="en-US" sz="3200" dirty="0" smtClean="0">
                <a:solidFill>
                  <a:schemeClr val="tx1">
                    <a:lumMod val="95000"/>
                    <a:lumOff val="5000"/>
                  </a:schemeClr>
                </a:solidFill>
              </a:rPr>
              <a:t>＜人流学</a:t>
            </a:r>
            <a:endParaRPr kumimoji="1" lang="ja-JP" altLang="en-US" sz="3200" dirty="0">
              <a:solidFill>
                <a:schemeClr val="tx1">
                  <a:lumMod val="95000"/>
                  <a:lumOff val="5000"/>
                </a:schemeClr>
              </a:solidFill>
            </a:endParaRPr>
          </a:p>
        </p:txBody>
      </p:sp>
      <p:sp>
        <p:nvSpPr>
          <p:cNvPr id="15" name="円/楕円 14"/>
          <p:cNvSpPr/>
          <p:nvPr/>
        </p:nvSpPr>
        <p:spPr>
          <a:xfrm>
            <a:off x="0" y="3356992"/>
            <a:ext cx="4391472" cy="122413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　医学</a:t>
            </a:r>
            <a:r>
              <a:rPr kumimoji="1" lang="ja-JP" altLang="en-US" sz="2800" dirty="0" smtClean="0">
                <a:solidFill>
                  <a:schemeClr val="tx1">
                    <a:lumMod val="95000"/>
                    <a:lumOff val="5000"/>
                  </a:schemeClr>
                </a:solidFill>
              </a:rPr>
              <a:t>＞＜人流学</a:t>
            </a:r>
            <a:endParaRPr kumimoji="1" lang="ja-JP" altLang="en-US" sz="2800" dirty="0">
              <a:solidFill>
                <a:schemeClr val="tx1">
                  <a:lumMod val="95000"/>
                  <a:lumOff val="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1557338"/>
            <a:ext cx="8229600" cy="4679950"/>
          </a:xfrm>
        </p:spPr>
        <p:txBody>
          <a:bodyPr/>
          <a:lstStyle/>
          <a:p>
            <a:r>
              <a:rPr lang="ja-JP" altLang="en-US" dirty="0"/>
              <a:t>現代観光の特徴は、都市とは遠くはなれた位置にありながら、周囲の自然との直接的なつながりを極端に希薄にし、幻影や身体性と結びついた装置空間を作り出していること。</a:t>
            </a:r>
          </a:p>
          <a:p>
            <a:r>
              <a:rPr lang="ja-JP" altLang="en-US" dirty="0">
                <a:solidFill>
                  <a:srgbClr val="FF0000"/>
                </a:solidFill>
              </a:rPr>
              <a:t>初期の国立公園の保護は人から見える風景を保護</a:t>
            </a:r>
            <a:r>
              <a:rPr lang="ja-JP" altLang="en-US" dirty="0"/>
              <a:t>しようとするものであったが、</a:t>
            </a:r>
            <a:r>
              <a:rPr lang="ja-JP" altLang="en-US" dirty="0">
                <a:solidFill>
                  <a:srgbClr val="FF0000"/>
                </a:solidFill>
              </a:rPr>
              <a:t>その後、国立公園の保護は、人の視点に関係なく</a:t>
            </a:r>
            <a:r>
              <a:rPr lang="ja-JP" altLang="en-US" dirty="0"/>
              <a:t>、自然性の高い植生を保護するなど、自然性、原始性の保護にシフト。</a:t>
            </a:r>
          </a:p>
        </p:txBody>
      </p:sp>
      <p:sp>
        <p:nvSpPr>
          <p:cNvPr id="29699" name="Rectangle 3"/>
          <p:cNvSpPr>
            <a:spLocks noGrp="1" noChangeArrowheads="1"/>
          </p:cNvSpPr>
          <p:nvPr>
            <p:ph type="title"/>
          </p:nvPr>
        </p:nvSpPr>
        <p:spPr>
          <a:xfrm>
            <a:off x="457200" y="44450"/>
            <a:ext cx="8229600" cy="1066800"/>
          </a:xfrm>
          <a:noFill/>
          <a:ln>
            <a:solidFill>
              <a:schemeClr val="tx1"/>
            </a:solidFill>
          </a:ln>
        </p:spPr>
        <p:txBody>
          <a:bodyPr>
            <a:normAutofit fontScale="90000"/>
          </a:bodyPr>
          <a:lstStyle/>
          <a:p>
            <a:r>
              <a:rPr lang="ja-JP" altLang="en-US" sz="3600"/>
              <a:t>風景保護→自然保護</a:t>
            </a:r>
            <a:r>
              <a:rPr lang="ja-JP" altLang="en-US" sz="4000"/>
              <a:t/>
            </a:r>
            <a:br>
              <a:rPr lang="ja-JP" altLang="en-US" sz="4000"/>
            </a:br>
            <a:r>
              <a:rPr lang="ja-JP" altLang="en-US" sz="3200"/>
              <a:t>風景→景観→環境</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67544" y="260649"/>
            <a:ext cx="8229600" cy="6597352"/>
          </a:xfrm>
        </p:spPr>
        <p:txBody>
          <a:bodyPr>
            <a:normAutofit/>
          </a:bodyPr>
          <a:lstStyle/>
          <a:p>
            <a:pPr>
              <a:lnSpc>
                <a:spcPct val="90000"/>
              </a:lnSpc>
            </a:pPr>
            <a:r>
              <a:rPr lang="ja-JP" altLang="en-US" dirty="0"/>
              <a:t>そこには保護の主眼が、風景保護→自然保護、又は風景→景観→環境と移行した過程が読み取れる。眺めという人のまなざしを重視した</a:t>
            </a:r>
            <a:r>
              <a:rPr lang="ja-JP" altLang="en-US" dirty="0">
                <a:solidFill>
                  <a:srgbClr val="FF0000"/>
                </a:solidFill>
              </a:rPr>
              <a:t>審美的な風景保護</a:t>
            </a:r>
            <a:r>
              <a:rPr lang="ja-JP" altLang="en-US" dirty="0"/>
              <a:t>から、</a:t>
            </a:r>
            <a:r>
              <a:rPr lang="ja-JP" altLang="en-US" dirty="0">
                <a:solidFill>
                  <a:srgbClr val="FF0000"/>
                </a:solidFill>
              </a:rPr>
              <a:t>自然科学の評価に裏付けられた眺めを重視した景観保護</a:t>
            </a:r>
            <a:r>
              <a:rPr lang="ja-JP" altLang="en-US" dirty="0"/>
              <a:t>へ移り、そして</a:t>
            </a:r>
            <a:r>
              <a:rPr lang="ja-JP" altLang="en-US" dirty="0">
                <a:solidFill>
                  <a:srgbClr val="FF0000"/>
                </a:solidFill>
              </a:rPr>
              <a:t>生態系や生物多様性</a:t>
            </a:r>
            <a:r>
              <a:rPr lang="ja-JP" altLang="en-US" dirty="0"/>
              <a:t>といった概念を重視した</a:t>
            </a:r>
            <a:r>
              <a:rPr lang="ja-JP" altLang="en-US" dirty="0">
                <a:solidFill>
                  <a:srgbClr val="FF0000"/>
                </a:solidFill>
              </a:rPr>
              <a:t>環境保護へ移行</a:t>
            </a:r>
          </a:p>
          <a:p>
            <a:pPr>
              <a:lnSpc>
                <a:spcPct val="90000"/>
              </a:lnSpc>
            </a:pPr>
            <a:r>
              <a:rPr lang="ja-JP" altLang="en-US" dirty="0"/>
              <a:t>人の視点とは没交渉の見えない系で構成される「環境」</a:t>
            </a:r>
            <a:r>
              <a:rPr lang="ja-JP" altLang="en-US" dirty="0" err="1"/>
              <a:t>こそが</a:t>
            </a:r>
            <a:r>
              <a:rPr lang="ja-JP" altLang="en-US" dirty="0"/>
              <a:t>重要となった。このような動きの中で「瀬戸内海」は置き去りにされたのである。しかしこれからは、より幅広い、総合的、体系的な環境保護が推進されなければならない。</a:t>
            </a:r>
          </a:p>
          <a:p>
            <a:pPr>
              <a:lnSpc>
                <a:spcPct val="90000"/>
              </a:lnSpc>
            </a:pPr>
            <a:endParaRPr lang="en-US" altLang="ja-JP"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714202"/>
          </a:xfrm>
          <a:ln>
            <a:solidFill>
              <a:schemeClr val="tx1">
                <a:lumMod val="95000"/>
                <a:lumOff val="5000"/>
              </a:schemeClr>
            </a:solidFill>
          </a:ln>
        </p:spPr>
        <p:txBody>
          <a:bodyPr>
            <a:normAutofit fontScale="90000"/>
          </a:bodyPr>
          <a:lstStyle/>
          <a:p>
            <a:r>
              <a:rPr lang="en-US" altLang="ja-JP" sz="4000" dirty="0" smtClean="0"/>
              <a:t>『</a:t>
            </a:r>
            <a:r>
              <a:rPr lang="ja-JP" altLang="en-US" sz="4000" dirty="0" smtClean="0"/>
              <a:t>観光人類学の戦略文化の売り方・売られ方</a:t>
            </a:r>
            <a:r>
              <a:rPr lang="en-US" altLang="ja-JP" sz="4000" dirty="0" smtClean="0"/>
              <a:t>』</a:t>
            </a:r>
            <a:r>
              <a:rPr lang="en-US" altLang="ja-JP" dirty="0" smtClean="0"/>
              <a:t/>
            </a:r>
            <a:br>
              <a:rPr lang="en-US" altLang="ja-JP" dirty="0" smtClean="0"/>
            </a:br>
            <a:r>
              <a:rPr lang="ja-JP" altLang="en-US" dirty="0" smtClean="0"/>
              <a:t>橋本和也著世界思想社</a:t>
            </a:r>
            <a:r>
              <a:rPr lang="en-US" altLang="ja-JP" dirty="0" smtClean="0"/>
              <a:t>(1999</a:t>
            </a:r>
            <a:r>
              <a:rPr lang="ja-JP" altLang="en-US" dirty="0" smtClean="0"/>
              <a:t>）</a:t>
            </a:r>
            <a:endParaRPr kumimoji="1" lang="ja-JP" altLang="en-US" dirty="0"/>
          </a:p>
        </p:txBody>
      </p:sp>
      <p:sp>
        <p:nvSpPr>
          <p:cNvPr id="3" name="コンテンツ プレースホルダ 2"/>
          <p:cNvSpPr>
            <a:spLocks noGrp="1"/>
          </p:cNvSpPr>
          <p:nvPr>
            <p:ph idx="1"/>
          </p:nvPr>
        </p:nvSpPr>
        <p:spPr>
          <a:xfrm>
            <a:off x="457200" y="3688432"/>
            <a:ext cx="8229600" cy="2620888"/>
          </a:xfrm>
        </p:spPr>
        <p:txBody>
          <a:bodyPr>
            <a:normAutofit/>
          </a:bodyPr>
          <a:lstStyle/>
          <a:p>
            <a:r>
              <a:rPr lang="ja-JP" altLang="en-US" dirty="0" smtClean="0"/>
              <a:t>橋本和也は「新たな観光の形」として近年提唱されている「エコ・ツーリズム」を安易に「自然保護」と位置づける立場への批判をしている</a:t>
            </a: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solidFill>
            <a:srgbClr val="00B050"/>
          </a:solidFill>
        </p:spPr>
        <p:txBody>
          <a:bodyPr/>
          <a:lstStyle/>
          <a:p>
            <a:pPr lvl="0"/>
            <a:r>
              <a:rPr lang="ja-JP" altLang="en-US" dirty="0" smtClean="0"/>
              <a:t>里山伝説</a:t>
            </a:r>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タイトル 1"/>
          <p:cNvSpPr>
            <a:spLocks noGrp="1"/>
          </p:cNvSpPr>
          <p:nvPr>
            <p:ph type="title"/>
          </p:nvPr>
        </p:nvSpPr>
        <p:spPr>
          <a:ln w="57150">
            <a:solidFill>
              <a:schemeClr val="tx1">
                <a:lumMod val="95000"/>
                <a:lumOff val="5000"/>
              </a:schemeClr>
            </a:solidFill>
            <a:prstDash val="dash"/>
          </a:ln>
        </p:spPr>
        <p:txBody>
          <a:bodyPr/>
          <a:lstStyle/>
          <a:p>
            <a:pPr>
              <a:defRPr/>
            </a:pPr>
            <a:r>
              <a:rPr lang="ja-JP" altLang="en-US" dirty="0" smtClean="0"/>
              <a:t>里山の奥山化</a:t>
            </a:r>
          </a:p>
        </p:txBody>
      </p:sp>
      <p:sp>
        <p:nvSpPr>
          <p:cNvPr id="95235" name="コンテンツ プレースホルダ 2"/>
          <p:cNvSpPr>
            <a:spLocks noGrp="1"/>
          </p:cNvSpPr>
          <p:nvPr>
            <p:ph idx="1"/>
          </p:nvPr>
        </p:nvSpPr>
        <p:spPr/>
        <p:txBody>
          <a:bodyPr/>
          <a:lstStyle/>
          <a:p>
            <a:r>
              <a:rPr lang="ja-JP" altLang="ja-JP" smtClean="0"/>
              <a:t>里山では総じて生態遷移が進行し始めた　これは</a:t>
            </a:r>
            <a:r>
              <a:rPr lang="ja-JP" altLang="en-US" smtClean="0"/>
              <a:t>「</a:t>
            </a:r>
            <a:r>
              <a:rPr lang="ja-JP" altLang="ja-JP" smtClean="0"/>
              <a:t>里山の奥山化</a:t>
            </a:r>
            <a:r>
              <a:rPr lang="ja-JP" altLang="en-US" smtClean="0"/>
              <a:t>」</a:t>
            </a:r>
            <a:r>
              <a:rPr lang="ja-JP" altLang="ja-JP" smtClean="0"/>
              <a:t>を意味する</a:t>
            </a:r>
          </a:p>
          <a:p>
            <a:r>
              <a:rPr lang="ja-JP" altLang="ja-JP" smtClean="0"/>
              <a:t>人が資源を利用しなければ奥山に変わってゆくのは必然</a:t>
            </a:r>
          </a:p>
          <a:p>
            <a:r>
              <a:rPr lang="ja-JP" altLang="ja-JP" smtClean="0"/>
              <a:t>クマやサルが戻って来るのは当然</a:t>
            </a:r>
          </a:p>
          <a:p>
            <a:r>
              <a:rPr lang="ja-JP" altLang="ja-JP" smtClean="0"/>
              <a:t>里山の原風景　はげ山だらけ日本　里山とは荒れ地　江戸時代は山地荒廃の時代</a:t>
            </a:r>
          </a:p>
          <a:p>
            <a:pPr>
              <a:buFontTx/>
              <a:buNone/>
            </a:pPr>
            <a:endParaRPr lang="ja-JP"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274638"/>
            <a:ext cx="8686800" cy="1354137"/>
          </a:xfrm>
          <a:ln w="38100">
            <a:solidFill>
              <a:schemeClr val="tx1">
                <a:lumMod val="95000"/>
                <a:lumOff val="5000"/>
              </a:schemeClr>
            </a:solidFill>
            <a:prstDash val="dash"/>
          </a:ln>
        </p:spPr>
        <p:txBody>
          <a:bodyPr/>
          <a:lstStyle/>
          <a:p>
            <a:pPr>
              <a:defRPr/>
            </a:pPr>
            <a:r>
              <a:rPr lang="ja-JP" altLang="en-US" sz="4000" dirty="0" smtClean="0"/>
              <a:t>里地・里山論に迎合する</a:t>
            </a:r>
            <a:r>
              <a:rPr lang="en-US" altLang="ja-JP" sz="4000" dirty="0" smtClean="0"/>
              <a:t/>
            </a:r>
            <a:br>
              <a:rPr lang="en-US" altLang="ja-JP" sz="4000" dirty="0" smtClean="0"/>
            </a:br>
            <a:r>
              <a:rPr lang="ja-JP" altLang="en-US" sz="4000" dirty="0" smtClean="0"/>
              <a:t>マスコミ、学会、自治体</a:t>
            </a:r>
            <a:endParaRPr lang="ja-JP" altLang="en-US" sz="4000" dirty="0"/>
          </a:p>
        </p:txBody>
      </p:sp>
      <p:sp>
        <p:nvSpPr>
          <p:cNvPr id="96259" name="コンテンツ プレースホルダ 2"/>
          <p:cNvSpPr>
            <a:spLocks noGrp="1"/>
          </p:cNvSpPr>
          <p:nvPr>
            <p:ph idx="1"/>
          </p:nvPr>
        </p:nvSpPr>
        <p:spPr>
          <a:xfrm>
            <a:off x="457200" y="1916113"/>
            <a:ext cx="8229600" cy="4608512"/>
          </a:xfrm>
        </p:spPr>
        <p:txBody>
          <a:bodyPr>
            <a:normAutofit lnSpcReduction="10000"/>
          </a:bodyPr>
          <a:lstStyle/>
          <a:p>
            <a:r>
              <a:rPr lang="ja-JP" altLang="ja-JP" smtClean="0"/>
              <a:t>日本政府は、里地・里山社会は生物多様性維持・保全</a:t>
            </a:r>
            <a:r>
              <a:rPr lang="ja-JP" altLang="en-US" smtClean="0"/>
              <a:t>の</a:t>
            </a:r>
            <a:r>
              <a:rPr lang="ja-JP" altLang="ja-JP" smtClean="0"/>
              <a:t>お手本になるとして、</a:t>
            </a:r>
            <a:r>
              <a:rPr lang="ja-JP" altLang="en-US" smtClean="0"/>
              <a:t>「</a:t>
            </a:r>
            <a:r>
              <a:rPr lang="ja-JP" altLang="ja-JP" smtClean="0"/>
              <a:t>ＳＡＴＯＹＡＭＡイニシアティヴ</a:t>
            </a:r>
            <a:r>
              <a:rPr lang="ja-JP" altLang="en-US" smtClean="0"/>
              <a:t>」</a:t>
            </a:r>
            <a:r>
              <a:rPr lang="ja-JP" altLang="ja-JP" smtClean="0"/>
              <a:t>を発信</a:t>
            </a:r>
          </a:p>
          <a:p>
            <a:r>
              <a:rPr lang="ja-JP" altLang="ja-JP" smtClean="0"/>
              <a:t>これを歓迎するマスコミ論調の氾濫から、かつての里地・里山システムがすべて持続可能な</a:t>
            </a:r>
            <a:r>
              <a:rPr lang="ja-JP" altLang="en-US" smtClean="0"/>
              <a:t>社会</a:t>
            </a:r>
            <a:r>
              <a:rPr lang="ja-JP" altLang="ja-JP" smtClean="0"/>
              <a:t>のお手本であったかのような錯覚が国民の</a:t>
            </a:r>
            <a:r>
              <a:rPr lang="ja-JP" altLang="en-US" smtClean="0"/>
              <a:t>間</a:t>
            </a:r>
            <a:r>
              <a:rPr lang="ja-JP" altLang="ja-JP" smtClean="0"/>
              <a:t>に生まれている</a:t>
            </a:r>
            <a:endParaRPr lang="en-US" altLang="ja-JP" smtClean="0"/>
          </a:p>
          <a:p>
            <a:r>
              <a:rPr lang="ja-JP" altLang="en-US" smtClean="0"/>
              <a:t>その結果、無批判にエコツーリズムを受け入れる観光学者、自治体が増加</a:t>
            </a:r>
            <a:endParaRPr lang="ja-JP" altLang="ja-JP" smtClean="0"/>
          </a:p>
          <a:p>
            <a:endParaRPr lang="ja-JP"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5888"/>
            <a:ext cx="8229600" cy="784225"/>
          </a:xfrm>
          <a:ln w="57150">
            <a:solidFill>
              <a:schemeClr val="tx1">
                <a:lumMod val="95000"/>
                <a:lumOff val="5000"/>
              </a:schemeClr>
            </a:solidFill>
          </a:ln>
        </p:spPr>
        <p:txBody>
          <a:bodyPr/>
          <a:lstStyle/>
          <a:p>
            <a:pPr>
              <a:defRPr/>
            </a:pPr>
            <a:r>
              <a:rPr lang="ja-JP" altLang="en-US" dirty="0"/>
              <a:t>森林の</a:t>
            </a:r>
            <a:r>
              <a:rPr lang="ja-JP" altLang="en-US" dirty="0" smtClean="0"/>
              <a:t>変遷と国土環境の関係</a:t>
            </a:r>
            <a:endParaRPr lang="ja-JP" altLang="en-US" dirty="0"/>
          </a:p>
        </p:txBody>
      </p:sp>
      <p:sp>
        <p:nvSpPr>
          <p:cNvPr id="9728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ja-JP" altLang="en-US"/>
          </a:p>
        </p:txBody>
      </p:sp>
      <p:pic>
        <p:nvPicPr>
          <p:cNvPr id="97284" name="Picture 5"/>
          <p:cNvPicPr>
            <a:picLocks noChangeAspect="1" noChangeArrowheads="1"/>
          </p:cNvPicPr>
          <p:nvPr/>
        </p:nvPicPr>
        <p:blipFill>
          <a:blip r:embed="rId3" cstate="print"/>
          <a:srcRect/>
          <a:stretch>
            <a:fillRect/>
          </a:stretch>
        </p:blipFill>
        <p:spPr bwMode="auto">
          <a:xfrm>
            <a:off x="323850" y="1125538"/>
            <a:ext cx="8578850"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950" y="274638"/>
            <a:ext cx="8964613" cy="1143000"/>
          </a:xfrm>
          <a:ln w="57150">
            <a:solidFill>
              <a:schemeClr val="tx1">
                <a:lumMod val="95000"/>
                <a:lumOff val="5000"/>
              </a:schemeClr>
            </a:solidFill>
          </a:ln>
        </p:spPr>
        <p:txBody>
          <a:bodyPr/>
          <a:lstStyle/>
          <a:p>
            <a:pPr>
              <a:defRPr/>
            </a:pPr>
            <a:r>
              <a:rPr lang="ja-JP" altLang="ja-JP" dirty="0" smtClean="0"/>
              <a:t>森林は二酸化炭素を減少させるのか</a:t>
            </a:r>
            <a:endParaRPr lang="ja-JP" altLang="en-US" dirty="0"/>
          </a:p>
        </p:txBody>
      </p:sp>
      <p:sp>
        <p:nvSpPr>
          <p:cNvPr id="98307" name="コンテンツ プレースホルダ 2"/>
          <p:cNvSpPr>
            <a:spLocks noGrp="1"/>
          </p:cNvSpPr>
          <p:nvPr>
            <p:ph idx="1"/>
          </p:nvPr>
        </p:nvSpPr>
        <p:spPr>
          <a:xfrm>
            <a:off x="457200" y="1600200"/>
            <a:ext cx="8229600" cy="4924425"/>
          </a:xfrm>
        </p:spPr>
        <p:txBody>
          <a:bodyPr/>
          <a:lstStyle/>
          <a:p>
            <a:r>
              <a:rPr lang="ja-JP" altLang="ja-JP" smtClean="0"/>
              <a:t>地球温暖化抑制と森林光合成作用は</a:t>
            </a:r>
            <a:r>
              <a:rPr lang="ja-JP" altLang="en-US" smtClean="0"/>
              <a:t>無関係</a:t>
            </a:r>
            <a:endParaRPr lang="ja-JP" altLang="ja-JP" smtClean="0"/>
          </a:p>
          <a:p>
            <a:r>
              <a:rPr lang="ja-JP" altLang="ja-JP" smtClean="0"/>
              <a:t>樹木成長</a:t>
            </a:r>
            <a:r>
              <a:rPr lang="ja-JP" altLang="en-US" smtClean="0"/>
              <a:t>の</a:t>
            </a:r>
            <a:r>
              <a:rPr lang="ja-JP" altLang="ja-JP" smtClean="0"/>
              <a:t>間は、森林の蓄積</a:t>
            </a:r>
            <a:r>
              <a:rPr lang="ja-JP" altLang="en-US" smtClean="0"/>
              <a:t>（</a:t>
            </a:r>
            <a:r>
              <a:rPr lang="ja-JP" altLang="ja-JP" smtClean="0"/>
              <a:t>炭素の蓄積</a:t>
            </a:r>
            <a:r>
              <a:rPr lang="ja-JP" altLang="en-US" smtClean="0"/>
              <a:t>）</a:t>
            </a:r>
            <a:r>
              <a:rPr lang="ja-JP" altLang="ja-JP" smtClean="0"/>
              <a:t>量は増加するが、一般に樹木が十分に成長すると、吸収量と放出量は一致する</a:t>
            </a:r>
          </a:p>
          <a:p>
            <a:r>
              <a:rPr lang="ja-JP" altLang="ja-JP" smtClean="0"/>
              <a:t>地上にたまった落ち葉や倒木は微生物によって直ちに分解され大量に二酸化炭素を出す。</a:t>
            </a:r>
            <a:endParaRPr lang="en-US" altLang="ja-JP" smtClean="0"/>
          </a:p>
          <a:p>
            <a:r>
              <a:rPr lang="ja-JP" altLang="ja-JP" smtClean="0"/>
              <a:t>日本は５０年ほど前まで森林が衰退していたので現在まで成長中であるという「けがの功名」</a:t>
            </a:r>
            <a:r>
              <a:rPr lang="ja-JP" altLang="en-US" smtClean="0"/>
              <a:t>　</a:t>
            </a:r>
            <a:r>
              <a:rPr lang="ja-JP" altLang="ja-JP" smtClean="0"/>
              <a:t>もうしばらくでおわ</a:t>
            </a:r>
            <a:r>
              <a:rPr lang="ja-JP" altLang="en-US" smtClean="0"/>
              <a:t>る</a:t>
            </a:r>
            <a:endParaRPr lang="ja-JP" altLang="ja-JP" smtClean="0"/>
          </a:p>
          <a:p>
            <a:endParaRPr lang="ja-JP"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pPr>
              <a:defRPr/>
            </a:pPr>
            <a:r>
              <a:rPr lang="ja-JP" altLang="en-US" dirty="0" smtClean="0"/>
              <a:t>荒れ地生態系の里山</a:t>
            </a:r>
            <a:endParaRPr lang="ja-JP" altLang="en-US" dirty="0"/>
          </a:p>
        </p:txBody>
      </p:sp>
      <p:sp>
        <p:nvSpPr>
          <p:cNvPr id="99331" name="コンテンツ プレースホルダ 2"/>
          <p:cNvSpPr>
            <a:spLocks noGrp="1"/>
          </p:cNvSpPr>
          <p:nvPr>
            <p:ph idx="1"/>
          </p:nvPr>
        </p:nvSpPr>
        <p:spPr/>
        <p:txBody>
          <a:bodyPr/>
          <a:lstStyle/>
          <a:p>
            <a:r>
              <a:rPr lang="ja-JP" altLang="ja-JP" smtClean="0"/>
              <a:t>山崩れや土石流が頻発し、水田には洪水が氾濫し、海岸では飛砂が襲ってきた。日照りが続くと水不足、人々は毎年そのような災害と戦いながらくらいしていた。</a:t>
            </a:r>
            <a:endParaRPr lang="en-US" altLang="ja-JP" smtClean="0"/>
          </a:p>
          <a:p>
            <a:r>
              <a:rPr lang="ja-JP" altLang="ja-JP" smtClean="0"/>
              <a:t>その最大の原因は</a:t>
            </a:r>
            <a:r>
              <a:rPr lang="ja-JP" altLang="ja-JP" smtClean="0">
                <a:solidFill>
                  <a:srgbClr val="FF0000"/>
                </a:solidFill>
              </a:rPr>
              <a:t>森林の劣化</a:t>
            </a:r>
            <a:r>
              <a:rPr lang="ja-JP" altLang="ja-JP" smtClean="0"/>
              <a:t>だった。</a:t>
            </a:r>
            <a:endParaRPr lang="en-US" altLang="ja-JP" smtClean="0"/>
          </a:p>
          <a:p>
            <a:r>
              <a:rPr lang="ja-JP" altLang="ja-JP" smtClean="0"/>
              <a:t>そのような意味で、豊かに生い茂った現代の</a:t>
            </a:r>
            <a:r>
              <a:rPr lang="ja-JP" altLang="en-US" smtClean="0"/>
              <a:t>森林</a:t>
            </a:r>
            <a:r>
              <a:rPr lang="ja-JP" altLang="ja-JP" smtClean="0"/>
              <a:t>と比べると「</a:t>
            </a:r>
            <a:r>
              <a:rPr lang="ja-JP" altLang="ja-JP" smtClean="0">
                <a:solidFill>
                  <a:srgbClr val="FF0000"/>
                </a:solidFill>
              </a:rPr>
              <a:t>里山は一種の荒れ地生態系</a:t>
            </a:r>
            <a:r>
              <a:rPr lang="ja-JP" altLang="ja-JP" smtClean="0"/>
              <a:t>」といっても過言ではない</a:t>
            </a:r>
          </a:p>
          <a:p>
            <a:endParaRPr lang="ja-JP"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タイトル 1"/>
          <p:cNvSpPr>
            <a:spLocks noGrp="1"/>
          </p:cNvSpPr>
          <p:nvPr>
            <p:ph type="title"/>
          </p:nvPr>
        </p:nvSpPr>
        <p:spPr>
          <a:xfrm>
            <a:off x="0" y="274638"/>
            <a:ext cx="9144000" cy="1143000"/>
          </a:xfrm>
          <a:ln w="38100">
            <a:solidFill>
              <a:schemeClr val="tx1">
                <a:lumMod val="95000"/>
                <a:lumOff val="5000"/>
              </a:schemeClr>
            </a:solidFill>
          </a:ln>
        </p:spPr>
        <p:txBody>
          <a:bodyPr/>
          <a:lstStyle/>
          <a:p>
            <a:pPr>
              <a:defRPr/>
            </a:pPr>
            <a:r>
              <a:rPr lang="ja-JP" altLang="en-US" dirty="0" smtClean="0"/>
              <a:t>森林劣化⇒飛砂⇒海岸林（江戸時代）</a:t>
            </a:r>
          </a:p>
        </p:txBody>
      </p:sp>
      <p:sp>
        <p:nvSpPr>
          <p:cNvPr id="100355" name="コンテンツ プレースホルダ 2"/>
          <p:cNvSpPr>
            <a:spLocks noGrp="1"/>
          </p:cNvSpPr>
          <p:nvPr>
            <p:ph idx="1"/>
          </p:nvPr>
        </p:nvSpPr>
        <p:spPr>
          <a:xfrm>
            <a:off x="457200" y="1600200"/>
            <a:ext cx="8229600" cy="5257800"/>
          </a:xfrm>
        </p:spPr>
        <p:txBody>
          <a:bodyPr/>
          <a:lstStyle/>
          <a:p>
            <a:r>
              <a:rPr lang="ja-JP" altLang="ja-JP" smtClean="0"/>
              <a:t>森林の劣化は洪水氾濫だけではなく飛砂も引き起こした　その防止対策が江戸時代の海岸林の造成</a:t>
            </a:r>
          </a:p>
          <a:p>
            <a:r>
              <a:rPr lang="ja-JP" altLang="ja-JP" smtClean="0"/>
              <a:t>戦国時代末期から江戸時代にかけて沿岸地域の人々が大変な苦労を重ねて造成したクロマツ林はれっきとした「人工林」三百年かけて砂丘を中心に日本の海岸線は緑の帯で覆われるようになった。</a:t>
            </a:r>
          </a:p>
          <a:p>
            <a:endParaRPr lang="ja-JP"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pPr algn="r"/>
            <a:r>
              <a:rPr lang="ja-JP" altLang="en-US" dirty="0" smtClean="0"/>
              <a:t>メディカル・</a:t>
            </a:r>
            <a:r>
              <a:rPr kumimoji="1" lang="ja-JP" altLang="en-US" dirty="0" smtClean="0"/>
              <a:t>ツーリズム</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1138"/>
            <a:ext cx="8229600" cy="1417637"/>
          </a:xfrm>
          <a:ln w="57150">
            <a:solidFill>
              <a:schemeClr val="tx1">
                <a:lumMod val="95000"/>
                <a:lumOff val="5000"/>
              </a:schemeClr>
            </a:solidFill>
          </a:ln>
        </p:spPr>
        <p:txBody>
          <a:bodyPr>
            <a:normAutofit fontScale="90000"/>
          </a:bodyPr>
          <a:lstStyle/>
          <a:p>
            <a:pPr>
              <a:defRPr/>
            </a:pPr>
            <a:r>
              <a:rPr lang="ja-JP" altLang="en-US" dirty="0" smtClean="0"/>
              <a:t>陶磁器、薪炭、塩田</a:t>
            </a:r>
            <a:r>
              <a:rPr lang="en-US" altLang="ja-JP" dirty="0" smtClean="0"/>
              <a:t/>
            </a:r>
            <a:br>
              <a:rPr lang="en-US" altLang="ja-JP" dirty="0" smtClean="0"/>
            </a:br>
            <a:r>
              <a:rPr lang="ja-JP" altLang="en-US" dirty="0" smtClean="0"/>
              <a:t>⇒森林劣化の大きな原因</a:t>
            </a:r>
            <a:endParaRPr lang="ja-JP" altLang="en-US" dirty="0"/>
          </a:p>
        </p:txBody>
      </p:sp>
      <p:sp>
        <p:nvSpPr>
          <p:cNvPr id="101379" name="コンテンツ プレースホルダ 2"/>
          <p:cNvSpPr>
            <a:spLocks noGrp="1"/>
          </p:cNvSpPr>
          <p:nvPr>
            <p:ph idx="1"/>
          </p:nvPr>
        </p:nvSpPr>
        <p:spPr>
          <a:xfrm>
            <a:off x="457200" y="2276475"/>
            <a:ext cx="8229600" cy="3773488"/>
          </a:xfrm>
        </p:spPr>
        <p:txBody>
          <a:bodyPr>
            <a:normAutofit fontScale="92500"/>
          </a:bodyPr>
          <a:lstStyle/>
          <a:p>
            <a:r>
              <a:rPr lang="ja-JP" altLang="ja-JP" smtClean="0"/>
              <a:t>塩の需要が増加、塩木山の酷使</a:t>
            </a:r>
            <a:r>
              <a:rPr lang="ja-JP" altLang="en-US" smtClean="0"/>
              <a:t>⇒</a:t>
            </a:r>
            <a:r>
              <a:rPr lang="ja-JP" altLang="ja-JP" smtClean="0"/>
              <a:t>森林荒廃</a:t>
            </a:r>
          </a:p>
          <a:p>
            <a:r>
              <a:rPr lang="en-US" altLang="ja-JP" smtClean="0"/>
              <a:t> </a:t>
            </a:r>
            <a:r>
              <a:rPr lang="ja-JP" altLang="ja-JP" smtClean="0"/>
              <a:t>中世後期以降陶磁器生産が飛躍的伸長</a:t>
            </a:r>
            <a:endParaRPr lang="en-US" altLang="ja-JP" smtClean="0"/>
          </a:p>
          <a:p>
            <a:r>
              <a:rPr lang="ja-JP" altLang="ja-JP" smtClean="0"/>
              <a:t>１７世紀肥前で連房式登り窯がつくられ本格的磁器生産開始</a:t>
            </a:r>
            <a:r>
              <a:rPr lang="en-US" altLang="ja-JP" smtClean="0"/>
              <a:t> </a:t>
            </a:r>
            <a:r>
              <a:rPr lang="ja-JP" altLang="en-US" smtClean="0"/>
              <a:t>⇒森林劣化</a:t>
            </a:r>
            <a:endParaRPr lang="en-US" altLang="ja-JP" smtClean="0"/>
          </a:p>
          <a:p>
            <a:r>
              <a:rPr lang="ja-JP" altLang="en-US" smtClean="0"/>
              <a:t>肥前⇒加賀九谷（１６５５年）　加賀九谷焼３６０年記念は森林劣化・海岸林の歴史でもあった　</a:t>
            </a:r>
            <a:endParaRPr lang="en-US" altLang="ja-JP" smtClean="0"/>
          </a:p>
          <a:p>
            <a:pPr>
              <a:buFontTx/>
              <a:buNone/>
            </a:pPr>
            <a:r>
              <a:rPr lang="ja-JP" altLang="en-US" smtClean="0"/>
              <a:t>　　　　　　　　　　　　　　　　⇒里山・里海の幻想</a:t>
            </a:r>
            <a:endParaRPr lang="ja-JP" altLang="ja-JP" smtClean="0"/>
          </a:p>
          <a:p>
            <a:endParaRPr lang="ja-JP"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タイトル 1"/>
          <p:cNvSpPr>
            <a:spLocks noGrp="1"/>
          </p:cNvSpPr>
          <p:nvPr>
            <p:ph type="title"/>
          </p:nvPr>
        </p:nvSpPr>
        <p:spPr>
          <a:xfrm>
            <a:off x="206375" y="66675"/>
            <a:ext cx="8686800" cy="1417638"/>
          </a:xfrm>
          <a:ln w="38100">
            <a:solidFill>
              <a:schemeClr val="tx1">
                <a:lumMod val="95000"/>
                <a:lumOff val="5000"/>
              </a:schemeClr>
            </a:solidFill>
          </a:ln>
        </p:spPr>
        <p:txBody>
          <a:bodyPr>
            <a:normAutofit fontScale="90000"/>
          </a:bodyPr>
          <a:lstStyle/>
          <a:p>
            <a:pPr>
              <a:defRPr/>
            </a:pPr>
            <a:r>
              <a:rPr lang="ja-JP" altLang="en-US" dirty="0" smtClean="0"/>
              <a:t>海岸浸食の再認識</a:t>
            </a:r>
            <a:r>
              <a:rPr lang="en-US" altLang="ja-JP" dirty="0" smtClean="0"/>
              <a:t/>
            </a:r>
            <a:br>
              <a:rPr lang="en-US" altLang="ja-JP" dirty="0" smtClean="0"/>
            </a:br>
            <a:r>
              <a:rPr lang="ja-JP" altLang="en-US" dirty="0" smtClean="0"/>
              <a:t>（森林劣化がストップした結果）</a:t>
            </a:r>
          </a:p>
        </p:txBody>
      </p:sp>
      <p:sp>
        <p:nvSpPr>
          <p:cNvPr id="102403" name="コンテンツ プレースホルダ 2"/>
          <p:cNvSpPr>
            <a:spLocks noGrp="1"/>
          </p:cNvSpPr>
          <p:nvPr>
            <p:ph idx="1"/>
          </p:nvPr>
        </p:nvSpPr>
        <p:spPr/>
        <p:txBody>
          <a:bodyPr/>
          <a:lstStyle/>
          <a:p>
            <a:r>
              <a:rPr lang="ja-JP" altLang="ja-JP" smtClean="0"/>
              <a:t>海岸浸食に関する認識</a:t>
            </a:r>
            <a:r>
              <a:rPr lang="ja-JP" altLang="en-US" smtClean="0"/>
              <a:t>（</a:t>
            </a:r>
            <a:r>
              <a:rPr lang="ja-JP" altLang="ja-JP" smtClean="0"/>
              <a:t>河川からの土砂供給の減少に主要な原因がある</a:t>
            </a:r>
            <a:r>
              <a:rPr lang="ja-JP" altLang="en-US" smtClean="0"/>
              <a:t>）</a:t>
            </a:r>
            <a:endParaRPr lang="ja-JP" altLang="ja-JP" smtClean="0"/>
          </a:p>
          <a:p>
            <a:r>
              <a:rPr lang="ja-JP" altLang="en-US" smtClean="0"/>
              <a:t>「</a:t>
            </a:r>
            <a:r>
              <a:rPr lang="ja-JP" altLang="ja-JP" smtClean="0"/>
              <a:t>砂丘の浸食量の増加</a:t>
            </a:r>
            <a:r>
              <a:rPr lang="ja-JP" altLang="en-US" smtClean="0"/>
              <a:t>」</a:t>
            </a:r>
            <a:r>
              <a:rPr lang="ja-JP" altLang="ja-JP" smtClean="0"/>
              <a:t>と</a:t>
            </a:r>
            <a:r>
              <a:rPr lang="ja-JP" altLang="en-US" smtClean="0"/>
              <a:t>「</a:t>
            </a:r>
            <a:r>
              <a:rPr lang="ja-JP" altLang="ja-JP" smtClean="0"/>
              <a:t>森林の成長による山地からの流出土砂量の減少</a:t>
            </a:r>
            <a:r>
              <a:rPr lang="ja-JP" altLang="en-US" smtClean="0"/>
              <a:t>」</a:t>
            </a:r>
            <a:r>
              <a:rPr lang="ja-JP" altLang="ja-JP" smtClean="0"/>
              <a:t>は比例</a:t>
            </a:r>
          </a:p>
          <a:p>
            <a:r>
              <a:rPr lang="ja-JP" altLang="ja-JP" smtClean="0"/>
              <a:t>１４世紀頃までは日本全体を見れば山地からの土砂流出量と海岸での浸食量は平衡</a:t>
            </a:r>
          </a:p>
          <a:p>
            <a:endParaRPr lang="ja-JP"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274638"/>
            <a:ext cx="8686800" cy="1325562"/>
          </a:xfrm>
          <a:ln w="38100">
            <a:solidFill>
              <a:schemeClr val="tx1">
                <a:lumMod val="95000"/>
                <a:lumOff val="5000"/>
              </a:schemeClr>
            </a:solidFill>
          </a:ln>
        </p:spPr>
        <p:txBody>
          <a:bodyPr>
            <a:normAutofit fontScale="90000"/>
          </a:bodyPr>
          <a:lstStyle/>
          <a:p>
            <a:pPr>
              <a:defRPr/>
            </a:pPr>
            <a:r>
              <a:rPr lang="ja-JP" altLang="en-US" dirty="0" smtClean="0"/>
              <a:t>１５世紀からの海岸形成</a:t>
            </a:r>
            <a:r>
              <a:rPr lang="en-US" altLang="ja-JP" dirty="0" smtClean="0"/>
              <a:t/>
            </a:r>
            <a:br>
              <a:rPr lang="en-US" altLang="ja-JP" dirty="0" smtClean="0"/>
            </a:br>
            <a:r>
              <a:rPr lang="ja-JP" altLang="en-US" dirty="0" smtClean="0"/>
              <a:t>⇒飛砂害の増加⇒海岸林の造成</a:t>
            </a:r>
            <a:endParaRPr lang="ja-JP" altLang="en-US" dirty="0"/>
          </a:p>
        </p:txBody>
      </p:sp>
      <p:sp>
        <p:nvSpPr>
          <p:cNvPr id="103427" name="コンテンツ プレースホルダ 2"/>
          <p:cNvSpPr>
            <a:spLocks noGrp="1"/>
          </p:cNvSpPr>
          <p:nvPr>
            <p:ph idx="1"/>
          </p:nvPr>
        </p:nvSpPr>
        <p:spPr>
          <a:xfrm>
            <a:off x="457200" y="1557338"/>
            <a:ext cx="8229600" cy="5257800"/>
          </a:xfrm>
        </p:spPr>
        <p:txBody>
          <a:bodyPr>
            <a:normAutofit lnSpcReduction="10000"/>
          </a:bodyPr>
          <a:lstStyle/>
          <a:p>
            <a:r>
              <a:rPr lang="ja-JP" altLang="ja-JP" smtClean="0"/>
              <a:t>１５世紀以降は人口が千万人規模で増加　それに伴って山地・森林の劣化による土砂流出が増加　</a:t>
            </a:r>
            <a:endParaRPr lang="en-US" altLang="ja-JP" smtClean="0"/>
          </a:p>
          <a:p>
            <a:r>
              <a:rPr lang="ja-JP" altLang="ja-JP" smtClean="0"/>
              <a:t>１７世紀に入ると三千万人規模になり、土砂流出量が急激の増加</a:t>
            </a:r>
          </a:p>
          <a:p>
            <a:r>
              <a:rPr lang="ja-JP" altLang="ja-JP" smtClean="0"/>
              <a:t>そのため以降三百年ほどは砂丘拡大の時代が続いた。飛砂害が多発した時代</a:t>
            </a:r>
          </a:p>
          <a:p>
            <a:r>
              <a:rPr lang="ja-JP" altLang="ja-JP" smtClean="0"/>
              <a:t>今から百</a:t>
            </a:r>
            <a:r>
              <a:rPr lang="ja-JP" altLang="en-US" smtClean="0"/>
              <a:t>年</a:t>
            </a:r>
            <a:r>
              <a:rPr lang="ja-JP" altLang="ja-JP" smtClean="0"/>
              <a:t>ほど前から状況変化　過去半世紀程度の間には砂丘は縮小する傾向</a:t>
            </a:r>
            <a:r>
              <a:rPr lang="ja-JP" altLang="en-US" smtClean="0"/>
              <a:t>　</a:t>
            </a:r>
            <a:r>
              <a:rPr lang="ja-JP" altLang="ja-JP" smtClean="0"/>
              <a:t>現在は飛砂の害は明らかに少なくなっている</a:t>
            </a:r>
          </a:p>
          <a:p>
            <a:endParaRPr lang="ja-JP" altLang="ja-JP" smtClean="0"/>
          </a:p>
          <a:p>
            <a:endParaRPr lang="ja-JP"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タイトル 1"/>
          <p:cNvSpPr>
            <a:spLocks noGrp="1"/>
          </p:cNvSpPr>
          <p:nvPr>
            <p:ph type="title"/>
          </p:nvPr>
        </p:nvSpPr>
        <p:spPr>
          <a:xfrm>
            <a:off x="457200" y="274638"/>
            <a:ext cx="8229600" cy="1325562"/>
          </a:xfrm>
          <a:ln w="38100">
            <a:solidFill>
              <a:schemeClr val="tx1">
                <a:lumMod val="95000"/>
                <a:lumOff val="5000"/>
              </a:schemeClr>
            </a:solidFill>
          </a:ln>
        </p:spPr>
        <p:txBody>
          <a:bodyPr/>
          <a:lstStyle/>
          <a:p>
            <a:pPr>
              <a:defRPr/>
            </a:pPr>
            <a:r>
              <a:rPr lang="en-US" altLang="ja-JP" dirty="0" smtClean="0">
                <a:solidFill>
                  <a:srgbClr val="FF0000"/>
                </a:solidFill>
              </a:rPr>
              <a:t>『</a:t>
            </a:r>
            <a:r>
              <a:rPr lang="ja-JP" altLang="en-US" dirty="0" smtClean="0">
                <a:solidFill>
                  <a:srgbClr val="FF0000"/>
                </a:solidFill>
              </a:rPr>
              <a:t>森林飽和</a:t>
            </a:r>
            <a:r>
              <a:rPr lang="en-US" altLang="ja-JP" dirty="0" smtClean="0">
                <a:solidFill>
                  <a:srgbClr val="FF0000"/>
                </a:solidFill>
              </a:rPr>
              <a:t>』</a:t>
            </a:r>
            <a:endParaRPr lang="ja-JP" altLang="en-US" dirty="0" smtClean="0">
              <a:solidFill>
                <a:srgbClr val="FF0000"/>
              </a:solidFill>
            </a:endParaRPr>
          </a:p>
        </p:txBody>
      </p:sp>
      <p:sp>
        <p:nvSpPr>
          <p:cNvPr id="104451" name="コンテンツ プレースホルダ 2"/>
          <p:cNvSpPr>
            <a:spLocks noGrp="1"/>
          </p:cNvSpPr>
          <p:nvPr>
            <p:ph idx="1"/>
          </p:nvPr>
        </p:nvSpPr>
        <p:spPr/>
        <p:txBody>
          <a:bodyPr/>
          <a:lstStyle/>
          <a:p>
            <a:r>
              <a:rPr lang="ja-JP" altLang="ja-JP" smtClean="0"/>
              <a:t>日本の自然環境に大きな変化が起きている　この変化はたった数十年の間に起きた急激でしかも劇的なもの　</a:t>
            </a:r>
            <a:endParaRPr lang="en-US" altLang="ja-JP" smtClean="0"/>
          </a:p>
          <a:p>
            <a:r>
              <a:rPr lang="ja-JP" altLang="ja-JP" smtClean="0"/>
              <a:t>飛砂の減少を生んだ山地・森林の変化が国土全体に統一的に理解できるようになった　二十世紀におこり今も静かに続く国土の変貌とは何か。一言でいえば</a:t>
            </a:r>
            <a:r>
              <a:rPr lang="en-US" altLang="ja-JP" smtClean="0">
                <a:solidFill>
                  <a:srgbClr val="FF0000"/>
                </a:solidFill>
              </a:rPr>
              <a:t>『</a:t>
            </a:r>
            <a:r>
              <a:rPr lang="ja-JP" altLang="ja-JP" smtClean="0">
                <a:solidFill>
                  <a:srgbClr val="FF0000"/>
                </a:solidFill>
              </a:rPr>
              <a:t>森林飽和</a:t>
            </a:r>
            <a:r>
              <a:rPr lang="en-US" altLang="ja-JP" smtClean="0">
                <a:solidFill>
                  <a:srgbClr val="FF0000"/>
                </a:solidFill>
              </a:rPr>
              <a:t>』</a:t>
            </a:r>
            <a:r>
              <a:rPr lang="ja-JP" altLang="ja-JP" smtClean="0"/>
              <a:t>である。</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自然破壊イメージからの脱却</a:t>
            </a:r>
            <a:endParaRPr lang="ja-JP" altLang="en-US" dirty="0"/>
          </a:p>
        </p:txBody>
      </p:sp>
      <p:sp>
        <p:nvSpPr>
          <p:cNvPr id="105475" name="コンテンツ プレースホルダ 2"/>
          <p:cNvSpPr>
            <a:spLocks noGrp="1"/>
          </p:cNvSpPr>
          <p:nvPr>
            <p:ph idx="1"/>
          </p:nvPr>
        </p:nvSpPr>
        <p:spPr>
          <a:xfrm>
            <a:off x="457200" y="1600200"/>
            <a:ext cx="8229600" cy="4852988"/>
          </a:xfrm>
        </p:spPr>
        <p:txBody>
          <a:bodyPr/>
          <a:lstStyle/>
          <a:p>
            <a:r>
              <a:rPr lang="ja-JP" altLang="ja-JP" smtClean="0"/>
              <a:t>ひところ「自然崩壊」という言葉によって「日本の自然が破壊されている」というイメージが一般に定着したが、そろそろ脱却しなければならない。</a:t>
            </a:r>
            <a:endParaRPr lang="en-US" altLang="ja-JP" smtClean="0"/>
          </a:p>
          <a:p>
            <a:r>
              <a:rPr lang="ja-JP" altLang="ja-JP" smtClean="0"/>
              <a:t>日本の自然は飽和状態にある。これは自然がたくさんあるから問題がないということではなく、新たな荒廃が始まっている。</a:t>
            </a:r>
            <a:endParaRPr lang="en-US" altLang="ja-JP" smtClean="0"/>
          </a:p>
          <a:p>
            <a:r>
              <a:rPr lang="ja-JP" altLang="ja-JP" smtClean="0"/>
              <a:t>日本列島における森林は千数百年来人間の活動から直接的に影響を受けている</a:t>
            </a:r>
          </a:p>
          <a:p>
            <a:endParaRPr lang="ja-JP" altLang="en-US" smtClean="0"/>
          </a:p>
          <a:p>
            <a:endParaRPr lang="ja-JP"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fontScale="90000"/>
          </a:bodyPr>
          <a:lstStyle/>
          <a:p>
            <a:r>
              <a:rPr kumimoji="1" lang="ja-JP" altLang="en-US" dirty="0" smtClean="0"/>
              <a:t>世界遺産の発想</a:t>
            </a:r>
            <a:r>
              <a:rPr kumimoji="1" lang="en-US" altLang="ja-JP" dirty="0" smtClean="0"/>
              <a:t/>
            </a:r>
            <a:br>
              <a:rPr kumimoji="1" lang="en-US" altLang="ja-JP" dirty="0" smtClean="0"/>
            </a:br>
            <a:r>
              <a:rPr kumimoji="1" lang="ja-JP" altLang="en-US" dirty="0" smtClean="0"/>
              <a:t>➵外国人労働者特別枠の提案</a:t>
            </a:r>
            <a:endParaRPr kumimoji="1" lang="ja-JP" altLang="en-US" dirty="0"/>
          </a:p>
        </p:txBody>
      </p:sp>
      <p:sp>
        <p:nvSpPr>
          <p:cNvPr id="4" name="正方形/長方形 3"/>
          <p:cNvSpPr/>
          <p:nvPr/>
        </p:nvSpPr>
        <p:spPr>
          <a:xfrm>
            <a:off x="323528" y="1556792"/>
            <a:ext cx="2664296"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破壊先進国</a:t>
            </a:r>
            <a:endParaRPr kumimoji="1" lang="en-US" altLang="ja-JP" sz="3600" dirty="0" smtClean="0">
              <a:solidFill>
                <a:schemeClr val="tx1">
                  <a:lumMod val="95000"/>
                  <a:lumOff val="5000"/>
                </a:schemeClr>
              </a:solidFill>
            </a:endParaRPr>
          </a:p>
          <a:p>
            <a:pPr algn="ctr"/>
            <a:r>
              <a:rPr lang="ja-JP" altLang="en-US" sz="3600" dirty="0" smtClean="0">
                <a:solidFill>
                  <a:schemeClr val="tx1">
                    <a:lumMod val="95000"/>
                    <a:lumOff val="5000"/>
                  </a:schemeClr>
                </a:solidFill>
              </a:rPr>
              <a:t>英国</a:t>
            </a:r>
            <a:endParaRPr kumimoji="1" lang="ja-JP" altLang="en-US" sz="3600" dirty="0">
              <a:solidFill>
                <a:schemeClr val="tx1">
                  <a:lumMod val="95000"/>
                  <a:lumOff val="5000"/>
                </a:schemeClr>
              </a:solidFill>
            </a:endParaRPr>
          </a:p>
        </p:txBody>
      </p:sp>
      <p:sp>
        <p:nvSpPr>
          <p:cNvPr id="5" name="正方形/長方形 4"/>
          <p:cNvSpPr/>
          <p:nvPr/>
        </p:nvSpPr>
        <p:spPr>
          <a:xfrm>
            <a:off x="6084168" y="1628800"/>
            <a:ext cx="2664296"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破壊後進国・地域</a:t>
            </a:r>
            <a:endParaRPr kumimoji="1" lang="en-US" altLang="ja-JP" sz="3200" dirty="0" smtClean="0">
              <a:solidFill>
                <a:schemeClr val="tx1">
                  <a:lumMod val="95000"/>
                  <a:lumOff val="5000"/>
                </a:schemeClr>
              </a:solidFill>
            </a:endParaRPr>
          </a:p>
          <a:p>
            <a:pPr algn="ctr"/>
            <a:r>
              <a:rPr lang="ja-JP" altLang="en-US" sz="3200" dirty="0" smtClean="0">
                <a:solidFill>
                  <a:schemeClr val="tx1">
                    <a:lumMod val="95000"/>
                    <a:lumOff val="5000"/>
                  </a:schemeClr>
                </a:solidFill>
              </a:rPr>
              <a:t>ガラパゴス</a:t>
            </a:r>
            <a:endParaRPr kumimoji="1" lang="en-US" altLang="ja-JP" sz="3200" dirty="0" smtClean="0">
              <a:solidFill>
                <a:schemeClr val="tx1">
                  <a:lumMod val="95000"/>
                  <a:lumOff val="5000"/>
                </a:schemeClr>
              </a:solidFill>
            </a:endParaRPr>
          </a:p>
          <a:p>
            <a:pPr algn="ctr"/>
            <a:endParaRPr kumimoji="1" lang="ja-JP" altLang="en-US" dirty="0">
              <a:solidFill>
                <a:schemeClr val="tx1">
                  <a:lumMod val="95000"/>
                  <a:lumOff val="5000"/>
                </a:schemeClr>
              </a:solidFill>
            </a:endParaRPr>
          </a:p>
        </p:txBody>
      </p:sp>
      <p:sp>
        <p:nvSpPr>
          <p:cNvPr id="6" name="右矢印 5"/>
          <p:cNvSpPr/>
          <p:nvPr/>
        </p:nvSpPr>
        <p:spPr>
          <a:xfrm>
            <a:off x="3491880" y="1412776"/>
            <a:ext cx="2448272" cy="187220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95000"/>
                    <a:lumOff val="5000"/>
                  </a:schemeClr>
                </a:solidFill>
              </a:rPr>
              <a:t>○自然</a:t>
            </a:r>
            <a:r>
              <a:rPr kumimoji="1" lang="ja-JP" altLang="en-US" dirty="0" smtClean="0">
                <a:solidFill>
                  <a:schemeClr val="tx1">
                    <a:lumMod val="95000"/>
                    <a:lumOff val="5000"/>
                  </a:schemeClr>
                </a:solidFill>
              </a:rPr>
              <a:t>を残せと</a:t>
            </a:r>
            <a:endParaRPr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お節介焼き</a:t>
            </a:r>
            <a:endParaRPr lang="en-US" altLang="ja-JP" dirty="0" smtClean="0">
              <a:solidFill>
                <a:schemeClr val="tx1">
                  <a:lumMod val="95000"/>
                  <a:lumOff val="5000"/>
                </a:schemeClr>
              </a:solidFill>
            </a:endParaRPr>
          </a:p>
          <a:p>
            <a:r>
              <a:rPr lang="ja-JP" altLang="en-US" dirty="0" smtClean="0">
                <a:solidFill>
                  <a:schemeClr val="tx1">
                    <a:lumMod val="95000"/>
                    <a:lumOff val="5000"/>
                  </a:schemeClr>
                </a:solidFill>
              </a:rPr>
              <a:t>○財政援助</a:t>
            </a:r>
            <a:endParaRPr lang="en-US" altLang="ja-JP" dirty="0" smtClean="0">
              <a:solidFill>
                <a:schemeClr val="tx1">
                  <a:lumMod val="95000"/>
                  <a:lumOff val="5000"/>
                </a:schemeClr>
              </a:solidFill>
            </a:endParaRPr>
          </a:p>
        </p:txBody>
      </p:sp>
      <p:sp>
        <p:nvSpPr>
          <p:cNvPr id="11" name="上カーブ矢印 10"/>
          <p:cNvSpPr/>
          <p:nvPr/>
        </p:nvSpPr>
        <p:spPr>
          <a:xfrm rot="1485377">
            <a:off x="1985966" y="3597888"/>
            <a:ext cx="4234776" cy="1308834"/>
          </a:xfrm>
          <a:prstGeom prst="curvedUpArrow">
            <a:avLst>
              <a:gd name="adj1" fmla="val 50000"/>
              <a:gd name="adj2" fmla="val 75361"/>
              <a:gd name="adj3" fmla="val 326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観光客</a:t>
            </a:r>
            <a:endParaRPr kumimoji="1" lang="ja-JP" altLang="en-US" sz="3600" dirty="0">
              <a:solidFill>
                <a:schemeClr val="tx1"/>
              </a:solidFill>
            </a:endParaRPr>
          </a:p>
        </p:txBody>
      </p:sp>
      <p:sp>
        <p:nvSpPr>
          <p:cNvPr id="12" name="円/楕円 11"/>
          <p:cNvSpPr/>
          <p:nvPr/>
        </p:nvSpPr>
        <p:spPr>
          <a:xfrm>
            <a:off x="5745832" y="3810744"/>
            <a:ext cx="1418456"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入域料</a:t>
            </a:r>
            <a:endParaRPr kumimoji="1" lang="ja-JP" altLang="en-US" dirty="0">
              <a:solidFill>
                <a:schemeClr val="tx1">
                  <a:lumMod val="95000"/>
                  <a:lumOff val="5000"/>
                </a:schemeClr>
              </a:solidFill>
            </a:endParaRPr>
          </a:p>
        </p:txBody>
      </p:sp>
      <p:sp>
        <p:nvSpPr>
          <p:cNvPr id="13" name="上カーブ矢印 12"/>
          <p:cNvSpPr/>
          <p:nvPr/>
        </p:nvSpPr>
        <p:spPr>
          <a:xfrm rot="19595191">
            <a:off x="6498806" y="3189957"/>
            <a:ext cx="2605431" cy="718769"/>
          </a:xfrm>
          <a:prstGeom prst="curved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環境破壊</a:t>
            </a:r>
            <a:endParaRPr kumimoji="1" lang="en-US" altLang="ja-JP" sz="3600" dirty="0" smtClean="0">
              <a:solidFill>
                <a:schemeClr val="tx1">
                  <a:lumMod val="95000"/>
                  <a:lumOff val="5000"/>
                </a:schemeClr>
              </a:solidFill>
            </a:endParaRPr>
          </a:p>
          <a:p>
            <a:pPr algn="ctr"/>
            <a:r>
              <a:rPr lang="ja-JP" altLang="en-US" sz="3600" dirty="0" smtClean="0">
                <a:solidFill>
                  <a:schemeClr val="tx1">
                    <a:lumMod val="95000"/>
                    <a:lumOff val="5000"/>
                  </a:schemeClr>
                </a:solidFill>
              </a:rPr>
              <a:t>軽減</a:t>
            </a:r>
            <a:endParaRPr kumimoji="1" lang="ja-JP" altLang="en-US" sz="3600" dirty="0">
              <a:solidFill>
                <a:schemeClr val="tx1">
                  <a:lumMod val="95000"/>
                  <a:lumOff val="5000"/>
                </a:schemeClr>
              </a:solidFill>
            </a:endParaRPr>
          </a:p>
        </p:txBody>
      </p:sp>
      <p:sp>
        <p:nvSpPr>
          <p:cNvPr id="15" name="フローチャート : 和接合 14"/>
          <p:cNvSpPr/>
          <p:nvPr/>
        </p:nvSpPr>
        <p:spPr>
          <a:xfrm>
            <a:off x="4788024" y="4077072"/>
            <a:ext cx="1872208" cy="612648"/>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カーブ矢印 15"/>
          <p:cNvSpPr/>
          <p:nvPr/>
        </p:nvSpPr>
        <p:spPr>
          <a:xfrm rot="1485377" flipH="1">
            <a:off x="560692" y="4129553"/>
            <a:ext cx="6870042" cy="1954735"/>
          </a:xfrm>
          <a:prstGeom prst="curvedUpArrow">
            <a:avLst>
              <a:gd name="adj1" fmla="val 50000"/>
              <a:gd name="adj2" fmla="val 75361"/>
              <a:gd name="adj3" fmla="val 326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smtClean="0">
              <a:solidFill>
                <a:schemeClr val="tx1"/>
              </a:solidFill>
            </a:endParaRPr>
          </a:p>
          <a:p>
            <a:pPr algn="ctr"/>
            <a:endParaRPr lang="en-US" altLang="ja-JP" sz="3600" dirty="0" smtClean="0">
              <a:solidFill>
                <a:schemeClr val="tx1"/>
              </a:solidFill>
            </a:endParaRPr>
          </a:p>
          <a:p>
            <a:pPr algn="ctr"/>
            <a:r>
              <a:rPr kumimoji="1" lang="ja-JP" altLang="en-US" sz="3600" dirty="0" smtClean="0">
                <a:solidFill>
                  <a:schemeClr val="tx1"/>
                </a:solidFill>
              </a:rPr>
              <a:t>出稼ぎ移民認知</a:t>
            </a:r>
            <a:endParaRPr kumimoji="1" lang="ja-JP" altLang="en-US" sz="3600" dirty="0">
              <a:solidFill>
                <a:schemeClr val="tx1"/>
              </a:solidFill>
            </a:endParaRPr>
          </a:p>
        </p:txBody>
      </p:sp>
      <p:sp>
        <p:nvSpPr>
          <p:cNvPr id="17" name="上カーブ矢印 16"/>
          <p:cNvSpPr/>
          <p:nvPr/>
        </p:nvSpPr>
        <p:spPr>
          <a:xfrm rot="19595191">
            <a:off x="6765177" y="4517856"/>
            <a:ext cx="2417188" cy="718769"/>
          </a:xfrm>
          <a:prstGeom prst="curved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環境の</a:t>
            </a:r>
            <a:endParaRPr kumimoji="1" lang="en-US" altLang="ja-JP" sz="3600" dirty="0" smtClean="0">
              <a:solidFill>
                <a:schemeClr val="tx1">
                  <a:lumMod val="95000"/>
                  <a:lumOff val="5000"/>
                </a:schemeClr>
              </a:solidFill>
            </a:endParaRPr>
          </a:p>
          <a:p>
            <a:pPr algn="ctr"/>
            <a:r>
              <a:rPr lang="ja-JP" altLang="en-US" sz="3600" dirty="0" smtClean="0">
                <a:solidFill>
                  <a:schemeClr val="tx1">
                    <a:lumMod val="95000"/>
                    <a:lumOff val="5000"/>
                  </a:schemeClr>
                </a:solidFill>
              </a:rPr>
              <a:t>完全</a:t>
            </a:r>
            <a:r>
              <a:rPr kumimoji="1" lang="ja-JP" altLang="en-US" sz="3600" dirty="0" smtClean="0">
                <a:solidFill>
                  <a:schemeClr val="tx1">
                    <a:lumMod val="95000"/>
                    <a:lumOff val="5000"/>
                  </a:schemeClr>
                </a:solidFill>
              </a:rPr>
              <a:t>保全</a:t>
            </a:r>
            <a:endParaRPr kumimoji="1" lang="ja-JP" altLang="en-US" sz="3600" dirty="0">
              <a:solidFill>
                <a:schemeClr val="tx1">
                  <a:lumMod val="95000"/>
                  <a:lumOff val="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solidFill>
            <a:srgbClr val="FFFF00"/>
          </a:solidFill>
          <a:ln w="38100">
            <a:solidFill>
              <a:schemeClr val="tx1"/>
            </a:solidFill>
          </a:ln>
        </p:spPr>
        <p:txBody>
          <a:bodyPr/>
          <a:lstStyle/>
          <a:p>
            <a:r>
              <a:rPr lang="ja-JP" altLang="en-US" dirty="0" smtClean="0"/>
              <a:t>　ガラパゴス</a:t>
            </a:r>
            <a:endParaRPr lang="ja-JP" altLang="en-US" dirty="0"/>
          </a:p>
        </p:txBody>
      </p:sp>
      <p:sp>
        <p:nvSpPr>
          <p:cNvPr id="55299" name="Rectangle 3"/>
          <p:cNvSpPr>
            <a:spLocks noGrp="1" noChangeArrowheads="1"/>
          </p:cNvSpPr>
          <p:nvPr>
            <p:ph type="body" idx="1"/>
          </p:nvPr>
        </p:nvSpPr>
        <p:spPr>
          <a:xfrm>
            <a:off x="457200" y="1711325"/>
            <a:ext cx="8229600" cy="4525963"/>
          </a:xfrm>
        </p:spPr>
        <p:txBody>
          <a:bodyPr/>
          <a:lstStyle/>
          <a:p>
            <a:r>
              <a:rPr lang="ja-JP" altLang="en-US" dirty="0"/>
              <a:t>１９３６年行政布告により制定されたエクアドル最初の国立公園</a:t>
            </a:r>
          </a:p>
          <a:p>
            <a:r>
              <a:rPr lang="ja-JP" altLang="en-US" dirty="0"/>
              <a:t>全諸島の９７％は自然保護のための山林管理法により「保護区域」に指定</a:t>
            </a:r>
          </a:p>
          <a:p>
            <a:r>
              <a:rPr lang="ja-JP" altLang="en-US" dirty="0"/>
              <a:t>１９７８年ユネスコは世界自然遺産の部にガラパゴス諸島を登録、１９８４年陸地部分が世界生物圏保護区として認定、２００１年海洋保護区も世界遺産に拡大登録</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ln>
            <a:solidFill>
              <a:schemeClr val="tx1"/>
            </a:solidFill>
          </a:ln>
        </p:spPr>
        <p:txBody>
          <a:bodyPr/>
          <a:lstStyle/>
          <a:p>
            <a:r>
              <a:rPr lang="ja-JP" altLang="en-US"/>
              <a:t>ガラパゴス特別検疫制度</a:t>
            </a:r>
          </a:p>
        </p:txBody>
      </p:sp>
      <p:sp>
        <p:nvSpPr>
          <p:cNvPr id="54275" name="Rectangle 3"/>
          <p:cNvSpPr>
            <a:spLocks noGrp="1" noChangeArrowheads="1"/>
          </p:cNvSpPr>
          <p:nvPr>
            <p:ph type="body" idx="1"/>
          </p:nvPr>
        </p:nvSpPr>
        <p:spPr/>
        <p:txBody>
          <a:bodyPr/>
          <a:lstStyle/>
          <a:p>
            <a:r>
              <a:rPr lang="ja-JP" altLang="en-US"/>
              <a:t>外来種にようガラパゴス固有生態系への影響、破壊を未然に防ぐための制度</a:t>
            </a:r>
          </a:p>
          <a:p>
            <a:r>
              <a:rPr lang="ja-JP" altLang="en-US"/>
              <a:t>本土を出発する前には預け入れ荷物の検査、到着後は手荷物検査</a:t>
            </a:r>
          </a:p>
          <a:p>
            <a:r>
              <a:rPr lang="ja-JP" altLang="en-US"/>
              <a:t>１２歳以上の外国人は入島料一人１００ドル、２歳～１１歳は５０ドル支払う</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エベレストに「はしご」設置を検討、混雑緩和で ネパール政府"/>
          <p:cNvPicPr>
            <a:picLocks noChangeAspect="1" noChangeArrowheads="1"/>
          </p:cNvPicPr>
          <p:nvPr/>
        </p:nvPicPr>
        <p:blipFill>
          <a:blip r:embed="rId3" cstate="print"/>
          <a:srcRect/>
          <a:stretch>
            <a:fillRect/>
          </a:stretch>
        </p:blipFill>
        <p:spPr bwMode="auto">
          <a:xfrm>
            <a:off x="1507300" y="134821"/>
            <a:ext cx="5008916" cy="667855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14509" t="43396" r="44459" b="23585"/>
          <a:stretch>
            <a:fillRect/>
          </a:stretch>
        </p:blipFill>
        <p:spPr bwMode="auto">
          <a:xfrm>
            <a:off x="179512" y="360040"/>
            <a:ext cx="8712968" cy="638132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noFill/>
        </p:spPr>
        <p:txBody>
          <a:bodyPr/>
          <a:lstStyle/>
          <a:p>
            <a:fld id="{56637EF6-9B38-4D04-828E-93F0D1FF758A}" type="slidenum">
              <a:rPr lang="en-US" altLang="ja-JP" smtClean="0">
                <a:latin typeface="Arial" pitchFamily="34" charset="0"/>
              </a:rPr>
              <a:pPr/>
              <a:t>5</a:t>
            </a:fld>
            <a:endParaRPr lang="en-US" altLang="ja-JP" smtClean="0">
              <a:latin typeface="Arial" pitchFamily="34" charset="0"/>
            </a:endParaRPr>
          </a:p>
        </p:txBody>
      </p:sp>
      <p:sp>
        <p:nvSpPr>
          <p:cNvPr id="13315" name="Rectangle 2"/>
          <p:cNvSpPr>
            <a:spLocks noGrp="1" noChangeArrowheads="1"/>
          </p:cNvSpPr>
          <p:nvPr>
            <p:ph type="ctrTitle"/>
          </p:nvPr>
        </p:nvSpPr>
        <p:spPr>
          <a:xfrm>
            <a:off x="1017" y="187325"/>
            <a:ext cx="9251503" cy="1441450"/>
          </a:xfrm>
          <a:solidFill>
            <a:srgbClr val="FFFFCC"/>
          </a:solidFill>
          <a:ln w="38100">
            <a:solidFill>
              <a:schemeClr val="tx1"/>
            </a:solidFill>
          </a:ln>
        </p:spPr>
        <p:txBody>
          <a:bodyPr/>
          <a:lstStyle/>
          <a:p>
            <a:r>
              <a:rPr lang="ja-JP" altLang="en-US" sz="4000" dirty="0" smtClean="0"/>
              <a:t>「非日常生活圏」から「日常圏」への接近</a:t>
            </a:r>
          </a:p>
        </p:txBody>
      </p:sp>
      <p:sp>
        <p:nvSpPr>
          <p:cNvPr id="13317" name="Oval 4"/>
          <p:cNvSpPr>
            <a:spLocks noChangeArrowheads="1"/>
          </p:cNvSpPr>
          <p:nvPr/>
        </p:nvSpPr>
        <p:spPr bwMode="auto">
          <a:xfrm>
            <a:off x="899592" y="2420888"/>
            <a:ext cx="2664295" cy="1081534"/>
          </a:xfrm>
          <a:prstGeom prst="ellipse">
            <a:avLst/>
          </a:prstGeom>
          <a:noFill/>
          <a:ln w="57150">
            <a:solidFill>
              <a:schemeClr val="tx2"/>
            </a:solidFill>
            <a:round/>
            <a:headEnd/>
            <a:tailEnd/>
          </a:ln>
        </p:spPr>
        <p:txBody>
          <a:bodyPr wrap="none" anchor="ctr"/>
          <a:lstStyle/>
          <a:p>
            <a:pPr algn="ctr"/>
            <a:r>
              <a:rPr lang="ja-JP" altLang="en-US" sz="3200" dirty="0">
                <a:solidFill>
                  <a:schemeClr val="tx2"/>
                </a:solidFill>
              </a:rPr>
              <a:t>日常生活圏</a:t>
            </a:r>
          </a:p>
        </p:txBody>
      </p:sp>
      <p:sp>
        <p:nvSpPr>
          <p:cNvPr id="13318" name="Oval 5"/>
          <p:cNvSpPr>
            <a:spLocks noChangeArrowheads="1"/>
          </p:cNvSpPr>
          <p:nvPr/>
        </p:nvSpPr>
        <p:spPr bwMode="auto">
          <a:xfrm>
            <a:off x="5148064" y="2420888"/>
            <a:ext cx="2880320" cy="1081087"/>
          </a:xfrm>
          <a:prstGeom prst="ellipse">
            <a:avLst/>
          </a:prstGeom>
          <a:noFill/>
          <a:ln w="38100">
            <a:solidFill>
              <a:schemeClr val="tx2"/>
            </a:solidFill>
            <a:round/>
            <a:headEnd/>
            <a:tailEnd/>
          </a:ln>
        </p:spPr>
        <p:txBody>
          <a:bodyPr wrap="none" anchor="ctr"/>
          <a:lstStyle/>
          <a:p>
            <a:pPr algn="ctr"/>
            <a:r>
              <a:rPr lang="ja-JP" altLang="en-US" sz="3200" dirty="0">
                <a:solidFill>
                  <a:schemeClr val="tx2"/>
                </a:solidFill>
              </a:rPr>
              <a:t>非日常生活圏</a:t>
            </a:r>
          </a:p>
        </p:txBody>
      </p:sp>
      <p:sp>
        <p:nvSpPr>
          <p:cNvPr id="13319" name="AutoShape 6"/>
          <p:cNvSpPr>
            <a:spLocks noChangeArrowheads="1"/>
          </p:cNvSpPr>
          <p:nvPr/>
        </p:nvSpPr>
        <p:spPr bwMode="auto">
          <a:xfrm flipH="1" flipV="1">
            <a:off x="2843808" y="3213348"/>
            <a:ext cx="2808312" cy="647700"/>
          </a:xfrm>
          <a:prstGeom prst="curvedDownArrow">
            <a:avLst>
              <a:gd name="adj1" fmla="val 81961"/>
              <a:gd name="adj2" fmla="val 163922"/>
              <a:gd name="adj3" fmla="val 33333"/>
            </a:avLst>
          </a:prstGeom>
          <a:solidFill>
            <a:schemeClr val="accent6">
              <a:lumMod val="20000"/>
              <a:lumOff val="80000"/>
            </a:schemeClr>
          </a:solidFill>
          <a:ln w="9525">
            <a:solidFill>
              <a:schemeClr val="tx1"/>
            </a:solidFill>
            <a:miter lim="800000"/>
            <a:headEnd/>
            <a:tailEnd/>
          </a:ln>
        </p:spPr>
        <p:txBody>
          <a:bodyPr wrap="none" anchor="ctr"/>
          <a:lstStyle/>
          <a:p>
            <a:endParaRPr lang="ja-JP" altLang="en-US"/>
          </a:p>
        </p:txBody>
      </p:sp>
      <p:sp>
        <p:nvSpPr>
          <p:cNvPr id="13320" name="Text Box 7"/>
          <p:cNvSpPr txBox="1">
            <a:spLocks noChangeArrowheads="1"/>
          </p:cNvSpPr>
          <p:nvPr/>
        </p:nvSpPr>
        <p:spPr bwMode="auto">
          <a:xfrm>
            <a:off x="3851920" y="2996952"/>
            <a:ext cx="1098550" cy="641350"/>
          </a:xfrm>
          <a:prstGeom prst="rect">
            <a:avLst/>
          </a:prstGeom>
          <a:noFill/>
          <a:ln w="9525">
            <a:noFill/>
            <a:miter lim="800000"/>
            <a:headEnd/>
            <a:tailEnd/>
          </a:ln>
        </p:spPr>
        <p:txBody>
          <a:bodyPr wrap="none">
            <a:spAutoFit/>
          </a:bodyPr>
          <a:lstStyle/>
          <a:p>
            <a:r>
              <a:rPr lang="ja-JP" altLang="en-US" sz="3600" dirty="0">
                <a:solidFill>
                  <a:srgbClr val="FF0000"/>
                </a:solidFill>
              </a:rPr>
              <a:t>移動</a:t>
            </a:r>
          </a:p>
        </p:txBody>
      </p:sp>
      <p:sp>
        <p:nvSpPr>
          <p:cNvPr id="13322" name="AutoShape 10"/>
          <p:cNvSpPr>
            <a:spLocks noChangeArrowheads="1"/>
          </p:cNvSpPr>
          <p:nvPr/>
        </p:nvSpPr>
        <p:spPr bwMode="auto">
          <a:xfrm flipH="1">
            <a:off x="2484636" y="3717032"/>
            <a:ext cx="3887564" cy="1439863"/>
          </a:xfrm>
          <a:prstGeom prst="rightArrow">
            <a:avLst>
              <a:gd name="adj1" fmla="val 50000"/>
              <a:gd name="adj2" fmla="val 53776"/>
            </a:avLst>
          </a:prstGeom>
          <a:solidFill>
            <a:schemeClr val="bg1"/>
          </a:solidFill>
          <a:ln w="9525">
            <a:solidFill>
              <a:schemeClr val="tx1"/>
            </a:solidFill>
            <a:miter lim="800000"/>
            <a:headEnd/>
            <a:tailEnd/>
          </a:ln>
        </p:spPr>
        <p:txBody>
          <a:bodyPr wrap="none" anchor="ctr"/>
          <a:lstStyle/>
          <a:p>
            <a:r>
              <a:rPr lang="ja-JP" altLang="en-US" sz="3600" dirty="0" smtClean="0"/>
              <a:t>移動の容易化</a:t>
            </a:r>
            <a:endParaRPr lang="ja-JP" altLang="en-US" sz="3600" dirty="0"/>
          </a:p>
        </p:txBody>
      </p:sp>
      <p:sp>
        <p:nvSpPr>
          <p:cNvPr id="14" name="Text Box 7"/>
          <p:cNvSpPr txBox="1">
            <a:spLocks noChangeArrowheads="1"/>
          </p:cNvSpPr>
          <p:nvPr/>
        </p:nvSpPr>
        <p:spPr bwMode="auto">
          <a:xfrm>
            <a:off x="5637019" y="1772816"/>
            <a:ext cx="2031325" cy="646331"/>
          </a:xfrm>
          <a:prstGeom prst="rect">
            <a:avLst/>
          </a:prstGeom>
          <a:noFill/>
          <a:ln w="9525">
            <a:noFill/>
            <a:miter lim="800000"/>
            <a:headEnd/>
            <a:tailEnd/>
          </a:ln>
        </p:spPr>
        <p:txBody>
          <a:bodyPr wrap="none">
            <a:spAutoFit/>
          </a:bodyPr>
          <a:lstStyle/>
          <a:p>
            <a:r>
              <a:rPr lang="ja-JP" altLang="en-US" sz="3600" dirty="0" smtClean="0">
                <a:solidFill>
                  <a:srgbClr val="FF0000"/>
                </a:solidFill>
              </a:rPr>
              <a:t>提供行動</a:t>
            </a:r>
            <a:endParaRPr lang="ja-JP" altLang="en-US" sz="3600" dirty="0">
              <a:solidFill>
                <a:srgbClr val="FF0000"/>
              </a:solidFill>
            </a:endParaRPr>
          </a:p>
        </p:txBody>
      </p:sp>
      <p:sp>
        <p:nvSpPr>
          <p:cNvPr id="15" name="Text Box 7"/>
          <p:cNvSpPr txBox="1">
            <a:spLocks noChangeArrowheads="1"/>
          </p:cNvSpPr>
          <p:nvPr/>
        </p:nvSpPr>
        <p:spPr bwMode="auto">
          <a:xfrm>
            <a:off x="1043608" y="1772816"/>
            <a:ext cx="2031325" cy="646331"/>
          </a:xfrm>
          <a:prstGeom prst="rect">
            <a:avLst/>
          </a:prstGeom>
          <a:noFill/>
          <a:ln w="9525">
            <a:noFill/>
            <a:miter lim="800000"/>
            <a:headEnd/>
            <a:tailEnd/>
          </a:ln>
        </p:spPr>
        <p:txBody>
          <a:bodyPr wrap="none">
            <a:spAutoFit/>
          </a:bodyPr>
          <a:lstStyle/>
          <a:p>
            <a:r>
              <a:rPr lang="ja-JP" altLang="en-US" sz="3600" dirty="0" smtClean="0">
                <a:solidFill>
                  <a:srgbClr val="FF0000"/>
                </a:solidFill>
              </a:rPr>
              <a:t>待機行動</a:t>
            </a:r>
            <a:endParaRPr lang="ja-JP" altLang="en-US" sz="3600" dirty="0">
              <a:solidFill>
                <a:srgbClr val="FF0000"/>
              </a:solidFill>
            </a:endParaRPr>
          </a:p>
        </p:txBody>
      </p:sp>
      <p:sp>
        <p:nvSpPr>
          <p:cNvPr id="16" name="Oval 4"/>
          <p:cNvSpPr>
            <a:spLocks noChangeArrowheads="1"/>
          </p:cNvSpPr>
          <p:nvPr/>
        </p:nvSpPr>
        <p:spPr bwMode="auto">
          <a:xfrm>
            <a:off x="3059832" y="4939754"/>
            <a:ext cx="3096344" cy="1081534"/>
          </a:xfrm>
          <a:prstGeom prst="ellipse">
            <a:avLst/>
          </a:prstGeom>
          <a:noFill/>
          <a:ln w="57150">
            <a:solidFill>
              <a:schemeClr val="tx2"/>
            </a:solidFill>
            <a:round/>
            <a:headEnd/>
            <a:tailEnd/>
          </a:ln>
        </p:spPr>
        <p:txBody>
          <a:bodyPr wrap="none" anchor="ctr"/>
          <a:lstStyle/>
          <a:p>
            <a:pPr algn="ctr"/>
            <a:r>
              <a:rPr lang="ja-JP" altLang="en-US" sz="3200" dirty="0" smtClean="0">
                <a:solidFill>
                  <a:schemeClr val="tx2"/>
                </a:solidFill>
              </a:rPr>
              <a:t>便宜置籍空間</a:t>
            </a:r>
            <a:endParaRPr lang="ja-JP" altLang="en-US" sz="3200" dirty="0">
              <a:solidFill>
                <a:schemeClr val="tx2"/>
              </a:solidFill>
            </a:endParaRPr>
          </a:p>
        </p:txBody>
      </p:sp>
      <p:sp>
        <p:nvSpPr>
          <p:cNvPr id="17" name="角丸四角形 16"/>
          <p:cNvSpPr/>
          <p:nvPr/>
        </p:nvSpPr>
        <p:spPr>
          <a:xfrm>
            <a:off x="6516216" y="4005064"/>
            <a:ext cx="2016224"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空飛ぶ</a:t>
            </a:r>
            <a:endParaRPr kumimoji="1" lang="en-US" altLang="ja-JP" sz="2800" dirty="0" smtClean="0">
              <a:solidFill>
                <a:schemeClr val="tx1">
                  <a:lumMod val="95000"/>
                  <a:lumOff val="5000"/>
                </a:schemeClr>
              </a:solidFill>
            </a:endParaRPr>
          </a:p>
          <a:p>
            <a:pPr algn="ctr"/>
            <a:r>
              <a:rPr kumimoji="1" lang="ja-JP" altLang="en-US" sz="2800" dirty="0" smtClean="0">
                <a:solidFill>
                  <a:schemeClr val="tx1">
                    <a:lumMod val="95000"/>
                    <a:lumOff val="5000"/>
                  </a:schemeClr>
                </a:solidFill>
              </a:rPr>
              <a:t>眼科病院</a:t>
            </a:r>
            <a:endParaRPr kumimoji="1" lang="ja-JP" altLang="en-US" sz="2800" dirty="0">
              <a:solidFill>
                <a:schemeClr val="tx1">
                  <a:lumMod val="95000"/>
                  <a:lumOff val="5000"/>
                </a:schemeClr>
              </a:solidFill>
            </a:endParaRPr>
          </a:p>
        </p:txBody>
      </p:sp>
      <p:sp>
        <p:nvSpPr>
          <p:cNvPr id="18" name="角丸四角形 17"/>
          <p:cNvSpPr/>
          <p:nvPr/>
        </p:nvSpPr>
        <p:spPr>
          <a:xfrm>
            <a:off x="395536" y="4026768"/>
            <a:ext cx="2016224"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accent3">
                    <a:lumMod val="75000"/>
                  </a:schemeClr>
                </a:solidFill>
              </a:rPr>
              <a:t>出張パーティー屋</a:t>
            </a:r>
            <a:endParaRPr kumimoji="1" lang="ja-JP" altLang="en-US" sz="2800" b="1" dirty="0">
              <a:solidFill>
                <a:schemeClr val="accent3">
                  <a:lumMod val="75000"/>
                </a:schemeClr>
              </a:solidFill>
            </a:endParaRPr>
          </a:p>
        </p:txBody>
      </p:sp>
      <p:sp>
        <p:nvSpPr>
          <p:cNvPr id="19" name="角丸四角形 18"/>
          <p:cNvSpPr/>
          <p:nvPr/>
        </p:nvSpPr>
        <p:spPr>
          <a:xfrm>
            <a:off x="3059832" y="6093296"/>
            <a:ext cx="151216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カジノ船</a:t>
            </a:r>
            <a:endParaRPr kumimoji="1" lang="ja-JP" altLang="en-US" dirty="0">
              <a:solidFill>
                <a:schemeClr val="tx1">
                  <a:lumMod val="95000"/>
                  <a:lumOff val="5000"/>
                </a:schemeClr>
              </a:solidFill>
            </a:endParaRPr>
          </a:p>
        </p:txBody>
      </p:sp>
      <p:sp>
        <p:nvSpPr>
          <p:cNvPr id="20" name="角丸四角形 19"/>
          <p:cNvSpPr/>
          <p:nvPr/>
        </p:nvSpPr>
        <p:spPr>
          <a:xfrm>
            <a:off x="4788024" y="6093296"/>
            <a:ext cx="151216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特別区</a:t>
            </a:r>
            <a:endParaRPr kumimoji="1"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fontScale="90000"/>
          </a:bodyPr>
          <a:lstStyle/>
          <a:p>
            <a:r>
              <a:rPr lang="ja-JP" altLang="en-US" b="1" dirty="0" smtClean="0"/>
              <a:t>ヒマラヤ、旅行会社に貸します</a:t>
            </a:r>
            <a:r>
              <a:rPr lang="en-US" altLang="ja-JP" b="1" dirty="0" smtClean="0"/>
              <a:t/>
            </a:r>
            <a:br>
              <a:rPr lang="en-US" altLang="ja-JP" b="1" dirty="0" smtClean="0"/>
            </a:br>
            <a:r>
              <a:rPr lang="ja-JP" altLang="en-US" b="1" dirty="0" smtClean="0"/>
              <a:t>環境悪化懸念も</a:t>
            </a:r>
            <a:endParaRPr kumimoji="1" lang="ja-JP" altLang="en-US" dirty="0"/>
          </a:p>
        </p:txBody>
      </p:sp>
      <p:sp>
        <p:nvSpPr>
          <p:cNvPr id="3" name="コンテンツ プレースホルダ 2"/>
          <p:cNvSpPr>
            <a:spLocks noGrp="1"/>
          </p:cNvSpPr>
          <p:nvPr>
            <p:ph idx="1"/>
          </p:nvPr>
        </p:nvSpPr>
        <p:spPr>
          <a:xfrm>
            <a:off x="0" y="1600200"/>
            <a:ext cx="9144000" cy="4997152"/>
          </a:xfrm>
        </p:spPr>
        <p:txBody>
          <a:bodyPr>
            <a:normAutofit fontScale="92500"/>
          </a:bodyPr>
          <a:lstStyle/>
          <a:p>
            <a:r>
              <a:rPr lang="ja-JP" altLang="en-US" dirty="0" smtClean="0"/>
              <a:t>ネパールが、ヒマラヤの山々の一部を国内外の民間旅行会社にリースし、観光客を呼び込むことを検討</a:t>
            </a:r>
            <a:endParaRPr lang="en-US" altLang="ja-JP" dirty="0" smtClean="0"/>
          </a:p>
          <a:p>
            <a:r>
              <a:rPr lang="ja-JP" altLang="en-US" dirty="0" smtClean="0"/>
              <a:t>産業がない同国は、豊かな自然を利用して観光収入を増やしたい考えだが、環境悪化を懸念する声も</a:t>
            </a:r>
            <a:endParaRPr lang="en-US" altLang="ja-JP" dirty="0" smtClean="0"/>
          </a:p>
          <a:p>
            <a:r>
              <a:rPr lang="ja-JP" altLang="en-US" dirty="0" smtClean="0"/>
              <a:t>観光・民間航空省によると、約１５００ある山のうち３２６の山が登山客らに開放。同省は、開放済みの山も含め、登山道整備や自然保護規制など必要な対応を協議し、リース対象となる山を絞り込むという</a:t>
            </a:r>
            <a:endParaRPr lang="en-US" altLang="ja-JP" dirty="0" smtClean="0"/>
          </a:p>
          <a:p>
            <a:r>
              <a:rPr lang="ja-JP" altLang="en-US" dirty="0" smtClean="0"/>
              <a:t>最高峰エベレストに集中する登山客を分散させる狙い。</a:t>
            </a:r>
            <a:endParaRPr kumimoji="1" lang="ja-JP"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fontScale="90000"/>
          </a:bodyPr>
          <a:lstStyle/>
          <a:p>
            <a:r>
              <a:rPr lang="ja-JP" altLang="en-US" b="1" dirty="0" smtClean="0"/>
              <a:t>エベレストに「はしご」設置を検討、混雑緩和で ネパール政府</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ja-JP" altLang="en-US" dirty="0" smtClean="0"/>
              <a:t>観光省は「</a:t>
            </a:r>
            <a:r>
              <a:rPr lang="en-US" altLang="ja-JP" dirty="0" smtClean="0"/>
              <a:t>4</a:t>
            </a:r>
            <a:r>
              <a:rPr lang="ja-JP" altLang="en-US" dirty="0" smtClean="0"/>
              <a:t>月～</a:t>
            </a:r>
            <a:r>
              <a:rPr lang="en-US" altLang="ja-JP" dirty="0" smtClean="0"/>
              <a:t>6</a:t>
            </a:r>
            <a:r>
              <a:rPr lang="ja-JP" altLang="en-US" dirty="0" smtClean="0"/>
              <a:t>月の登山シーズン中、ヒラリーステップでは渋滞が発生するため、登山家の安全を考慮してはしごの設置を検討中」と述べた。日程などについては、未決定。</a:t>
            </a:r>
          </a:p>
          <a:p>
            <a:r>
              <a:rPr lang="ja-JP" altLang="en-US" dirty="0" smtClean="0"/>
              <a:t>混雑に対する懸念は、山の斜面で起きた欧州登山家グループと地元ガイドらとの乱闘騒ぎによって浮彫り</a:t>
            </a:r>
          </a:p>
          <a:p>
            <a:r>
              <a:rPr lang="ja-JP" altLang="en-US" dirty="0" smtClean="0"/>
              <a:t>登山者のために氷壁にロープを固定していたネパール人たちが、ロープの取り付けが終わるまで待つよう求めたところ、欧州登山家グループが拒否。グループはロープは不要と述べ、自由に登頂すると主張</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052736"/>
            <a:ext cx="8134672" cy="1470025"/>
          </a:xfrm>
          <a:ln w="38100">
            <a:solidFill>
              <a:schemeClr val="tx1">
                <a:lumMod val="95000"/>
                <a:lumOff val="5000"/>
              </a:schemeClr>
            </a:solidFill>
          </a:ln>
        </p:spPr>
        <p:txBody>
          <a:bodyPr/>
          <a:lstStyle/>
          <a:p>
            <a:r>
              <a:rPr kumimoji="1" lang="ja-JP" altLang="en-US" dirty="0" smtClean="0"/>
              <a:t>エコ、サステイナブル、グリーン</a:t>
            </a:r>
            <a:r>
              <a:rPr kumimoji="1" lang="en-US" altLang="ja-JP" dirty="0" smtClean="0"/>
              <a:t/>
            </a:r>
            <a:br>
              <a:rPr kumimoji="1" lang="en-US" altLang="ja-JP" dirty="0" smtClean="0"/>
            </a:br>
            <a:r>
              <a:rPr kumimoji="1" lang="ja-JP" altLang="en-US" dirty="0" smtClean="0"/>
              <a:t>の氾濫</a:t>
            </a:r>
            <a:endParaRPr kumimoji="1" lang="ja-JP" altLang="en-US" dirty="0"/>
          </a:p>
        </p:txBody>
      </p:sp>
      <p:sp>
        <p:nvSpPr>
          <p:cNvPr id="5" name="サブタイトル 4"/>
          <p:cNvSpPr>
            <a:spLocks noGrp="1"/>
          </p:cNvSpPr>
          <p:nvPr>
            <p:ph type="subTitle" idx="1"/>
          </p:nvPr>
        </p:nvSpPr>
        <p:spPr>
          <a:xfrm>
            <a:off x="971600" y="2780928"/>
            <a:ext cx="7376864" cy="2495128"/>
          </a:xfrm>
        </p:spPr>
        <p:txBody>
          <a:bodyPr>
            <a:noAutofit/>
          </a:bodyPr>
          <a:lstStyle/>
          <a:p>
            <a:pPr algn="l"/>
            <a:r>
              <a:rPr kumimoji="1" lang="ja-JP" altLang="en-US" sz="4400" dirty="0" smtClean="0">
                <a:solidFill>
                  <a:schemeClr val="tx1">
                    <a:lumMod val="95000"/>
                    <a:lumOff val="5000"/>
                  </a:schemeClr>
                </a:solidFill>
              </a:rPr>
              <a:t>環境問題をクローズアップさせた効果はあったが、学者としてよりビジネスになっている</a:t>
            </a:r>
            <a:endParaRPr kumimoji="1" lang="ja-JP" altLang="en-US" sz="4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ja-JP" altLang="en-US" dirty="0" smtClean="0"/>
              <a:t>入域料の限界</a:t>
            </a:r>
            <a:r>
              <a:rPr kumimoji="1" lang="en-US" altLang="ja-JP" dirty="0" smtClean="0"/>
              <a:t/>
            </a:r>
            <a:br>
              <a:rPr kumimoji="1" lang="en-US" altLang="ja-JP" dirty="0" smtClean="0"/>
            </a:br>
            <a:r>
              <a:rPr lang="en-US" altLang="ja-JP" dirty="0" smtClean="0"/>
              <a:t>Deception</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入域料を課税して、観光客を減少させ、環境保全に資金を回すという一石二鳥の</a:t>
            </a:r>
            <a:r>
              <a:rPr lang="ja-JP" altLang="en-US" dirty="0" smtClean="0"/>
              <a:t>発想は、ガラパゴスをはじめ、わがくにでも、沖縄離島で実施されている。富士山の入山料構想も同様である</a:t>
            </a:r>
            <a:endParaRPr lang="en-US" altLang="ja-JP" dirty="0" smtClean="0"/>
          </a:p>
          <a:p>
            <a:r>
              <a:rPr kumimoji="1" lang="ja-JP" altLang="en-US" dirty="0" smtClean="0"/>
              <a:t>しかしながら、現実は環境破壊はストップしない。そもそも、環境と観光の科学的な調和などないのであり、観光客が増えればその分環境に負荷は発生する。</a:t>
            </a:r>
            <a:endParaRPr kumimoji="1" lang="ja-JP"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726218" y="-292387"/>
            <a:ext cx="18596437" cy="584775"/>
          </a:xfrm>
          <a:prstGeom prst="rect">
            <a:avLst/>
          </a:prstGeom>
          <a:solidFill>
            <a:srgbClr val="696EAD"/>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  </a:t>
            </a:r>
            <a:endParaRPr kumimoji="1" lang="ja-JP" alt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[PR]  </a:t>
            </a:r>
            <a:r>
              <a:rPr kumimoji="1" lang="ja-JP" sz="800" b="1" i="0" u="none" strike="noStrike" cap="none" normalizeH="0" baseline="0" dirty="0" smtClean="0">
                <a:ln>
                  <a:noFill/>
                </a:ln>
                <a:solidFill>
                  <a:srgbClr val="0000FF"/>
                </a:solidFill>
                <a:effectLst/>
                <a:latin typeface="Arial" pitchFamily="34" charset="0"/>
                <a:ea typeface="ＭＳ Ｐゴシック" pitchFamily="50" charset="-128"/>
                <a:cs typeface="ＭＳ Ｐゴシック" pitchFamily="50" charset="-128"/>
                <a:hlinkClick r:id="rId2"/>
                <a:hlinkMouseOver r:id=""/>
              </a:rPr>
              <a:t>今日、クレジットカードを作りたい方必見！最短即日で発行ＯＫ！／提携</a:t>
            </a:r>
            <a:r>
              <a:rPr kumimoji="1" 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t>
            </a:r>
            <a:r>
              <a:rPr kumimoji="1" lang="ja-JP" alt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&lt;div style="position:absolute;"&gt;&lt;img width=1 height=1 alt="" src="http://b9.yahoo.co.jp/b?P=m3RRuzE4Mi5Rng3_UfuepQ6QMjAzLgAAAADNyG6t&amp;T=15evo0jek%2fX%3d1398985969%2fE%3d2080194064%2fR%3djp_headlnn%2fK%3d5%2fV%3d2.1%2fW%3dH%2fY%3djp%2fF%3d1524922195%2fH%3dbWgtbG9naW4tc3JjPSJ5biIgYWRjdmVyPTYuNy4y%2fQ%3d-1%2fS%3d1%2fJ%3d3E124064&amp;U=13i5pidi0%2fN%3dD9tHAGRACA0-%2fC%3d300802577.301649308.303256290.313447092%2fD%3dCT%2fB%3d301864891"&gt;&lt;/div&gt;</a:t>
            </a:r>
          </a:p>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&lt;div class="alertBox"&gt;&lt; div class="alert"&gt;&lt; i&gt;&lt;/i&gt;&lt;p&gt;</a:t>
            </a:r>
            <a:r>
              <a:rPr kumimoji="1" 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現在</a:t>
            </a:r>
            <a:r>
              <a:rPr kumimoji="1" lang="ja-JP" alt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&lt;em&gt;JavaScript</a:t>
            </a:r>
            <a:r>
              <a:rPr kumimoji="1" 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が無効</a:t>
            </a:r>
            <a:r>
              <a:rPr kumimoji="1" lang="ja-JP" alt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&lt;/em&gt;</a:t>
            </a:r>
            <a:r>
              <a:rPr kumimoji="1" 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になっています。</a:t>
            </a:r>
            <a:r>
              <a:rPr kumimoji="1" lang="ja-JP" alt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Yahoo!</a:t>
            </a:r>
            <a:r>
              <a:rPr kumimoji="1" 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ニュースのすべての機能を利用するためには、</a:t>
            </a:r>
            <a:r>
              <a:rPr kumimoji="1" lang="ja-JP" alt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JavaScript</a:t>
            </a:r>
            <a:r>
              <a:rPr kumimoji="1" 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の設定を有効にしてください。</a:t>
            </a:r>
            <a:r>
              <a:rPr kumimoji="1" lang="ja-JP" alt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&lt;br&gt;JavaScript</a:t>
            </a:r>
            <a:r>
              <a:rPr kumimoji="1" 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の設定を変更する方法は</a:t>
            </a:r>
            <a:r>
              <a:rPr kumimoji="1" lang="ja-JP" alt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&lt;a href="http://help.yahoo.co.jp/help/jp/common/sys/sys-07.html"&gt;</a:t>
            </a:r>
            <a:r>
              <a:rPr kumimoji="1" 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こちら</a:t>
            </a:r>
            <a:r>
              <a:rPr kumimoji="1" lang="ja-JP" alt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&lt;/a&gt;</a:t>
            </a:r>
            <a:r>
              <a:rPr kumimoji="1" 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a:t>
            </a:r>
            <a:r>
              <a:rPr kumimoji="1" lang="ja-JP" altLang="ja-JP" sz="500" b="0" i="0" u="none" strike="noStrike" cap="none" normalizeH="0" baseline="0" dirty="0" smtClean="0">
                <a:ln>
                  <a:noFill/>
                </a:ln>
                <a:solidFill>
                  <a:srgbClr val="9F9F9F"/>
                </a:solidFill>
                <a:effectLst/>
                <a:latin typeface="Arial" pitchFamily="34" charset="0"/>
                <a:ea typeface="ＭＳ Ｐゴシック" pitchFamily="50" charset="-128"/>
                <a:cs typeface="ＭＳ Ｐゴシック" pitchFamily="50" charset="-128"/>
              </a:rPr>
              <a:t>&lt;/p&gt;&lt; /div&gt;&lt; /div&gt; </a:t>
            </a:r>
          </a:p>
          <a:p>
            <a:pPr marL="0" marR="0" lvl="0" indent="0" algn="ctr" defTabSz="914400" rtl="0" eaLnBrk="0" fontAlgn="ctr" latinLnBrk="0" hangingPunct="0">
              <a:lnSpc>
                <a:spcPct val="100000"/>
              </a:lnSpc>
              <a:spcBef>
                <a:spcPct val="0"/>
              </a:spcBef>
              <a:spcAft>
                <a:spcPct val="0"/>
              </a:spcAft>
              <a:buClrTx/>
              <a:buSzTx/>
              <a:buFontTx/>
              <a:buNone/>
              <a:tabLst/>
            </a:pPr>
            <a:r>
              <a:rPr kumimoji="1" lang="ja-JP" sz="800" b="0" i="0" u="none" strike="noStrike" cap="none" normalizeH="0" baseline="0" dirty="0" smtClean="0">
                <a:ln>
                  <a:noFill/>
                </a:ln>
                <a:solidFill>
                  <a:srgbClr val="666666"/>
                </a:solidFill>
                <a:effectLst/>
                <a:latin typeface="Arial" pitchFamily="34" charset="0"/>
                <a:ea typeface="ＭＳ Ｐゴシック" pitchFamily="50" charset="-128"/>
                <a:cs typeface="ＭＳ Ｐゴシック" pitchFamily="50" charset="-128"/>
              </a:rPr>
              <a:t>ライフ</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ctr" defTabSz="914400" rtl="0" eaLnBrk="0" fontAlgn="ctr" latinLnBrk="0" hangingPunct="0">
              <a:lnSpc>
                <a:spcPct val="100000"/>
              </a:lnSpc>
              <a:spcBef>
                <a:spcPct val="0"/>
              </a:spcBef>
              <a:spcAft>
                <a:spcPct val="0"/>
              </a:spcAft>
              <a:buClrTx/>
              <a:buSzTx/>
              <a:buFontTx/>
              <a:buChar char="•"/>
              <a:tabLst/>
            </a:pPr>
            <a:r>
              <a:rPr kumimoji="1" lang="ja-JP" altLang="ja-JP" sz="200" b="1" i="0" u="none" strike="noStrike" cap="none" normalizeH="0" baseline="0" dirty="0" smtClean="0">
                <a:ln>
                  <a:noFill/>
                </a:ln>
                <a:solidFill>
                  <a:srgbClr val="333333"/>
                </a:solidFill>
                <a:effectLst/>
                <a:latin typeface="Arial" pitchFamily="34" charset="0"/>
                <a:ea typeface="ＭＳ Ｐゴシック" pitchFamily="50" charset="-128"/>
                <a:cs typeface="ＭＳ Ｐゴシック" pitchFamily="50" charset="-128"/>
              </a:rPr>
              <a:t>[ </a:t>
            </a:r>
            <a:r>
              <a:rPr kumimoji="1" lang="ja-JP" sz="200" b="1" i="0" u="none" strike="noStrike" cap="none" normalizeH="0" baseline="0" dirty="0" smtClean="0">
                <a:ln>
                  <a:noFill/>
                </a:ln>
                <a:solidFill>
                  <a:srgbClr val="333333"/>
                </a:solidFill>
                <a:effectLst/>
                <a:latin typeface="Arial" pitchFamily="34" charset="0"/>
                <a:ea typeface="ＭＳ Ｐゴシック" pitchFamily="50" charset="-128"/>
                <a:cs typeface="ＭＳ Ｐゴシック" pitchFamily="50" charset="-128"/>
                <a:hlinkClick r:id="rId3"/>
              </a:rPr>
              <a:t>前の写真</a:t>
            </a:r>
            <a:endParaRPr kumimoji="1" lang="ja-JP" sz="200" b="1" i="0" u="none" strike="noStrike" cap="none" normalizeH="0" baseline="0" dirty="0" smtClean="0">
              <a:ln>
                <a:noFill/>
              </a:ln>
              <a:solidFill>
                <a:srgbClr val="333333"/>
              </a:solidFill>
              <a:effectLst/>
              <a:latin typeface="Arial" pitchFamily="34" charset="0"/>
              <a:ea typeface="ＭＳ Ｐゴシック" pitchFamily="50" charset="-128"/>
              <a:cs typeface="ＭＳ Ｐゴシック" pitchFamily="50" charset="-128"/>
            </a:endParaRPr>
          </a:p>
          <a:p>
            <a:pPr marL="0" marR="0" lvl="0" indent="0" algn="ctr" defTabSz="914400" rtl="0" eaLnBrk="0" fontAlgn="ctr" latinLnBrk="0" hangingPunct="0">
              <a:lnSpc>
                <a:spcPct val="100000"/>
              </a:lnSpc>
              <a:spcBef>
                <a:spcPct val="0"/>
              </a:spcBef>
              <a:spcAft>
                <a:spcPct val="0"/>
              </a:spcAft>
              <a:buClrTx/>
              <a:buSzTx/>
              <a:buFontTx/>
              <a:buChar char="•"/>
              <a:tabLst/>
            </a:pPr>
            <a:r>
              <a:rPr kumimoji="1" lang="ja-JP" sz="200" b="1" i="0" u="none" strike="noStrike" cap="none" normalizeH="0" baseline="0" dirty="0" smtClean="0">
                <a:ln>
                  <a:noFill/>
                </a:ln>
                <a:solidFill>
                  <a:srgbClr val="333333"/>
                </a:solidFill>
                <a:effectLst/>
                <a:latin typeface="Arial" pitchFamily="34" charset="0"/>
                <a:ea typeface="ＭＳ Ｐゴシック" pitchFamily="50" charset="-128"/>
                <a:cs typeface="ＭＳ Ｐゴシック" pitchFamily="50" charset="-128"/>
                <a:hlinkClick r:id="rId4"/>
              </a:rPr>
              <a:t>次の写真</a:t>
            </a:r>
            <a:r>
              <a:rPr kumimoji="1" lang="ja-JP" sz="200" b="1" i="0" u="none" strike="noStrike" cap="none" normalizeH="0" baseline="0" dirty="0" smtClean="0">
                <a:ln>
                  <a:noFill/>
                </a:ln>
                <a:solidFill>
                  <a:srgbClr val="333333"/>
                </a:solidFill>
                <a:effectLst/>
                <a:latin typeface="Arial" pitchFamily="34" charset="0"/>
                <a:ea typeface="ＭＳ Ｐゴシック" pitchFamily="50" charset="-128"/>
                <a:cs typeface="ＭＳ Ｐゴシック" pitchFamily="50" charset="-128"/>
              </a:rPr>
              <a:t> </a:t>
            </a:r>
            <a:r>
              <a:rPr kumimoji="1" lang="ja-JP" altLang="ja-JP" sz="200" b="1" i="0" u="none" strike="noStrike" cap="none" normalizeH="0" baseline="0" dirty="0" smtClean="0">
                <a:ln>
                  <a:noFill/>
                </a:ln>
                <a:solidFill>
                  <a:srgbClr val="333333"/>
                </a:solidFill>
                <a:effectLst/>
                <a:latin typeface="Arial" pitchFamily="34" charset="0"/>
                <a:ea typeface="ＭＳ Ｐゴシック" pitchFamily="50" charset="-128"/>
                <a:cs typeface="ＭＳ Ｐゴシック" pitchFamily="50" charset="-128"/>
              </a:rPr>
              <a:t>]</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ctr" defTabSz="914400" rtl="0" eaLnBrk="0" fontAlgn="b" latinLnBrk="0" hangingPunct="0">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666666"/>
                </a:solidFill>
                <a:effectLst/>
                <a:latin typeface="Arial" pitchFamily="34" charset="0"/>
                <a:ea typeface="ＭＳ Ｐゴシック" pitchFamily="50" charset="-128"/>
                <a:cs typeface="ＭＳ Ｐゴシック" pitchFamily="50" charset="-128"/>
                <a:hlinkClick r:id="rId5"/>
              </a:rPr>
              <a:t>  </a:t>
            </a:r>
            <a:endPar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27" name="Picture 3" descr="ここから本文です"/>
          <p:cNvPicPr>
            <a:picLocks noChangeAspect="1" noChangeArrowheads="1"/>
          </p:cNvPicPr>
          <p:nvPr/>
        </p:nvPicPr>
        <p:blipFill>
          <a:blip r:embed="rId6"/>
          <a:srcRect/>
          <a:stretch>
            <a:fillRect/>
          </a:stretch>
        </p:blipFill>
        <p:spPr bwMode="auto">
          <a:xfrm>
            <a:off x="4572000" y="-457200"/>
            <a:ext cx="9525" cy="9525"/>
          </a:xfrm>
          <a:prstGeom prst="rect">
            <a:avLst/>
          </a:prstGeom>
          <a:noFill/>
        </p:spPr>
      </p:pic>
      <p:pic>
        <p:nvPicPr>
          <p:cNvPr id="1031" name="Picture 7" descr="入山料２５０万円！イモトも断念したエベレストのハードル">
            <a:hlinkClick r:id="rId5"/>
          </p:cNvPr>
          <p:cNvPicPr>
            <a:picLocks noChangeAspect="1" noChangeArrowheads="1"/>
          </p:cNvPicPr>
          <p:nvPr/>
        </p:nvPicPr>
        <p:blipFill>
          <a:blip r:embed="rId7" cstate="print"/>
          <a:srcRect/>
          <a:stretch>
            <a:fillRect/>
          </a:stretch>
        </p:blipFill>
        <p:spPr bwMode="auto">
          <a:xfrm>
            <a:off x="971600" y="764704"/>
            <a:ext cx="7755614" cy="591365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a:spLocks noGrp="1"/>
          </p:cNvSpPr>
          <p:nvPr>
            <p:ph type="ctrTitle"/>
          </p:nvPr>
        </p:nvSpPr>
        <p:spPr>
          <a:solidFill>
            <a:srgbClr val="FFFF00"/>
          </a:solidFill>
        </p:spPr>
        <p:txBody>
          <a:bodyPr/>
          <a:lstStyle/>
          <a:p>
            <a:r>
              <a:rPr lang="ja-JP" altLang="en-US" dirty="0" smtClean="0"/>
              <a:t>ダークツーリズム</a:t>
            </a:r>
            <a:endParaRPr kumimoji="1" lang="ja-JP"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負の世界遺産</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負の世界遺産としてしばしば挙げられるのは、原爆ドームの他、アウシュヴィッツ</a:t>
            </a:r>
            <a:r>
              <a:rPr lang="en-US" altLang="ja-JP" dirty="0" smtClean="0"/>
              <a:t>=</a:t>
            </a:r>
            <a:r>
              <a:rPr lang="ja-JP" altLang="ja-JP" dirty="0" smtClean="0"/>
              <a:t>ビルケナウ強制収容所、奴隷貿易の拠点であったゴレ島、マンデラ大統領が幽閉された島ロベン島等である。</a:t>
            </a:r>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600200"/>
            <a:ext cx="9144000" cy="5257800"/>
          </a:xfrm>
        </p:spPr>
        <p:txBody>
          <a:bodyPr>
            <a:normAutofit fontScale="77500" lnSpcReduction="20000"/>
          </a:bodyPr>
          <a:lstStyle/>
          <a:p>
            <a:r>
              <a:rPr lang="ja-JP" altLang="ja-JP" dirty="0" smtClean="0"/>
              <a:t>戦跡と並んで監獄跡や収容所跡も現代では観光名所</a:t>
            </a:r>
            <a:endParaRPr lang="en-US" altLang="ja-JP" dirty="0" smtClean="0"/>
          </a:p>
          <a:p>
            <a:r>
              <a:rPr lang="ja-JP" altLang="en-US" dirty="0" smtClean="0"/>
              <a:t>グアム観光は戦跡観光からスタート</a:t>
            </a:r>
            <a:endParaRPr lang="en-US" altLang="ja-JP" dirty="0" smtClean="0"/>
          </a:p>
          <a:p>
            <a:r>
              <a:rPr lang="ja-JP" altLang="ja-JP" dirty="0" smtClean="0"/>
              <a:t>日本では網走刑務所が  </a:t>
            </a:r>
            <a:r>
              <a:rPr lang="en-US" altLang="ja-JP" dirty="0" smtClean="0"/>
              <a:t>1983  </a:t>
            </a:r>
            <a:r>
              <a:rPr lang="ja-JP" altLang="ja-JP" dirty="0" smtClean="0"/>
              <a:t>年に博物 館網走監獄として公開され、金沢監獄の一部は、愛知県の博物館 明治村に移築された。</a:t>
            </a:r>
            <a:endParaRPr lang="en-US" altLang="ja-JP" dirty="0" smtClean="0"/>
          </a:p>
          <a:p>
            <a:r>
              <a:rPr lang="ja-JP" altLang="ja-JP" dirty="0" smtClean="0"/>
              <a:t>このように監獄や収容 所、戦跡などが商業化される過程で「暴力」の記憶が薄まってゆく現象を 荻野昌弘は「</a:t>
            </a:r>
            <a:r>
              <a:rPr lang="ja-JP" altLang="ja-JP" dirty="0" smtClean="0">
                <a:solidFill>
                  <a:srgbClr val="FF0000"/>
                </a:solidFill>
              </a:rPr>
              <a:t>消毒</a:t>
            </a:r>
            <a:r>
              <a:rPr lang="ja-JP" altLang="ja-JP" dirty="0" smtClean="0"/>
              <a:t>」と呼んだ </a:t>
            </a:r>
            <a:endParaRPr lang="en-US" altLang="ja-JP" dirty="0" smtClean="0"/>
          </a:p>
          <a:p>
            <a:r>
              <a:rPr lang="ja-JP" altLang="ja-JP" dirty="0" smtClean="0"/>
              <a:t>「消毒」が進む場所と進まない場所の違いは何か。それは、人の出入りの 頻繁さに左右される。例えば、多くの人々が出入りする建物では、換気が行 われ、建物の匂いや湿気が失われる。さらに、人が訪れるようになると、建 物の改修も行われるため、古い建物特有のカビや埃の匂いや湿気はさらに薄 れてゆく。その場所で何が行われていたのか、つまり、人がそこで殺された かもしれないという想像力を掻き立てるのは、視覚や聴覚よりも嗅覚や触覚</a:t>
            </a:r>
            <a:r>
              <a:rPr lang="en-US" altLang="ja-JP" dirty="0" smtClean="0"/>
              <a:t/>
            </a:r>
            <a:br>
              <a:rPr lang="en-US" altLang="ja-JP" dirty="0" smtClean="0"/>
            </a:br>
            <a:r>
              <a:rPr lang="en-US" altLang="ja-JP" dirty="0" smtClean="0"/>
              <a:t> </a:t>
            </a:r>
            <a:endParaRPr lang="ja-JP" altLang="ja-JP" dirty="0" smtClean="0"/>
          </a:p>
          <a:p>
            <a:endParaRPr kumimoji="1" lang="ja-JP" altLang="en-US" dirty="0"/>
          </a:p>
        </p:txBody>
      </p:sp>
      <p:sp>
        <p:nvSpPr>
          <p:cNvPr id="4" name="タイトル 3"/>
          <p:cNvSpPr>
            <a:spLocks noGrp="1"/>
          </p:cNvSpPr>
          <p:nvPr>
            <p:ph type="title"/>
          </p:nvPr>
        </p:nvSpPr>
        <p:spPr>
          <a:solidFill>
            <a:srgbClr val="FFFF00"/>
          </a:solidFill>
        </p:spPr>
        <p:txBody>
          <a:bodyPr/>
          <a:lstStyle/>
          <a:p>
            <a:r>
              <a:rPr lang="ja-JP" altLang="ja-JP" dirty="0" smtClean="0"/>
              <a:t>戦跡</a:t>
            </a:r>
            <a:r>
              <a:rPr lang="ja-JP" altLang="en-US" dirty="0" smtClean="0"/>
              <a:t>、</a:t>
            </a:r>
            <a:r>
              <a:rPr lang="ja-JP" altLang="ja-JP" dirty="0" smtClean="0"/>
              <a:t>監獄跡</a:t>
            </a:r>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原爆ドーム</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70000" lnSpcReduction="20000"/>
          </a:bodyPr>
          <a:lstStyle/>
          <a:p>
            <a:r>
              <a:rPr lang="ja-JP" altLang="ja-JP" dirty="0" smtClean="0"/>
              <a:t>広島市当局は当初、経済的負担理由で原爆ドーム保存には消極的であつたが、補修費用の募金活動をはじめ保存を求める運動が始まり、広島市議会の永久保存することの決議を受け、広島市による保存・管理が継続された。被爆</a:t>
            </a:r>
            <a:r>
              <a:rPr lang="en-US" altLang="ja-JP" dirty="0" smtClean="0"/>
              <a:t>50</a:t>
            </a:r>
            <a:r>
              <a:rPr lang="ja-JP" altLang="ja-JP" dirty="0" smtClean="0"/>
              <a:t>年にあたる</a:t>
            </a:r>
            <a:r>
              <a:rPr lang="en-US" altLang="ja-JP" dirty="0" smtClean="0"/>
              <a:t>1995</a:t>
            </a:r>
            <a:r>
              <a:rPr lang="ja-JP" altLang="ja-JP" dirty="0" smtClean="0"/>
              <a:t>年には国の史跡に指定され、翌</a:t>
            </a:r>
            <a:r>
              <a:rPr lang="en-US" altLang="ja-JP" dirty="0" smtClean="0"/>
              <a:t>1996</a:t>
            </a:r>
            <a:r>
              <a:rPr lang="ja-JP" altLang="ja-JP" dirty="0" smtClean="0"/>
              <a:t>年</a:t>
            </a:r>
            <a:r>
              <a:rPr lang="en-US" altLang="ja-JP" dirty="0" smtClean="0"/>
              <a:t>12</a:t>
            </a:r>
            <a:r>
              <a:rPr lang="ja-JP" altLang="ja-JP" dirty="0" smtClean="0"/>
              <a:t>月</a:t>
            </a:r>
            <a:r>
              <a:rPr lang="en-US" altLang="ja-JP" dirty="0" smtClean="0"/>
              <a:t>5</a:t>
            </a:r>
            <a:r>
              <a:rPr lang="ja-JP" altLang="ja-JP" dirty="0" smtClean="0"/>
              <a:t>日には、ユネスコの世界遺産への登録が決定された。当初、世界遺産への推薦に日本政府は「その遺産が国内法</a:t>
            </a:r>
            <a:r>
              <a:rPr lang="en-US" altLang="ja-JP" dirty="0" smtClean="0"/>
              <a:t>(</a:t>
            </a:r>
            <a:r>
              <a:rPr lang="ja-JP" altLang="ja-JP" dirty="0" smtClean="0"/>
              <a:t>文化遺産であれば日本では文化財保護法</a:t>
            </a:r>
            <a:r>
              <a:rPr lang="en-US" altLang="ja-JP" dirty="0" smtClean="0"/>
              <a:t>)</a:t>
            </a:r>
            <a:r>
              <a:rPr lang="ja-JP" altLang="ja-JP" dirty="0" smtClean="0"/>
              <a:t>で保護されていること」が条件であるとしており、「原爆ドームは歴史が浅く、文化財に指定できないため、推薦要件を満たさない」として原爆ドームの推薦には消極的であった。消極的</a:t>
            </a:r>
            <a:r>
              <a:rPr lang="ja-JP" altLang="ja-JP" dirty="0" err="1" smtClean="0"/>
              <a:t>だつた</a:t>
            </a:r>
            <a:r>
              <a:rPr lang="ja-JP" altLang="ja-JP" dirty="0" smtClean="0"/>
              <a:t>背景には、アメリカや中国。韓国を刺激したくないという政治的配慮が強く働いていたことがあるとされる。</a:t>
            </a:r>
            <a:r>
              <a:rPr lang="en-US" altLang="ja-JP" dirty="0" smtClean="0"/>
              <a:t>1995</a:t>
            </a:r>
            <a:r>
              <a:rPr lang="ja-JP" altLang="ja-JP" dirty="0" smtClean="0"/>
              <a:t>年文化庁は文化財保護法の史跡指定基準を改正し、原爆ドームを国の史跡に指定した。これをうけて、日本政府は同年</a:t>
            </a:r>
            <a:r>
              <a:rPr lang="en-US" altLang="ja-JP" dirty="0" smtClean="0"/>
              <a:t>9</a:t>
            </a:r>
            <a:r>
              <a:rPr lang="ja-JP" altLang="ja-JP" dirty="0" smtClean="0"/>
              <a:t>月に原爆ドームを世界遺産に推薦し、世界遺産登録されることとなった。</a:t>
            </a:r>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旧朝鮮総督府と景福宮</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朝鮮総督府は原爆ドームとは異なり、地元民からは、負の世界遺産としては選択されず、景福宮が見渡せる景観が選択された。韓国の世論も、旧朝鮮総督府庁舎について、撤去と保存</a:t>
            </a:r>
            <a:r>
              <a:rPr lang="en-US" altLang="ja-JP" dirty="0" smtClean="0"/>
              <a:t>(</a:t>
            </a:r>
            <a:r>
              <a:rPr lang="ja-JP" altLang="ja-JP" dirty="0" smtClean="0"/>
              <a:t>その多くは移転保</a:t>
            </a:r>
            <a:r>
              <a:rPr lang="ja-JP" altLang="ja-JP" dirty="0" err="1" smtClean="0"/>
              <a:t>わの</a:t>
            </a:r>
            <a:r>
              <a:rPr lang="ja-JP" altLang="ja-JP" dirty="0" smtClean="0"/>
              <a:t>間でゆれて、結局は撤去となった。旧総督府庁舎撤去前と撤去後の写真を見ると、光化門と景福宮正殿の間に存在した旧庁舎の、王宮の建築群との差異が強く認識される。</a:t>
            </a:r>
          </a:p>
          <a:p>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solidFill>
            <a:srgbClr val="FFC000"/>
          </a:solidFill>
          <a:ln>
            <a:solidFill>
              <a:schemeClr val="tx1">
                <a:lumMod val="85000"/>
                <a:lumOff val="15000"/>
              </a:schemeClr>
            </a:solidFill>
          </a:ln>
        </p:spPr>
        <p:txBody>
          <a:bodyPr>
            <a:normAutofit/>
          </a:bodyPr>
          <a:lstStyle/>
          <a:p>
            <a:r>
              <a:rPr lang="ja-JP" altLang="en-US" dirty="0" smtClean="0"/>
              <a:t>「空飛ぶ眼科病院」</a:t>
            </a:r>
            <a:endParaRPr kumimoji="1" lang="ja-JP" altLang="en-US" dirty="0"/>
          </a:p>
        </p:txBody>
      </p:sp>
      <p:sp>
        <p:nvSpPr>
          <p:cNvPr id="3" name="コンテンツ プレースホルダ 2"/>
          <p:cNvSpPr>
            <a:spLocks noGrp="1"/>
          </p:cNvSpPr>
          <p:nvPr>
            <p:ph idx="1"/>
          </p:nvPr>
        </p:nvSpPr>
        <p:spPr>
          <a:xfrm>
            <a:off x="0" y="1268760"/>
            <a:ext cx="9144000" cy="5589240"/>
          </a:xfrm>
        </p:spPr>
        <p:txBody>
          <a:bodyPr>
            <a:noAutofit/>
          </a:bodyPr>
          <a:lstStyle/>
          <a:p>
            <a:r>
              <a:rPr lang="ja-JP" altLang="en-US" sz="2000" dirty="0" smtClean="0"/>
              <a:t>一見、普通の飛行機だけど、機内には眼科の診察室や手術室がある、そんな飛行機があるそうです。ニューヨークに本部を置くＮＰＯ「オービス・インターナショナル」が運営するこの「空飛ぶ眼科病院」は、医療がいきわたっていない国へ文字通り飛んでいき、治療を行います。</a:t>
            </a:r>
            <a:r>
              <a:rPr lang="ja-JP" altLang="en-US" sz="2000" u="sng" dirty="0" smtClean="0"/>
              <a:t>米ＣＮＮ</a:t>
            </a:r>
            <a:r>
              <a:rPr lang="ja-JP" altLang="en-US" sz="2000" dirty="0" smtClean="0"/>
              <a:t>によると、「空飛ぶ眼科病院」は</a:t>
            </a:r>
            <a:r>
              <a:rPr lang="en-US" altLang="ja-JP" sz="2000" dirty="0" smtClean="0"/>
              <a:t>82</a:t>
            </a:r>
            <a:r>
              <a:rPr lang="ja-JP" altLang="en-US" sz="2000" dirty="0" smtClean="0"/>
              <a:t>年に活動を開始して以来、世界</a:t>
            </a:r>
            <a:r>
              <a:rPr lang="en-US" altLang="ja-JP" sz="2000" dirty="0" smtClean="0"/>
              <a:t>78</a:t>
            </a:r>
            <a:r>
              <a:rPr lang="ja-JP" altLang="en-US" sz="2000" dirty="0" smtClean="0"/>
              <a:t>ヵ国を訪れ、</a:t>
            </a:r>
            <a:r>
              <a:rPr lang="en-US" altLang="ja-JP" sz="2000" dirty="0" smtClean="0"/>
              <a:t>92</a:t>
            </a:r>
            <a:r>
              <a:rPr lang="ja-JP" altLang="en-US" sz="2000" dirty="0" smtClean="0"/>
              <a:t>万</a:t>
            </a:r>
            <a:r>
              <a:rPr lang="en-US" altLang="ja-JP" sz="2000" dirty="0" smtClean="0"/>
              <a:t>5000</a:t>
            </a:r>
            <a:r>
              <a:rPr lang="ja-JP" altLang="en-US" sz="2000" dirty="0" smtClean="0"/>
              <a:t>件もの手術を実施しています。けれども、まだまだやるべき仕事はあります。世界保健機関（</a:t>
            </a:r>
            <a:r>
              <a:rPr lang="en-US" altLang="ja-JP" sz="2000" dirty="0" smtClean="0"/>
              <a:t>WHO</a:t>
            </a:r>
            <a:r>
              <a:rPr lang="ja-JP" altLang="en-US" sz="2000" dirty="0" smtClean="0"/>
              <a:t>）によると、世界には約</a:t>
            </a:r>
            <a:r>
              <a:rPr lang="en-US" altLang="ja-JP" sz="2000" dirty="0" smtClean="0"/>
              <a:t>2</a:t>
            </a:r>
            <a:r>
              <a:rPr lang="ja-JP" altLang="en-US" sz="2000" dirty="0" smtClean="0"/>
              <a:t>億</a:t>
            </a:r>
            <a:r>
              <a:rPr lang="en-US" altLang="ja-JP" sz="2000" dirty="0" smtClean="0"/>
              <a:t>8500</a:t>
            </a:r>
            <a:r>
              <a:rPr lang="ja-JP" altLang="en-US" sz="2000" dirty="0" smtClean="0"/>
              <a:t>万人の視覚障害者が存在し、そのうちの</a:t>
            </a:r>
            <a:r>
              <a:rPr lang="en-US" altLang="ja-JP" sz="2000" dirty="0" smtClean="0"/>
              <a:t>90</a:t>
            </a:r>
            <a:r>
              <a:rPr lang="ja-JP" altLang="en-US" sz="2000" dirty="0" smtClean="0"/>
              <a:t>％が途上国に住み、しかもそのうちの</a:t>
            </a:r>
            <a:r>
              <a:rPr lang="en-US" altLang="ja-JP" sz="2000" dirty="0" smtClean="0"/>
              <a:t>80</a:t>
            </a:r>
            <a:r>
              <a:rPr lang="ja-JP" altLang="en-US" sz="2000" dirty="0" smtClean="0"/>
              <a:t>％は、適切な治療さえ受ければ、目が見えるようになったり視力が改善したりするからです。 「空飛ぶ眼科病院」の発案者は米国の眼科医のデビッド・ペイトン。ユナイテッド航空が寄付した旅客機を眼科病院に改造し、プロジェクトがスタートしました。一箇所での滞在期間は</a:t>
            </a:r>
            <a:r>
              <a:rPr lang="en-US" altLang="ja-JP" sz="2000" dirty="0" smtClean="0"/>
              <a:t>2</a:t>
            </a:r>
            <a:r>
              <a:rPr lang="ja-JP" altLang="en-US" sz="2000" dirty="0" err="1" smtClean="0"/>
              <a:t>、</a:t>
            </a:r>
            <a:r>
              <a:rPr lang="en-US" altLang="ja-JP" sz="2000" dirty="0" smtClean="0"/>
              <a:t>3</a:t>
            </a:r>
            <a:r>
              <a:rPr lang="ja-JP" altLang="en-US" sz="2000" dirty="0" smtClean="0"/>
              <a:t>週間。 乗組員は医師、看護師、麻酔科医、航空整備士など、最も多いときで</a:t>
            </a:r>
            <a:r>
              <a:rPr lang="en-US" altLang="ja-JP" sz="2000" dirty="0" smtClean="0"/>
              <a:t>24</a:t>
            </a:r>
            <a:r>
              <a:rPr lang="ja-JP" altLang="en-US" sz="2000" dirty="0" smtClean="0"/>
              <a:t>人。有給のスタッフもいれば、ボランティアのスタッフもいるそうですが、パイロットはボランティアとのこと。また少し前にフェデックス社が飛行機を寄付。現在、</a:t>
            </a:r>
            <a:r>
              <a:rPr lang="en-US" altLang="ja-JP" sz="2000" dirty="0" smtClean="0"/>
              <a:t>2</a:t>
            </a:r>
            <a:r>
              <a:rPr lang="ja-JP" altLang="en-US" sz="2000" dirty="0" smtClean="0"/>
              <a:t>代目の「空飛ぶ眼科病院」になるべく改造中だそうです。</a:t>
            </a:r>
            <a:br>
              <a:rPr lang="ja-JP" altLang="en-US" sz="2000" dirty="0" smtClean="0"/>
            </a:br>
            <a:r>
              <a:rPr lang="ja-JP" altLang="en-US" sz="2000" dirty="0" smtClean="0"/>
              <a:t>「空飛ぶ眼科病院」は治療以外にもう一つ重要な活動をしています。それは眼科医の育成です。機内には手術室で行われているオペを見られる</a:t>
            </a:r>
            <a:r>
              <a:rPr lang="en-US" altLang="ja-JP" sz="2000" dirty="0" smtClean="0"/>
              <a:t>AV</a:t>
            </a:r>
            <a:r>
              <a:rPr lang="ja-JP" altLang="en-US" sz="2000" dirty="0" smtClean="0"/>
              <a:t>システムを完備した教室もあり、現地の医師が学べるようになっているのです。</a:t>
            </a:r>
            <a:br>
              <a:rPr lang="ja-JP" altLang="en-US" sz="2000" dirty="0" smtClean="0"/>
            </a:br>
            <a:endParaRPr kumimoji="1" lang="ja-JP" altLang="en-US"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3778"/>
            <a:ext cx="8229600" cy="1301006"/>
          </a:xfrm>
          <a:solidFill>
            <a:srgbClr val="FFFF00"/>
          </a:solidFill>
          <a:ln w="38100">
            <a:solidFill>
              <a:schemeClr val="tx1"/>
            </a:solidFill>
          </a:ln>
        </p:spPr>
        <p:txBody>
          <a:bodyPr>
            <a:normAutofit/>
          </a:bodyPr>
          <a:lstStyle/>
          <a:p>
            <a:r>
              <a:rPr lang="ja-JP" altLang="en-US" b="1" dirty="0" smtClean="0"/>
              <a:t>チェルノブイリ</a:t>
            </a:r>
            <a:endParaRPr kumimoji="1" lang="ja-JP" altLang="en-US" dirty="0"/>
          </a:p>
        </p:txBody>
      </p:sp>
      <p:sp>
        <p:nvSpPr>
          <p:cNvPr id="3" name="コンテンツ プレースホルダ 2"/>
          <p:cNvSpPr>
            <a:spLocks noGrp="1"/>
          </p:cNvSpPr>
          <p:nvPr>
            <p:ph idx="1"/>
          </p:nvPr>
        </p:nvSpPr>
        <p:spPr>
          <a:xfrm>
            <a:off x="457200" y="2132856"/>
            <a:ext cx="8229600" cy="4525963"/>
          </a:xfrm>
        </p:spPr>
        <p:txBody>
          <a:bodyPr>
            <a:normAutofit fontScale="92500" lnSpcReduction="20000"/>
          </a:bodyPr>
          <a:lstStyle/>
          <a:p>
            <a:r>
              <a:rPr lang="ja-JP" altLang="en-US" dirty="0" smtClean="0"/>
              <a:t>原発自体は００年に運転を停止したが廃炉作業は終わっていない。</a:t>
            </a:r>
            <a:endParaRPr lang="en-US" altLang="ja-JP" dirty="0" smtClean="0"/>
          </a:p>
          <a:p>
            <a:r>
              <a:rPr lang="ja-JP" altLang="en-US" dirty="0" smtClean="0"/>
              <a:t>原発労働者が住んでいた市内は、事故当時のままの姿で残る</a:t>
            </a:r>
            <a:endParaRPr lang="en-US" altLang="ja-JP" dirty="0" smtClean="0"/>
          </a:p>
          <a:p>
            <a:r>
              <a:rPr lang="ja-JP" altLang="en-US" dirty="0" smtClean="0"/>
              <a:t>「ウクライナでも原発事故は過去の話。忘却は事故後、２年を過ぎた頃から始まったと思う。今は事故が起きた１９８６年という数字しか知らない。観光が解禁されてもウクライナからのツアー客は少ない」「今のチェルノブイリは話題にもならない。自分の仕事は、情報を与えて知ってもらうこと」</a:t>
            </a:r>
            <a:endParaRPr kumimoji="1" lang="ja-JP"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s.c.yimg.jp/res/chie-que-1183/1/183/863/481/i320">
            <a:hlinkClick r:id="rId3"/>
          </p:cNvPr>
          <p:cNvPicPr>
            <a:picLocks noChangeAspect="1" noChangeArrowheads="1"/>
          </p:cNvPicPr>
          <p:nvPr/>
        </p:nvPicPr>
        <p:blipFill>
          <a:blip r:embed="rId4" cstate="print"/>
          <a:srcRect/>
          <a:stretch>
            <a:fillRect/>
          </a:stretch>
        </p:blipFill>
        <p:spPr bwMode="auto">
          <a:xfrm>
            <a:off x="548944" y="520794"/>
            <a:ext cx="7623456" cy="5860534"/>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62064"/>
            <a:ext cx="8229600" cy="1143000"/>
          </a:xfrm>
          <a:ln w="57150">
            <a:solidFill>
              <a:schemeClr val="tx1">
                <a:lumMod val="95000"/>
                <a:lumOff val="5000"/>
              </a:schemeClr>
            </a:solidFill>
          </a:ln>
        </p:spPr>
        <p:txBody>
          <a:bodyPr/>
          <a:lstStyle/>
          <a:p>
            <a:r>
              <a:rPr kumimoji="1" lang="ja-JP" altLang="en-US" dirty="0" smtClean="0"/>
              <a:t>スラム、廃墟観光</a:t>
            </a:r>
            <a:endParaRPr kumimoji="1" lang="ja-JP"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移民規制とスラムの発生</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solidFill>
                  <a:srgbClr val="FF0000"/>
                </a:solidFill>
              </a:rPr>
              <a:t>1930</a:t>
            </a:r>
            <a:r>
              <a:rPr lang="ja-JP" altLang="en-US" dirty="0" smtClean="0">
                <a:solidFill>
                  <a:srgbClr val="FF0000"/>
                </a:solidFill>
              </a:rPr>
              <a:t>年</a:t>
            </a:r>
            <a:r>
              <a:rPr lang="en-US" altLang="ja-JP" dirty="0" smtClean="0">
                <a:solidFill>
                  <a:srgbClr val="FF0000"/>
                </a:solidFill>
              </a:rPr>
              <a:t>-70</a:t>
            </a:r>
            <a:r>
              <a:rPr lang="ja-JP" altLang="en-US" dirty="0" smtClean="0">
                <a:solidFill>
                  <a:srgbClr val="FF0000"/>
                </a:solidFill>
              </a:rPr>
              <a:t>年　国境移動は規制の方向</a:t>
            </a:r>
            <a:r>
              <a:rPr lang="ja-JP" altLang="en-US" dirty="0" smtClean="0"/>
              <a:t>　移民の世紀に固まった領土配分の固定化のまま規制</a:t>
            </a:r>
          </a:p>
          <a:p>
            <a:r>
              <a:rPr kumimoji="1" lang="ja-JP" altLang="en-US" dirty="0" smtClean="0"/>
              <a:t>「移民の世紀」を終了したことにより、ヒトの移動を通じた所得の平等化の努力を失う</a:t>
            </a:r>
            <a:endParaRPr kumimoji="1" lang="en-US" altLang="ja-JP" dirty="0" smtClean="0"/>
          </a:p>
          <a:p>
            <a:r>
              <a:rPr lang="ja-JP" altLang="en-US" dirty="0" smtClean="0"/>
              <a:t>第三世界のスラムに大量貧民が累積➵「国民国家」が解決すべき問題とされる</a:t>
            </a:r>
            <a:endParaRPr lang="en-US" altLang="ja-JP"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9050">
            <a:solidFill>
              <a:schemeClr val="tx1"/>
            </a:solidFill>
          </a:ln>
        </p:spPr>
        <p:txBody>
          <a:bodyPr>
            <a:normAutofit/>
          </a:bodyPr>
          <a:lstStyle/>
          <a:p>
            <a:r>
              <a:rPr kumimoji="1" lang="ja-JP" altLang="en-US" dirty="0" smtClean="0"/>
              <a:t>南アフリカ　現役再現スラム観光</a:t>
            </a:r>
            <a:endParaRPr kumimoji="1" lang="ja-JP" altLang="en-US" dirty="0"/>
          </a:p>
        </p:txBody>
      </p:sp>
      <p:pic>
        <p:nvPicPr>
          <p:cNvPr id="54274" name="Picture 2" descr="shanty1"/>
          <p:cNvPicPr>
            <a:picLocks noChangeAspect="1" noChangeArrowheads="1"/>
          </p:cNvPicPr>
          <p:nvPr/>
        </p:nvPicPr>
        <p:blipFill>
          <a:blip r:embed="rId3" cstate="print"/>
          <a:srcRect/>
          <a:stretch>
            <a:fillRect/>
          </a:stretch>
        </p:blipFill>
        <p:spPr bwMode="auto">
          <a:xfrm>
            <a:off x="271636" y="1897359"/>
            <a:ext cx="5524500" cy="2971801"/>
          </a:xfrm>
          <a:prstGeom prst="rect">
            <a:avLst/>
          </a:prstGeom>
          <a:noFill/>
        </p:spPr>
      </p:pic>
      <p:pic>
        <p:nvPicPr>
          <p:cNvPr id="54276" name="Picture 4" descr="shanty2"/>
          <p:cNvPicPr>
            <a:picLocks noChangeAspect="1" noChangeArrowheads="1"/>
          </p:cNvPicPr>
          <p:nvPr/>
        </p:nvPicPr>
        <p:blipFill>
          <a:blip r:embed="rId4" cstate="print"/>
          <a:srcRect/>
          <a:stretch>
            <a:fillRect/>
          </a:stretch>
        </p:blipFill>
        <p:spPr bwMode="auto">
          <a:xfrm>
            <a:off x="3584004" y="3707084"/>
            <a:ext cx="5524500" cy="2962276"/>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32656"/>
            <a:ext cx="8568952" cy="1143000"/>
          </a:xfrm>
          <a:ln w="12700">
            <a:solidFill>
              <a:schemeClr val="accent1"/>
            </a:solidFill>
          </a:ln>
        </p:spPr>
        <p:txBody>
          <a:bodyPr>
            <a:normAutofit fontScale="90000"/>
          </a:bodyPr>
          <a:lstStyle/>
          <a:p>
            <a:r>
              <a:rPr kumimoji="1" lang="ja-JP" altLang="en-US" dirty="0" smtClean="0"/>
              <a:t>アルゼンチン　旧スラム再現カミニート</a:t>
            </a:r>
            <a:endParaRPr kumimoji="1" lang="ja-JP" altLang="en-US" dirty="0"/>
          </a:p>
        </p:txBody>
      </p:sp>
      <p:pic>
        <p:nvPicPr>
          <p:cNvPr id="73730" name="Picture 2" descr="C:\Users\teramae\Desktop\860OKMZO\IMG_0420.JPG"/>
          <p:cNvPicPr>
            <a:picLocks noChangeAspect="1" noChangeArrowheads="1"/>
          </p:cNvPicPr>
          <p:nvPr/>
        </p:nvPicPr>
        <p:blipFill>
          <a:blip r:embed="rId3" cstate="print"/>
          <a:srcRect/>
          <a:stretch>
            <a:fillRect/>
          </a:stretch>
        </p:blipFill>
        <p:spPr bwMode="auto">
          <a:xfrm>
            <a:off x="0" y="2757113"/>
            <a:ext cx="9144000" cy="2832127"/>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日本では</a:t>
            </a:r>
            <a:r>
              <a:rPr kumimoji="1" lang="ja-JP" altLang="en-US" dirty="0" smtClean="0"/>
              <a:t>？姫路都市モノレール</a:t>
            </a:r>
            <a:endParaRPr kumimoji="1" lang="ja-JP" altLang="en-US" dirty="0"/>
          </a:p>
        </p:txBody>
      </p:sp>
      <p:sp>
        <p:nvSpPr>
          <p:cNvPr id="55298" name="AutoShape 2" descr="data:image/jpeg;base64,/9j/4AAQSkZJRgABAQAAAQABAAD/2wCEAAkGBhQSERUUExQWFRUWGBoaGBgYGBobHxsaGBcYHhobGBsYGyYfFxokHBccHy8gIycpLSwsGB4xNTAqNSYrLCkBCQoKDgwOGg8PGiwkHyQpLCksLCkpLCkpKSkpKSwpLCwsKSwpKSksLCwsKSwsLCwpKSksLCwsKSwsLCkpKSksLP/AABEIALcBFAMBIgACEQEDEQH/xAAbAAACAwEBAQAAAAAAAAAAAAAEBQIDBgABB//EAEIQAAECBAQDBQcCBQMCBgMAAAECEQADITEEEkFRBWFxBiKBkfATMkKhscHRUuEHI2Jy8RSCksLSFTNTorLyJEOD/8QAGQEAAwEBAQAAAAAAAAAAAAAAAQIDBAAF/8QAJhEAAgICAwACAgIDAQAAAAAAAAECEQMhEjFBUWETIiORUnGhBP/aAAwDAQACEQMRAD8Az2BxqZyiSSGLF6nr+0Fq4xKlLyqBDMQCDUn4lUu2lGgKXLw0otLmKZj3lpSXIelBrQWinEol4kIGbKtINWHecvXo9OUZ7oDk0h/guOy5oUrVNgonvdK0D6wHOC5hJNzoPtsBHnZrsipSlKRNBUm6QGoeRvXnDWciZLWykUcBlJY9UlLu/OOcpvoeN1ZUDlS3JvlFOZyyQfD1WGSJaVh2Y6pNweYgHGy1jUgbBhf5xjx2nXoGj1OGAqot1PlHGahIcOo6ZXv12gCWLO/W8SXNNQCQmtDtuX0h3p9k5TS0iMyaoKCypRIqALD8Rq+GdoyR3xmHzHQ6xjp2Y0AvuR9HgngUxSiRo7eVIeMnFWgY7bPoktEuYgKSQpBLMdCLgg2I2hZP4OiYVCUoOPeQbULeEZufxz2C1JDKSsNMSaVSKG9FaOOVaQx7H4pSp6l1KAjMpTMNaqJsAHpcu7RrWRSoa6Yv4jw0pqQAE0UCASDoSdRCPG4kOhIB7xoLMyiPOrvH1bi/BvaozS8rs9bEHQ8o+McantiEF/dJTVtDXXc+QjJnx/yJHS20xnKWykgsXoaH5wclBFQosP0l2qN6QtwyvdNLgHTqBvaLsfNHtGAYu5dyBZtWjRF6NOi9a1hRZltUd0v8i0eT8VNKqpQ92rtptFeGmuCfakHTKv0AYmcMpnExZLci3mIdbAUf6mZ/T8zvsG1gCWFGcnMr4g7BrfOGMrBkJdU1Sf8AiP8AphGQDMJckgKLuSzA66QwrN3I4pJlJ/mTUIOgUofR3jsV2nwygAmfLJe2YV82j5T7Jy8Dz0Vg2JR9n4YkKOYEFkUI1Kjv0i6eLCnpo+LYXik2QoGVMUghvdP1Fj4xtez38R0rIRigEq/9QUT/ALh8PUU6QyYDWqknM+1+cJeNzO8UNdj0FfnT5xpAkFstjGc4oM+IVyYN0gyVnI6XJaWBubwBhJK1TqsQASANhS55w4MsZaO4DeJi6VICJZO71OgEIkEzHFeHqQCUJDm6m91jQA6FR52hMrDFSc2/kk0oQOvzjXYkEIC1B0ioOYkks2gD3N4QzmKZoS5ykKBTQVe5eqeULQZCXFYX2amU5NWodj68I8mJZLlRfTW3IwwxaFBlZU9+rA2FwTtekDowec0IzVLco4QXpS5qGB8I1fAUJXhwhUxKUgqda3DOgKYAVXV087wgx0tZKXDOAK7k8tt412C4cPZy5aSDlWACwqss5vmyD5tpWJ5PgeCsPwighCaFRUMz90Xt7wewF48gmaFEkhYAJpYU0YEWaPIUuKcJwKXLGZdTua/KLJnDkFloSxetgY9xSmuX39CE2N48wyoHjoOm8TcfvZiaXSNFwqcEzqLUgtZJYl1Ab0Dl4+gKwomoqkqDMeTC76HpGG/hzwhQVMnTkLaYnKmoFCQSS4cWDeMa6dxFMrOFBmIyjcEehF6io7LY00jL4yT7KYSPhPmlxQ+cX8ZwjoISTm0o9Y9mNMUVLZiQoh2FC4fYOPFoFxfESVXoHvY8wNusYXFMaVGa9linYJB6+vCC8PLxD1QOth4Vg+fx5KBUJYXo0D8K7XidOCMgAOrcuRhuTfRLjEFmYaetWX2dD8Q0EafhuCEtFab+HSCAthyhHO7QhZmS0B2QXPMkBtm+ukBtyV/BRJREPaHFJWvM7A0FmA57+XKJcMmqElQU6JJUlReoyg3yhXfYOySdYG4ypAl+6FE5S4DMNfPnvEVYslGRLhOVgG60caRSDaiqJNUz6nL/AIj4RjLdWZPdKSA5DCqSklOtgdDHxntBIWqalVVJBYU/qdutYDw5UFgVBduddBDziGIEt0qIJDKpyZia3i8nbTOXZdOkDPWpJcAaUHJia3g1EtibKtq3QNaFaSVzQ5K9dHqRVrmhaHWDlUKQohjQUP8A7VBx4QyWjQmTZDOpCz/tzB6bPFBEghihv/5rvqzCC0JmJBYoI2IUDYav9ohKmTQxCZfLvK/7YdHMExH+nHuy6t/6S/PvC8KETDlmKysAg/MgWFqmHeMnziC4lh6XUryoISrmthsQSXJ9mjlVb/RMGxGKpK7wFii5g7h8132YvTXSAp5dZ0A+0GhQK5PjHk0Wi2aGoPTf4jjJN7D1beOAbn+GvaKYVKw6nUlKFLQf0N8J/pL02PWjmS3tFLUQkPmU5oB1NoRfw2wWX281TBkpQH5kqL+CRCXtNxYz5jCkt+6ncfqPqkP4D01eP7d4ZExu/MANSgBuTEkOIng+3UiaSEoWgJDkqytqzsd4+ZrEOeGTCnDqqnKVOUlqhJQ7tUpJIDchCMeKtmzR2pw85ISgupTJKVDKbHeh2oYERJCpK1plhEvMaDUBLOXv3hHzpJGYPQPps+kaXgvauYEzJBAVLWGS90GjEbu2uscxWGzV5pICElZcuRWwFBsn8RDABQBoBQ3LM1/Vonwwhi5GVjrl220eKsQC7hVRdzRt06n9oUAVw7Kucpah/LSHJyhRDe6z6khqaQ+wijNU5GZfeSkmlV3UW/uI/wAQBKksEBLFQZqEOdikl1d4s9ujGHvBsCQTX3HAVoVK97KA1A+usQVylZoiuKdnvt5UpkTApZAplGYJFglxqG+cdF8pKg7oCjmLlh4abNHRekJZgELn4peRIzPoLDqfzG+7L/w8TLaZOZSudh0H3MaHhnBJGElhkhIHmfuTCvjHaQnuJ7qdvz+IyzyKCCoRh2O8VxaXLGWWxO+g/MIMRjgXUTnUCH5PSniPnCVeOKohh8bmJR+tKgD/AFAOnpUN4xlU5zkJLJYRisYV8vXg5hVj8YlAJUoty9XeF+LxuVJcgcnY/n1UwDw3hszFLq4Rp05QYYm9yehKbPEImYpeUUS/h/mNvwXgSJCbV1Uf3i/h/CkYdFAOf5MKsZipuNmiRhw73NWA1UrZPK5jTFc9LodaRZiMRNxk0YbCh3qpWiU6qJFkt4mwjS8T7NScFgkpT3lBaVLWbqICqqGw0FhD7s/wCXgZIloqo1WvVatzy2GkUdoMIZ0iYBUs/lVo05Mf8bS+BG7PmhxgM2YFAE5Se8n4Sz9Sw+dLwnxmJUompytbYMBUbjyhxiQkIznurYA7kPq9dPlrGS/1DKJLKB0BOur2pdow4Ip7GaILS5zpOUe6nr1EW4bDqK3XUg3Je5izCYdaksBQ7jwPrlDfCcJXdRAHIfXnG36GjFksDL/muQ3N3fpS34jS4eWlThYSReoGv0hSqQUBnII+E3B3a4FeUSk8VaYEMAFEAEElnLVepr5c45FaRevCBu6VJdTd1ShQO9Ha0ezcI1faTWv79fpDOdw5YUCU90Bgxdt7eqwFiJZfKxfmCKeUMKKcbhRlJJWokfEonzDtCvEBP+lyqoFTRYfpQfuqHuPlhql/XKE8/B55SBmyhJWsk2uBXygonNpK2LD2eny0omhP8uY+Qg3yljS9DuIoXIOu9Y1nEpk1WHkoKAUSAQkoqSFkFz5crxVJ4QvEKyy0FW5FG6qt5wW6JqV9Cbg3AUzsxUbMAGNSdP2i5PAJyphTLR7RdnAZKA25oI3vCezKZKEompWtTucgo70cgvQND4oy6MOX3a0CynFmd7N9lRh8OZc1lqWoqXldqgAB6EsByuYZTODyCMvsZRAoxQn8QcpQGzcoS4vjbnJJHtF8vdHU/iGsFUA8Q7D4RZ/8vIf6FFPg1R8ozvGexBEtaZClqykEILVvrR7nyEayRwslWecrMoWFgnoIExHGkSsylKFCzCrlrVszwBl6fI58hSCUqBSoXBDEdQYjKmFNqGNN2l4gcSQSkBrHUD8Qnw+EJPcalcyiAPDNTWCIG8OxBUjKq4KeVGDPpo8PpuCLol5RmUQzlgcxoHelHrpCTs9J/wDyBLWhVCoqB0ZOvN40eBUpc0rdkuSGBtb6ODyESm+KOXY24fLCSSF0AarsXDUJqpRAVtbpGhCAiSAq/vkGpNKdai42hUMMWlhXuhQUWck2cM1AwHNy/KCuKpTOQrMCSe8lJBcJFhTRrjpAgkkXlbKTxE7NvV3L1IIo2nhreOi7h/D1GWKZRQADYANHQyTYraD8WXVmWvNyZgOlYzXHuF+0UZoUAya00H3gqfis1NN/wQfpA7LZgWB8fzGT8LexWrEkiehIOUrPUPWvhF+GxpSQrOAxDBgSSCLNfaEc6YUKKCwY0oPvyj2TNLuHJFSxdgNaWEVUKIUN0cKRMml2VUgEtQFRygDVXOsavB4VElNCwFzGO4TNdbv50YDVvGHGInzMSsSJIclvAfqXtpTwgcW3XhWL0di8XMxk3/TyAam50A+JWw2HofReznZtGClZU1UffWRVR/GwFoh2X7LIwstgHWaqUbqP45Q6Wkk1tGyMaQG7BpoePZqcqbaQUlAHhFWITmo8MKfI+1GAUkLCUkpcOojexfk3yhJg+DH3qE3bpH1XjmCVkWlKMyjlINKtmcFy9iLb8oy3/hxB7r5a5g1R15eucYK4NpaNMEuxbgeFBRAVQ7N94ZYjg6UoKyoBrO1vtBKVS5YNGAGm55nWM/jMauaSSWSpmHSA2WSBFLK1EUZ6F6Nq5e/MxKUgJUPivavVnudfCKpctnyjw/AjkyS9KEHXfQ+t4eLpiSWjdS5qQh1KbKBsTYXIP1hbiMeGJHXzhbMRmSkpJMw+8NgwpZjXV7REcFVNOQJzFYNEmw1cj3WMM7ToCS9Kp/EUTe6pQSCam9BQlhdthEuFcLE1RlICpjOMwDBjXvPRq6xoODfw2kymXOOY/pBp0J16CNbJkJQnKhIQnYBvl9zFIx+SM2mIcD2WCSlU5WZQDAJdNDoWPetoBDiXICQEpSEJFgB+KCOxMmZ/+tQG+YO/jeITcUEJdZA3Oj8t4oTUVHpF6UAA2bn+8LeJ8Zlyh/VoBc+GnUwuxXFZk0tK7qbZz/0j8VjsJwkJ7xcqOpv+315xwQCfLnTySWQk/DqR/Ubg+mgvBS0ywzZDqP316wTi8WmWlyQAIw/Gu1BXRFEaE3V/aNv6rdYVquh070xxx3tYmV3Ud5W33J0EYdU8lbqvVRewZ6AH6mCxgx/qZaNEspetQMxc6mkL8TOZSyGcnq1fmY4UbYXhSZkt16FvIOfmTC9WFSogZQJeZ9cxaz0Yg7bHzkri5RK9kmq2qRzcnxrAGD4pNSpiXcud63hgGk4PLRKJV8S6Dxqov62hrw6S8vMpYBICjW6Mzn5/LyhFh0mblfME1UQxZt3pvGtkMmW4SzUSQm5ynRmHxVP3jNOpSK40u2MEiXNOdKySlwNHJPePQhkv1i2XK95T5lKDDYJFm6mvlFGFlBIRLCCEhJJuQHqxJLk3L3qNoMwqVGZelMqWpR6k7WH+0xaAJsMlLTLDLUlz3qtrtypHRemUz2JepOp9U8I6L0QswkuYQcyu8GoginWlYKHH/ZpFEAJ/p30qC8JUYokaW1U99zfygFU6+YVsLsDz3jBFS9AnI14wScSgTV5XLgOA/QEhvDnBHDeDoTOaYEBC5a0HuMWUhQegpf6Qp7LzVrCmUbhtrVuG0t1jWYWQ4EtIKlG5LP8AgCLPGpxoqnRj8J2WmqGWWhCSSzkqdnuXFALtH0Ts72dl4SWye8o1Ws3UpvkNhF+CwglBhU6n1pB4URpFoxoVsvlzTHFetIpEzlHvtRpDgJlW0eaR7LD1Melup03MBnFCwAK+unOAMdh0gKUUEqKFVAfK1n3PPRj4mLmpSvvmpDDYF6gczzr9Iy/bDtRLCFSJKsy1UWRXKDcPvpGeTU4v+ikU0zI8Xx2dRIDMBUGlqvqawPgOHTZoPs5alhNSwJYG1IqwuH9ooB2B9aXjTTsSUJRJwiFmYWqKsHqo0YKLM+nk0lHkbYJU+TFEjHokZ0L7swE1V7qWqoljmUf6RctUVMSRP9qtEuUmZOUak5WZ99BdyaJSAAHvGl4d2DCkvimJ/Sk/JSvx5xpsNhkSk5ZSEoTyDD8rMUji+SEsi8M9guyRQMyyH/QC3moD6ecOMCFBJSJKZQ07wIVzDVPUwYGNb8z9hpHqjFOCXRPn8opE0A950nc/Yx0wgevTQLxDiqJYYlz+kVPjtCCfi1qopJRLVUMbf3A6c7QG5R72hkoz60/+DHHcb+GWM6uVv3gCXw5Uw5ppzcvhH58KQdhMGkJozernX1SLZ+ICA5h0/USaa0yCZISPv6tCbjPaNEkMO8s0AFSeghZxztZmBEogJFFTD7qeQ/WrkIyisXmkzlh3JQjOr3lZnKv7RlS2Ub6xzAX4riip85KFnM6qpBdKQKnMfjUADSw5wnkJMyYZhFAoFR0Aeg5bNBvCsIEJM2Y6UFKkoZsyioZTkHIE1sIrxWKBZLBEtNkDSlybrVuT8oDCirGYrMtSg6Qol61Isx5cohwvDCcsh6JqQ310blAGIxWZTJFB5867xfhZqpSu4zkVobH4ecKdKLadHYmQZRIPxWUKhnu++kSThQEkuHDdS5ajVJhoMUiYhKctQag/DzHLnAkvDhUwJUSBoRqft1jm9E4SvT7NHwiWQoZswSmgFSzZSTW5D25RucFIEqWAS+37eYHmYznAsMEAqKQyEtyWojTmSw3u8O5U1QSqZM0okbB6A+Jvs8Jj+TRJUqKkTUmaoOczOosO6OR1H3aHOGkhCdn+QFAPAfMwq4RK+JSbly48Ug//ACbpzgji+MA7vifsIvDSslLbAsVxBRUSksI6K5EoqDhgHo49Uj2CA+bBwRQ03pF0rAKmKZNTejsnck+MbRfDEMSv3YXSUlUz2WGQxVoNv1KMZlY3GieBUqVMRKkArOoUpqm6iRQCPpfC8GEJ3Jud+nKFnAOzSZCXNVmqlHU8tgIcBWVo0QVID2FBDCPRW8VInuIvlJhxSwJj0JF7xIViIW9Bb9VNDUAG5526xxx4qeygj4iCQOm59PEMViJclJVMUEjUn5BhfpCvjvEBLylBT3S4IU5cu7jb8xkeOY84qYnPVqAJHWwc11iMZScpJrrr7GlSS2d2q7UomHLIAS91tUvc8n8z8ozXDwFzvZlC5i1CgSHNdS1o1PDewyZinmLKRfIGc+OnzjZcP4ZKkJaUgJBu1z/cbq8Y7i1K2gyqUKTMrwXsKaKnHLshJr/uUKDw841WGkoljLKSw3/Ki5UfOLpswAOosNX/AHtA8nGoUO6oKA2NoZJI62WuNe8fkPD8xFdbxKhq8KcfxjISlIzLduXlqYIA+dPSgOogD1YQlxPFVzHEp0p1UfzpFYwi5inmEk/pe3U2T0vDGThgGpaw0HQb8zHHAGD4WB3jU/qP2B+p8oYJlAD6n87xOYoJDqMZfjHaclRlSBnXsLJ5rOnS8d2cG8S4ijDtlIDlme/TnyjGcZ4yqaWmOAfdkpPeU9jNUPcSf0ip+cUcceWuUFnPNmjMpRFEJf3UJ+F2Lm/nAHZ3CGZiUUcBYUo7JSXUTsKQi/VuiknyimynjozYhSAO7LORCQKBmByjcl4YewRIlJRNTnm5iv2T0SSAE+1bYOcly4fWLV4lEpSjKOeaoqKpzUTmJJTJB1q2c+EJZ+ICXJOt+fjcwW6FSPcXjColay6vIACwAFEp2AhZOmu5Nq/SK1qKz3u6nT8k7wwncGOUMtJJDs4fx5dIUanWhXJlk2HUn7QxYghLuLmmu0VyyUDKoUB9MdB1pFqb1oAHSOp33gSCrqjsUkhlDT16ENuzaQupBpSm5ND0eBhIchg+mn0NI0HZ+UyQClIZQU5YP3iE2rVywEJJ6oCjuzQpQwSlTkp76mcnl8n847CqVMUVKAKfgS1OhJu5v/u3g9aGSSPeLX1P4vEMNPCEZqDRJ3PxKbYfYRSMaBKRLHLyBCQw+JXM8/rACkFagS5cDxPo/WBsZjCrKnVV9wB9IdYeXlSlXJhycX+UV7Jl0oy5YyqylWv4HKOieGwbpBIrzvHQ1AMPjOJTJ8wSpSSVE91OgY+8To28b3s12cGFlmuaYqq17nYbJECdj+zqcMkqUypqmK1fYbJjTHEPam9NInGNDN2RK3iSZfoxYEU0HWJok8/X2igDyVJEWKUEiI52DNXaj/PTnFsiTV1VOmwHrWFv4OBpUwqmKQoMAAQH94HUnSug3rtGY7VdpciigfDTu/qtQj5iKO1vGwmYUomZlBwSBUf0ggsdidGaM3LRmSCRUvEcMpO1P5f9eDZElTR7Ox61Hu0pqB8qw87PSQlJUR3jrS23L7wok4QJHhrBUuaUB0sGelw1KHlGvHLjKyElao0gnQdh+Jfq84Te07ktZpnFAXodnN+W4iSJ0aZKORWiabi6DO0GdaWQkLBBDO3jAfZ3hs2Uk+0Ic7BvB9YMkzmq/hBQngiMUo0aU7LX1F/XnAUzCd4q3NSLnx08IJfyiTNVVBCDEJUmjCkCcQ4qiSklRAbU6Qt452oEsiXLBXMPuoTc9dhGPxOPT7ZAnkTppWkezSf5ct1AVPxrDw1esW/gK47x6bMlmZ3pcl2CrLmPYIf3R/UYTdm1qXik/ChKZigkWfIQ51UqtzDz+IczLJljeZ9Eq/MIeEzv9KozFglakhKZYoQCQSpf6AQGAuXs0Buzkhh2mwK14nOzS5SEgqNA5c5U/qVWwgDE48FBlyUmXJ1/XMO8w7bJFBEOIcQXOmBc1Qp7qR7qeg1POE+Mxrd0X2/P4iV70WrVF2KxgFvBvVBzhTMc95RYdKdBBEmXnNyFetNukTm4bM6VBiNQaGCCrBETCWANE+HV4vWoBbAtuQzP0FInM4ZR0kN+nNV23YPHvDsFmLuHtlb67VgfYyb6CZMszSEJBAN3uRqVfjpBmM4KR7lU7E/LfxgrhmSWSknvEsT9AD9usNFoeovCOQ7VmbwUklQSksfiSR9G09GN5wvD95AYGjqJ0YDL4PYdfFPw+QSsuSHyggKLHNQO27Q/9kUpGQArmNQkg91gGIsA7s11COjtitUglIE1ZCVNXvNs5c1s5cDoYXcSxHfcBgO6lPIN/mHEuUnDSgPeVdRPxK/AhHJQZqiqrB/K/nGiiDYPhpJKgdbE83jYplskDZn6wq4bhwaa5leEOle7DRQrOTMSmhIHWOigoepuY6HFGspA2prF8ptuQHrWPBJZreMWykVtCjFiLawNi8TkKRuoAlmCQd2ap28YvSCTQ2LEl9NE7n6dYW9pJqZMkDQlgkXOuZ6ktcnnEM8pKDcFseCTkrGqyEJJUpki5Jf632YeEYDtL24XMWqXJJQgOHFCaD3iLdBX7JOKcemTx7MlkDRz9yzvTxhZIS7ZQx1L/KJPI2iscewzCyiSX2v9odSpPd0gbh8hIpXqdYZoY9BpFsfFIjk5NnkjDU/aKpOOQZypVAuWxY3YhwpO6W1uKuGrBuXzjH/xAkKRNw89JIU2XMCxBQTlL3dnD8opJixR9Hw3E0zU+znsQQA5arvevz8YExPD/ZzEy0qzZnygmoYOxJvQGp2j57iu0sz2aD+rMFNRykioGjuDSjg7wTwriC1CbNUokow8wvzKco/+UdCbj0GUU+zaglNC4MWidqIwHZ7tMuWhKZn8xGgUapH9KtOhpGhmcelKHdWl/wBKyEKH/IsfAmNSlCfeiD5R6Hs7tHLlA56c7/LSEGM7RTMSQiQcqXy+0VSuyAfeVAEnhSsWs51pEtNwlQUovzFE/WAsQluJIQKJlqSlCdAMmg5k3iWThF/qUjyfYX2jkf6TCAyyQuaoBcwnvEFKiQ+gppGS7PHPi5CQH/mJ+Rf7Rt+2nD1zsPJSkfGCoksEgIVVRNEjnGdwUlMvuyCdlTmYkG6ZQNUJ/qNTyER72yg87VcVCpgloAKpbn2hrkJoQkWK2FzbrGdnSylOZiXNzqq9zcxeVS5YUpVh7qAWdtVH4U87nTUhHxHiSpqnU4RalKbAfCn66xNuyiVBUklaqGgd1fUJ3NamPZnCEk90t8/rAsiQsAFPeS1vwdIZ4TFumjhruLHbmYR62OkL5mEL5CnvUZQPzfTpFn+mILE5qt/crYcg312goScyCovlskaqUbdY9GGUhWVJClJSe7fLmv0MdY8Y0W5RLQ9yO6Ocw1Ueg/MVyZANyx3AGZ+uvqseTCFEMCEoDAHf4ieZj1KgK+rQvLYZKw3AYtKiqUPZzAw75SxAPwhJubVFOsF4eTkSxJIenIbRm0zqZUozKdwQ5ruCLD5Xh/KCypKSkOpSQnrrrTrD5Ycap2RhLleh3wfApKVLNQO6lzcByX828TtDvhqLzVNX3dgOXrXlC3CYQqmezAZCW6LpQl9Xctz8mfFZ+SWQnoPpSHgqFmxRxHHFZLbFr0FQ5g3DSMoSgDr+ICwmEc7kgnlRgPAE+qQ7MkIvrFETLcLLSA4au3hF4gXDvW1DQbDKInNX8INTDoUDmqJJqKOPInlHQPPwys6u+1bUGgtSPYWwmwMxg5oBRz8ra8ouEsqoaJYUqCev6Ry/LQDPTlUlbnMLJqwYd7/7N0gbifbKXISoqDrFkvegLqp3RVusRWVObg/BuLqw/jfE0YaX7SYSzslKTctbmGEfLOO8em4mbnKilDZUpTTum/WK+OcfmYuZnmEkfCke6kbD83LVgRMqxUWSNz9YnknekWhD1ksHLBUCQSnYFifFj9IbYfBsQB8v26xLASEskgUd9qeIp1g+TJ09NEGy6K5cj0INlSuUeiXFgFQA+loXaO7PFzGuw5wi7X8MC8NMWHzJAUKuGSa06E1hlxTG50ewkghayRNUQykAFsiEu+Ym6tOthOMBGGkBBUpc5X/mD3Uy0WImEiq1AFgOvXTF6ojJKzKDEy5mByik2WvP/chXdJG7Fn8IJ4WCMFilf0JR/wApqfxC3BcOKSUlyASnnlX3XY1Iq/Jq2jRfw749JQZuGxSUlE5h3txdObTk9HFxFkSYuwvCSZIIu1vWsI+LFSSxcNvH1vF9kciiMKr2qWcyj76Qetx1bxjIcY7OzJiiPYzM70GRVBo9IYkrTJfwzmEicP7fv+Ys4hhMmLmYiacqAe4BVS1ZAGQPvEeHJHDULSe/iJjfywaIAf3yLGrsNoBzqW82Ycyy7k2SLskfCI5qtsdbLsVj5mIAz91CQGQDsLq/Ur5DSFk3GZQcvn9gPTRGfjDlYUHzP4HOAgpiorsGbo2kTex+gHGzypQSaC56nVW8OsDwtJAfwOkIpmMBSphVR/x65QbwXiKkijMLg2P/AGnnaEkXxNdMOVgfZK7istC+1aW3iUqWFqSlwgE6lupO5MQx3ExNmBKQzBz+8WIkBVDE5N+jtK/1Gc5SZbKSHVUSE9bzFevrEBJEpLlVfeWrcnTr+wgOSoylhSRmIDAK20bZrxOfPM1QoQlNa/Erc8hp/iOsdNLZ4pRLqVc1bYbQuxctSqWD35ctQYPKvlEpctJcVdIcZQ//AC2DPWAnuybPOE/y6OamHnClglSwxZ0oG6mqebBx4mEOJSEywRVaiyQNOvNjbRxG27PcKyJQkmiUgn+41+v0isIt7Izkl0NMJJ9khz7zV8YHxGFK6HYPy5dT8hBM05n8gOdn+sXKIHQfPr4xoogDYbDhPfNAAyR43iwrfvKsPd/MDSpvtSSr3aAcy9T0/EUcaxrMlAcn3R60ggL8JjFKCi2tOmniYMkSCA594wNgZASG6PzpeLZuO77Bms8E4X8QlrK6VFnb8R0FTsaEFo6CcVduu1MsNLlEqWkl1JUoAaEApIzebPvGHkS5iy/zUT5B7msMUyCCQts5LqLB7Wt3RW2kWpHOPPyZLejXDHS2B4PhRYZlBgWPLV7N4Qzw2HDkAnKfB2LgljflFYD0Hj6EMpKgAwv6aJORWiSJAYVHMRbMmtUNzp9I8QaP+0TSX7tj6/xCWGjgp4qmOXZRSdCCxixUsR4oMkkBzXlpZ9IpCLkxJPiCYLs+oBXskoJY++5DkXLVd6vCHjuBmoYTvaFYNAA98oKk6OybxteE4yRiAPZqVInAVSWCh/cC6ZifP/bHszHHumajMgEgqRQDZVTQbhzrWNHFX9ncW12YWZh5EiUqWQTiMoWGPecsEuT3QwZx9Yz3EktMcVBUSQKEEHvBvG4cUjW9qlowoSlIStSu8maSC7l3Js7kW+ls1hMEVTss1KipVUrGm5e237xRMhKJtexvHJ0uYmVnJRlJTmo1CWSt+6KcxygzHfxTCgQBOJszoA/5JAU0Y/iM8yUpSsha017tGD0Km931SE0vEpUpQCQ26Tr4iNKyxbuaJfjktIvViVKUV/Eok03JjsZxYBkqNf0iw/u/EeZCSUIGVbXN23TC5XDlJOVaS5sbufzE8uRSeh4wlFWMpS0s7vHsvD+0U16B/nSBf/B5iAFJBUnUC8MMLJQRnRml6K3UdUtZ+elIg3Q8YW9ivHcHVKLtmTViNHiErEkICaBu9YOSaM4r4HaHs1Ob6DkGgCTggmYHYJUwdwNW1vUuwrCcrH40D8Lwpzl1AFnajkvQDxMOJaotkcMStJlyZYBIcz1uVK2yAUSD+aRy8H7JWUkGlCLHRhzfQRNu2OlROXLepiMxLU0i4uLR5NLtCDgypiAFZntRtDzEDYU5FZlA7li2jM4sw6xaZftJgS4ABDk0DmznQC58IhxDCTEKCFJIKh3RQhWxSRRQO4i0V4Sk/RnwHAJnTvaJKiEfCoBwo65hQ+QMb7L7NF+ZPhX8eULezXCxJlAMHu+51J9b7wfiiSlrufr/AIaNcVRkbsowCSplGhNhsBb11i7GIJKQN+99nizD0p6FqQPicR3sqak+vvBAQy5QybOPQiWHwTKUssVEXNkpETCMoT1p86kwQiU8sh33fU8xtygpHMoRW1qV3AB+UDmUVLoGAPl13MGKWEA191Lno5hfMmKnDKjuI+JViRy2BjmA8mcaQglIStbXKQ9dQ73joukz5csZQBSOjjjMhn+t4vlM4gcF6BmFdHY8ibPB0iUFB2auzeqx5R6Nl2Fw4CXL+MTTuA3oNaLQmlX6GIVBpX1pACXoV0iQVzrAaHJ5a8zt4QQV+toASSlRfwrjUsvKnpCCSyTdK60rdKjsac9IGUKQPOl6ihFQecaMTTVEpWnfh7xGTKkzP5ac8xTiWknXVT3CQ9SelSRCzic2fPUcOJgMqWn+apIYFRuk1rZ8rsNYtRiiCU+7PnKymcqyJdSMo0YUAsSXMLeP4iXJlZJZIkB0lnearU59Uu7nUgxR36Xi4ta6DeBqE6WvD4hClyE90TSKB2LIUz0oX9FPi+Noko9jhiVhNPaqe24e5+Q02gtHaWZOkS0ICpUkJqEBnKbBxZPS9XjNYrC5U95QdnAT/wC1t4ZfZFr/ABBpqlKzF6B9XJOrk/feBpRUkgp0+fXlF2Gw2aj0HrxgsYXLYQXL5I/6NHwubLnICVXuFChB69fOGGJ4QFjKsf2q1HPrGUx/EZi1oMtKUbAMBQ5SOY67xscXjzhUZZ2UrygslQLE6HXx+t4jK9G7FKNOxFM4dPkggKJR8RawOo2+0DqnlRrFCeLTMRMy+0ylW5yhg5aunKL5CYEr9IOr/UslSiaAOYMXwomWSwUU1ynbcH8RPhc4EmWQAr3kKa42O55a+ENkGoNiL8uvI/vBjof8akhYni0sS8sqXlJuir8yteidmqfoPMlKWRMWcymYMGCRsgaD5mDeI4Fj7RAYP30/pO9rRSgvFoQjWjJllJOmDKdoomzModncskE3ez9LnpBkxLlqPQAE3fnYQtze0mFQPdS4TzPxEfToIjSTK22kRyZUs7k1J3Jv0rDjsnKmTZhBJ9kkglNGzf0/pLUcNcwlxZZhqdOpYef5j6BwDhnsJCUmqzVR5mp8BFscfSWSXiGipgDJtp0iExNm8PW8RVKzMxZz8gz9HtHk7EhKmuo2HqwjQQJy0hIyi+v3eBJWEecVG1POkHSwzl9PnC7DKXMm5jSWKAbl6mOODWBUgvqfGkQnYgS360/xvFuIUEsWqBTygGThio55lPsNh+Y6zqKEYUzS8wkC+UGlCGc6mCMTiC4SigHL67QYA9AGSxbfSsBYtgcoEccCLlpfvGsdBMlBbbxjo44Q4eWlIci2zX0v1g+VMIFerfaPY6PKfR6CLhNBiBTY6vTrHR0KwouSGSd/VoqW6mFo6OhQlyREimkeR0av/OtmfM9AuLwgXcdIz/EeElQCSe6kkgdY6OjVPohBtOkTE8IlJEzvJDjKAzm4KzqkDTlC7iGCMxejJDqIpTQDZNbc9Y6OiEtM2dxR4jAJd0hhBQ4c8dHRByYyigefgghRWEBRGWhOxDl+YoYXz8NmK5q1MhJazmtkgWdteUdHRWL1YjVg+EQqYEpplQSRQOST8R1pD/ByKR5HQZoNUkXKltWxeh6Q2weJM0FSaLQwUP1A/wCD89DHsdE4spHsuKe66S2Ya1cXY/aE2I7hAHxAkCtGuI6OiqbS0Lkin2L8WvKkCypjgEaU7x+beMcVhCQEjkI6OhX4SXof2X4YJ0/OoUlMf9xHdpyv1jdTFZR8h4x0dGpaRmkQmzhLSVnQE+QtC3C4hklaqrIB8ywDx7HQ4gzwkzOgqUBqw2b6mK5cw5Q12fy1jo6D4cSnMkjMXP5I+UdKdSnPgNGjyOgHMtE3MQ1rPqbeQiidLazPv4x0dBACzcUiWwUas9ifpHR0dDBP/9k=">
            <a:hlinkClick r:id="rId3"/>
          </p:cNvPr>
          <p:cNvSpPr>
            <a:spLocks noChangeAspect="1" noChangeArrowheads="1"/>
          </p:cNvSpPr>
          <p:nvPr/>
        </p:nvSpPr>
        <p:spPr bwMode="auto">
          <a:xfrm>
            <a:off x="0" y="-1363663"/>
            <a:ext cx="4286250" cy="2847976"/>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8" name="Picture 8" descr="http://chaos99.sakura.ne.jp/wp-content/uploads/2013/03/IMG7_64098.jpg"/>
          <p:cNvPicPr>
            <a:picLocks noChangeAspect="1" noChangeArrowheads="1"/>
          </p:cNvPicPr>
          <p:nvPr/>
        </p:nvPicPr>
        <p:blipFill>
          <a:blip r:embed="rId4" cstate="print"/>
          <a:srcRect/>
          <a:stretch>
            <a:fillRect/>
          </a:stretch>
        </p:blipFill>
        <p:spPr bwMode="auto">
          <a:xfrm>
            <a:off x="63500" y="2859360"/>
            <a:ext cx="5715000" cy="3810000"/>
          </a:xfrm>
          <a:prstGeom prst="rect">
            <a:avLst/>
          </a:prstGeom>
          <a:noFill/>
        </p:spPr>
      </p:pic>
      <p:pic>
        <p:nvPicPr>
          <p:cNvPr id="9" name="Picture 6" descr="20091026225155"/>
          <p:cNvPicPr>
            <a:picLocks noChangeAspect="1" noChangeArrowheads="1"/>
          </p:cNvPicPr>
          <p:nvPr/>
        </p:nvPicPr>
        <p:blipFill>
          <a:blip r:embed="rId5" cstate="print"/>
          <a:srcRect/>
          <a:stretch>
            <a:fillRect/>
          </a:stretch>
        </p:blipFill>
        <p:spPr bwMode="auto">
          <a:xfrm>
            <a:off x="4534222" y="2093192"/>
            <a:ext cx="4286250" cy="2847976"/>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1"/>
            <a:ext cx="8229600" cy="3052936"/>
          </a:xfrm>
        </p:spPr>
        <p:txBody>
          <a:bodyPr>
            <a:normAutofit/>
          </a:bodyPr>
          <a:lstStyle/>
          <a:p>
            <a:r>
              <a:rPr lang="ja-JP" altLang="en-US" dirty="0" smtClean="0"/>
              <a:t>兵庫県</a:t>
            </a:r>
            <a:r>
              <a:rPr lang="ja-JP" altLang="en-US" dirty="0" smtClean="0"/>
              <a:t>姫路市が</a:t>
            </a:r>
            <a:r>
              <a:rPr lang="en-US" altLang="ja-JP" dirty="0" smtClean="0"/>
              <a:t>1966</a:t>
            </a:r>
            <a:r>
              <a:rPr lang="ja-JP" altLang="en-US" dirty="0" smtClean="0"/>
              <a:t>年５月</a:t>
            </a:r>
            <a:r>
              <a:rPr lang="en-US" altLang="ja-JP" dirty="0" smtClean="0"/>
              <a:t>17</a:t>
            </a:r>
            <a:r>
              <a:rPr lang="ja-JP" altLang="en-US" dirty="0" smtClean="0"/>
              <a:t>日に開業した日本初の本格的な公営モノレールだ。姫路駅と近くの手柄山中央公園を結んだわずか</a:t>
            </a:r>
            <a:r>
              <a:rPr lang="en-US" altLang="ja-JP" dirty="0" smtClean="0"/>
              <a:t>1.8</a:t>
            </a:r>
            <a:r>
              <a:rPr lang="ja-JP" altLang="en-US" dirty="0" smtClean="0"/>
              <a:t>キロの路線だが、将来は鳥取市や京都府舞鶴市まで延ばす構想があった。だが利用が伸びずにわずか８年で休止、</a:t>
            </a:r>
            <a:r>
              <a:rPr lang="en-US" altLang="ja-JP" dirty="0" smtClean="0"/>
              <a:t>79</a:t>
            </a:r>
            <a:r>
              <a:rPr lang="ja-JP" altLang="en-US" dirty="0" smtClean="0"/>
              <a:t>年には</a:t>
            </a:r>
            <a:r>
              <a:rPr lang="ja-JP" altLang="en-US" dirty="0" smtClean="0"/>
              <a:t>廃止</a:t>
            </a:r>
            <a:endParaRPr lang="ja-JP" altLang="en-US"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開業当時の姿を最もよくとどめている船場川沿い。約350メートルにわたり軌道が続く。"/>
          <p:cNvPicPr>
            <a:picLocks noChangeAspect="1" noChangeArrowheads="1"/>
          </p:cNvPicPr>
          <p:nvPr/>
        </p:nvPicPr>
        <p:blipFill>
          <a:blip r:embed="rId3" cstate="print"/>
          <a:srcRect b="24090"/>
          <a:stretch>
            <a:fillRect/>
          </a:stretch>
        </p:blipFill>
        <p:spPr bwMode="auto">
          <a:xfrm>
            <a:off x="3755826" y="116632"/>
            <a:ext cx="5208662" cy="5899447"/>
          </a:xfrm>
          <a:prstGeom prst="rect">
            <a:avLst/>
          </a:prstGeom>
          <a:noFill/>
        </p:spPr>
      </p:pic>
      <p:pic>
        <p:nvPicPr>
          <p:cNvPr id="5" name="Picture 2" descr="http://www.nikkei.com/content/pic/20140105/96958A9C93819490E0E3E2E2988DE0E3E3E0E0E2E3E1E2E2E2E2E2E2-DSXBZO6446956023122013I00001-PB1-30.jpg"/>
          <p:cNvPicPr>
            <a:picLocks noChangeAspect="1" noChangeArrowheads="1"/>
          </p:cNvPicPr>
          <p:nvPr/>
        </p:nvPicPr>
        <p:blipFill>
          <a:blip r:embed="rId4" cstate="print"/>
          <a:srcRect/>
          <a:stretch>
            <a:fillRect/>
          </a:stretch>
        </p:blipFill>
        <p:spPr bwMode="auto">
          <a:xfrm>
            <a:off x="155575" y="524594"/>
            <a:ext cx="6000750" cy="600075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714798"/>
            <a:ext cx="8686800" cy="1498178"/>
          </a:xfrm>
        </p:spPr>
        <p:txBody>
          <a:bodyPr>
            <a:normAutofit fontScale="90000"/>
          </a:bodyPr>
          <a:lstStyle/>
          <a:p>
            <a:r>
              <a:rPr lang="ja-JP" altLang="en-US" b="1" dirty="0" smtClean="0"/>
              <a:t>廃墟好きなら死ぬまでに行きたい。退廃的美しさを誇る世界</a:t>
            </a:r>
            <a:r>
              <a:rPr lang="en-US" altLang="ja-JP" b="1" dirty="0" smtClean="0"/>
              <a:t>23</a:t>
            </a:r>
            <a:r>
              <a:rPr lang="ja-JP" altLang="en-US" b="1" dirty="0" smtClean="0"/>
              <a:t>の廃墟めぐり</a:t>
            </a:r>
            <a:endParaRPr kumimoji="1" lang="ja-JP" altLang="en-US" dirty="0"/>
          </a:p>
        </p:txBody>
      </p:sp>
      <p:sp>
        <p:nvSpPr>
          <p:cNvPr id="3" name="コンテンツ プレースホルダ 2"/>
          <p:cNvSpPr>
            <a:spLocks noGrp="1"/>
          </p:cNvSpPr>
          <p:nvPr>
            <p:ph idx="1"/>
          </p:nvPr>
        </p:nvSpPr>
        <p:spPr>
          <a:xfrm>
            <a:off x="457200" y="3760440"/>
            <a:ext cx="8229600" cy="1396752"/>
          </a:xfrm>
        </p:spPr>
        <p:txBody>
          <a:bodyPr/>
          <a:lstStyle/>
          <a:p>
            <a:r>
              <a:rPr lang="en-US" altLang="ja-JP" dirty="0" smtClean="0">
                <a:hlinkClick r:id="rId3"/>
              </a:rPr>
              <a:t>http://karapaia.livedoor.biz/archives/52156928.html</a:t>
            </a:r>
            <a:endParaRPr lang="en-US" altLang="ja-JP" dirty="0" smtClean="0"/>
          </a:p>
          <a:p>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quot;Flying Eye Hospital&quot; flies to developing countries to treat people with blinding diseases. From the outside it's just a regular plane ... "/>
          <p:cNvPicPr>
            <a:picLocks noChangeAspect="1" noChangeArrowheads="1"/>
          </p:cNvPicPr>
          <p:nvPr/>
        </p:nvPicPr>
        <p:blipFill>
          <a:blip r:embed="rId3" cstate="print"/>
          <a:srcRect/>
          <a:stretch>
            <a:fillRect/>
          </a:stretch>
        </p:blipFill>
        <p:spPr bwMode="auto">
          <a:xfrm>
            <a:off x="1284312" y="1368151"/>
            <a:ext cx="6096000" cy="3429001"/>
          </a:xfrm>
          <a:prstGeom prst="rect">
            <a:avLst/>
          </a:prstGeom>
          <a:noFill/>
        </p:spPr>
      </p:pic>
      <p:sp>
        <p:nvSpPr>
          <p:cNvPr id="5" name="正方形/長方形 4"/>
          <p:cNvSpPr/>
          <p:nvPr/>
        </p:nvSpPr>
        <p:spPr>
          <a:xfrm>
            <a:off x="2286000" y="5457998"/>
            <a:ext cx="4572000" cy="923330"/>
          </a:xfrm>
          <a:prstGeom prst="rect">
            <a:avLst/>
          </a:prstGeom>
        </p:spPr>
        <p:txBody>
          <a:bodyPr>
            <a:spAutoFit/>
          </a:bodyPr>
          <a:lstStyle/>
          <a:p>
            <a:r>
              <a:rPr lang="en-US" altLang="ja-JP" i="1" dirty="0" smtClean="0"/>
              <a:t>The "Flying Eye Hospital" flies to developing countries to treat people with blinding diseases. From the outside it's just a regular plane ... </a:t>
            </a:r>
            <a:endParaRPr lang="ja-JP" altLang="en-US" dirty="0"/>
          </a:p>
        </p:txBody>
      </p:sp>
      <p:sp>
        <p:nvSpPr>
          <p:cNvPr id="6" name="正方形/長方形 5"/>
          <p:cNvSpPr/>
          <p:nvPr/>
        </p:nvSpPr>
        <p:spPr>
          <a:xfrm>
            <a:off x="2267744" y="332656"/>
            <a:ext cx="4590256" cy="923330"/>
          </a:xfrm>
          <a:prstGeom prst="rect">
            <a:avLst/>
          </a:prstGeom>
        </p:spPr>
        <p:txBody>
          <a:bodyPr wrap="square">
            <a:spAutoFit/>
          </a:bodyPr>
          <a:lstStyle/>
          <a:p>
            <a:r>
              <a:rPr lang="en-US" altLang="ja-JP" dirty="0" smtClean="0">
                <a:hlinkClick r:id="rId4"/>
              </a:rPr>
              <a:t>http://www.youtube.com/watch?feature=player_embedded&amp;v=u9hxZk5t03w#t=44</a:t>
            </a:r>
            <a:endParaRPr lang="en-US" altLang="ja-JP" dirty="0" smtClean="0"/>
          </a:p>
          <a:p>
            <a:endParaRPr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t>ヒトプロテオーム計画</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癌ゲノムプロジェクトは、癌の設計図を解明する試み・・細胞内で合成されるたんぱく質の量をすべて測ることにより、正常細胞とがん細胞のたんぱく質の量がどう変化するか調べる</a:t>
            </a:r>
            <a:endParaRPr lang="en-US" altLang="ja-JP" dirty="0" smtClean="0"/>
          </a:p>
          <a:p>
            <a:r>
              <a:rPr lang="ja-JP" altLang="en-US" dirty="0" smtClean="0"/>
              <a:t>生命とは巨大な生化学反応のネットワーク、それをすべて明らかにできれば、癌の本質だけでなく、生命の本質がわかる</a:t>
            </a:r>
            <a:endParaRPr lang="en-US" altLang="ja-JP" dirty="0" smtClean="0"/>
          </a:p>
          <a:p>
            <a:r>
              <a:rPr kumimoji="1" lang="ja-JP" altLang="en-US" dirty="0" smtClean="0"/>
              <a:t>ワークブルグ効果「正常な細胞は炭素を酸素で燃やして二酸化炭素にしてエネルギーを得るが、癌細胞は炭素を燃やしてしまうのではなく材料として活用</a:t>
            </a:r>
            <a:endParaRPr kumimoji="1" lang="en-US" altLang="ja-JP" dirty="0" smtClean="0"/>
          </a:p>
          <a:p>
            <a:r>
              <a:rPr lang="ja-JP" altLang="en-US" b="1" dirty="0" smtClean="0"/>
              <a:t>これからの生命科学は数学を使って膨大な情報処理をして細胞内のネットワークを解き明かすことが重要になる</a:t>
            </a:r>
            <a:endParaRPr lang="en-US" altLang="ja-JP" b="1" dirty="0" smtClean="0"/>
          </a:p>
          <a:p>
            <a:r>
              <a:rPr kumimoji="1" lang="ja-JP" altLang="en-US" b="1" dirty="0" smtClean="0"/>
              <a:t>十億から</a:t>
            </a:r>
            <a:r>
              <a:rPr kumimoji="1" lang="ja-JP" altLang="en-US" b="1" dirty="0" smtClean="0"/>
              <a:t>二十億円も</a:t>
            </a:r>
            <a:r>
              <a:rPr kumimoji="1" lang="ja-JP" altLang="en-US" b="1" dirty="0" smtClean="0"/>
              <a:t>あればできるのであるが資金不足</a:t>
            </a:r>
            <a:endParaRPr kumimoji="1" lang="ja-JP" altLang="en-US" b="1"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8686800" cy="1143000"/>
          </a:xfrm>
          <a:ln>
            <a:solidFill>
              <a:schemeClr val="accent1"/>
            </a:solidFill>
          </a:ln>
        </p:spPr>
        <p:txBody>
          <a:bodyPr>
            <a:normAutofit/>
          </a:bodyPr>
          <a:lstStyle/>
          <a:p>
            <a:r>
              <a:rPr lang="ja-JP" altLang="en-US" dirty="0" smtClean="0"/>
              <a:t>「妊娠ツーリズム」</a:t>
            </a:r>
            <a:r>
              <a:rPr lang="en-US" altLang="ja-JP" dirty="0" smtClean="0"/>
              <a:t/>
            </a:r>
            <a:br>
              <a:rPr lang="en-US" altLang="ja-JP" dirty="0" smtClean="0"/>
            </a:br>
            <a:r>
              <a:rPr lang="en-US" altLang="ja-JP" sz="2200" dirty="0" smtClean="0">
                <a:hlinkClick r:id="rId3"/>
              </a:rPr>
              <a:t>http://courrier.jp/blog/?p=16428</a:t>
            </a:r>
            <a:endParaRPr kumimoji="1" lang="ja-JP" altLang="en-US" dirty="0"/>
          </a:p>
        </p:txBody>
      </p:sp>
      <p:sp>
        <p:nvSpPr>
          <p:cNvPr id="3" name="コンテンツ プレースホルダ 2"/>
          <p:cNvSpPr>
            <a:spLocks noGrp="1"/>
          </p:cNvSpPr>
          <p:nvPr>
            <p:ph idx="1"/>
          </p:nvPr>
        </p:nvSpPr>
        <p:spPr>
          <a:xfrm>
            <a:off x="72008" y="1484784"/>
            <a:ext cx="8964488" cy="5229200"/>
          </a:xfrm>
        </p:spPr>
        <p:txBody>
          <a:bodyPr>
            <a:normAutofit fontScale="77500" lnSpcReduction="20000"/>
          </a:bodyPr>
          <a:lstStyle/>
          <a:p>
            <a:r>
              <a:rPr lang="ja-JP" altLang="en-US" dirty="0" smtClean="0"/>
              <a:t>精子バンク、卵子凍結、代理母出産等生殖医療に関しては家族観、人生観にかかわることであり国により制度が大きく異なる。従ってツーリズム</a:t>
            </a:r>
            <a:r>
              <a:rPr lang="en-US" altLang="ja-JP" dirty="0" smtClean="0"/>
              <a:t>(</a:t>
            </a:r>
            <a:r>
              <a:rPr lang="ja-JP" altLang="en-US" dirty="0" smtClean="0"/>
              <a:t>観光</a:t>
            </a:r>
            <a:r>
              <a:rPr lang="en-US" altLang="ja-JP" dirty="0" smtClean="0"/>
              <a:t>)</a:t>
            </a:r>
            <a:r>
              <a:rPr lang="ja-JP" altLang="en-US" dirty="0" smtClean="0"/>
              <a:t>は違いのある所の間で発生するから妊娠に関する制度に違いがあれば当然</a:t>
            </a:r>
          </a:p>
          <a:p>
            <a:r>
              <a:rPr lang="ja-JP" altLang="en-US" dirty="0" smtClean="0"/>
              <a:t>欧州雑誌に普通に掲載され、身近になっている話題ということであれば、違いがなくなってきているので「ツーリズム」が安易に使われている</a:t>
            </a:r>
            <a:endParaRPr lang="en-US" altLang="ja-JP" dirty="0" smtClean="0"/>
          </a:p>
          <a:p>
            <a:r>
              <a:rPr lang="ja-JP" altLang="en-US" dirty="0" smtClean="0"/>
              <a:t>「特定のパートナーは持たずに子供だけ欲しいけれど、自国では法の壁がある」と感じているフランスの女性たちが、近隣国を訪れて子供をもうけようとする姿を追い、法整備に加え「どこの国が一番安いか」「カウンセリングの有無」などが、「産む国」を選ぶうえでのポイントになる。</a:t>
            </a:r>
            <a:endParaRPr lang="en-US" altLang="ja-JP" dirty="0" smtClean="0"/>
          </a:p>
          <a:p>
            <a:r>
              <a:rPr lang="ja-JP" altLang="en-US" dirty="0" smtClean="0"/>
              <a:t>「妊娠ツーリズム」は、こうした女性たちの旅のことを指す言葉で、フランスのメディアで目にするようであるが、それにしても○○ツーリズムが安易に使われすぎる。田舎から東京の名医のいる病院で出産しても妊娠ツーリズムであろう</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Words>4348</Words>
  <Application>Microsoft Office PowerPoint</Application>
  <PresentationFormat>画面に合わせる (4:3)</PresentationFormat>
  <Paragraphs>278</Paragraphs>
  <Slides>69</Slides>
  <Notes>50</Notes>
  <HiddenSlides>1</HiddenSlides>
  <MMClips>0</MMClips>
  <ScaleCrop>false</ScaleCrop>
  <HeadingPairs>
    <vt:vector size="4" baseType="variant">
      <vt:variant>
        <vt:lpstr>テーマ</vt:lpstr>
      </vt:variant>
      <vt:variant>
        <vt:i4>1</vt:i4>
      </vt:variant>
      <vt:variant>
        <vt:lpstr>スライド タイトル</vt:lpstr>
      </vt:variant>
      <vt:variant>
        <vt:i4>69</vt:i4>
      </vt:variant>
    </vt:vector>
  </HeadingPairs>
  <TitlesOfParts>
    <vt:vector size="70" baseType="lpstr">
      <vt:lpstr>Office テーマ</vt:lpstr>
      <vt:lpstr>ツーリズムの氾濫（Flooding）</vt:lpstr>
      <vt:lpstr>ツーリズムの氾濫の例</vt:lpstr>
      <vt:lpstr>ポリシー・ロンダリング効果　　　</vt:lpstr>
      <vt:lpstr>メディカル・ツーリズム</vt:lpstr>
      <vt:lpstr>「非日常生活圏」から「日常圏」への接近</vt:lpstr>
      <vt:lpstr>「空飛ぶ眼科病院」</vt:lpstr>
      <vt:lpstr>スライド 7</vt:lpstr>
      <vt:lpstr>ヒトプロテオーム計画</vt:lpstr>
      <vt:lpstr>「妊娠ツーリズム」 http://courrier.jp/blog/?p=16428</vt:lpstr>
      <vt:lpstr>韓国への医療観光客増、税関職員の悩みも増＝顔の不一致多発で病院の証明書発行が一般化―華字メディア</vt:lpstr>
      <vt:lpstr>スライド 11</vt:lpstr>
      <vt:lpstr>秘境、少数民族</vt:lpstr>
      <vt:lpstr>中国の少数民族文化の現状 観光商業化と消えゆく言語</vt:lpstr>
      <vt:lpstr>スライド 14</vt:lpstr>
      <vt:lpstr>農村観光</vt:lpstr>
      <vt:lpstr>農林漁業と観光</vt:lpstr>
      <vt:lpstr>「農山漁村滞在型余暇活動のための基盤整備の促進に関する法律」  （1994年法律46号）</vt:lpstr>
      <vt:lpstr>農村滞在型余暇活動  山村・漁村滞在型余暇活動</vt:lpstr>
      <vt:lpstr>(注)</vt:lpstr>
      <vt:lpstr>アグリツーリズム・グリーン・ツーリズム</vt:lpstr>
      <vt:lpstr>「日本型グリーンツーリズム」</vt:lpstr>
      <vt:lpstr>スライド 22</vt:lpstr>
      <vt:lpstr>民宿</vt:lpstr>
      <vt:lpstr>産業観光</vt:lpstr>
      <vt:lpstr>昭和32年論議されてた産業観光</vt:lpstr>
      <vt:lpstr>スライド 26</vt:lpstr>
      <vt:lpstr>スライド 27</vt:lpstr>
      <vt:lpstr>旗艦三笠</vt:lpstr>
      <vt:lpstr>スライド 29</vt:lpstr>
      <vt:lpstr>風景保護→自然保護 風景→景観→環境</vt:lpstr>
      <vt:lpstr>スライド 31</vt:lpstr>
      <vt:lpstr>『観光人類学の戦略文化の売り方・売られ方』 橋本和也著世界思想社(1999）</vt:lpstr>
      <vt:lpstr>里山伝説</vt:lpstr>
      <vt:lpstr>里山の奥山化</vt:lpstr>
      <vt:lpstr>里地・里山論に迎合する マスコミ、学会、自治体</vt:lpstr>
      <vt:lpstr>森林の変遷と国土環境の関係</vt:lpstr>
      <vt:lpstr>森林は二酸化炭素を減少させるのか</vt:lpstr>
      <vt:lpstr>荒れ地生態系の里山</vt:lpstr>
      <vt:lpstr>森林劣化⇒飛砂⇒海岸林（江戸時代）</vt:lpstr>
      <vt:lpstr>陶磁器、薪炭、塩田 ⇒森林劣化の大きな原因</vt:lpstr>
      <vt:lpstr>海岸浸食の再認識 （森林劣化がストップした結果）</vt:lpstr>
      <vt:lpstr>１５世紀からの海岸形成 ⇒飛砂害の増加⇒海岸林の造成</vt:lpstr>
      <vt:lpstr>『森林飽和』</vt:lpstr>
      <vt:lpstr>自然破壊イメージからの脱却</vt:lpstr>
      <vt:lpstr>世界遺産の発想 ➵外国人労働者特別枠の提案</vt:lpstr>
      <vt:lpstr>　ガラパゴス</vt:lpstr>
      <vt:lpstr>ガラパゴス特別検疫制度</vt:lpstr>
      <vt:lpstr>スライド 48</vt:lpstr>
      <vt:lpstr>スライド 49</vt:lpstr>
      <vt:lpstr>ヒマラヤ、旅行会社に貸します 環境悪化懸念も</vt:lpstr>
      <vt:lpstr>エベレストに「はしご」設置を検討、混雑緩和で ネパール政府</vt:lpstr>
      <vt:lpstr>エコ、サステイナブル、グリーン の氾濫</vt:lpstr>
      <vt:lpstr>入域料の限界 Deception</vt:lpstr>
      <vt:lpstr>スライド 54</vt:lpstr>
      <vt:lpstr>ダークツーリズム</vt:lpstr>
      <vt:lpstr>負の世界遺産</vt:lpstr>
      <vt:lpstr>戦跡、監獄跡</vt:lpstr>
      <vt:lpstr>原爆ドーム</vt:lpstr>
      <vt:lpstr>旧朝鮮総督府と景福宮</vt:lpstr>
      <vt:lpstr>チェルノブイリ</vt:lpstr>
      <vt:lpstr>スライド 61</vt:lpstr>
      <vt:lpstr>スラム、廃墟観光</vt:lpstr>
      <vt:lpstr>移民規制とスラムの発生</vt:lpstr>
      <vt:lpstr>南アフリカ　現役再現スラム観光</vt:lpstr>
      <vt:lpstr>アルゼンチン　旧スラム再現カミニート</vt:lpstr>
      <vt:lpstr>日本では？姫路都市モノレール</vt:lpstr>
      <vt:lpstr>スライド 67</vt:lpstr>
      <vt:lpstr>スライド 68</vt:lpstr>
      <vt:lpstr>廃墟好きなら死ぬまでに行きたい。退廃的美しさを誇る世界23の廃墟めぐり</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農村観光</dc:title>
  <dc:creator>teramae</dc:creator>
  <cp:lastModifiedBy>teramae</cp:lastModifiedBy>
  <cp:revision>31</cp:revision>
  <dcterms:created xsi:type="dcterms:W3CDTF">2014-02-18T01:09:53Z</dcterms:created>
  <dcterms:modified xsi:type="dcterms:W3CDTF">2014-06-14T04:54:46Z</dcterms:modified>
</cp:coreProperties>
</file>