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Default Extension="jpeg" ContentType="image/jpeg"/>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343" r:id="rId3"/>
    <p:sldId id="344" r:id="rId4"/>
    <p:sldId id="553" r:id="rId5"/>
    <p:sldId id="415" r:id="rId6"/>
    <p:sldId id="417" r:id="rId7"/>
    <p:sldId id="346" r:id="rId8"/>
    <p:sldId id="347" r:id="rId9"/>
    <p:sldId id="348" r:id="rId10"/>
    <p:sldId id="349" r:id="rId11"/>
    <p:sldId id="412" r:id="rId12"/>
    <p:sldId id="554" r:id="rId13"/>
    <p:sldId id="555" r:id="rId14"/>
    <p:sldId id="320" r:id="rId15"/>
    <p:sldId id="341" r:id="rId16"/>
    <p:sldId id="332" r:id="rId17"/>
    <p:sldId id="271" r:id="rId18"/>
    <p:sldId id="299" r:id="rId19"/>
    <p:sldId id="426" r:id="rId20"/>
    <p:sldId id="556" r:id="rId21"/>
    <p:sldId id="329" r:id="rId22"/>
    <p:sldId id="367" r:id="rId23"/>
    <p:sldId id="368" r:id="rId24"/>
    <p:sldId id="536" r:id="rId25"/>
    <p:sldId id="537" r:id="rId26"/>
    <p:sldId id="538" r:id="rId27"/>
    <p:sldId id="539" r:id="rId28"/>
    <p:sldId id="540" r:id="rId29"/>
    <p:sldId id="541" r:id="rId30"/>
    <p:sldId id="542" r:id="rId31"/>
    <p:sldId id="543" r:id="rId32"/>
    <p:sldId id="544" r:id="rId33"/>
    <p:sldId id="545" r:id="rId34"/>
    <p:sldId id="546" r:id="rId35"/>
    <p:sldId id="547" r:id="rId36"/>
    <p:sldId id="548" r:id="rId37"/>
    <p:sldId id="550" r:id="rId38"/>
    <p:sldId id="351" r:id="rId39"/>
    <p:sldId id="352" r:id="rId40"/>
    <p:sldId id="353" r:id="rId41"/>
    <p:sldId id="354" r:id="rId42"/>
    <p:sldId id="355" r:id="rId43"/>
    <p:sldId id="356" r:id="rId44"/>
    <p:sldId id="357" r:id="rId45"/>
    <p:sldId id="358" r:id="rId46"/>
    <p:sldId id="361" r:id="rId47"/>
    <p:sldId id="421" r:id="rId48"/>
    <p:sldId id="422" r:id="rId49"/>
    <p:sldId id="424" r:id="rId5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00" d="100"/>
        <a:sy n="100" d="100"/>
      </p:scale>
      <p:origin x="0" y="0"/>
    </p:cViewPr>
  </p:notesTextViewPr>
  <p:sorterViewPr>
    <p:cViewPr>
      <p:scale>
        <a:sx n="88" d="100"/>
        <a:sy n="88" d="100"/>
      </p:scale>
      <p:origin x="0" y="257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604C27-7131-4766-8B2B-F511FB857705}" type="datetimeFigureOut">
              <a:rPr kumimoji="1" lang="ja-JP" altLang="en-US" smtClean="0"/>
              <a:pPr/>
              <a:t>2014/6/13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D3468F-7C08-4091-B987-93586C4A7562}"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1</a:t>
            </a:fld>
            <a:endParaRPr kumimoji="1"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12</a:t>
            </a:fld>
            <a:endParaRPr kumimoji="1" lang="ja-JP"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13</a:t>
            </a:fld>
            <a:endParaRPr kumimoji="1"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14</a:t>
            </a:fld>
            <a:endParaRPr kumimoji="1" lang="ja-JP"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15</a:t>
            </a:fld>
            <a:endParaRPr kumimoji="1" lang="ja-JP"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16</a:t>
            </a:fld>
            <a:endParaRPr kumimoji="1" lang="ja-JP"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17</a:t>
            </a:fld>
            <a:endParaRPr kumimoji="1" lang="ja-JP"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18</a:t>
            </a:fld>
            <a:endParaRPr kumimoji="1" lang="ja-JP"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21</a:t>
            </a:fld>
            <a:endParaRPr kumimoji="1" lang="ja-JP"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22</a:t>
            </a:fld>
            <a:endParaRPr kumimoji="1" lang="ja-JP"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B2D3468F-7C08-4091-B987-93586C4A7562}" type="slidenum">
              <a:rPr kumimoji="1" lang="ja-JP" altLang="en-US" smtClean="0"/>
              <a:pPr/>
              <a:t>23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2</a:t>
            </a:fld>
            <a:endParaRPr kumimoji="1" lang="ja-JP"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24</a:t>
            </a:fld>
            <a:endParaRPr kumimoji="1" lang="ja-JP" altLang="en-US"/>
          </a:p>
        </p:txBody>
      </p:sp>
    </p:spTree>
    <p:extLst>
      <p:ext uri="{BB962C8B-B14F-4D97-AF65-F5344CB8AC3E}">
        <p14:creationId xmlns:p14="http://schemas.microsoft.com/office/powerpoint/2010/main" xmlns="" val="18951107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26</a:t>
            </a:fld>
            <a:endParaRPr kumimoji="1" lang="ja-JP" altLang="en-US"/>
          </a:p>
        </p:txBody>
      </p:sp>
    </p:spTree>
    <p:extLst>
      <p:ext uri="{BB962C8B-B14F-4D97-AF65-F5344CB8AC3E}">
        <p14:creationId xmlns:p14="http://schemas.microsoft.com/office/powerpoint/2010/main" xmlns="" val="17468686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27</a:t>
            </a:fld>
            <a:endParaRPr kumimoji="1" lang="ja-JP" altLang="en-US"/>
          </a:p>
        </p:txBody>
      </p:sp>
    </p:spTree>
    <p:extLst>
      <p:ext uri="{BB962C8B-B14F-4D97-AF65-F5344CB8AC3E}">
        <p14:creationId xmlns:p14="http://schemas.microsoft.com/office/powerpoint/2010/main" xmlns="" val="12997188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28</a:t>
            </a:fld>
            <a:endParaRPr kumimoji="1" lang="ja-JP" altLang="en-US"/>
          </a:p>
        </p:txBody>
      </p:sp>
    </p:spTree>
    <p:extLst>
      <p:ext uri="{BB962C8B-B14F-4D97-AF65-F5344CB8AC3E}">
        <p14:creationId xmlns:p14="http://schemas.microsoft.com/office/powerpoint/2010/main" xmlns="" val="15746609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29</a:t>
            </a:fld>
            <a:endParaRPr kumimoji="1" lang="ja-JP" altLang="en-US"/>
          </a:p>
        </p:txBody>
      </p:sp>
    </p:spTree>
    <p:extLst>
      <p:ext uri="{BB962C8B-B14F-4D97-AF65-F5344CB8AC3E}">
        <p14:creationId xmlns:p14="http://schemas.microsoft.com/office/powerpoint/2010/main" xmlns="" val="37291157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35</a:t>
            </a:fld>
            <a:endParaRPr kumimoji="1" lang="ja-JP" altLang="en-US"/>
          </a:p>
        </p:txBody>
      </p:sp>
    </p:spTree>
    <p:extLst>
      <p:ext uri="{BB962C8B-B14F-4D97-AF65-F5344CB8AC3E}">
        <p14:creationId xmlns:p14="http://schemas.microsoft.com/office/powerpoint/2010/main" xmlns="" val="1987747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36</a:t>
            </a:fld>
            <a:endParaRPr kumimoji="1" lang="ja-JP" altLang="en-US"/>
          </a:p>
        </p:txBody>
      </p:sp>
    </p:spTree>
    <p:extLst>
      <p:ext uri="{BB962C8B-B14F-4D97-AF65-F5344CB8AC3E}">
        <p14:creationId xmlns:p14="http://schemas.microsoft.com/office/powerpoint/2010/main" xmlns="" val="12205074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37</a:t>
            </a:fld>
            <a:endParaRPr kumimoji="1" lang="ja-JP" altLang="en-US"/>
          </a:p>
        </p:txBody>
      </p:sp>
    </p:spTree>
    <p:extLst>
      <p:ext uri="{BB962C8B-B14F-4D97-AF65-F5344CB8AC3E}">
        <p14:creationId xmlns:p14="http://schemas.microsoft.com/office/powerpoint/2010/main" xmlns="" val="28708482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38</a:t>
            </a:fld>
            <a:endParaRPr kumimoji="1" lang="ja-JP"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24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324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F73666-116E-458B-A5EF-82E1D86DE572}" type="slidenum">
              <a:rPr lang="ja-JP" altLang="en-US" smtClean="0">
                <a:latin typeface="Arial" pitchFamily="34" charset="0"/>
              </a:rPr>
              <a:pPr/>
              <a:t>39</a:t>
            </a:fld>
            <a:endParaRPr lang="ja-JP" alt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3</a:t>
            </a:fld>
            <a:endParaRPr kumimoji="1" lang="ja-JP"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40</a:t>
            </a:fld>
            <a:endParaRPr kumimoji="1" lang="ja-JP"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41</a:t>
            </a:fld>
            <a:endParaRPr kumimoji="1" lang="ja-JP"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42</a:t>
            </a:fld>
            <a:endParaRPr kumimoji="1" lang="ja-JP"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43</a:t>
            </a:fld>
            <a:endParaRPr kumimoji="1" lang="ja-JP"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44</a:t>
            </a:fld>
            <a:endParaRPr kumimoji="1" lang="ja-JP"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45</a:t>
            </a:fld>
            <a:endParaRPr kumimoji="1" lang="ja-JP"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46</a:t>
            </a:fld>
            <a:endParaRPr kumimoji="1" lang="ja-JP"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49</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5</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7</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8</a:t>
            </a:fld>
            <a:endParaRPr kumimoji="1"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9</a:t>
            </a:fld>
            <a:endParaRPr kumimoji="1"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A46F23E4-ACF4-44FB-9C59-2B3D154EE13A}" type="slidenum">
              <a:rPr kumimoji="1" lang="ja-JP" altLang="en-US" smtClean="0"/>
              <a:pPr/>
              <a:t>10</a:t>
            </a:fld>
            <a:endParaRPr kumimoji="1"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6"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14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31428"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752F12-CB1E-4B31-8DA2-B7170CC7C7A8}" type="slidenum">
              <a:rPr lang="ja-JP" altLang="en-US" smtClean="0">
                <a:latin typeface="Arial" pitchFamily="34" charset="0"/>
              </a:rPr>
              <a:pPr/>
              <a:t>11</a:t>
            </a:fld>
            <a:endParaRPr lang="ja-JP" alt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10F3795-909B-4B1F-AA57-BBA987EFF4C2}" type="datetimeFigureOut">
              <a:rPr kumimoji="1" lang="ja-JP" altLang="en-US" smtClean="0"/>
              <a:pPr/>
              <a:t>2014/6/13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5537139-C382-4117-974F-907E55694451}"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F3795-909B-4B1F-AA57-BBA987EFF4C2}" type="datetimeFigureOut">
              <a:rPr kumimoji="1" lang="ja-JP" altLang="en-US" smtClean="0"/>
              <a:pPr/>
              <a:t>2014/6/13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537139-C382-4117-974F-907E5569445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gendai.ismedia.jp/articles/-/39421?page=4"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lyft.m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relayrides.com/" TargetMode="External"/><Relationship Id="rId2" Type="http://schemas.openxmlformats.org/officeDocument/2006/relationships/hyperlink" Target="http://www.getaround.com/"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r25.yahoo.co.jp/fushigi/wxr_detail/?id=20140410-00035672-r25&amp;c=07"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cnn.co.jp/travel/35041590.html?ref=app"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95536" y="980729"/>
            <a:ext cx="8352928" cy="4896544"/>
          </a:xfrm>
          <a:solidFill>
            <a:srgbClr val="FFFF00"/>
          </a:solidFill>
          <a:ln w="57150">
            <a:solidFill>
              <a:schemeClr val="tx1">
                <a:lumMod val="95000"/>
                <a:lumOff val="5000"/>
              </a:schemeClr>
            </a:solidFill>
          </a:ln>
        </p:spPr>
        <p:txBody>
          <a:bodyPr/>
          <a:lstStyle/>
          <a:p>
            <a:r>
              <a:rPr kumimoji="1" lang="ja-JP" altLang="en-US" sz="6600" dirty="0" smtClean="0"/>
              <a:t>人流・観光</a:t>
            </a:r>
            <a:r>
              <a:rPr kumimoji="1" lang="ja-JP" altLang="en-US" sz="6600" dirty="0" smtClean="0"/>
              <a:t>のビジネスモデル</a:t>
            </a:r>
            <a:r>
              <a:rPr kumimoji="1" lang="en-US" altLang="ja-JP" sz="6600" dirty="0" smtClean="0"/>
              <a:t/>
            </a:r>
            <a:br>
              <a:rPr kumimoji="1" lang="en-US" altLang="ja-JP" sz="6600" dirty="0" smtClean="0"/>
            </a:br>
            <a:r>
              <a:rPr lang="en-US" altLang="ja-JP" dirty="0" smtClean="0"/>
              <a:t/>
            </a:r>
            <a:br>
              <a:rPr lang="en-US" altLang="ja-JP" dirty="0" smtClean="0"/>
            </a:br>
            <a:r>
              <a:rPr lang="ja-JP" altLang="en-US" sz="4800" dirty="0" smtClean="0"/>
              <a:t>原価を感じさせない工夫</a:t>
            </a:r>
            <a:endParaRPr kumimoji="1" lang="ja-JP" altLang="en-US" sz="4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827584" y="332656"/>
            <a:ext cx="6048672"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ヒトの移動データ</a:t>
            </a:r>
            <a:endParaRPr kumimoji="1" lang="en-US" altLang="ja-JP" sz="4400" dirty="0" smtClean="0">
              <a:solidFill>
                <a:schemeClr val="tx1"/>
              </a:solidFill>
            </a:endParaRPr>
          </a:p>
          <a:p>
            <a:pPr algn="ctr"/>
            <a:r>
              <a:rPr lang="ja-JP" altLang="en-US" sz="4400" dirty="0" smtClean="0">
                <a:solidFill>
                  <a:schemeClr val="tx1"/>
                </a:solidFill>
              </a:rPr>
              <a:t>（</a:t>
            </a:r>
            <a:r>
              <a:rPr lang="ja-JP" altLang="en-US" sz="4400" dirty="0" smtClean="0">
                <a:solidFill>
                  <a:srgbClr val="FF0000"/>
                </a:solidFill>
              </a:rPr>
              <a:t>特定多数</a:t>
            </a:r>
            <a:r>
              <a:rPr lang="ja-JP" altLang="en-US" sz="4400" dirty="0" smtClean="0">
                <a:solidFill>
                  <a:schemeClr val="tx1"/>
                </a:solidFill>
              </a:rPr>
              <a:t>）</a:t>
            </a:r>
            <a:endParaRPr kumimoji="1" lang="ja-JP" altLang="en-US" sz="4400" dirty="0">
              <a:solidFill>
                <a:schemeClr val="tx1"/>
              </a:solidFill>
            </a:endParaRPr>
          </a:p>
        </p:txBody>
      </p:sp>
      <p:sp>
        <p:nvSpPr>
          <p:cNvPr id="7" name="円/楕円 6"/>
          <p:cNvSpPr/>
          <p:nvPr/>
        </p:nvSpPr>
        <p:spPr>
          <a:xfrm>
            <a:off x="936104" y="4581128"/>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観光資源への</a:t>
            </a:r>
            <a:endParaRPr kumimoji="1" lang="en-US" altLang="ja-JP" sz="3600" dirty="0" smtClean="0">
              <a:solidFill>
                <a:schemeClr val="tx1"/>
              </a:solidFill>
            </a:endParaRPr>
          </a:p>
          <a:p>
            <a:pPr algn="ctr"/>
            <a:r>
              <a:rPr kumimoji="1" lang="ja-JP" altLang="en-US" sz="3600" dirty="0" smtClean="0">
                <a:solidFill>
                  <a:schemeClr val="tx1"/>
                </a:solidFill>
              </a:rPr>
              <a:t>反応データ</a:t>
            </a:r>
            <a:endParaRPr kumimoji="1" lang="en-US" altLang="ja-JP" sz="3600" dirty="0" smtClean="0">
              <a:solidFill>
                <a:schemeClr val="tx1"/>
              </a:solidFill>
            </a:endParaRPr>
          </a:p>
          <a:p>
            <a:pPr algn="ctr"/>
            <a:r>
              <a:rPr kumimoji="1" lang="ja-JP" altLang="en-US" sz="3600" dirty="0" smtClean="0">
                <a:solidFill>
                  <a:schemeClr val="tx1"/>
                </a:solidFill>
              </a:rPr>
              <a:t>（</a:t>
            </a:r>
            <a:r>
              <a:rPr kumimoji="1" lang="ja-JP" altLang="en-US" sz="3600" dirty="0" smtClean="0">
                <a:solidFill>
                  <a:srgbClr val="FF0000"/>
                </a:solidFill>
              </a:rPr>
              <a:t>脳内情報</a:t>
            </a:r>
            <a:r>
              <a:rPr kumimoji="1" lang="ja-JP" altLang="en-US" sz="3600" dirty="0" smtClean="0">
                <a:solidFill>
                  <a:schemeClr val="tx1"/>
                </a:solidFill>
              </a:rPr>
              <a:t>）</a:t>
            </a:r>
            <a:endParaRPr kumimoji="1" lang="ja-JP" altLang="en-US" sz="3600" dirty="0">
              <a:solidFill>
                <a:schemeClr val="tx1"/>
              </a:solidFill>
            </a:endParaRPr>
          </a:p>
        </p:txBody>
      </p:sp>
      <p:sp>
        <p:nvSpPr>
          <p:cNvPr id="9" name="円/楕円 8"/>
          <p:cNvSpPr/>
          <p:nvPr/>
        </p:nvSpPr>
        <p:spPr>
          <a:xfrm>
            <a:off x="7164288" y="1268760"/>
            <a:ext cx="1656184" cy="511256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400" dirty="0" smtClean="0">
                <a:solidFill>
                  <a:schemeClr val="tx1"/>
                </a:solidFill>
              </a:rPr>
              <a:t>マーケティングの科学化</a:t>
            </a:r>
            <a:endParaRPr kumimoji="1" lang="ja-JP" altLang="en-US" sz="4400" dirty="0">
              <a:solidFill>
                <a:schemeClr val="tx1"/>
              </a:solidFill>
            </a:endParaRPr>
          </a:p>
        </p:txBody>
      </p:sp>
      <p:sp>
        <p:nvSpPr>
          <p:cNvPr id="12" name="三方向矢印 11"/>
          <p:cNvSpPr/>
          <p:nvPr/>
        </p:nvSpPr>
        <p:spPr>
          <a:xfrm rot="5400000">
            <a:off x="4932040" y="2276872"/>
            <a:ext cx="2160240" cy="2304256"/>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7 13"/>
          <p:cNvSpPr/>
          <p:nvPr/>
        </p:nvSpPr>
        <p:spPr>
          <a:xfrm>
            <a:off x="1763688" y="2204864"/>
            <a:ext cx="2736304" cy="2376264"/>
          </a:xfrm>
          <a:prstGeom prst="star7">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ビッグデータ問題</a:t>
            </a:r>
            <a:endParaRPr kumimoji="1" lang="ja-JP" altLang="en-US" sz="3600" dirty="0">
              <a:solidFill>
                <a:schemeClr val="tx1"/>
              </a:solidFill>
            </a:endParaRPr>
          </a:p>
        </p:txBody>
      </p:sp>
      <p:sp>
        <p:nvSpPr>
          <p:cNvPr id="15" name="フローチャート : 磁気ディスク 14"/>
          <p:cNvSpPr/>
          <p:nvPr/>
        </p:nvSpPr>
        <p:spPr>
          <a:xfrm>
            <a:off x="7020272" y="548680"/>
            <a:ext cx="1944216" cy="108012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観光情報論</a:t>
            </a:r>
            <a:endParaRPr kumimoji="1" lang="ja-JP" altLang="en-US" dirty="0">
              <a:solidFill>
                <a:schemeClr val="tx1"/>
              </a:solidFill>
            </a:endParaRPr>
          </a:p>
        </p:txBody>
      </p:sp>
      <p:sp>
        <p:nvSpPr>
          <p:cNvPr id="16" name="フローチャート : 磁気ディスク 15"/>
          <p:cNvSpPr/>
          <p:nvPr/>
        </p:nvSpPr>
        <p:spPr>
          <a:xfrm>
            <a:off x="251520" y="2204864"/>
            <a:ext cx="1944216" cy="1080120"/>
          </a:xfrm>
          <a:prstGeom prst="flowChartMagneticDisk">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観光法制度論</a:t>
            </a:r>
            <a:endParaRPr kumimoji="1" lang="ja-JP" altLang="en-US"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74638"/>
            <a:ext cx="9144000" cy="1143000"/>
          </a:xfrm>
          <a:solidFill>
            <a:srgbClr val="FFFF00"/>
          </a:solidFill>
          <a:ln w="57150">
            <a:solidFill>
              <a:schemeClr val="tx1">
                <a:lumMod val="50000"/>
                <a:lumOff val="50000"/>
              </a:schemeClr>
            </a:solidFill>
          </a:ln>
        </p:spPr>
        <p:txBody>
          <a:bodyPr/>
          <a:lstStyle/>
          <a:p>
            <a:pPr eaLnBrk="1" hangingPunct="1">
              <a:defRPr/>
            </a:pPr>
            <a:r>
              <a:rPr lang="ja-JP" altLang="en-US" dirty="0" smtClean="0"/>
              <a:t>ＪＲ東日本のスイカマーケッティング</a:t>
            </a:r>
            <a:endParaRPr lang="ja-JP" altLang="en-US" dirty="0"/>
          </a:p>
        </p:txBody>
      </p:sp>
      <p:sp>
        <p:nvSpPr>
          <p:cNvPr id="41987" name="コンテンツ プレースホルダー 2"/>
          <p:cNvSpPr>
            <a:spLocks noGrp="1"/>
          </p:cNvSpPr>
          <p:nvPr>
            <p:ph idx="1"/>
          </p:nvPr>
        </p:nvSpPr>
        <p:spPr>
          <a:xfrm>
            <a:off x="457200" y="1600200"/>
            <a:ext cx="8229600" cy="4925144"/>
          </a:xfrm>
        </p:spPr>
        <p:txBody>
          <a:bodyPr>
            <a:normAutofit/>
          </a:bodyPr>
          <a:lstStyle/>
          <a:p>
            <a:pPr eaLnBrk="1" hangingPunct="1"/>
            <a:r>
              <a:rPr lang="ja-JP" altLang="en-US" dirty="0" smtClean="0"/>
              <a:t>スイカ利用者の移動情報、購入情報をマスレベルで分析し、売れ筋情報、移動情報を作成して対応している（コンビニのＰＯＳに対応）</a:t>
            </a:r>
            <a:endParaRPr lang="en-US" altLang="ja-JP" dirty="0" smtClean="0"/>
          </a:p>
          <a:p>
            <a:pPr eaLnBrk="1" hangingPunct="1"/>
            <a:r>
              <a:rPr lang="ja-JP" altLang="en-US" dirty="0" smtClean="0"/>
              <a:t>これがパーソナルレベルの把握になれば、大変なビジネスツールになる（個人情報</a:t>
            </a:r>
            <a:r>
              <a:rPr lang="ja-JP" altLang="en-US" dirty="0" smtClean="0"/>
              <a:t>）</a:t>
            </a:r>
            <a:endParaRPr lang="en-US" altLang="ja-JP" dirty="0" smtClean="0"/>
          </a:p>
          <a:p>
            <a:pPr eaLnBrk="1" hangingPunct="1"/>
            <a:r>
              <a:rPr lang="ja-JP" altLang="en-US" dirty="0" smtClean="0"/>
              <a:t>情報</a:t>
            </a:r>
            <a:r>
              <a:rPr lang="ja-JP" altLang="en-US" dirty="0" smtClean="0"/>
              <a:t>を他人に販売すると、個人情報法違反の恐れ➵しかし、情報は</a:t>
            </a:r>
            <a:r>
              <a:rPr lang="ja-JP" altLang="en-US" sz="4400" dirty="0" smtClean="0">
                <a:solidFill>
                  <a:srgbClr val="FF0000"/>
                </a:solidFill>
              </a:rPr>
              <a:t>共有財産</a:t>
            </a:r>
            <a:r>
              <a:rPr lang="ja-JP" altLang="en-US" dirty="0" smtClean="0"/>
              <a:t>。有料無料にかかわらず社会に還元すべき➵個人情報制度の見直し</a:t>
            </a:r>
            <a:endParaRPr lang="ja-JP" altLang="en-US" dirty="0" smtClean="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lang="en-US" altLang="ja-JP" b="1" dirty="0" smtClean="0"/>
              <a:t>JR</a:t>
            </a:r>
            <a:r>
              <a:rPr lang="ja-JP" altLang="en-US" b="1" dirty="0" smtClean="0"/>
              <a:t>東日本、</a:t>
            </a:r>
            <a:r>
              <a:rPr lang="en-US" altLang="ja-JP" b="1" dirty="0" err="1" smtClean="0"/>
              <a:t>Suica</a:t>
            </a:r>
            <a:r>
              <a:rPr lang="ja-JP" altLang="en-US" b="1" dirty="0" smtClean="0"/>
              <a:t>データの社外提供「見合わせ」</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85000" lnSpcReduction="20000"/>
          </a:bodyPr>
          <a:lstStyle/>
          <a:p>
            <a:r>
              <a:rPr lang="ja-JP" altLang="en-US" dirty="0" smtClean="0"/>
              <a:t>日立製作所は</a:t>
            </a:r>
            <a:r>
              <a:rPr lang="en-US" altLang="ja-JP" dirty="0" smtClean="0"/>
              <a:t>JR</a:t>
            </a:r>
            <a:r>
              <a:rPr lang="ja-JP" altLang="en-US" dirty="0" smtClean="0"/>
              <a:t>東日本から個人情報を含まない「</a:t>
            </a:r>
            <a:r>
              <a:rPr lang="en-US" altLang="ja-JP" dirty="0" err="1" smtClean="0"/>
              <a:t>Suica</a:t>
            </a:r>
            <a:r>
              <a:rPr lang="ja-JP" altLang="en-US" dirty="0" smtClean="0"/>
              <a:t>」の履歴情報の提供を受け、日立のビッグデータ解析技術により分析し、</a:t>
            </a:r>
            <a:r>
              <a:rPr lang="ja-JP" altLang="en-US" dirty="0" smtClean="0">
                <a:solidFill>
                  <a:srgbClr val="FF0000"/>
                </a:solidFill>
              </a:rPr>
              <a:t>首都圏における駅エリアの利用目的や利用者構成などをレポート</a:t>
            </a:r>
            <a:r>
              <a:rPr lang="ja-JP" altLang="en-US" dirty="0" smtClean="0"/>
              <a:t>として提供する新サービス「日立 交通系</a:t>
            </a:r>
            <a:r>
              <a:rPr lang="en-US" altLang="ja-JP" dirty="0" smtClean="0"/>
              <a:t>IC</a:t>
            </a:r>
            <a:r>
              <a:rPr lang="ja-JP" altLang="en-US" dirty="0" smtClean="0"/>
              <a:t>カード分析情報提供サービス」を開始すると発表</a:t>
            </a:r>
          </a:p>
          <a:p>
            <a:r>
              <a:rPr lang="ja-JP" altLang="en-US" dirty="0" smtClean="0"/>
              <a:t>しかし、</a:t>
            </a:r>
            <a:r>
              <a:rPr lang="en-US" altLang="ja-JP" dirty="0" smtClean="0"/>
              <a:t>JR</a:t>
            </a:r>
            <a:r>
              <a:rPr lang="ja-JP" altLang="en-US" dirty="0" smtClean="0"/>
              <a:t>東日本はデータ提供について約款等への記載や個別の許諾を行なっていなかったことから、多くの問い合わせや苦情が寄せられた。</a:t>
            </a:r>
          </a:p>
          <a:p>
            <a:r>
              <a:rPr lang="en-US" altLang="ja-JP" dirty="0" smtClean="0"/>
              <a:t>JR</a:t>
            </a:r>
            <a:r>
              <a:rPr lang="ja-JP" altLang="en-US" dirty="0" smtClean="0"/>
              <a:t>東日本は、外部提供を希望しないユーザーのデータは除外するなどの対応を行うとともに、「</a:t>
            </a:r>
            <a:r>
              <a:rPr lang="en-US" altLang="ja-JP" dirty="0" err="1" smtClean="0"/>
              <a:t>Suica</a:t>
            </a:r>
            <a:r>
              <a:rPr lang="en-US" altLang="ja-JP" dirty="0" smtClean="0"/>
              <a:t> </a:t>
            </a:r>
            <a:r>
              <a:rPr lang="ja-JP" altLang="en-US" dirty="0" smtClean="0"/>
              <a:t>に関するデータの社外への提供についての有識者会議」を設置して検討</a:t>
            </a:r>
          </a:p>
          <a:p>
            <a:endParaRPr kumimoji="1" lang="ja-JP" alt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normAutofit fontScale="90000"/>
          </a:bodyPr>
          <a:lstStyle/>
          <a:p>
            <a:r>
              <a:rPr lang="ja-JP" altLang="en-US" b="1" dirty="0" smtClean="0"/>
              <a:t>法改正などを注視しながら、安心・納得できるデータ提供を</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fontScale="85000" lnSpcReduction="20000"/>
          </a:bodyPr>
          <a:lstStyle/>
          <a:p>
            <a:r>
              <a:rPr lang="ja-JP" altLang="en-US" dirty="0" smtClean="0"/>
              <a:t>有識者会議における「中間とりまとめ」では、事前に十分な説明や周知を行わなかったことなど、利用者への配慮が不足していたことは問題であり、</a:t>
            </a:r>
            <a:r>
              <a:rPr lang="en-US" altLang="ja-JP" dirty="0" smtClean="0"/>
              <a:t>JR</a:t>
            </a:r>
            <a:r>
              <a:rPr lang="ja-JP" altLang="en-US" dirty="0" smtClean="0"/>
              <a:t>東日本という公共性の高い企業の立場からも、利用者に不安を与えた事実を重く受け止める必要があると指摘。</a:t>
            </a:r>
          </a:p>
          <a:p>
            <a:r>
              <a:rPr lang="ja-JP" altLang="en-US" dirty="0" smtClean="0"/>
              <a:t>その一方で、「</a:t>
            </a:r>
            <a:r>
              <a:rPr lang="en-US" altLang="ja-JP" dirty="0" smtClean="0"/>
              <a:t>7</a:t>
            </a:r>
            <a:r>
              <a:rPr lang="ja-JP" altLang="en-US" dirty="0" smtClean="0"/>
              <a:t>月提供の</a:t>
            </a:r>
            <a:r>
              <a:rPr lang="en-US" altLang="ja-JP" dirty="0" err="1" smtClean="0"/>
              <a:t>Suica</a:t>
            </a:r>
            <a:r>
              <a:rPr lang="ja-JP" altLang="en-US" dirty="0" smtClean="0"/>
              <a:t>分析用データ」を提供した時点では、一定レベルの匿名化処理がされ、特定の個人を識別することができない状態であると評価できたので、個人情報保護法の「個人情報」に当たらず、同法の適用を受けないと考え、提供した。プライバシー保護の観点からも、日立製作所との間で特定の個人を識別することを禁止する契約を締結していたことなどから、法的に問題となることはないと考えていたと当時の状況を整理した。</a:t>
            </a:r>
          </a:p>
          <a:p>
            <a:endParaRPr kumimoji="1" lang="ja-JP" alt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r>
              <a:rPr kumimoji="1" lang="ja-JP" altLang="en-US" dirty="0" smtClean="0"/>
              <a:t>総合生活移動産業</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en-US" altLang="ja-JP" dirty="0" smtClean="0"/>
              <a:t>2006</a:t>
            </a:r>
            <a:r>
              <a:rPr lang="ja-JP" altLang="ja-JP" dirty="0" smtClean="0"/>
              <a:t>年、交通政策審議会タクシーサービス将来ビジョン小委員会はタクシーにつき「総合生活移動産業への転換が必要」と</a:t>
            </a:r>
            <a:r>
              <a:rPr lang="ja-JP" altLang="ja-JP" dirty="0" smtClean="0"/>
              <a:t>報告</a:t>
            </a:r>
            <a:endParaRPr lang="en-US" altLang="ja-JP" dirty="0" smtClean="0"/>
          </a:p>
          <a:p>
            <a:r>
              <a:rPr lang="en-US" altLang="ja-JP" dirty="0" smtClean="0"/>
              <a:t>2001</a:t>
            </a:r>
            <a:r>
              <a:rPr lang="ja-JP" altLang="ja-JP" dirty="0" smtClean="0"/>
              <a:t>年に運輸白書や</a:t>
            </a:r>
            <a:r>
              <a:rPr lang="en-US" altLang="ja-JP" dirty="0" smtClean="0"/>
              <a:t>『</a:t>
            </a:r>
            <a:r>
              <a:rPr lang="ja-JP" altLang="en-US" dirty="0" smtClean="0"/>
              <a:t>モバイル交通革命</a:t>
            </a:r>
            <a:r>
              <a:rPr lang="en-US" altLang="ja-JP" dirty="0" smtClean="0"/>
              <a:t>』</a:t>
            </a:r>
            <a:r>
              <a:rPr lang="ja-JP" altLang="ja-JP" dirty="0" smtClean="0"/>
              <a:t>において訴えた総合生活移動産業とは旅行業を念頭においている。</a:t>
            </a:r>
            <a:endParaRPr lang="en-US" altLang="ja-JP" dirty="0" smtClean="0"/>
          </a:p>
          <a:p>
            <a:r>
              <a:rPr lang="ja-JP" altLang="ja-JP" dirty="0" smtClean="0"/>
              <a:t>総合物流業が単なる運びやではなくオルガナイザーであるように、総合生活移動産業はメーター料金による運び屋ではなく、運賃規制を受けない旅行業なのである。</a:t>
            </a:r>
          </a:p>
          <a:p>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764705"/>
            <a:ext cx="7772400" cy="5256584"/>
          </a:xfrm>
          <a:ln>
            <a:solidFill>
              <a:schemeClr val="tx1">
                <a:lumMod val="95000"/>
                <a:lumOff val="5000"/>
              </a:schemeClr>
            </a:solidFill>
          </a:ln>
        </p:spPr>
        <p:txBody>
          <a:bodyPr>
            <a:normAutofit/>
          </a:bodyPr>
          <a:lstStyle/>
          <a:p>
            <a:r>
              <a:rPr kumimoji="1" lang="ja-JP" altLang="en-US" sz="5400" dirty="0" smtClean="0">
                <a:effectLst>
                  <a:outerShdw blurRad="38100" dist="38100" dir="2700000" algn="tl">
                    <a:srgbClr val="000000">
                      <a:alpha val="43137"/>
                    </a:srgbClr>
                  </a:outerShdw>
                </a:effectLst>
              </a:rPr>
              <a:t>マスマーケティング</a:t>
            </a:r>
            <a:r>
              <a:rPr kumimoji="1" lang="en-US" altLang="ja-JP" sz="5400" dirty="0" smtClean="0"/>
              <a:t/>
            </a:r>
            <a:br>
              <a:rPr kumimoji="1" lang="en-US" altLang="ja-JP" sz="5400" dirty="0" smtClean="0"/>
            </a:br>
            <a:r>
              <a:rPr kumimoji="1" lang="en-US" altLang="ja-JP" dirty="0" smtClean="0"/>
              <a:t/>
            </a:r>
            <a:br>
              <a:rPr kumimoji="1" lang="en-US" altLang="ja-JP" dirty="0" smtClean="0"/>
            </a:br>
            <a:r>
              <a:rPr lang="ja-JP" altLang="en-US" sz="6600" dirty="0" smtClean="0">
                <a:effectLst>
                  <a:outerShdw blurRad="38100" dist="38100" dir="2700000" algn="tl">
                    <a:srgbClr val="000000">
                      <a:alpha val="43137"/>
                    </a:srgbClr>
                  </a:outerShdw>
                </a:effectLst>
              </a:rPr>
              <a:t>オーダーメイド</a:t>
            </a:r>
            <a:r>
              <a:rPr lang="en-US" altLang="ja-JP" dirty="0" smtClean="0"/>
              <a:t/>
            </a:r>
            <a:br>
              <a:rPr lang="en-US" altLang="ja-JP" dirty="0" smtClean="0"/>
            </a:br>
            <a:r>
              <a:rPr lang="en-US" altLang="ja-JP" dirty="0" smtClean="0"/>
              <a:t/>
            </a:r>
            <a:br>
              <a:rPr lang="en-US" altLang="ja-JP" dirty="0" smtClean="0"/>
            </a:br>
            <a:r>
              <a:rPr lang="ja-JP" altLang="en-US" sz="8800" dirty="0" smtClean="0">
                <a:effectLst>
                  <a:outerShdw blurRad="38100" dist="38100" dir="2700000" algn="tl">
                    <a:srgbClr val="000000">
                      <a:alpha val="43137"/>
                    </a:srgbClr>
                  </a:outerShdw>
                </a:effectLst>
              </a:rPr>
              <a:t>先回り提案</a:t>
            </a:r>
            <a:endParaRPr kumimoji="1" lang="ja-JP" altLang="en-US" sz="8800" dirty="0">
              <a:effectLst>
                <a:outerShdw blurRad="38100" dist="38100" dir="2700000" algn="tl">
                  <a:srgbClr val="000000">
                    <a:alpha val="43137"/>
                  </a:srgbClr>
                </a:outerShdw>
              </a:effectLst>
            </a:endParaRPr>
          </a:p>
        </p:txBody>
      </p:sp>
      <p:sp>
        <p:nvSpPr>
          <p:cNvPr id="6" name="下矢印 5"/>
          <p:cNvSpPr/>
          <p:nvPr/>
        </p:nvSpPr>
        <p:spPr>
          <a:xfrm>
            <a:off x="3923928" y="1988840"/>
            <a:ext cx="106069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下矢印 6"/>
          <p:cNvSpPr/>
          <p:nvPr/>
        </p:nvSpPr>
        <p:spPr>
          <a:xfrm>
            <a:off x="3851920" y="3645024"/>
            <a:ext cx="1152128"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8820472" cy="2506290"/>
          </a:xfrm>
          <a:ln w="57150">
            <a:solidFill>
              <a:schemeClr val="tx1">
                <a:lumMod val="95000"/>
                <a:lumOff val="5000"/>
              </a:schemeClr>
            </a:solidFill>
          </a:ln>
        </p:spPr>
        <p:txBody>
          <a:bodyPr>
            <a:normAutofit fontScale="90000"/>
          </a:bodyPr>
          <a:lstStyle/>
          <a:p>
            <a:r>
              <a:rPr lang="ja-JP" altLang="en-US" b="1" dirty="0" smtClean="0"/>
              <a:t>「開いてて良かった」から「御用聞き」に</a:t>
            </a:r>
            <a:br>
              <a:rPr lang="ja-JP" altLang="en-US" b="1" dirty="0" smtClean="0"/>
            </a:br>
            <a:r>
              <a:rPr lang="ja-JP" altLang="en-US" b="1" dirty="0" smtClean="0"/>
              <a:t>セブン</a:t>
            </a:r>
            <a:r>
              <a:rPr lang="en-US" altLang="ja-JP" b="1" dirty="0" smtClean="0"/>
              <a:t>―</a:t>
            </a:r>
            <a:r>
              <a:rPr lang="ja-JP" altLang="en-US" b="1" dirty="0" smtClean="0"/>
              <a:t>イレブン・ジャパンの宅配サービスが好調［コンビニ］</a:t>
            </a:r>
            <a:endParaRPr kumimoji="1" lang="ja-JP" altLang="en-US" dirty="0"/>
          </a:p>
        </p:txBody>
      </p:sp>
      <p:sp>
        <p:nvSpPr>
          <p:cNvPr id="3" name="コンテンツ プレースホルダ 2"/>
          <p:cNvSpPr>
            <a:spLocks noGrp="1"/>
          </p:cNvSpPr>
          <p:nvPr>
            <p:ph idx="1"/>
          </p:nvPr>
        </p:nvSpPr>
        <p:spPr>
          <a:xfrm>
            <a:off x="457200" y="2780928"/>
            <a:ext cx="8229600" cy="4077072"/>
          </a:xfrm>
        </p:spPr>
        <p:txBody>
          <a:bodyPr>
            <a:normAutofit/>
          </a:bodyPr>
          <a:lstStyle/>
          <a:p>
            <a:r>
              <a:rPr lang="ja-JP" altLang="en-US" dirty="0" smtClean="0"/>
              <a:t>全国に約</a:t>
            </a:r>
            <a:r>
              <a:rPr lang="en-US" altLang="ja-JP" dirty="0" smtClean="0"/>
              <a:t>1</a:t>
            </a:r>
            <a:r>
              <a:rPr lang="ja-JP" altLang="en-US" dirty="0" smtClean="0"/>
              <a:t>万</a:t>
            </a:r>
            <a:r>
              <a:rPr lang="en-US" altLang="ja-JP" dirty="0" smtClean="0"/>
              <a:t>6000</a:t>
            </a:r>
            <a:r>
              <a:rPr lang="ja-JP" altLang="en-US" dirty="0" smtClean="0"/>
              <a:t>店のコンビニエンスストアを展開するセブン－イレブン・ジャパンが、お食事お届けサービス「セブンミール」。好調の背景には、独居高齢者世帯や単身、共働き世帯の増加など社会環境の変化が大きく影響。当初の「開いてて良かった」から「御用聞き」へと転換が進み、地域の「見守り」「防犯」「防災」の拠点としての役割を担うようになった。</a:t>
            </a:r>
            <a:endParaRPr kumimoji="1" lang="ja-JP"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467544" y="1238895"/>
            <a:ext cx="8208912" cy="1470025"/>
          </a:xfrm>
          <a:solidFill>
            <a:srgbClr val="FFFF00"/>
          </a:solidFill>
          <a:ln>
            <a:solidFill>
              <a:schemeClr val="tx1">
                <a:lumMod val="95000"/>
                <a:lumOff val="5000"/>
              </a:schemeClr>
            </a:solidFill>
          </a:ln>
        </p:spPr>
        <p:txBody>
          <a:bodyPr>
            <a:normAutofit/>
          </a:bodyPr>
          <a:lstStyle/>
          <a:p>
            <a:r>
              <a:rPr kumimoji="1" lang="ja-JP" altLang="en-US" sz="6000" dirty="0" smtClean="0">
                <a:solidFill>
                  <a:srgbClr val="FF0000"/>
                </a:solidFill>
              </a:rPr>
              <a:t>規制緩和</a:t>
            </a:r>
            <a:r>
              <a:rPr kumimoji="1" lang="ja-JP" altLang="en-US" dirty="0" smtClean="0">
                <a:solidFill>
                  <a:schemeClr val="tx1">
                    <a:lumMod val="95000"/>
                    <a:lumOff val="5000"/>
                  </a:schemeClr>
                </a:solidFill>
              </a:rPr>
              <a:t>ではなく</a:t>
            </a:r>
            <a:r>
              <a:rPr kumimoji="1" lang="ja-JP" altLang="en-US" sz="6000" dirty="0" smtClean="0">
                <a:solidFill>
                  <a:srgbClr val="FF0000"/>
                </a:solidFill>
              </a:rPr>
              <a:t>制度創造</a:t>
            </a:r>
            <a:endParaRPr kumimoji="1" lang="ja-JP" altLang="en-US" sz="6000" dirty="0">
              <a:solidFill>
                <a:srgbClr val="FF0000"/>
              </a:solidFill>
            </a:endParaRPr>
          </a:p>
        </p:txBody>
      </p:sp>
      <p:sp>
        <p:nvSpPr>
          <p:cNvPr id="5" name="サブタイトル 4"/>
          <p:cNvSpPr>
            <a:spLocks noGrp="1"/>
          </p:cNvSpPr>
          <p:nvPr>
            <p:ph type="subTitle" idx="1"/>
          </p:nvPr>
        </p:nvSpPr>
        <p:spPr>
          <a:xfrm>
            <a:off x="611560" y="3958208"/>
            <a:ext cx="7920880" cy="1198984"/>
          </a:xfrm>
        </p:spPr>
        <p:txBody>
          <a:bodyPr>
            <a:noAutofit/>
          </a:bodyPr>
          <a:lstStyle/>
          <a:p>
            <a:r>
              <a:rPr lang="ja-JP" altLang="en-US" sz="6600" dirty="0" smtClean="0">
                <a:solidFill>
                  <a:srgbClr val="FF0000"/>
                </a:solidFill>
              </a:rPr>
              <a:t>乗り放題運賃の導入</a:t>
            </a:r>
            <a:endParaRPr kumimoji="1" lang="ja-JP" altLang="en-US" sz="66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679055"/>
            <a:ext cx="7774632" cy="1470025"/>
          </a:xfrm>
          <a:solidFill>
            <a:srgbClr val="FFFF00"/>
          </a:solidFill>
          <a:ln w="76200" cmpd="thickThin">
            <a:solidFill>
              <a:schemeClr val="tx1"/>
            </a:solidFill>
          </a:ln>
        </p:spPr>
        <p:txBody>
          <a:bodyPr/>
          <a:lstStyle/>
          <a:p>
            <a:pPr algn="l"/>
            <a:r>
              <a:rPr kumimoji="1" lang="ja-JP" altLang="en-US" dirty="0" smtClean="0"/>
              <a:t>ビジネスモデルの</a:t>
            </a:r>
            <a:r>
              <a:rPr lang="ja-JP" altLang="en-US" dirty="0" smtClean="0"/>
              <a:t>創造</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lstStyle/>
          <a:p>
            <a:r>
              <a:rPr kumimoji="1" lang="ja-JP" altLang="en-US" dirty="0" smtClean="0"/>
              <a:t>第四の消費社会（三浦展説）</a:t>
            </a:r>
            <a:endParaRPr kumimoji="1" lang="ja-JP" altLang="en-US" dirty="0"/>
          </a:p>
        </p:txBody>
      </p:sp>
      <p:sp>
        <p:nvSpPr>
          <p:cNvPr id="3" name="コンテンツ プレースホルダ 2"/>
          <p:cNvSpPr>
            <a:spLocks noGrp="1"/>
          </p:cNvSpPr>
          <p:nvPr>
            <p:ph idx="1"/>
          </p:nvPr>
        </p:nvSpPr>
        <p:spPr>
          <a:xfrm>
            <a:off x="457200" y="1600200"/>
            <a:ext cx="8686800" cy="5069160"/>
          </a:xfrm>
        </p:spPr>
        <p:txBody>
          <a:bodyPr>
            <a:normAutofit/>
          </a:bodyPr>
          <a:lstStyle/>
          <a:p>
            <a:r>
              <a:rPr kumimoji="1" lang="ja-JP" altLang="en-US" dirty="0" smtClean="0"/>
              <a:t>一人一台も完全飽和、様々なモノ、情報があふれ返っている</a:t>
            </a:r>
            <a:endParaRPr kumimoji="1" lang="en-US" altLang="ja-JP" dirty="0" smtClean="0"/>
          </a:p>
          <a:p>
            <a:r>
              <a:rPr kumimoji="1" lang="ja-JP" altLang="en-US" dirty="0" smtClean="0"/>
              <a:t>消費するだけでは幸せを感じなくなってきており、共有することで</a:t>
            </a:r>
            <a:r>
              <a:rPr lang="ja-JP" altLang="en-US" dirty="0" smtClean="0"/>
              <a:t>ヒトとのつながりを喜びと感じる時代</a:t>
            </a:r>
            <a:endParaRPr lang="en-US" altLang="ja-JP" dirty="0" smtClean="0"/>
          </a:p>
          <a:p>
            <a:r>
              <a:rPr lang="ja-JP" altLang="en-US" dirty="0" smtClean="0">
                <a:solidFill>
                  <a:srgbClr val="FF0000"/>
                </a:solidFill>
              </a:rPr>
              <a:t>シェア</a:t>
            </a:r>
            <a:r>
              <a:rPr kumimoji="1" lang="ja-JP" altLang="en-US" dirty="0" smtClean="0"/>
              <a:t>する価値観が広がると、暮らし方が変化するか（シェアハウス、カーシェアリング）</a:t>
            </a:r>
            <a:endParaRPr kumimoji="1" lang="en-US" altLang="ja-JP" dirty="0" smtClean="0"/>
          </a:p>
          <a:p>
            <a:r>
              <a:rPr lang="ja-JP" altLang="en-US" dirty="0" smtClean="0"/>
              <a:t>第一（中流、郊外）第二（大衆消費）第三（個性）</a:t>
            </a:r>
            <a:endParaRPr lang="en-US" altLang="ja-JP" dirty="0" smtClean="0"/>
          </a:p>
          <a:p>
            <a:r>
              <a:rPr kumimoji="1" lang="ja-JP" altLang="en-US" dirty="0" smtClean="0"/>
              <a:t>東京郊外部</a:t>
            </a:r>
            <a:r>
              <a:rPr lang="ja-JP" altLang="en-US" dirty="0" smtClean="0"/>
              <a:t>での</a:t>
            </a:r>
            <a:r>
              <a:rPr kumimoji="1" lang="ja-JP" altLang="en-US" dirty="0" smtClean="0"/>
              <a:t>暮らし方の方向性を示唆</a:t>
            </a:r>
            <a:endParaRPr kumimoji="1" lang="ja-JP" alt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lang="ja-JP" altLang="en-US" dirty="0" smtClean="0"/>
              <a:t>人流・観光</a:t>
            </a:r>
            <a:r>
              <a:rPr lang="ja-JP" altLang="en-US" dirty="0" smtClean="0"/>
              <a:t>のビジネスモデル</a:t>
            </a:r>
            <a:endParaRPr kumimoji="1" lang="ja-JP" altLang="en-US" dirty="0"/>
          </a:p>
        </p:txBody>
      </p:sp>
      <p:sp>
        <p:nvSpPr>
          <p:cNvPr id="4" name="円/楕円 3"/>
          <p:cNvSpPr/>
          <p:nvPr/>
        </p:nvSpPr>
        <p:spPr>
          <a:xfrm>
            <a:off x="395536" y="3068960"/>
            <a:ext cx="2376264" cy="1728192"/>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smtClean="0">
                <a:solidFill>
                  <a:schemeClr val="tx1"/>
                </a:solidFill>
              </a:rPr>
              <a:t>発地</a:t>
            </a:r>
            <a:endParaRPr kumimoji="1" lang="ja-JP" altLang="en-US" sz="5400" dirty="0">
              <a:solidFill>
                <a:schemeClr val="tx1"/>
              </a:solidFill>
            </a:endParaRPr>
          </a:p>
        </p:txBody>
      </p:sp>
      <p:sp>
        <p:nvSpPr>
          <p:cNvPr id="5" name="円/楕円 4"/>
          <p:cNvSpPr/>
          <p:nvPr/>
        </p:nvSpPr>
        <p:spPr>
          <a:xfrm>
            <a:off x="6372200" y="2132856"/>
            <a:ext cx="2376264" cy="187220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smtClean="0">
                <a:solidFill>
                  <a:schemeClr val="tx1"/>
                </a:solidFill>
              </a:rPr>
              <a:t>着地</a:t>
            </a:r>
            <a:endParaRPr kumimoji="1" lang="ja-JP" altLang="en-US" sz="5400" dirty="0">
              <a:solidFill>
                <a:schemeClr val="tx1"/>
              </a:solidFill>
            </a:endParaRPr>
          </a:p>
        </p:txBody>
      </p:sp>
      <p:sp>
        <p:nvSpPr>
          <p:cNvPr id="6" name="円/楕円 5"/>
          <p:cNvSpPr/>
          <p:nvPr/>
        </p:nvSpPr>
        <p:spPr>
          <a:xfrm>
            <a:off x="6372200" y="3717032"/>
            <a:ext cx="2376264" cy="1872208"/>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400" dirty="0" smtClean="0">
                <a:solidFill>
                  <a:schemeClr val="tx1"/>
                </a:solidFill>
              </a:rPr>
              <a:t>観光資源</a:t>
            </a:r>
            <a:endParaRPr kumimoji="1" lang="ja-JP" altLang="en-US" sz="5400" dirty="0">
              <a:solidFill>
                <a:schemeClr val="tx1"/>
              </a:solidFill>
            </a:endParaRPr>
          </a:p>
        </p:txBody>
      </p:sp>
      <p:sp>
        <p:nvSpPr>
          <p:cNvPr id="7" name="右矢印 6"/>
          <p:cNvSpPr/>
          <p:nvPr/>
        </p:nvSpPr>
        <p:spPr>
          <a:xfrm>
            <a:off x="2843808" y="1432200"/>
            <a:ext cx="3240360" cy="1708768"/>
          </a:xfrm>
          <a:prstGeom prst="rightArrow">
            <a:avLst/>
          </a:prstGeom>
          <a:solidFill>
            <a:schemeClr val="accent1">
              <a:lumMod val="20000"/>
              <a:lumOff val="8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見に行く</a:t>
            </a:r>
            <a:endParaRPr kumimoji="1" lang="ja-JP" altLang="en-US" sz="4400" dirty="0">
              <a:solidFill>
                <a:schemeClr val="tx1"/>
              </a:solidFill>
            </a:endParaRPr>
          </a:p>
        </p:txBody>
      </p:sp>
      <p:sp>
        <p:nvSpPr>
          <p:cNvPr id="8" name="右矢印 7"/>
          <p:cNvSpPr/>
          <p:nvPr/>
        </p:nvSpPr>
        <p:spPr>
          <a:xfrm flipH="1">
            <a:off x="2915816" y="4672560"/>
            <a:ext cx="2880320" cy="1708768"/>
          </a:xfrm>
          <a:prstGeom prst="rightArrow">
            <a:avLst/>
          </a:prstGeom>
          <a:solidFill>
            <a:schemeClr val="accent6">
              <a:lumMod val="40000"/>
              <a:lumOff val="60000"/>
            </a:schemeClr>
          </a:solid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smtClean="0">
                <a:solidFill>
                  <a:schemeClr val="tx1"/>
                </a:solidFill>
              </a:rPr>
              <a:t>見せる</a:t>
            </a:r>
            <a:endParaRPr kumimoji="1" lang="ja-JP" altLang="en-US" sz="4400" dirty="0">
              <a:solidFill>
                <a:schemeClr val="tx1"/>
              </a:solidFill>
            </a:endParaRPr>
          </a:p>
        </p:txBody>
      </p:sp>
      <p:sp>
        <p:nvSpPr>
          <p:cNvPr id="9" name="円/楕円 8"/>
          <p:cNvSpPr/>
          <p:nvPr/>
        </p:nvSpPr>
        <p:spPr>
          <a:xfrm>
            <a:off x="2915816" y="3212976"/>
            <a:ext cx="3312368" cy="1287760"/>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5400" dirty="0" smtClean="0">
                <a:solidFill>
                  <a:srgbClr val="FF0000"/>
                </a:solidFill>
              </a:rPr>
              <a:t>手配権</a:t>
            </a:r>
            <a:endParaRPr kumimoji="1" lang="ja-JP" altLang="en-US" sz="5400" dirty="0">
              <a:solidFill>
                <a:srgbClr val="FF0000"/>
              </a:solidFill>
            </a:endParaRPr>
          </a:p>
        </p:txBody>
      </p:sp>
      <p:sp>
        <p:nvSpPr>
          <p:cNvPr id="10" name="テキスト ボックス 9"/>
          <p:cNvSpPr txBox="1"/>
          <p:nvPr/>
        </p:nvSpPr>
        <p:spPr>
          <a:xfrm>
            <a:off x="6084168" y="5589240"/>
            <a:ext cx="2724790" cy="1077218"/>
          </a:xfrm>
          <a:prstGeom prst="rect">
            <a:avLst/>
          </a:prstGeom>
          <a:solidFill>
            <a:schemeClr val="accent6">
              <a:lumMod val="40000"/>
              <a:lumOff val="60000"/>
            </a:schemeClr>
          </a:solidFill>
        </p:spPr>
        <p:txBody>
          <a:bodyPr wrap="square" rtlCol="0">
            <a:spAutoFit/>
          </a:bodyPr>
          <a:lstStyle/>
          <a:p>
            <a:pPr algn="ctr"/>
            <a:r>
              <a:rPr kumimoji="1" lang="ja-JP" altLang="en-US" sz="3200" dirty="0" smtClean="0"/>
              <a:t>無理やり作り出す方向</a:t>
            </a:r>
            <a:endParaRPr kumimoji="1" lang="ja-JP" altLang="en-US" sz="3200" dirty="0"/>
          </a:p>
        </p:txBody>
      </p:sp>
      <p:sp>
        <p:nvSpPr>
          <p:cNvPr id="11" name="テキスト ボックス 10"/>
          <p:cNvSpPr txBox="1"/>
          <p:nvPr/>
        </p:nvSpPr>
        <p:spPr>
          <a:xfrm>
            <a:off x="119018" y="5229200"/>
            <a:ext cx="2724790" cy="584775"/>
          </a:xfrm>
          <a:prstGeom prst="rect">
            <a:avLst/>
          </a:prstGeom>
          <a:solidFill>
            <a:schemeClr val="tx2">
              <a:lumMod val="20000"/>
              <a:lumOff val="80000"/>
            </a:schemeClr>
          </a:solidFill>
        </p:spPr>
        <p:txBody>
          <a:bodyPr wrap="square" rtlCol="0">
            <a:spAutoFit/>
          </a:bodyPr>
          <a:lstStyle/>
          <a:p>
            <a:pPr algn="ctr"/>
            <a:r>
              <a:rPr kumimoji="1" lang="ja-JP" altLang="en-US" sz="3200" dirty="0" smtClean="0"/>
              <a:t>顧客満足</a:t>
            </a:r>
            <a:endParaRPr kumimoji="1" lang="ja-JP" altLang="en-US"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a:bodyPr>
          <a:lstStyle/>
          <a:p>
            <a:r>
              <a:rPr lang="ja-JP" altLang="en-US" sz="4000" b="1" dirty="0" smtClean="0"/>
              <a:t>モノのインターネットの影響</a:t>
            </a:r>
            <a:r>
              <a:rPr lang="en-US" altLang="ja-JP" sz="3100" b="1" dirty="0" smtClean="0"/>
              <a:t/>
            </a:r>
            <a:br>
              <a:rPr lang="en-US" altLang="ja-JP" sz="3100" b="1" dirty="0" smtClean="0"/>
            </a:br>
            <a:r>
              <a:rPr lang="en-US" altLang="ja-JP" sz="2000" dirty="0" smtClean="0"/>
              <a:t> </a:t>
            </a:r>
            <a:r>
              <a:rPr lang="en-US" altLang="ja-JP" sz="2000" dirty="0" smtClean="0">
                <a:hlinkClick r:id="rId2"/>
              </a:rPr>
              <a:t>http://gendai.ismedia.jp/articles/-/</a:t>
            </a:r>
            <a:r>
              <a:rPr lang="en-US" altLang="ja-JP" sz="2000" dirty="0" smtClean="0">
                <a:hlinkClick r:id="rId2"/>
              </a:rPr>
              <a:t>39421?page=4</a:t>
            </a:r>
            <a:endParaRPr kumimoji="1" lang="ja-JP" altLang="en-US" sz="2000" dirty="0"/>
          </a:p>
        </p:txBody>
      </p:sp>
      <p:sp>
        <p:nvSpPr>
          <p:cNvPr id="3" name="コンテンツ プレースホルダ 2"/>
          <p:cNvSpPr>
            <a:spLocks noGrp="1"/>
          </p:cNvSpPr>
          <p:nvPr>
            <p:ph idx="1"/>
          </p:nvPr>
        </p:nvSpPr>
        <p:spPr>
          <a:xfrm>
            <a:off x="457200" y="1600200"/>
            <a:ext cx="8229600" cy="5257800"/>
          </a:xfrm>
        </p:spPr>
        <p:txBody>
          <a:bodyPr>
            <a:normAutofit fontScale="55000" lnSpcReduction="20000"/>
          </a:bodyPr>
          <a:lstStyle/>
          <a:p>
            <a:r>
              <a:rPr lang="ja-JP" altLang="ja-JP" dirty="0" smtClean="0"/>
              <a:t>「モノのインターネット（＝</a:t>
            </a:r>
            <a:r>
              <a:rPr lang="en-US" altLang="ja-JP" dirty="0" smtClean="0"/>
              <a:t>Internet of Things</a:t>
            </a:r>
            <a:r>
              <a:rPr lang="ja-JP" altLang="ja-JP" dirty="0" smtClean="0"/>
              <a:t>）</a:t>
            </a:r>
            <a:r>
              <a:rPr lang="ja-JP" altLang="ja-JP" dirty="0" smtClean="0"/>
              <a:t>」</a:t>
            </a:r>
            <a:r>
              <a:rPr lang="ja-JP" altLang="en-US" dirty="0" smtClean="0"/>
              <a:t>３Ｄプリンター</a:t>
            </a:r>
            <a:endParaRPr lang="en-US" altLang="ja-JP" dirty="0" smtClean="0"/>
          </a:p>
          <a:p>
            <a:r>
              <a:rPr lang="ja-JP" altLang="ja-JP" dirty="0" smtClean="0"/>
              <a:t>経済</a:t>
            </a:r>
            <a:r>
              <a:rPr lang="ja-JP" altLang="ja-JP" dirty="0" smtClean="0"/>
              <a:t>生活の限界費用をゼロ近くにまで押し下げる可能性　モノのインターネットによる生産性向上</a:t>
            </a:r>
          </a:p>
          <a:p>
            <a:r>
              <a:rPr lang="ja-JP" altLang="ja-JP" dirty="0" smtClean="0"/>
              <a:t>答えは市民社会のなかにある。これは、私たちが生活のなかでコミュニティとして作り、共有するものに関心を向ける非営利組織から成るものだ。ドルベースで見ると、非営利組織は大きな力をもっている。</a:t>
            </a:r>
          </a:p>
          <a:p>
            <a:r>
              <a:rPr lang="ja-JP" altLang="ja-JP" dirty="0" smtClean="0"/>
              <a:t>今日、社会的コモンズ（※）が以前よりも大きな意味をもつようになっているのは、現在、協業や普遍的アクセス、一体性を最大化するモノのインターネットのインフラが、構築されつつあるからだ。</a:t>
            </a:r>
          </a:p>
          <a:p>
            <a:r>
              <a:rPr lang="ja-JP" altLang="ja-JP" dirty="0" smtClean="0"/>
              <a:t>社会資本の創造と、シェアリング・エコノミー（共有型経済）の導入にとって重要な要素。モノのインターネットは、協働型コモンズが資本主義市場と共存繁栄するための、社会を根底から覆すプラットフォーム。</a:t>
            </a:r>
          </a:p>
          <a:p>
            <a:r>
              <a:rPr lang="ja-JP" altLang="ja-JP" dirty="0" smtClean="0"/>
              <a:t>限界費用ゼロ現象からもっとも大きなインパクトを受けているのは労働市場。当然のことながら、新しい雇用機会は、多くの場合が非営利で、社会インフラを強化するような分野にある協働型コモンズの間で見られる。例えば、教育、ヘルスケア、貧困者支援、環境修復、育児、高齢者介護、芸術およびリクリエーションの促進などの分野。</a:t>
            </a:r>
          </a:p>
          <a:p>
            <a:r>
              <a:rPr lang="ja-JP" altLang="ja-JP" dirty="0" smtClean="0"/>
              <a:t>（※）</a:t>
            </a:r>
            <a:r>
              <a:rPr lang="en-US" altLang="ja-JP" dirty="0" smtClean="0"/>
              <a:t> </a:t>
            </a:r>
            <a:r>
              <a:rPr lang="ja-JP" altLang="ja-JP" dirty="0" smtClean="0"/>
              <a:t>みんなの共有資源とそれをめぐる人と人の関係を規定する所有制度</a:t>
            </a:r>
          </a:p>
          <a:p>
            <a:r>
              <a:rPr lang="ja-JP" altLang="ja-JP" dirty="0" smtClean="0"/>
              <a:t>しかしわれわれは、いま、一部が市場を超越してしまった世界に足を踏み入れはじめた。現在は、より相互依存型、協働型となるグローバルコモンズのなかで、共存する方法を学んでいる最中なのだ。</a:t>
            </a:r>
          </a:p>
          <a:p>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38100">
            <a:solidFill>
              <a:schemeClr val="tx1">
                <a:lumMod val="95000"/>
                <a:lumOff val="5000"/>
              </a:schemeClr>
            </a:solidFill>
          </a:ln>
        </p:spPr>
        <p:txBody>
          <a:bodyPr>
            <a:normAutofit fontScale="90000"/>
          </a:bodyPr>
          <a:lstStyle/>
          <a:p>
            <a:r>
              <a:rPr lang="ja-JP" altLang="en-US" b="1" dirty="0" smtClean="0"/>
              <a:t>「空気の読めない人」を排除する日本組織の病巣  （</a:t>
            </a:r>
            <a:r>
              <a:rPr lang="en-US" altLang="ja-JP" b="1" dirty="0" smtClean="0"/>
              <a:t>Diamond</a:t>
            </a:r>
            <a:r>
              <a:rPr lang="ja-JP" altLang="en-US" b="1" dirty="0" smtClean="0"/>
              <a:t>　</a:t>
            </a:r>
            <a:r>
              <a:rPr lang="en-US" altLang="ja-JP" b="1" dirty="0" smtClean="0"/>
              <a:t>online</a:t>
            </a:r>
            <a:r>
              <a:rPr lang="ja-JP" altLang="en-US" b="1" dirty="0" smtClean="0"/>
              <a:t>）</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fontScale="92500" lnSpcReduction="10000"/>
          </a:bodyPr>
          <a:lstStyle/>
          <a:p>
            <a:r>
              <a:rPr lang="ja-JP" altLang="en-US" dirty="0" smtClean="0"/>
              <a:t>経営者やリーダーは、ある目的を達成するために組織に一体感をつくる。一体感はあくまで大きな目的を達成するために醸成する中間目的。</a:t>
            </a:r>
            <a:endParaRPr lang="en-US" altLang="ja-JP" dirty="0" smtClean="0"/>
          </a:p>
          <a:p>
            <a:r>
              <a:rPr lang="ja-JP" altLang="en-US" dirty="0" smtClean="0"/>
              <a:t>仲良しクラブの組織では、より高い次元を目指したり、人とは違ったことをしようとする人は排除。組織の主目的はどこかに行ってしまいがち</a:t>
            </a:r>
          </a:p>
          <a:p>
            <a:r>
              <a:rPr lang="ja-JP" altLang="en-US" dirty="0" smtClean="0"/>
              <a:t>本当に必要な人だけが出て決めればいい。何も話す気がないのなら、会議メンバーからはずせば良いのではないか。自分の時間をもっと大事に使いたい個人は、当然サボりたくなるが、サボったら、今度はそれをネタにして排除される</a:t>
            </a:r>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w="57150">
            <a:solidFill>
              <a:schemeClr val="tx1">
                <a:lumMod val="95000"/>
                <a:lumOff val="5000"/>
              </a:schemeClr>
            </a:solidFill>
          </a:ln>
        </p:spPr>
        <p:txBody>
          <a:bodyPr/>
          <a:lstStyle/>
          <a:p>
            <a:r>
              <a:rPr lang="ja-JP" altLang="ja-JP" dirty="0" smtClean="0"/>
              <a:t>メーカーと流通</a:t>
            </a:r>
            <a:endParaRPr kumimoji="1" lang="ja-JP" altLang="en-US" dirty="0"/>
          </a:p>
        </p:txBody>
      </p:sp>
      <p:sp>
        <p:nvSpPr>
          <p:cNvPr id="3" name="コンテンツ プレースホルダ 2"/>
          <p:cNvSpPr>
            <a:spLocks noGrp="1"/>
          </p:cNvSpPr>
          <p:nvPr>
            <p:ph idx="1"/>
          </p:nvPr>
        </p:nvSpPr>
        <p:spPr>
          <a:xfrm>
            <a:off x="0" y="1412776"/>
            <a:ext cx="9144000" cy="4248472"/>
          </a:xfrm>
        </p:spPr>
        <p:txBody>
          <a:bodyPr>
            <a:normAutofit fontScale="85000" lnSpcReduction="10000"/>
          </a:bodyPr>
          <a:lstStyle/>
          <a:p>
            <a:r>
              <a:rPr lang="ja-JP" altLang="ja-JP" dirty="0" smtClean="0"/>
              <a:t>製品価値を消費者に</a:t>
            </a:r>
            <a:r>
              <a:rPr lang="ja-JP" altLang="en-US" dirty="0" smtClean="0"/>
              <a:t>伝えたのは</a:t>
            </a:r>
            <a:r>
              <a:rPr lang="ja-JP" altLang="ja-JP" dirty="0" smtClean="0"/>
              <a:t>全国のメーカー系列店</a:t>
            </a:r>
            <a:endParaRPr lang="en-US" altLang="ja-JP" dirty="0" smtClean="0"/>
          </a:p>
          <a:p>
            <a:r>
              <a:rPr lang="ja-JP" altLang="ja-JP" dirty="0" smtClean="0"/>
              <a:t>大型家電量販店に変わり、メーカーの製品が比較できるように陳列される比較展示、分かりやすい性能差は消費者が自身で判断できるか、中立的な量販店の販売員の助言</a:t>
            </a:r>
            <a:endParaRPr lang="en-US" altLang="ja-JP" dirty="0" smtClean="0"/>
          </a:p>
          <a:p>
            <a:r>
              <a:rPr lang="ja-JP" altLang="ja-JP" dirty="0" smtClean="0"/>
              <a:t>製品の進化は機能を複雑にし、性能差も分かりにくくなり、価格競争だけが激しくなった。流通も利益を確保するために、フロアあたりの販売員数を減らし全国チェーン店化も進んだ。</a:t>
            </a:r>
            <a:endParaRPr lang="en-US" altLang="ja-JP" dirty="0" smtClean="0"/>
          </a:p>
          <a:p>
            <a:r>
              <a:rPr lang="ja-JP" altLang="ja-JP" dirty="0" smtClean="0"/>
              <a:t>メーカーにブランド毎の展示ブースを有償提供、比較展示も減少、消費者は製品の差違が分かりにくくなってきている。</a:t>
            </a:r>
            <a:endParaRPr lang="en-US" altLang="ja-JP" dirty="0" smtClean="0"/>
          </a:p>
          <a:p>
            <a:r>
              <a:rPr lang="ja-JP" altLang="ja-JP" dirty="0" smtClean="0"/>
              <a:t>メーカーと流通は利益を奪い合うライバルに近い状況</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ln w="57150">
            <a:solidFill>
              <a:schemeClr val="tx1">
                <a:lumMod val="95000"/>
                <a:lumOff val="5000"/>
              </a:schemeClr>
            </a:solidFill>
          </a:ln>
        </p:spPr>
        <p:txBody>
          <a:bodyPr>
            <a:normAutofit fontScale="90000"/>
          </a:bodyPr>
          <a:lstStyle/>
          <a:p>
            <a:r>
              <a:rPr lang="ja-JP" altLang="ja-JP" b="1" dirty="0" smtClean="0"/>
              <a:t>商品だけでなく世界観の流通にも成功したアップル</a:t>
            </a:r>
            <a:endParaRPr kumimoji="1" lang="ja-JP" altLang="en-US" dirty="0"/>
          </a:p>
        </p:txBody>
      </p:sp>
      <p:sp>
        <p:nvSpPr>
          <p:cNvPr id="3" name="コンテンツ プレースホルダ 2"/>
          <p:cNvSpPr>
            <a:spLocks noGrp="1"/>
          </p:cNvSpPr>
          <p:nvPr>
            <p:ph idx="1"/>
          </p:nvPr>
        </p:nvSpPr>
        <p:spPr>
          <a:xfrm>
            <a:off x="0" y="1628800"/>
            <a:ext cx="9144000" cy="4896544"/>
          </a:xfrm>
        </p:spPr>
        <p:txBody>
          <a:bodyPr>
            <a:normAutofit fontScale="92500" lnSpcReduction="20000"/>
          </a:bodyPr>
          <a:lstStyle/>
          <a:p>
            <a:r>
              <a:rPr lang="ja-JP" altLang="ja-JP" dirty="0" smtClean="0"/>
              <a:t>アップルが</a:t>
            </a:r>
            <a:r>
              <a:rPr lang="en-US" altLang="ja-JP" dirty="0" smtClean="0"/>
              <a:t>PC</a:t>
            </a:r>
            <a:r>
              <a:rPr lang="ja-JP" altLang="ja-JP" dirty="0" smtClean="0"/>
              <a:t>メーカーからデジタル家電メーカーに転身したきっかけは</a:t>
            </a:r>
            <a:r>
              <a:rPr lang="en-US" altLang="ja-JP" dirty="0" smtClean="0"/>
              <a:t>iPod</a:t>
            </a:r>
            <a:r>
              <a:rPr lang="ja-JP" altLang="ja-JP" dirty="0" smtClean="0"/>
              <a:t>の発売</a:t>
            </a:r>
            <a:r>
              <a:rPr lang="ja-JP" altLang="en-US" dirty="0" smtClean="0"/>
              <a:t>　</a:t>
            </a:r>
            <a:r>
              <a:rPr lang="en-US" altLang="ja-JP" dirty="0" smtClean="0"/>
              <a:t>iPod</a:t>
            </a:r>
            <a:r>
              <a:rPr lang="ja-JP" altLang="ja-JP" dirty="0" smtClean="0"/>
              <a:t>の初期の販売ルートはメーカー直販のアップルストアである。</a:t>
            </a:r>
            <a:endParaRPr lang="en-US" altLang="ja-JP" dirty="0" smtClean="0"/>
          </a:p>
          <a:p>
            <a:r>
              <a:rPr lang="ja-JP" altLang="ja-JP" dirty="0" smtClean="0"/>
              <a:t>アップル製品の価値は、新たなライフスタイルの提案や人の情緒に訴えかける定性的な価値であり、それを先進的な一部の顧客に正しく伝えるのがアップルストアの重要な役割</a:t>
            </a:r>
            <a:endParaRPr lang="en-US" altLang="ja-JP" dirty="0" smtClean="0"/>
          </a:p>
          <a:p>
            <a:r>
              <a:rPr lang="ja-JP" altLang="ja-JP" dirty="0" smtClean="0"/>
              <a:t>アップルは初期のデジタル家電製品の販路はアップルストアに限定し、徐々にアップルの製品イメージを損なわないような高級ディーラーから順番に販路を拡大していった。アップルが提案する世界観や製品の価値を正しく伝えるためのマネジメントである</a:t>
            </a:r>
          </a:p>
          <a:p>
            <a:endParaRPr lang="ja-JP" altLang="en-US" dirty="0" smtClean="0"/>
          </a:p>
          <a:p>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5496" y="548680"/>
            <a:ext cx="7772400" cy="1470025"/>
          </a:xfrm>
          <a:solidFill>
            <a:srgbClr val="FFFF00"/>
          </a:solidFill>
          <a:ln w="38100" cmpd="dbl">
            <a:solidFill>
              <a:schemeClr val="tx1"/>
            </a:solidFill>
          </a:ln>
        </p:spPr>
        <p:txBody>
          <a:bodyPr/>
          <a:lstStyle/>
          <a:p>
            <a:pPr algn="l"/>
            <a:r>
              <a:rPr kumimoji="1" lang="en-US" altLang="ja-JP" dirty="0" smtClean="0"/>
              <a:t>2020</a:t>
            </a:r>
            <a:r>
              <a:rPr kumimoji="1" lang="ja-JP" altLang="en-US" dirty="0" smtClean="0"/>
              <a:t>年</a:t>
            </a:r>
            <a:r>
              <a:rPr kumimoji="1" lang="en-US" altLang="ja-JP" dirty="0" smtClean="0"/>
              <a:t/>
            </a:r>
            <a:br>
              <a:rPr kumimoji="1" lang="en-US" altLang="ja-JP" dirty="0" smtClean="0"/>
            </a:br>
            <a:r>
              <a:rPr lang="ja-JP" altLang="en-US" dirty="0" smtClean="0"/>
              <a:t>東京オリンピックの時代</a:t>
            </a:r>
            <a:endParaRPr kumimoji="1" lang="ja-JP" altLang="en-US" dirty="0"/>
          </a:p>
        </p:txBody>
      </p:sp>
      <p:sp>
        <p:nvSpPr>
          <p:cNvPr id="5" name="サブタイトル 4"/>
          <p:cNvSpPr>
            <a:spLocks noGrp="1"/>
          </p:cNvSpPr>
          <p:nvPr>
            <p:ph type="subTitle" idx="1"/>
          </p:nvPr>
        </p:nvSpPr>
        <p:spPr>
          <a:xfrm>
            <a:off x="72008" y="2564904"/>
            <a:ext cx="8892480" cy="3240360"/>
          </a:xfrm>
          <a:solidFill>
            <a:schemeClr val="accent6">
              <a:lumMod val="60000"/>
              <a:lumOff val="40000"/>
            </a:schemeClr>
          </a:solidFill>
          <a:ln>
            <a:solidFill>
              <a:schemeClr val="tx1"/>
            </a:solidFill>
            <a:prstDash val="solid"/>
          </a:ln>
        </p:spPr>
        <p:txBody>
          <a:bodyPr>
            <a:normAutofit/>
          </a:bodyPr>
          <a:lstStyle/>
          <a:p>
            <a:pPr algn="l"/>
            <a:r>
              <a:rPr lang="ja-JP" altLang="en-US" sz="4000" dirty="0" smtClean="0">
                <a:solidFill>
                  <a:schemeClr val="tx1">
                    <a:lumMod val="95000"/>
                    <a:lumOff val="5000"/>
                  </a:schemeClr>
                </a:solidFill>
              </a:rPr>
              <a:t>低価格</a:t>
            </a:r>
            <a:r>
              <a:rPr kumimoji="1" lang="ja-JP" altLang="en-US" sz="4000" dirty="0" smtClean="0">
                <a:solidFill>
                  <a:schemeClr val="tx1">
                    <a:lumMod val="95000"/>
                    <a:lumOff val="5000"/>
                  </a:schemeClr>
                </a:solidFill>
              </a:rPr>
              <a:t>スマホ</a:t>
            </a:r>
            <a:r>
              <a:rPr kumimoji="1" lang="en-US" altLang="ja-JP" sz="4000" dirty="0" smtClean="0">
                <a:solidFill>
                  <a:schemeClr val="tx1">
                    <a:lumMod val="95000"/>
                    <a:lumOff val="5000"/>
                  </a:schemeClr>
                </a:solidFill>
              </a:rPr>
              <a:t>+GOOGLE</a:t>
            </a:r>
            <a:r>
              <a:rPr kumimoji="1" lang="ja-JP" altLang="en-US" sz="4000" dirty="0" smtClean="0">
                <a:solidFill>
                  <a:schemeClr val="tx1">
                    <a:lumMod val="95000"/>
                    <a:lumOff val="5000"/>
                  </a:schemeClr>
                </a:solidFill>
              </a:rPr>
              <a:t>　</a:t>
            </a:r>
            <a:r>
              <a:rPr kumimoji="1" lang="en-US" altLang="ja-JP" sz="4000" dirty="0" smtClean="0">
                <a:solidFill>
                  <a:schemeClr val="tx1">
                    <a:lumMod val="95000"/>
                    <a:lumOff val="5000"/>
                  </a:schemeClr>
                </a:solidFill>
              </a:rPr>
              <a:t>GLASS</a:t>
            </a:r>
            <a:r>
              <a:rPr kumimoji="1" lang="ja-JP" altLang="en-US" sz="4000" dirty="0" smtClean="0">
                <a:solidFill>
                  <a:schemeClr val="tx1">
                    <a:lumMod val="95000"/>
                    <a:lumOff val="5000"/>
                  </a:schemeClr>
                </a:solidFill>
              </a:rPr>
              <a:t>の普及</a:t>
            </a:r>
            <a:endParaRPr kumimoji="1" lang="en-US" altLang="ja-JP" sz="4000" dirty="0" smtClean="0">
              <a:solidFill>
                <a:schemeClr val="tx1">
                  <a:lumMod val="95000"/>
                  <a:lumOff val="5000"/>
                </a:schemeClr>
              </a:solidFill>
            </a:endParaRPr>
          </a:p>
          <a:p>
            <a:pPr algn="l"/>
            <a:r>
              <a:rPr lang="ja-JP" altLang="en-US" sz="4000" dirty="0" smtClean="0">
                <a:solidFill>
                  <a:schemeClr val="tx1">
                    <a:lumMod val="95000"/>
                    <a:lumOff val="5000"/>
                  </a:schemeClr>
                </a:solidFill>
              </a:rPr>
              <a:t>自動運転装置時代の幕開け</a:t>
            </a:r>
            <a:endParaRPr kumimoji="1" lang="en-US" altLang="ja-JP" sz="4000" dirty="0" smtClean="0">
              <a:solidFill>
                <a:schemeClr val="tx1">
                  <a:lumMod val="95000"/>
                  <a:lumOff val="5000"/>
                </a:schemeClr>
              </a:solidFill>
            </a:endParaRPr>
          </a:p>
          <a:p>
            <a:pPr algn="l"/>
            <a:endParaRPr kumimoji="1" lang="en-US" altLang="ja-JP" sz="4000" dirty="0" smtClean="0">
              <a:solidFill>
                <a:schemeClr val="tx1">
                  <a:lumMod val="95000"/>
                  <a:lumOff val="5000"/>
                </a:schemeClr>
              </a:solidFill>
            </a:endParaRPr>
          </a:p>
          <a:p>
            <a:pPr algn="l"/>
            <a:r>
              <a:rPr kumimoji="1" lang="ja-JP" altLang="en-US" sz="4000" dirty="0" smtClean="0">
                <a:solidFill>
                  <a:schemeClr val="tx1">
                    <a:lumMod val="95000"/>
                    <a:lumOff val="5000"/>
                  </a:schemeClr>
                </a:solidFill>
              </a:rPr>
              <a:t>では、乗り放題運賃は？</a:t>
            </a:r>
            <a:endParaRPr kumimoji="1" lang="en-US" altLang="ja-JP" sz="4000" dirty="0" smtClean="0">
              <a:solidFill>
                <a:schemeClr val="tx1">
                  <a:lumMod val="95000"/>
                  <a:lumOff val="5000"/>
                </a:schemeClr>
              </a:solidFill>
            </a:endParaRPr>
          </a:p>
          <a:p>
            <a:pPr algn="l"/>
            <a:endParaRPr kumimoji="1" lang="en-US" altLang="ja-JP" sz="4000" dirty="0" smtClean="0">
              <a:solidFill>
                <a:schemeClr val="tx1">
                  <a:lumMod val="95000"/>
                  <a:lumOff val="5000"/>
                </a:schemeClr>
              </a:solidFill>
            </a:endParaRPr>
          </a:p>
          <a:p>
            <a:endParaRPr kumimoji="1" lang="ja-JP" altLang="en-US" sz="4000" dirty="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タイトル 5"/>
          <p:cNvSpPr>
            <a:spLocks noGrp="1"/>
          </p:cNvSpPr>
          <p:nvPr>
            <p:ph type="ctrTitle"/>
          </p:nvPr>
        </p:nvSpPr>
        <p:spPr/>
        <p:txBody>
          <a:bodyPr/>
          <a:lstStyle/>
          <a:p>
            <a:r>
              <a:rPr kumimoji="1" lang="ja-JP" altLang="en-US" dirty="0" smtClean="0"/>
              <a:t>付録</a:t>
            </a:r>
            <a:endParaRPr kumimoji="1" lang="ja-JP" altLang="en-US" dirty="0"/>
          </a:p>
        </p:txBody>
      </p:sp>
      <p:sp>
        <p:nvSpPr>
          <p:cNvPr id="7" name="サブタイトル 6"/>
          <p:cNvSpPr>
            <a:spLocks noGrp="1"/>
          </p:cNvSpPr>
          <p:nvPr>
            <p:ph type="subTitle" idx="1"/>
          </p:nvPr>
        </p:nvSpPr>
        <p:spPr/>
        <p:txBody>
          <a:bodyPr/>
          <a:lstStyle/>
          <a:p>
            <a:r>
              <a:rPr kumimoji="1" lang="ja-JP" altLang="en-US" dirty="0" smtClean="0"/>
              <a:t>時間があれば説明</a:t>
            </a:r>
            <a:endParaRPr kumimoji="1" lang="ja-JP" alt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5536" y="2607047"/>
            <a:ext cx="7772400" cy="1470025"/>
          </a:xfrm>
          <a:solidFill>
            <a:schemeClr val="tx2">
              <a:lumMod val="20000"/>
              <a:lumOff val="80000"/>
            </a:schemeClr>
          </a:solidFill>
          <a:ln w="28575">
            <a:solidFill>
              <a:schemeClr val="tx1">
                <a:lumMod val="95000"/>
                <a:lumOff val="5000"/>
              </a:schemeClr>
            </a:solidFill>
          </a:ln>
        </p:spPr>
        <p:txBody>
          <a:bodyPr/>
          <a:lstStyle/>
          <a:p>
            <a:pPr algn="l"/>
            <a:r>
              <a:rPr lang="ja-JP" altLang="en-US" dirty="0" smtClean="0"/>
              <a:t>「超」</a:t>
            </a:r>
            <a:r>
              <a:rPr kumimoji="1" lang="ja-JP" altLang="en-US" dirty="0" smtClean="0"/>
              <a:t>モータリゼーション</a:t>
            </a:r>
            <a:endParaRPr kumimoji="1" lang="ja-JP" altLang="en-US" dirty="0"/>
          </a:p>
        </p:txBody>
      </p:sp>
      <p:sp>
        <p:nvSpPr>
          <p:cNvPr id="5" name="サブタイトル 4"/>
          <p:cNvSpPr>
            <a:spLocks noGrp="1"/>
          </p:cNvSpPr>
          <p:nvPr>
            <p:ph type="subTitle" idx="1"/>
          </p:nvPr>
        </p:nvSpPr>
        <p:spPr>
          <a:xfrm>
            <a:off x="179512" y="4437112"/>
            <a:ext cx="8424936" cy="982960"/>
          </a:xfrm>
        </p:spPr>
        <p:txBody>
          <a:bodyPr>
            <a:noAutofit/>
          </a:bodyPr>
          <a:lstStyle/>
          <a:p>
            <a:r>
              <a:rPr lang="ja-JP" altLang="en-US" sz="4400" dirty="0" smtClean="0">
                <a:solidFill>
                  <a:schemeClr val="tx1">
                    <a:lumMod val="95000"/>
                    <a:lumOff val="5000"/>
                  </a:schemeClr>
                </a:solidFill>
              </a:rPr>
              <a:t>カーシェアリングから自動運転車</a:t>
            </a:r>
            <a:endParaRPr kumimoji="1" lang="ja-JP" altLang="en-US" sz="4400" dirty="0">
              <a:solidFill>
                <a:schemeClr val="tx1">
                  <a:lumMod val="95000"/>
                  <a:lumOff val="5000"/>
                </a:schemeClr>
              </a:solidFill>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tx1">
                <a:lumMod val="85000"/>
                <a:lumOff val="15000"/>
              </a:schemeClr>
            </a:solidFill>
          </a:ln>
        </p:spPr>
        <p:txBody>
          <a:bodyPr>
            <a:normAutofit fontScale="90000"/>
          </a:bodyPr>
          <a:lstStyle/>
          <a:p>
            <a:r>
              <a:rPr lang="ja-JP" altLang="ja-JP" b="1" dirty="0" smtClean="0"/>
              <a:t>オンデマンド・カーシェアリング</a:t>
            </a:r>
            <a:r>
              <a:rPr lang="en-US" altLang="ja-JP" b="1" dirty="0" smtClean="0"/>
              <a:t/>
            </a:r>
            <a:br>
              <a:rPr lang="en-US" altLang="ja-JP" b="1" dirty="0" smtClean="0"/>
            </a:br>
            <a:r>
              <a:rPr lang="ja-JP" altLang="ja-JP" b="1" dirty="0" smtClean="0"/>
              <a:t>急成長中</a:t>
            </a:r>
            <a:endParaRPr kumimoji="1" lang="ja-JP" altLang="en-US" dirty="0"/>
          </a:p>
        </p:txBody>
      </p:sp>
      <p:sp>
        <p:nvSpPr>
          <p:cNvPr id="3" name="コンテンツ プレースホルダ 2"/>
          <p:cNvSpPr>
            <a:spLocks noGrp="1"/>
          </p:cNvSpPr>
          <p:nvPr>
            <p:ph idx="1"/>
          </p:nvPr>
        </p:nvSpPr>
        <p:spPr>
          <a:xfrm>
            <a:off x="457200" y="1600200"/>
            <a:ext cx="8229600" cy="4997152"/>
          </a:xfrm>
        </p:spPr>
        <p:txBody>
          <a:bodyPr>
            <a:normAutofit/>
          </a:bodyPr>
          <a:lstStyle/>
          <a:p>
            <a:r>
              <a:rPr lang="ja-JP" altLang="ja-JP" dirty="0" smtClean="0"/>
              <a:t>ピア・ツー・ピア交通サービスの市場全体が急成長中</a:t>
            </a:r>
            <a:endParaRPr lang="en-US" altLang="ja-JP" dirty="0" smtClean="0"/>
          </a:p>
          <a:p>
            <a:r>
              <a:rPr lang="ja-JP" altLang="ja-JP" dirty="0" smtClean="0"/>
              <a:t>高価格帯のサービスの勝者は革新的なリムジン・サービス</a:t>
            </a:r>
            <a:r>
              <a:rPr lang="en-US" altLang="ja-JP" dirty="0" err="1" smtClean="0"/>
              <a:t>Uber</a:t>
            </a:r>
            <a:r>
              <a:rPr lang="ja-JP" altLang="en-US" dirty="0" smtClean="0"/>
              <a:t>　</a:t>
            </a:r>
            <a:r>
              <a:rPr lang="ja-JP" altLang="ja-JP" dirty="0" smtClean="0"/>
              <a:t>売上は毎週</a:t>
            </a:r>
            <a:r>
              <a:rPr lang="en-US" altLang="ja-JP" dirty="0" smtClean="0"/>
              <a:t>2000</a:t>
            </a:r>
            <a:r>
              <a:rPr lang="ja-JP" altLang="ja-JP" dirty="0" smtClean="0"/>
              <a:t>万ドル</a:t>
            </a:r>
            <a:r>
              <a:rPr lang="ja-JP" altLang="en-US" dirty="0" smtClean="0"/>
              <a:t>（</a:t>
            </a:r>
            <a:r>
              <a:rPr lang="en-US" altLang="ja-JP" b="1" dirty="0" smtClean="0"/>
              <a:t>35億ドルの評価額最新の資金調達をした</a:t>
            </a:r>
            <a:r>
              <a:rPr lang="ja-JP" altLang="ja-JP" dirty="0" smtClean="0"/>
              <a:t>際の数字</a:t>
            </a:r>
            <a:r>
              <a:rPr lang="ja-JP" altLang="en-US" dirty="0" smtClean="0"/>
              <a:t>）</a:t>
            </a:r>
          </a:p>
          <a:p>
            <a:r>
              <a:rPr lang="ja-JP" altLang="ja-JP" dirty="0" smtClean="0"/>
              <a:t>オンデマンド・カーシェアリング・サービス</a:t>
            </a:r>
            <a:r>
              <a:rPr lang="en-US" altLang="ja-JP" dirty="0" err="1" smtClean="0"/>
              <a:t>Lyft</a:t>
            </a:r>
            <a:r>
              <a:rPr lang="ja-JP" altLang="ja-JP" dirty="0" smtClean="0"/>
              <a:t>は</a:t>
            </a:r>
            <a:r>
              <a:rPr lang="en-US" altLang="ja-JP" dirty="0" smtClean="0"/>
              <a:t>20</a:t>
            </a:r>
            <a:r>
              <a:rPr lang="ja-JP" altLang="ja-JP" dirty="0" smtClean="0"/>
              <a:t>倍以上に成長</a:t>
            </a:r>
            <a:r>
              <a:rPr lang="ja-JP" altLang="en-US" dirty="0" smtClean="0"/>
              <a:t>　</a:t>
            </a:r>
            <a:r>
              <a:rPr lang="ja-JP" altLang="ja-JP" dirty="0" smtClean="0"/>
              <a:t>手頃な価格のピア・ツー・ピア交通サービス</a:t>
            </a:r>
            <a:endParaRPr lang="en-US" altLang="ja-JP" dirty="0" smtClean="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2246"/>
            <a:ext cx="8229600" cy="1877070"/>
          </a:xfrm>
          <a:solidFill>
            <a:schemeClr val="accent5">
              <a:lumMod val="20000"/>
              <a:lumOff val="80000"/>
            </a:schemeClr>
          </a:solidFill>
        </p:spPr>
        <p:txBody>
          <a:bodyPr>
            <a:normAutofit fontScale="90000"/>
          </a:bodyPr>
          <a:lstStyle/>
          <a:p>
            <a:r>
              <a:rPr lang="ja-JP" altLang="en-US" b="1" dirty="0" smtClean="0"/>
              <a:t>カーシェアリング事業は</a:t>
            </a:r>
            <a:br>
              <a:rPr lang="ja-JP" altLang="en-US" b="1" dirty="0" smtClean="0"/>
            </a:br>
            <a:r>
              <a:rPr lang="ja-JP" altLang="en-US" b="1" dirty="0" smtClean="0"/>
              <a:t>世界でも日本が一番成功しやすい</a:t>
            </a:r>
            <a:br>
              <a:rPr lang="ja-JP" altLang="en-US" b="1" dirty="0" smtClean="0"/>
            </a:br>
            <a:r>
              <a:rPr lang="ja-JP" altLang="en-US" sz="3600" b="1" dirty="0" smtClean="0"/>
              <a:t>パーク２４株式会社 西川光一氏インタビュー</a:t>
            </a:r>
            <a:endParaRPr kumimoji="1" lang="ja-JP" altLang="en-US" dirty="0"/>
          </a:p>
        </p:txBody>
      </p:sp>
      <p:sp>
        <p:nvSpPr>
          <p:cNvPr id="3" name="コンテンツ プレースホルダ 2"/>
          <p:cNvSpPr>
            <a:spLocks noGrp="1"/>
          </p:cNvSpPr>
          <p:nvPr>
            <p:ph idx="1"/>
          </p:nvPr>
        </p:nvSpPr>
        <p:spPr>
          <a:xfrm>
            <a:off x="0" y="2032248"/>
            <a:ext cx="9144000" cy="4637112"/>
          </a:xfrm>
        </p:spPr>
        <p:txBody>
          <a:bodyPr>
            <a:normAutofit fontScale="77500" lnSpcReduction="20000"/>
          </a:bodyPr>
          <a:lstStyle/>
          <a:p>
            <a:r>
              <a:rPr lang="ja-JP" altLang="en-US" dirty="0" smtClean="0"/>
              <a:t>都心部では車よりも土地にかかるコストの方が圧倒的に大きい。たとえば</a:t>
            </a:r>
            <a:r>
              <a:rPr lang="en-US" altLang="ja-JP" dirty="0" smtClean="0"/>
              <a:t>100</a:t>
            </a:r>
            <a:r>
              <a:rPr lang="ja-JP" altLang="en-US" dirty="0" smtClean="0"/>
              <a:t>万円の車をリースしたら月</a:t>
            </a:r>
            <a:r>
              <a:rPr lang="en-US" altLang="ja-JP" dirty="0" smtClean="0"/>
              <a:t>2</a:t>
            </a:r>
            <a:r>
              <a:rPr lang="ja-JP" altLang="en-US" dirty="0" smtClean="0"/>
              <a:t>万円程度ですが、駐車場は月</a:t>
            </a:r>
            <a:r>
              <a:rPr lang="en-US" altLang="ja-JP" dirty="0" smtClean="0"/>
              <a:t>4</a:t>
            </a:r>
            <a:r>
              <a:rPr lang="ja-JP" altLang="en-US" dirty="0" smtClean="0"/>
              <a:t>～</a:t>
            </a:r>
            <a:r>
              <a:rPr lang="en-US" altLang="ja-JP" dirty="0" smtClean="0"/>
              <a:t>5</a:t>
            </a:r>
            <a:r>
              <a:rPr lang="ja-JP" altLang="en-US" dirty="0" smtClean="0"/>
              <a:t>万円。当社は、そのコストは駐車場事業で負担していることになります。だからこそコストを低く抑えることができ、利益が出せる。</a:t>
            </a:r>
            <a:endParaRPr lang="en-US" altLang="ja-JP" dirty="0" smtClean="0"/>
          </a:p>
          <a:p>
            <a:r>
              <a:rPr lang="ja-JP" altLang="en-US" dirty="0" smtClean="0"/>
              <a:t>カーシェアリングは車を、駐車場は土地をシェアするビジネスとして、同じシェアリング・ビジネスと言えますが、マーケティングは正反対です。駐車場のマーケティングはその周辺にいない方々が対象であり、カーシェアリングのマーケティングはその周辺にいる方々が対象です。そういう意味ではカーシェアリングは顧客層が捉えやすいとも感じています。</a:t>
            </a:r>
            <a:endParaRPr lang="en-US" altLang="ja-JP" dirty="0" smtClean="0"/>
          </a:p>
          <a:p>
            <a:r>
              <a:rPr lang="ja-JP" altLang="en-US" dirty="0" smtClean="0"/>
              <a:t>カーシェアリングが一番マッチするのは日本だと思っています。よく、海外展開はどういうエリアが良いか聞かれるのですが、屋外に自動販売機がある国は治安もモラルも高いと言える</a:t>
            </a:r>
            <a:endParaRPr kumimoji="1" lang="ja-JP" alt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44624"/>
            <a:ext cx="8964488" cy="1143000"/>
          </a:xfrm>
          <a:solidFill>
            <a:schemeClr val="accent5">
              <a:lumMod val="20000"/>
              <a:lumOff val="80000"/>
            </a:schemeClr>
          </a:solidFill>
          <a:ln>
            <a:solidFill>
              <a:schemeClr val="accent1"/>
            </a:solidFill>
          </a:ln>
        </p:spPr>
        <p:txBody>
          <a:bodyPr>
            <a:normAutofit fontScale="90000"/>
          </a:bodyPr>
          <a:lstStyle/>
          <a:p>
            <a:r>
              <a:rPr lang="ja-JP" altLang="ja-JP" dirty="0" smtClean="0"/>
              <a:t>モータリゼーションはピークを迎えたのか</a:t>
            </a:r>
            <a:endParaRPr kumimoji="1" lang="ja-JP" altLang="en-US" dirty="0"/>
          </a:p>
        </p:txBody>
      </p:sp>
      <p:sp>
        <p:nvSpPr>
          <p:cNvPr id="3" name="コンテンツ プレースホルダ 2"/>
          <p:cNvSpPr>
            <a:spLocks noGrp="1"/>
          </p:cNvSpPr>
          <p:nvPr>
            <p:ph idx="1"/>
          </p:nvPr>
        </p:nvSpPr>
        <p:spPr>
          <a:xfrm>
            <a:off x="457200" y="1268760"/>
            <a:ext cx="8435280" cy="5517232"/>
          </a:xfrm>
        </p:spPr>
        <p:txBody>
          <a:bodyPr>
            <a:normAutofit fontScale="92500" lnSpcReduction="20000"/>
          </a:bodyPr>
          <a:lstStyle/>
          <a:p>
            <a:r>
              <a:rPr lang="ja-JP" altLang="ja-JP" dirty="0" smtClean="0"/>
              <a:t>　ミシガン大学交通研究所研究員マイケル・シバク氏論文「モータリゼーションはピークを迎えたのか」で、道路上を走行する車の総数と走行距離の合計を、</a:t>
            </a:r>
            <a:r>
              <a:rPr lang="en-US" altLang="ja-JP" dirty="0" smtClean="0"/>
              <a:t>1</a:t>
            </a:r>
            <a:r>
              <a:rPr lang="ja-JP" altLang="ja-JP" dirty="0" smtClean="0"/>
              <a:t>世帯当たりと免許証保有者１人当たりで算出した数が、ここ</a:t>
            </a:r>
            <a:r>
              <a:rPr lang="en-US" altLang="ja-JP" dirty="0" smtClean="0"/>
              <a:t>10</a:t>
            </a:r>
            <a:r>
              <a:rPr lang="ja-JP" altLang="ja-JP" dirty="0" smtClean="0"/>
              <a:t>年近く減り続けていると結論</a:t>
            </a:r>
          </a:p>
          <a:p>
            <a:r>
              <a:rPr lang="ja-JP" altLang="ja-JP" dirty="0" smtClean="0"/>
              <a:t>免許証保有者のうち、運転の度合いが減少する高齢層が占める比率は、ベビーブーマーが年を取るにつれ、増え続けている。一方、若者が免許証を取る時期は以前より遅くなっており、全く運転しないことを選択する人もいる。</a:t>
            </a:r>
          </a:p>
          <a:p>
            <a:r>
              <a:rPr lang="ja-JP" altLang="ja-JP" dirty="0" smtClean="0"/>
              <a:t>車のローン、駐車場代、保険料、それにガソリン代を支払わなくて良いことで、いくら節約できたかを記録。直近で計算した際には</a:t>
            </a:r>
            <a:r>
              <a:rPr lang="en-US" altLang="ja-JP" dirty="0" smtClean="0"/>
              <a:t>1</a:t>
            </a:r>
            <a:r>
              <a:rPr lang="ja-JP" altLang="ja-JP" dirty="0" smtClean="0"/>
              <a:t>万</a:t>
            </a:r>
            <a:r>
              <a:rPr lang="en-US" altLang="ja-JP" dirty="0" smtClean="0"/>
              <a:t>4000</a:t>
            </a:r>
            <a:r>
              <a:rPr lang="ja-JP" altLang="ja-JP" dirty="0" smtClean="0"/>
              <a:t>ドル（約</a:t>
            </a:r>
            <a:r>
              <a:rPr lang="en-US" altLang="ja-JP" dirty="0" smtClean="0"/>
              <a:t>140</a:t>
            </a:r>
            <a:r>
              <a:rPr lang="ja-JP" altLang="ja-JP" dirty="0" smtClean="0"/>
              <a:t>万円）強の節約になっていた</a:t>
            </a:r>
            <a:endParaRPr kumimoji="1" lang="ja-JP"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rgbClr val="FFFF00"/>
          </a:solidFill>
          <a:ln>
            <a:solidFill>
              <a:schemeClr val="tx1">
                <a:lumMod val="95000"/>
                <a:lumOff val="5000"/>
              </a:schemeClr>
            </a:solidFill>
          </a:ln>
        </p:spPr>
        <p:txBody>
          <a:bodyPr/>
          <a:lstStyle/>
          <a:p>
            <a:r>
              <a:rPr kumimoji="1" lang="ja-JP" altLang="en-US" dirty="0" smtClean="0">
                <a:solidFill>
                  <a:srgbClr val="FF0000"/>
                </a:solidFill>
              </a:rPr>
              <a:t>死語化</a:t>
            </a:r>
            <a:r>
              <a:rPr kumimoji="1" lang="ja-JP" altLang="en-US" dirty="0" smtClean="0"/>
              <a:t>が予想される着地型観光</a:t>
            </a:r>
            <a:endParaRPr kumimoji="1" lang="ja-JP" altLang="en-US" dirty="0"/>
          </a:p>
        </p:txBody>
      </p:sp>
      <p:sp>
        <p:nvSpPr>
          <p:cNvPr id="3" name="コンテンツ プレースホルダ 2"/>
          <p:cNvSpPr>
            <a:spLocks noGrp="1"/>
          </p:cNvSpPr>
          <p:nvPr>
            <p:ph idx="1"/>
          </p:nvPr>
        </p:nvSpPr>
        <p:spPr>
          <a:xfrm>
            <a:off x="179512" y="1340768"/>
            <a:ext cx="8712968" cy="5517232"/>
          </a:xfrm>
        </p:spPr>
        <p:txBody>
          <a:bodyPr>
            <a:noAutofit/>
          </a:bodyPr>
          <a:lstStyle/>
          <a:p>
            <a:r>
              <a:rPr lang="ja-JP" altLang="en-US" sz="3600" dirty="0" smtClean="0"/>
              <a:t>地域が観光に力を入れ始め</a:t>
            </a:r>
            <a:r>
              <a:rPr lang="ja-JP" altLang="en-US" sz="3600" dirty="0" smtClean="0"/>
              <a:t>、</a:t>
            </a:r>
            <a:r>
              <a:rPr lang="ja-JP" altLang="en-US" sz="3600" dirty="0" smtClean="0"/>
              <a:t>そのためには着地型の</a:t>
            </a:r>
            <a:r>
              <a:rPr lang="ja-JP" altLang="en-US" sz="3600" dirty="0" smtClean="0"/>
              <a:t>ビジネスモデル</a:t>
            </a:r>
            <a:r>
              <a:rPr kumimoji="1" lang="ja-JP" altLang="en-US" sz="3600" dirty="0" smtClean="0"/>
              <a:t>「</a:t>
            </a:r>
            <a:r>
              <a:rPr kumimoji="1" lang="ja-JP" altLang="en-US" sz="3600" dirty="0" smtClean="0"/>
              <a:t>着地型観光」が</a:t>
            </a:r>
            <a:r>
              <a:rPr kumimoji="1" lang="ja-JP" altLang="en-US" sz="3600" dirty="0" smtClean="0"/>
              <a:t>叫ばれる</a:t>
            </a:r>
            <a:endParaRPr lang="en-US" altLang="ja-JP" sz="3600" dirty="0" smtClean="0"/>
          </a:p>
          <a:p>
            <a:r>
              <a:rPr lang="ja-JP" altLang="en-US" sz="3600" dirty="0" smtClean="0"/>
              <a:t>しかし、顧客</a:t>
            </a:r>
            <a:r>
              <a:rPr lang="ja-JP" altLang="en-US" sz="3600" dirty="0" smtClean="0"/>
              <a:t>は</a:t>
            </a:r>
            <a:r>
              <a:rPr lang="ja-JP" altLang="en-US" sz="3600" dirty="0" smtClean="0"/>
              <a:t>発地に存在</a:t>
            </a:r>
            <a:r>
              <a:rPr lang="ja-JP" altLang="en-US" sz="3600" dirty="0" smtClean="0"/>
              <a:t>⇒マーケッティングは</a:t>
            </a:r>
            <a:r>
              <a:rPr lang="ja-JP" altLang="en-US" sz="3600" dirty="0" smtClean="0"/>
              <a:t>発地型が原則</a:t>
            </a:r>
            <a:endParaRPr lang="en-US" altLang="ja-JP" sz="3600" dirty="0" smtClean="0"/>
          </a:p>
          <a:p>
            <a:r>
              <a:rPr kumimoji="1" lang="ja-JP" altLang="en-US" sz="3600" dirty="0" smtClean="0"/>
              <a:t>人流の手配力（集客力）、企画力、資金力</a:t>
            </a:r>
            <a:endParaRPr kumimoji="1" lang="en-US" altLang="ja-JP" sz="3600" dirty="0" smtClean="0"/>
          </a:p>
          <a:p>
            <a:r>
              <a:rPr kumimoji="1" lang="ja-JP" altLang="en-US" sz="3600" dirty="0" smtClean="0"/>
              <a:t>日本</a:t>
            </a:r>
            <a:r>
              <a:rPr kumimoji="1" lang="ja-JP" altLang="en-US" sz="3600" dirty="0" smtClean="0"/>
              <a:t>は手配力を握ってきたが、これからは中国人観光客を中心に発地（中国）に力が</a:t>
            </a:r>
            <a:r>
              <a:rPr kumimoji="1" lang="ja-JP" altLang="en-US" sz="3600" dirty="0" smtClean="0"/>
              <a:t>集まる</a:t>
            </a:r>
            <a:endParaRPr kumimoji="1" lang="en-US" altLang="ja-JP" sz="3600"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w="38100">
            <a:solidFill>
              <a:schemeClr val="tx1"/>
            </a:solidFill>
          </a:ln>
        </p:spPr>
        <p:txBody>
          <a:bodyPr>
            <a:noAutofit/>
          </a:bodyPr>
          <a:lstStyle/>
          <a:p>
            <a:r>
              <a:rPr lang="ja-JP" altLang="ja-JP" sz="7200" b="1" dirty="0" smtClean="0"/>
              <a:t>Airbnb</a:t>
            </a:r>
            <a:endParaRPr kumimoji="1" lang="ja-JP" altLang="en-US" sz="7200" dirty="0"/>
          </a:p>
        </p:txBody>
      </p:sp>
      <p:sp>
        <p:nvSpPr>
          <p:cNvPr id="3" name="コンテンツ プレースホルダ 2"/>
          <p:cNvSpPr>
            <a:spLocks noGrp="1"/>
          </p:cNvSpPr>
          <p:nvPr>
            <p:ph idx="1"/>
          </p:nvPr>
        </p:nvSpPr>
        <p:spPr>
          <a:xfrm>
            <a:off x="457200" y="1600200"/>
            <a:ext cx="8229600" cy="5257800"/>
          </a:xfrm>
        </p:spPr>
        <p:txBody>
          <a:bodyPr>
            <a:normAutofit fontScale="92500" lnSpcReduction="20000"/>
          </a:bodyPr>
          <a:lstStyle/>
          <a:p>
            <a:r>
              <a:rPr lang="ja-JP" altLang="ja-JP" b="1" dirty="0" smtClean="0"/>
              <a:t>Airbnb</a:t>
            </a:r>
            <a:r>
              <a:rPr lang="ja-JP" altLang="ja-JP" dirty="0" smtClean="0"/>
              <a:t>は、2008年8月に創業しサンフランシスコに本社を持つ企業</a:t>
            </a:r>
            <a:endParaRPr lang="en-US" altLang="ja-JP" dirty="0" smtClean="0"/>
          </a:p>
          <a:p>
            <a:r>
              <a:rPr lang="ja-JP" altLang="ja-JP" dirty="0" smtClean="0"/>
              <a:t>使用していない不動産などをパーティ会場や宿泊のために貸借するオンラインプラットフォームを提供</a:t>
            </a:r>
            <a:endParaRPr lang="en-US" altLang="ja-JP" dirty="0" smtClean="0"/>
          </a:p>
          <a:p>
            <a:r>
              <a:rPr lang="ja-JP" altLang="ja-JP" dirty="0" smtClean="0"/>
              <a:t>2012年11月までに192カ国30000都市で25万件の目録が登録</a:t>
            </a:r>
            <a:endParaRPr lang="en-US" altLang="ja-JP" dirty="0" smtClean="0"/>
          </a:p>
          <a:p>
            <a:r>
              <a:rPr lang="ja-JP" altLang="ja-JP" dirty="0" smtClean="0"/>
              <a:t>個人の部屋や共同住宅全区画、城、ボート、中世の邸宅</a:t>
            </a:r>
            <a:r>
              <a:rPr lang="ja-JP" altLang="ja-JP" dirty="0" err="1" smtClean="0"/>
              <a:t>、、</a:t>
            </a:r>
            <a:r>
              <a:rPr lang="ja-JP" altLang="ja-JP" dirty="0" smtClean="0"/>
              <a:t>ツリーハウス、イグルー、個人所有の島</a:t>
            </a:r>
            <a:endParaRPr lang="en-US" altLang="ja-JP" dirty="0" smtClean="0"/>
          </a:p>
          <a:p>
            <a:r>
              <a:rPr lang="ja-JP" altLang="ja-JP" dirty="0" smtClean="0"/>
              <a:t>ユーザ登録及びオンラインプロフィールの作成が必須であり、プロフィールには過去の貸借に関連するレビューなどが含まれる。</a:t>
            </a:r>
            <a:endParaRPr kumimoji="1" lang="ja-JP" altLang="en-US"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solidFill>
            <a:schemeClr val="accent5">
              <a:lumMod val="20000"/>
              <a:lumOff val="80000"/>
            </a:schemeClr>
          </a:solidFill>
          <a:ln>
            <a:solidFill>
              <a:schemeClr val="accent1"/>
            </a:solidFill>
          </a:ln>
        </p:spPr>
        <p:txBody>
          <a:bodyPr>
            <a:normAutofit fontScale="90000"/>
          </a:bodyPr>
          <a:lstStyle/>
          <a:p>
            <a:r>
              <a:rPr lang="ja-JP" altLang="en-US" b="1" dirty="0" smtClean="0"/>
              <a:t>空きリソースを活用したサービス</a:t>
            </a:r>
            <a:r>
              <a:rPr lang="en-US" altLang="ja-JP" b="1" dirty="0" smtClean="0"/>
              <a:t/>
            </a:r>
            <a:br>
              <a:rPr lang="en-US" altLang="ja-JP" b="1" dirty="0" smtClean="0"/>
            </a:br>
            <a:r>
              <a:rPr lang="en-US" altLang="ja-JP" b="1" dirty="0" smtClean="0"/>
              <a:t> </a:t>
            </a:r>
            <a:r>
              <a:rPr lang="en-US" altLang="ja-JP" sz="2700" b="1" dirty="0" smtClean="0"/>
              <a:t>http://nanapi.co.jp/blog/2014/04/18/airbnbforx/</a:t>
            </a:r>
            <a:endParaRPr kumimoji="1" lang="ja-JP" altLang="en-US" sz="2700" dirty="0"/>
          </a:p>
        </p:txBody>
      </p:sp>
      <p:sp>
        <p:nvSpPr>
          <p:cNvPr id="3" name="コンテンツ プレースホルダ 2"/>
          <p:cNvSpPr>
            <a:spLocks noGrp="1"/>
          </p:cNvSpPr>
          <p:nvPr>
            <p:ph idx="1"/>
          </p:nvPr>
        </p:nvSpPr>
        <p:spPr>
          <a:xfrm>
            <a:off x="0" y="1268760"/>
            <a:ext cx="9144000" cy="6048672"/>
          </a:xfrm>
        </p:spPr>
        <p:txBody>
          <a:bodyPr>
            <a:normAutofit/>
          </a:bodyPr>
          <a:lstStyle/>
          <a:p>
            <a:r>
              <a:rPr lang="ja-JP" altLang="en-US" sz="4000" dirty="0" smtClean="0"/>
              <a:t>場所</a:t>
            </a:r>
            <a:r>
              <a:rPr lang="en-US" altLang="ja-JP" sz="4000" dirty="0" smtClean="0"/>
              <a:t>:</a:t>
            </a:r>
            <a:r>
              <a:rPr lang="ja-JP" altLang="en-US" sz="4000" dirty="0" smtClean="0"/>
              <a:t>「家・部屋」「土地」「</a:t>
            </a:r>
            <a:r>
              <a:rPr lang="ja-JP" altLang="en-US" sz="4000" dirty="0" smtClean="0">
                <a:solidFill>
                  <a:srgbClr val="FF0000"/>
                </a:solidFill>
              </a:rPr>
              <a:t>駐車場</a:t>
            </a:r>
            <a:r>
              <a:rPr lang="ja-JP" altLang="en-US" sz="4000" dirty="0" smtClean="0"/>
              <a:t>」「屋上」</a:t>
            </a:r>
          </a:p>
          <a:p>
            <a:r>
              <a:rPr lang="ja-JP" altLang="en-US" sz="4000" dirty="0" smtClean="0"/>
              <a:t>乗物</a:t>
            </a:r>
            <a:r>
              <a:rPr lang="en-US" altLang="ja-JP" sz="4000" dirty="0" smtClean="0"/>
              <a:t>:</a:t>
            </a:r>
            <a:r>
              <a:rPr lang="ja-JP" altLang="en-US" sz="4000" dirty="0" smtClean="0"/>
              <a:t>「</a:t>
            </a:r>
            <a:r>
              <a:rPr lang="ja-JP" altLang="en-US" sz="4000" dirty="0" smtClean="0">
                <a:solidFill>
                  <a:srgbClr val="FF0000"/>
                </a:solidFill>
              </a:rPr>
              <a:t>助手席」「タクシー相乗り</a:t>
            </a:r>
            <a:r>
              <a:rPr lang="ja-JP" altLang="en-US" sz="4000" dirty="0" smtClean="0"/>
              <a:t>」「プライベートジェット」</a:t>
            </a:r>
          </a:p>
          <a:p>
            <a:r>
              <a:rPr lang="ja-JP" altLang="en-US" sz="4000" dirty="0" smtClean="0"/>
              <a:t>専門家</a:t>
            </a:r>
            <a:r>
              <a:rPr lang="en-US" altLang="ja-JP" sz="4000" dirty="0" smtClean="0"/>
              <a:t>:</a:t>
            </a:r>
            <a:r>
              <a:rPr lang="ja-JP" altLang="en-US" sz="4000" dirty="0" smtClean="0"/>
              <a:t>「ガイド」「医者」「子守」「旅行代理店」</a:t>
            </a:r>
          </a:p>
          <a:p>
            <a:r>
              <a:rPr lang="ja-JP" altLang="en-US" sz="4000" dirty="0" smtClean="0"/>
              <a:t>稼動</a:t>
            </a:r>
            <a:r>
              <a:rPr lang="en-US" altLang="ja-JP" sz="4000" dirty="0" smtClean="0"/>
              <a:t>:</a:t>
            </a:r>
            <a:r>
              <a:rPr lang="ja-JP" altLang="en-US" sz="4000" dirty="0" smtClean="0"/>
              <a:t>「倉庫」「広告枠」「ホテル予約」「無駄な温度」</a:t>
            </a:r>
          </a:p>
          <a:p>
            <a:r>
              <a:rPr lang="ja-JP" altLang="en-US" sz="4000" dirty="0" smtClean="0"/>
              <a:t>物</a:t>
            </a:r>
            <a:r>
              <a:rPr lang="en-US" altLang="ja-JP" sz="4000" dirty="0" smtClean="0"/>
              <a:t>:</a:t>
            </a:r>
            <a:r>
              <a:rPr lang="ja-JP" altLang="en-US" sz="4000" dirty="0" smtClean="0"/>
              <a:t>「道具」「カメラ」「教科書」</a:t>
            </a:r>
            <a:endParaRPr kumimoji="1" lang="ja-JP" altLang="en-US" sz="4000" dirty="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タイトル 3"/>
          <p:cNvSpPr>
            <a:spLocks noGrp="1"/>
          </p:cNvSpPr>
          <p:nvPr>
            <p:ph type="title"/>
          </p:nvPr>
        </p:nvSpPr>
        <p:spPr>
          <a:solidFill>
            <a:schemeClr val="accent5">
              <a:lumMod val="20000"/>
              <a:lumOff val="80000"/>
            </a:schemeClr>
          </a:solidFill>
        </p:spPr>
        <p:txBody>
          <a:bodyPr>
            <a:normAutofit/>
          </a:bodyPr>
          <a:lstStyle/>
          <a:p>
            <a:r>
              <a:rPr lang="en-US" altLang="ja-JP" b="1" dirty="0" err="1" smtClean="0"/>
              <a:t>Lyft</a:t>
            </a:r>
            <a:r>
              <a:rPr lang="en-US" altLang="ja-JP" b="1" dirty="0" smtClean="0"/>
              <a:t/>
            </a:r>
            <a:br>
              <a:rPr lang="en-US" altLang="ja-JP" b="1" dirty="0" smtClean="0"/>
            </a:br>
            <a:r>
              <a:rPr lang="en-US" altLang="ja-JP" sz="2200" dirty="0" smtClean="0">
                <a:hlinkClick r:id="rId2"/>
              </a:rPr>
              <a:t>https://www.lyft.me/</a:t>
            </a:r>
            <a:endParaRPr kumimoji="1" lang="ja-JP" altLang="en-US" sz="2200"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車の所有者が同乗者を募ることができる、アメリカの車の相乗りサービス。ドライバーとして登録できるのは運転面免許と車を所有している</a:t>
            </a:r>
            <a:r>
              <a:rPr lang="en-US" altLang="ja-JP" dirty="0" smtClean="0"/>
              <a:t>23</a:t>
            </a:r>
            <a:r>
              <a:rPr lang="ja-JP" altLang="en-US" dirty="0" smtClean="0"/>
              <a:t>歳以上の人で、登録の際は犯罪歴や事故の履歴、そして車の安全性などがチェックされる上に、利用者による</a:t>
            </a:r>
            <a:r>
              <a:rPr lang="en-US" altLang="ja-JP" dirty="0" smtClean="0"/>
              <a:t>5</a:t>
            </a:r>
            <a:r>
              <a:rPr lang="ja-JP" altLang="en-US" dirty="0" smtClean="0"/>
              <a:t>段階評価によりドライバーの質を保っている。空いている「助手席」の活用サービス。</a:t>
            </a:r>
          </a:p>
          <a:p>
            <a:endParaRPr kumimoji="1" lang="ja-JP" altLang="en-US"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05506" name="Picture 2"/>
          <p:cNvPicPr>
            <a:picLocks noChangeAspect="1" noChangeArrowheads="1"/>
          </p:cNvPicPr>
          <p:nvPr/>
        </p:nvPicPr>
        <p:blipFill>
          <a:blip r:embed="rId2" cstate="print"/>
          <a:srcRect l="28498" t="13407" r="10071" b="2923"/>
          <a:stretch>
            <a:fillRect/>
          </a:stretch>
        </p:blipFill>
        <p:spPr bwMode="auto">
          <a:xfrm>
            <a:off x="755576" y="476672"/>
            <a:ext cx="7992888" cy="612068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5">
              <a:lumMod val="20000"/>
              <a:lumOff val="80000"/>
            </a:schemeClr>
          </a:solidFill>
          <a:ln>
            <a:solidFill>
              <a:schemeClr val="tx1">
                <a:lumMod val="95000"/>
                <a:lumOff val="5000"/>
              </a:schemeClr>
            </a:solidFill>
          </a:ln>
        </p:spPr>
        <p:txBody>
          <a:bodyPr>
            <a:normAutofit fontScale="90000"/>
          </a:bodyPr>
          <a:lstStyle/>
          <a:p>
            <a:r>
              <a:rPr lang="en-US" altLang="ja-JP" b="1" dirty="0" err="1" smtClean="0"/>
              <a:t>Getaround</a:t>
            </a:r>
            <a:r>
              <a:rPr lang="en-US" altLang="ja-JP" b="1" dirty="0" smtClean="0"/>
              <a:t/>
            </a:r>
            <a:br>
              <a:rPr lang="en-US" altLang="ja-JP" b="1" dirty="0" smtClean="0"/>
            </a:br>
            <a:r>
              <a:rPr lang="en-US" altLang="ja-JP" sz="2000" dirty="0" smtClean="0">
                <a:hlinkClick r:id="rId2"/>
              </a:rPr>
              <a:t> http://www.getaround.com/ </a:t>
            </a:r>
            <a:r>
              <a:rPr lang="en-US" altLang="ja-JP" sz="2000" b="1" dirty="0" smtClean="0"/>
              <a:t/>
            </a:r>
            <a:br>
              <a:rPr lang="en-US" altLang="ja-JP" sz="2000" b="1" dirty="0" smtClean="0"/>
            </a:br>
            <a:endParaRPr kumimoji="1" lang="ja-JP" altLang="en-US" sz="2000" dirty="0"/>
          </a:p>
        </p:txBody>
      </p:sp>
      <p:sp>
        <p:nvSpPr>
          <p:cNvPr id="3" name="コンテンツ プレースホルダ 2"/>
          <p:cNvSpPr>
            <a:spLocks noGrp="1"/>
          </p:cNvSpPr>
          <p:nvPr>
            <p:ph idx="1"/>
          </p:nvPr>
        </p:nvSpPr>
        <p:spPr/>
        <p:txBody>
          <a:bodyPr>
            <a:normAutofit fontScale="92500"/>
          </a:bodyPr>
          <a:lstStyle/>
          <a:p>
            <a:r>
              <a:rPr lang="ja-JP" altLang="en-US" dirty="0" smtClean="0"/>
              <a:t>カーシェアリングサイト。「アメリカに</a:t>
            </a:r>
            <a:r>
              <a:rPr lang="en-US" altLang="ja-JP" dirty="0" smtClean="0"/>
              <a:t>2</a:t>
            </a:r>
            <a:r>
              <a:rPr lang="ja-JP" altLang="en-US" dirty="0" smtClean="0"/>
              <a:t>億</a:t>
            </a:r>
            <a:r>
              <a:rPr lang="en-US" altLang="ja-JP" dirty="0" smtClean="0"/>
              <a:t>5</a:t>
            </a:r>
            <a:r>
              <a:rPr lang="ja-JP" altLang="en-US" dirty="0" smtClean="0"/>
              <a:t>千万台ある車は</a:t>
            </a:r>
            <a:r>
              <a:rPr lang="en-US" altLang="ja-JP" dirty="0" smtClean="0"/>
              <a:t>1</a:t>
            </a:r>
            <a:r>
              <a:rPr lang="ja-JP" altLang="en-US" dirty="0" smtClean="0"/>
              <a:t>日に</a:t>
            </a:r>
            <a:r>
              <a:rPr lang="en-US" altLang="ja-JP" dirty="0" smtClean="0"/>
              <a:t>2</a:t>
            </a:r>
            <a:r>
              <a:rPr lang="ja-JP" altLang="en-US" dirty="0" smtClean="0"/>
              <a:t>時間しか使われていない」ということに問題意識を感じた創業者のスコーピオ氏がサービスを開始</a:t>
            </a:r>
          </a:p>
          <a:p>
            <a:r>
              <a:rPr lang="ja-JP" altLang="en-US" dirty="0" smtClean="0"/>
              <a:t>レンタル価格の設定は所有者に委ねられており、</a:t>
            </a:r>
            <a:r>
              <a:rPr lang="en-US" altLang="ja-JP" dirty="0" err="1" smtClean="0"/>
              <a:t>Getaround</a:t>
            </a:r>
            <a:r>
              <a:rPr lang="ja-JP" altLang="en-US" dirty="0" smtClean="0"/>
              <a:t>はレンタルが成立した場合に限り、価格の</a:t>
            </a:r>
            <a:r>
              <a:rPr lang="en-US" altLang="ja-JP" dirty="0" smtClean="0"/>
              <a:t>40%</a:t>
            </a:r>
            <a:r>
              <a:rPr lang="ja-JP" altLang="en-US" dirty="0" smtClean="0"/>
              <a:t>の手数料を受け取ることができる。</a:t>
            </a:r>
          </a:p>
          <a:p>
            <a:r>
              <a:rPr lang="ja-JP" altLang="en-US" dirty="0" smtClean="0"/>
              <a:t>空いた車を活用したサービスで、他には「</a:t>
            </a:r>
            <a:r>
              <a:rPr lang="en-US" altLang="ja-JP" dirty="0" err="1" smtClean="0">
                <a:hlinkClick r:id="rId3"/>
              </a:rPr>
              <a:t>RelayRides</a:t>
            </a:r>
            <a:r>
              <a:rPr lang="ja-JP" altLang="en-US" dirty="0" smtClean="0"/>
              <a:t>」も類似サイト</a:t>
            </a:r>
            <a:endParaRPr kumimoji="1" lang="ja-JP" altLang="en-US" dirty="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normAutofit/>
          </a:bodyPr>
          <a:lstStyle/>
          <a:p>
            <a:r>
              <a:rPr kumimoji="1" lang="ja-JP" altLang="en-US" dirty="0" smtClean="0"/>
              <a:t>総合生活移動産業</a:t>
            </a:r>
            <a:endParaRPr kumimoji="1" lang="ja-JP" altLang="en-US" dirty="0"/>
          </a:p>
        </p:txBody>
      </p:sp>
      <p:sp>
        <p:nvSpPr>
          <p:cNvPr id="3" name="コンテンツ プレースホルダ 2"/>
          <p:cNvSpPr>
            <a:spLocks noGrp="1"/>
          </p:cNvSpPr>
          <p:nvPr>
            <p:ph idx="1"/>
          </p:nvPr>
        </p:nvSpPr>
        <p:spPr>
          <a:xfrm>
            <a:off x="179512" y="1600200"/>
            <a:ext cx="8712968" cy="5257800"/>
          </a:xfrm>
        </p:spPr>
        <p:txBody>
          <a:bodyPr>
            <a:normAutofit/>
          </a:bodyPr>
          <a:lstStyle/>
          <a:p>
            <a:r>
              <a:rPr kumimoji="1" lang="ja-JP" altLang="en-US" dirty="0" smtClean="0"/>
              <a:t>バス・タクシー事業の運転手</a:t>
            </a:r>
            <a:r>
              <a:rPr lang="ja-JP" altLang="en-US" dirty="0" smtClean="0"/>
              <a:t>を動員すれば、日本版ＳｔｒｅｅｔＶｉｅｗは可能であった（かつてのタクシー運転手登録試験用の地図）</a:t>
            </a:r>
            <a:endParaRPr lang="en-US" altLang="ja-JP" dirty="0" smtClean="0"/>
          </a:p>
          <a:p>
            <a:r>
              <a:rPr lang="ja-JP" altLang="en-US" dirty="0" smtClean="0"/>
              <a:t>それを活かす</a:t>
            </a:r>
            <a:r>
              <a:rPr lang="ja-JP" altLang="en-US" dirty="0" smtClean="0">
                <a:solidFill>
                  <a:srgbClr val="FF0000"/>
                </a:solidFill>
              </a:rPr>
              <a:t>ビジネスモデルを持ち合わせていなかったことは経営者の問題</a:t>
            </a:r>
            <a:endParaRPr lang="en-US" altLang="ja-JP" dirty="0" smtClean="0">
              <a:solidFill>
                <a:srgbClr val="FF0000"/>
              </a:solidFill>
            </a:endParaRPr>
          </a:p>
          <a:p>
            <a:r>
              <a:rPr kumimoji="1" lang="ja-JP" altLang="en-US" dirty="0" smtClean="0"/>
              <a:t>ビジネスに展開する発想と実力欠如⇒</a:t>
            </a:r>
            <a:r>
              <a:rPr kumimoji="1" lang="ja-JP" altLang="en-US" dirty="0" smtClean="0">
                <a:solidFill>
                  <a:srgbClr val="FF0000"/>
                </a:solidFill>
              </a:rPr>
              <a:t>Ｇｏｏｇｌｅの下請化（日本の中小トラック屋と同じ）</a:t>
            </a:r>
            <a:endParaRPr kumimoji="1" lang="en-US" altLang="ja-JP" dirty="0" smtClean="0">
              <a:solidFill>
                <a:srgbClr val="FF0000"/>
              </a:solidFill>
            </a:endParaRPr>
          </a:p>
          <a:p>
            <a:r>
              <a:rPr lang="ja-JP" altLang="en-US" dirty="0" smtClean="0"/>
              <a:t>規制問題にとらわれない</a:t>
            </a:r>
            <a:r>
              <a:rPr lang="ja-JP" altLang="en-US" dirty="0" smtClean="0">
                <a:solidFill>
                  <a:srgbClr val="FF0000"/>
                </a:solidFill>
              </a:rPr>
              <a:t>制度創造する発想</a:t>
            </a:r>
            <a:r>
              <a:rPr lang="ja-JP" altLang="en-US" dirty="0" smtClean="0"/>
              <a:t>「</a:t>
            </a:r>
            <a:r>
              <a:rPr kumimoji="1" lang="ja-JP" altLang="en-US" dirty="0" smtClean="0"/>
              <a:t>総合生活移動産業」の発想が求められる</a:t>
            </a:r>
            <a:endParaRPr kumimoji="1" lang="en-US" altLang="ja-JP" dirty="0" smtClean="0"/>
          </a:p>
          <a:p>
            <a:endParaRPr kumimoji="1" lang="ja-JP" altLang="en-US" dirty="0"/>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64488" cy="1143000"/>
          </a:xfrm>
          <a:solidFill>
            <a:srgbClr val="FFFF00"/>
          </a:solidFill>
          <a:ln>
            <a:solidFill>
              <a:schemeClr val="tx1">
                <a:lumMod val="95000"/>
                <a:lumOff val="5000"/>
              </a:schemeClr>
            </a:solidFill>
          </a:ln>
        </p:spPr>
        <p:txBody>
          <a:bodyPr>
            <a:normAutofit fontScale="90000"/>
          </a:bodyPr>
          <a:lstStyle/>
          <a:p>
            <a:r>
              <a:rPr lang="ja-JP" altLang="ja-JP" b="1" dirty="0" smtClean="0"/>
              <a:t>人流</a:t>
            </a:r>
            <a:r>
              <a:rPr lang="en-US" altLang="ja-JP" b="1" dirty="0" smtClean="0"/>
              <a:t>SCM</a:t>
            </a:r>
            <a:r>
              <a:rPr lang="en-US" altLang="ja-JP" dirty="0" smtClean="0"/>
              <a:t> (</a:t>
            </a:r>
            <a:r>
              <a:rPr lang="ja-JP" altLang="ja-JP" dirty="0" smtClean="0"/>
              <a:t>サプライチェーンマネジメント</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スマートフォンの登場により、</a:t>
            </a:r>
            <a:r>
              <a:rPr lang="ja-JP" altLang="ja-JP" dirty="0" smtClean="0"/>
              <a:t>時々刻々発生するヒトの移動に対するニーズにリアルタイムの対応</a:t>
            </a:r>
            <a:r>
              <a:rPr lang="ja-JP" altLang="en-US" dirty="0" smtClean="0"/>
              <a:t>が可能となった</a:t>
            </a:r>
            <a:endParaRPr lang="en-US" altLang="ja-JP" dirty="0" smtClean="0"/>
          </a:p>
          <a:p>
            <a:r>
              <a:rPr lang="ja-JP" altLang="en-US" dirty="0" smtClean="0"/>
              <a:t>移動にとどまらず、物流でいえば保管場所にあたる住所、居所、宿所の管理を含めた人流概念としてとらえることが可能となった</a:t>
            </a:r>
            <a:endParaRPr lang="en-US" altLang="ja-JP" dirty="0" smtClean="0"/>
          </a:p>
          <a:p>
            <a:r>
              <a:rPr lang="ja-JP" altLang="en-US" dirty="0" smtClean="0"/>
              <a:t>さらに、ビッグデータの活用により、先回りして人流ニーズに対応することも可能となってきている</a:t>
            </a:r>
            <a:endParaRPr lang="ja-JP" altLang="ja-JP" dirty="0" smtClean="0"/>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426170"/>
          </a:xfrm>
          <a:solidFill>
            <a:srgbClr val="FFFF00"/>
          </a:solidFill>
          <a:ln w="38100">
            <a:solidFill>
              <a:schemeClr val="accent1"/>
            </a:solidFill>
          </a:ln>
        </p:spPr>
        <p:txBody>
          <a:bodyPr>
            <a:normAutofit/>
          </a:bodyPr>
          <a:lstStyle/>
          <a:p>
            <a:r>
              <a:rPr kumimoji="1" lang="ja-JP" altLang="en-US" dirty="0" smtClean="0"/>
              <a:t>　</a:t>
            </a:r>
            <a:r>
              <a:rPr lang="ja-JP" altLang="ja-JP" dirty="0" smtClean="0"/>
              <a:t>人を移動させる原因</a:t>
            </a:r>
            <a:r>
              <a:rPr lang="en-US" altLang="ja-JP" dirty="0" smtClean="0"/>
              <a:t>←</a:t>
            </a:r>
            <a:r>
              <a:rPr lang="ja-JP" altLang="ja-JP" dirty="0" smtClean="0"/>
              <a:t>脳内作用</a:t>
            </a:r>
            <a:endParaRPr kumimoji="1" lang="ja-JP" altLang="en-US" dirty="0"/>
          </a:p>
        </p:txBody>
      </p:sp>
      <p:sp>
        <p:nvSpPr>
          <p:cNvPr id="3" name="コンテンツ プレースホルダ 2"/>
          <p:cNvSpPr>
            <a:spLocks noGrp="1"/>
          </p:cNvSpPr>
          <p:nvPr>
            <p:ph idx="1"/>
          </p:nvPr>
        </p:nvSpPr>
        <p:spPr>
          <a:xfrm>
            <a:off x="457200" y="1816224"/>
            <a:ext cx="8229600" cy="4421088"/>
          </a:xfrm>
        </p:spPr>
        <p:txBody>
          <a:bodyPr>
            <a:normAutofit/>
          </a:bodyPr>
          <a:lstStyle/>
          <a:p>
            <a:r>
              <a:rPr lang="ja-JP" altLang="ja-JP" sz="4000" dirty="0" smtClean="0"/>
              <a:t>相乗効果</a:t>
            </a:r>
            <a:r>
              <a:rPr lang="en-US" altLang="ja-JP" sz="4000" dirty="0" smtClean="0"/>
              <a:t>  </a:t>
            </a:r>
            <a:r>
              <a:rPr lang="ja-JP" altLang="ja-JP" sz="4000" dirty="0" smtClean="0"/>
              <a:t>フェイス・トゥー・フェイス</a:t>
            </a:r>
            <a:r>
              <a:rPr lang="en-US" altLang="ja-JP" sz="4000" dirty="0" smtClean="0"/>
              <a:t>  </a:t>
            </a:r>
            <a:r>
              <a:rPr lang="ja-JP" altLang="ja-JP" sz="4000" dirty="0" smtClean="0"/>
              <a:t>人が集積する場としての大都市機能大都市の方が、田舎より、差を</a:t>
            </a:r>
            <a:r>
              <a:rPr lang="ja-JP" altLang="en-US" sz="4000" dirty="0" smtClean="0"/>
              <a:t>提供</a:t>
            </a:r>
            <a:r>
              <a:rPr lang="ja-JP" altLang="ja-JP" sz="4000" dirty="0" smtClean="0"/>
              <a:t>できる</a:t>
            </a:r>
            <a:r>
              <a:rPr lang="ja-JP" altLang="en-US" sz="4000" dirty="0" smtClean="0"/>
              <a:t>（</a:t>
            </a:r>
            <a:r>
              <a:rPr lang="ja-JP" altLang="ja-JP" sz="4000" dirty="0" smtClean="0"/>
              <a:t>競技ダンスの先生</a:t>
            </a:r>
            <a:r>
              <a:rPr lang="ja-JP" altLang="en-US" sz="4000" dirty="0" smtClean="0"/>
              <a:t>の例）</a:t>
            </a:r>
            <a:endParaRPr lang="ja-JP" altLang="ja-JP" sz="4000" dirty="0" smtClean="0"/>
          </a:p>
          <a:p>
            <a:r>
              <a:rPr lang="ja-JP" altLang="ja-JP" sz="4000" dirty="0" smtClean="0"/>
              <a:t>都市観光</a:t>
            </a:r>
            <a:r>
              <a:rPr lang="en-US" altLang="ja-JP" sz="4000" dirty="0" smtClean="0"/>
              <a:t> </a:t>
            </a:r>
            <a:r>
              <a:rPr lang="ja-JP" altLang="ja-JP" sz="4000" dirty="0" smtClean="0"/>
              <a:t>コンベンションは地方巡業</a:t>
            </a:r>
          </a:p>
          <a:p>
            <a:r>
              <a:rPr lang="ja-JP" altLang="ja-JP" sz="4000" dirty="0" smtClean="0"/>
              <a:t>人と情報</a:t>
            </a:r>
            <a:r>
              <a:rPr lang="en-US" altLang="ja-JP" sz="4000" dirty="0" smtClean="0"/>
              <a:t>  </a:t>
            </a:r>
            <a:r>
              <a:rPr lang="ja-JP" altLang="ja-JP" sz="4000" dirty="0" smtClean="0"/>
              <a:t>同一体</a:t>
            </a:r>
            <a:r>
              <a:rPr lang="en-US" altLang="ja-JP" sz="4000" dirty="0" smtClean="0"/>
              <a:t>→</a:t>
            </a:r>
            <a:r>
              <a:rPr lang="ja-JP" altLang="ja-JP" sz="4000" dirty="0" smtClean="0"/>
              <a:t>分離</a:t>
            </a:r>
            <a:r>
              <a:rPr lang="en-US" altLang="ja-JP" sz="4000" dirty="0" smtClean="0"/>
              <a:t>→</a:t>
            </a:r>
            <a:r>
              <a:rPr lang="ja-JP" altLang="ja-JP" sz="4000" dirty="0" smtClean="0"/>
              <a:t>シンクロ</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772816"/>
            <a:ext cx="8712968" cy="4392488"/>
          </a:xfrm>
          <a:solidFill>
            <a:schemeClr val="tx2">
              <a:lumMod val="20000"/>
              <a:lumOff val="80000"/>
            </a:schemeClr>
          </a:solidFill>
          <a:ln w="57150">
            <a:solidFill>
              <a:schemeClr val="tx1"/>
            </a:solidFill>
          </a:ln>
        </p:spPr>
        <p:txBody>
          <a:bodyPr>
            <a:normAutofit/>
          </a:bodyPr>
          <a:lstStyle/>
          <a:p>
            <a:r>
              <a:rPr lang="ja-JP" altLang="en-US" dirty="0" smtClean="0"/>
              <a:t>附論</a:t>
            </a:r>
            <a:r>
              <a:rPr lang="en-US" altLang="ja-JP" dirty="0" smtClean="0"/>
              <a:t/>
            </a:r>
            <a:br>
              <a:rPr lang="en-US" altLang="ja-JP" dirty="0" smtClean="0"/>
            </a:br>
            <a:r>
              <a:rPr lang="en-US" altLang="ja-JP" dirty="0" smtClean="0"/>
              <a:t/>
            </a:r>
            <a:br>
              <a:rPr lang="en-US" altLang="ja-JP" dirty="0" smtClean="0"/>
            </a:br>
            <a:r>
              <a:rPr lang="ja-JP" altLang="en-US" dirty="0" smtClean="0"/>
              <a:t>「</a:t>
            </a:r>
            <a:r>
              <a:rPr kumimoji="1" lang="ja-JP" altLang="en-US" dirty="0" smtClean="0"/>
              <a:t>総合生活移動産業」提唱時の考え</a:t>
            </a:r>
            <a:r>
              <a:rPr kumimoji="1" lang="en-US" altLang="ja-JP" dirty="0" smtClean="0"/>
              <a:t/>
            </a:r>
            <a:br>
              <a:rPr kumimoji="1" lang="en-US" altLang="ja-JP" dirty="0" smtClean="0"/>
            </a:br>
            <a:r>
              <a:rPr kumimoji="1" lang="ja-JP" altLang="en-US" dirty="0" smtClean="0"/>
              <a:t>（</a:t>
            </a:r>
            <a:r>
              <a:rPr lang="ja-JP" altLang="en-US" dirty="0" smtClean="0"/>
              <a:t>１０年前）</a:t>
            </a:r>
            <a:endParaRPr kumimoji="1" lang="ja-JP" altLang="en-US" dirty="0"/>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タイトル 1"/>
          <p:cNvSpPr>
            <a:spLocks noGrp="1"/>
          </p:cNvSpPr>
          <p:nvPr>
            <p:ph type="title"/>
          </p:nvPr>
        </p:nvSpPr>
        <p:spPr>
          <a:ln w="38100">
            <a:solidFill>
              <a:schemeClr val="tx1"/>
            </a:solidFill>
          </a:ln>
        </p:spPr>
        <p:txBody>
          <a:bodyPr/>
          <a:lstStyle/>
          <a:p>
            <a:pPr eaLnBrk="1" hangingPunct="1"/>
            <a:r>
              <a:rPr lang="ja-JP" altLang="en-US" smtClean="0"/>
              <a:t>あなたの人生を任せてください</a:t>
            </a:r>
          </a:p>
        </p:txBody>
      </p:sp>
      <p:sp>
        <p:nvSpPr>
          <p:cNvPr id="43011" name="コンテンツ プレースホルダー 2"/>
          <p:cNvSpPr>
            <a:spLocks noGrp="1"/>
          </p:cNvSpPr>
          <p:nvPr>
            <p:ph idx="1"/>
          </p:nvPr>
        </p:nvSpPr>
        <p:spPr/>
        <p:txBody>
          <a:bodyPr/>
          <a:lstStyle/>
          <a:p>
            <a:pPr eaLnBrk="1" hangingPunct="1"/>
            <a:r>
              <a:rPr lang="ja-JP" altLang="en-US" smtClean="0"/>
              <a:t>究極のマーケッティング（位置情報の把握）</a:t>
            </a:r>
            <a:endParaRPr lang="en-US" altLang="ja-JP" smtClean="0"/>
          </a:p>
          <a:p>
            <a:pPr eaLnBrk="1" hangingPunct="1"/>
            <a:r>
              <a:rPr lang="ja-JP" altLang="en-US" smtClean="0"/>
              <a:t>「ユビタク」は宅配便に次ぐヒット商品が期待できる</a:t>
            </a:r>
            <a:endParaRPr lang="en-US" altLang="ja-JP" smtClean="0"/>
          </a:p>
          <a:p>
            <a:pPr eaLnBrk="1" hangingPunct="1"/>
            <a:r>
              <a:rPr lang="ja-JP" altLang="en-US" smtClean="0"/>
              <a:t>適正配車能力と顧客管理</a:t>
            </a:r>
            <a:endParaRPr lang="en-US" altLang="ja-JP" smtClean="0"/>
          </a:p>
          <a:p>
            <a:pPr eaLnBrk="1" hangingPunct="1"/>
            <a:r>
              <a:rPr lang="ja-JP" altLang="en-US" smtClean="0"/>
              <a:t>運転手の地位向上と賃金体系の近代化</a:t>
            </a:r>
            <a:endParaRPr lang="en-US" altLang="ja-JP" smtClean="0"/>
          </a:p>
          <a:p>
            <a:pPr eaLnBrk="1" hangingPunct="1"/>
            <a:r>
              <a:rPr lang="ja-JP" altLang="en-US" smtClean="0"/>
              <a:t>旅行会社から総合生活移動産業へ脱皮</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274638"/>
            <a:ext cx="8435280" cy="1143000"/>
          </a:xfrm>
          <a:solidFill>
            <a:srgbClr val="FFFF00"/>
          </a:solidFill>
          <a:ln>
            <a:solidFill>
              <a:schemeClr val="tx1">
                <a:lumMod val="95000"/>
                <a:lumOff val="5000"/>
              </a:schemeClr>
            </a:solidFill>
          </a:ln>
        </p:spPr>
        <p:txBody>
          <a:bodyPr>
            <a:normAutofit fontScale="90000"/>
          </a:bodyPr>
          <a:lstStyle/>
          <a:p>
            <a:r>
              <a:rPr kumimoji="1" lang="ja-JP" altLang="en-US" dirty="0" smtClean="0"/>
              <a:t>３ＰＬ（サード・パーティ・ロジスティック）</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物流では、発荷主と着荷主が存在。米等政府規制物資にあっては売り手が強く、着荷主は駅まで取りに来る形態であった。競争激化とともに、買い手が強くなり、荷物をお届けする形態に変化。物流手配は発荷主のものであることが一般的になる。発荷主は物流合理化</a:t>
            </a:r>
            <a:r>
              <a:rPr lang="ja-JP" altLang="en-US" dirty="0" smtClean="0"/>
              <a:t>のため、第三者機関に物流をアウトソース。３ＰＬの発生である。</a:t>
            </a:r>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0" y="1700213"/>
            <a:ext cx="8915400" cy="1549400"/>
          </a:xfrm>
          <a:solidFill>
            <a:srgbClr val="E1DDBD"/>
          </a:solidFill>
          <a:ln w="57150">
            <a:solidFill>
              <a:schemeClr val="tx1"/>
            </a:solidFill>
          </a:ln>
        </p:spPr>
        <p:txBody>
          <a:bodyPr/>
          <a:lstStyle/>
          <a:p>
            <a:r>
              <a:rPr lang="ja-JP" altLang="en-US" sz="4800" dirty="0">
                <a:solidFill>
                  <a:schemeClr val="tx1"/>
                </a:solidFill>
              </a:rPr>
              <a:t>移動情報産業の創造と「ゆびタク」</a:t>
            </a:r>
            <a:endParaRPr lang="ja-JP" altLang="en-US" dirty="0">
              <a:solidFill>
                <a:schemeClr val="tx1"/>
              </a:solidFill>
            </a:endParaRP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12192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技術</a:t>
            </a:r>
          </a:p>
        </p:txBody>
      </p:sp>
      <p:sp>
        <p:nvSpPr>
          <p:cNvPr id="60419" name="Rectangle 3"/>
          <p:cNvSpPr>
            <a:spLocks noChangeArrowheads="1"/>
          </p:cNvSpPr>
          <p:nvPr/>
        </p:nvSpPr>
        <p:spPr bwMode="auto">
          <a:xfrm>
            <a:off x="48006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制度</a:t>
            </a:r>
          </a:p>
        </p:txBody>
      </p:sp>
      <p:sp>
        <p:nvSpPr>
          <p:cNvPr id="60420" name="Rectangle 4"/>
          <p:cNvSpPr>
            <a:spLocks noChangeArrowheads="1"/>
          </p:cNvSpPr>
          <p:nvPr/>
        </p:nvSpPr>
        <p:spPr bwMode="auto">
          <a:xfrm>
            <a:off x="2667000" y="5181600"/>
            <a:ext cx="4191000" cy="1219200"/>
          </a:xfrm>
          <a:prstGeom prst="rect">
            <a:avLst/>
          </a:prstGeom>
          <a:solidFill>
            <a:srgbClr val="E1DDBD"/>
          </a:solidFill>
          <a:ln w="9525">
            <a:solidFill>
              <a:schemeClr val="tx1"/>
            </a:solidFill>
            <a:miter lim="800000"/>
            <a:headEnd/>
            <a:tailEnd/>
          </a:ln>
          <a:effectLst/>
        </p:spPr>
        <p:txBody>
          <a:bodyPr wrap="none" anchor="ctr"/>
          <a:lstStyle/>
          <a:p>
            <a:pPr algn="ctr"/>
            <a:r>
              <a:rPr lang="ja-JP" altLang="en-US" sz="4000">
                <a:latin typeface="Times New Roman" pitchFamily="18" charset="0"/>
              </a:rPr>
              <a:t>同時解決が必要</a:t>
            </a:r>
          </a:p>
        </p:txBody>
      </p:sp>
      <p:sp>
        <p:nvSpPr>
          <p:cNvPr id="60421" name="Oval 5"/>
          <p:cNvSpPr>
            <a:spLocks noChangeArrowheads="1"/>
          </p:cNvSpPr>
          <p:nvPr/>
        </p:nvSpPr>
        <p:spPr bwMode="auto">
          <a:xfrm>
            <a:off x="2133600" y="2133600"/>
            <a:ext cx="1676400" cy="9906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電子印鑑</a:t>
            </a:r>
          </a:p>
        </p:txBody>
      </p:sp>
      <p:sp>
        <p:nvSpPr>
          <p:cNvPr id="60422" name="Oval 6"/>
          <p:cNvSpPr>
            <a:spLocks noChangeArrowheads="1"/>
          </p:cNvSpPr>
          <p:nvPr/>
        </p:nvSpPr>
        <p:spPr bwMode="auto">
          <a:xfrm>
            <a:off x="5334000" y="1981200"/>
            <a:ext cx="1676400" cy="9906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局長印鑑</a:t>
            </a:r>
          </a:p>
        </p:txBody>
      </p:sp>
      <p:sp>
        <p:nvSpPr>
          <p:cNvPr id="60423" name="Text Box 7"/>
          <p:cNvSpPr txBox="1">
            <a:spLocks noChangeArrowheads="1"/>
          </p:cNvSpPr>
          <p:nvPr/>
        </p:nvSpPr>
        <p:spPr bwMode="auto">
          <a:xfrm>
            <a:off x="1981200" y="3622675"/>
            <a:ext cx="5410200" cy="822325"/>
          </a:xfrm>
          <a:prstGeom prst="rect">
            <a:avLst/>
          </a:prstGeom>
          <a:noFill/>
          <a:ln w="9525">
            <a:noFill/>
            <a:miter lim="800000"/>
            <a:headEnd/>
            <a:tailEnd/>
          </a:ln>
          <a:effectLst/>
        </p:spPr>
        <p:txBody>
          <a:bodyPr wrap="none">
            <a:spAutoFit/>
          </a:bodyPr>
          <a:lstStyle/>
          <a:p>
            <a:r>
              <a:rPr lang="ja-JP" altLang="en-US" sz="2400">
                <a:latin typeface="Times New Roman" pitchFamily="18" charset="0"/>
              </a:rPr>
              <a:t>提起される問題は</a:t>
            </a:r>
            <a:r>
              <a:rPr lang="en-US" altLang="ja-JP" sz="2400">
                <a:latin typeface="Times New Roman" pitchFamily="18" charset="0"/>
              </a:rPr>
              <a:t>IT</a:t>
            </a:r>
            <a:r>
              <a:rPr lang="ja-JP" altLang="en-US" sz="2400">
                <a:latin typeface="Times New Roman" pitchFamily="18" charset="0"/>
              </a:rPr>
              <a:t>であるからではなく、</a:t>
            </a:r>
          </a:p>
          <a:p>
            <a:r>
              <a:rPr lang="ja-JP" altLang="en-US" sz="2400">
                <a:latin typeface="Times New Roman" pitchFamily="18" charset="0"/>
              </a:rPr>
              <a:t>制度上も問題であることが多い</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12192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不特定多数</a:t>
            </a:r>
          </a:p>
        </p:txBody>
      </p:sp>
      <p:sp>
        <p:nvSpPr>
          <p:cNvPr id="61443" name="Rectangle 3"/>
          <p:cNvSpPr>
            <a:spLocks noChangeArrowheads="1"/>
          </p:cNvSpPr>
          <p:nvPr/>
        </p:nvSpPr>
        <p:spPr bwMode="auto">
          <a:xfrm>
            <a:off x="4495800" y="3810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特定少数</a:t>
            </a:r>
          </a:p>
        </p:txBody>
      </p:sp>
      <p:sp>
        <p:nvSpPr>
          <p:cNvPr id="61444" name="Rectangle 4"/>
          <p:cNvSpPr>
            <a:spLocks noChangeArrowheads="1"/>
          </p:cNvSpPr>
          <p:nvPr/>
        </p:nvSpPr>
        <p:spPr bwMode="auto">
          <a:xfrm>
            <a:off x="228600" y="44196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不特定多数</a:t>
            </a:r>
          </a:p>
        </p:txBody>
      </p:sp>
      <p:sp>
        <p:nvSpPr>
          <p:cNvPr id="61445" name="Rectangle 5"/>
          <p:cNvSpPr>
            <a:spLocks noChangeArrowheads="1"/>
          </p:cNvSpPr>
          <p:nvPr/>
        </p:nvSpPr>
        <p:spPr bwMode="auto">
          <a:xfrm>
            <a:off x="6019800" y="4419600"/>
            <a:ext cx="2743200" cy="10668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特定少数</a:t>
            </a:r>
          </a:p>
        </p:txBody>
      </p:sp>
      <p:sp>
        <p:nvSpPr>
          <p:cNvPr id="61446" name="Rectangle 6"/>
          <p:cNvSpPr>
            <a:spLocks noChangeArrowheads="1"/>
          </p:cNvSpPr>
          <p:nvPr/>
        </p:nvSpPr>
        <p:spPr bwMode="auto">
          <a:xfrm>
            <a:off x="3124200" y="4419600"/>
            <a:ext cx="2743200" cy="1981200"/>
          </a:xfrm>
          <a:prstGeom prst="rect">
            <a:avLst/>
          </a:prstGeom>
          <a:solidFill>
            <a:srgbClr val="E1DDBD"/>
          </a:solidFill>
          <a:ln w="76200">
            <a:solidFill>
              <a:schemeClr val="tx1"/>
            </a:solidFill>
            <a:miter lim="800000"/>
            <a:headEnd/>
            <a:tailEnd/>
          </a:ln>
          <a:effectLst/>
        </p:spPr>
        <p:txBody>
          <a:bodyPr wrap="none" anchor="ctr"/>
          <a:lstStyle/>
          <a:p>
            <a:pPr algn="ctr"/>
            <a:r>
              <a:rPr lang="ja-JP" altLang="en-US" sz="4400">
                <a:latin typeface="Times New Roman" pitchFamily="18" charset="0"/>
              </a:rPr>
              <a:t>特定多数</a:t>
            </a:r>
          </a:p>
          <a:p>
            <a:pPr algn="ctr"/>
            <a:r>
              <a:rPr lang="ja-JP" altLang="en-US" sz="4400">
                <a:latin typeface="Times New Roman" pitchFamily="18" charset="0"/>
              </a:rPr>
              <a:t>（会員制）</a:t>
            </a:r>
          </a:p>
        </p:txBody>
      </p:sp>
      <p:sp>
        <p:nvSpPr>
          <p:cNvPr id="61447" name="AutoShape 7"/>
          <p:cNvSpPr>
            <a:spLocks noChangeArrowheads="1"/>
          </p:cNvSpPr>
          <p:nvPr/>
        </p:nvSpPr>
        <p:spPr bwMode="auto">
          <a:xfrm>
            <a:off x="2867025" y="1676400"/>
            <a:ext cx="2847975" cy="2590800"/>
          </a:xfrm>
          <a:prstGeom prst="downArrow">
            <a:avLst>
              <a:gd name="adj1" fmla="val 50000"/>
              <a:gd name="adj2" fmla="val 25000"/>
            </a:avLst>
          </a:prstGeom>
          <a:noFill/>
          <a:ln w="9525">
            <a:solidFill>
              <a:schemeClr val="tx1"/>
            </a:solidFill>
            <a:prstDash val="dash"/>
            <a:miter lim="800000"/>
            <a:headEnd/>
            <a:tailEnd/>
          </a:ln>
          <a:effectLst/>
        </p:spPr>
        <p:txBody>
          <a:bodyPr vert="eaVert" wrap="none" anchor="ctr"/>
          <a:lstStyle/>
          <a:p>
            <a:endParaRPr lang="ja-JP" altLang="en-US"/>
          </a:p>
        </p:txBody>
      </p:sp>
      <p:sp>
        <p:nvSpPr>
          <p:cNvPr id="61448" name="Rectangle 8"/>
          <p:cNvSpPr>
            <a:spLocks noChangeArrowheads="1"/>
          </p:cNvSpPr>
          <p:nvPr/>
        </p:nvSpPr>
        <p:spPr bwMode="auto">
          <a:xfrm>
            <a:off x="2057400" y="2286000"/>
            <a:ext cx="4572000" cy="1219200"/>
          </a:xfrm>
          <a:prstGeom prst="rect">
            <a:avLst/>
          </a:prstGeom>
          <a:noFill/>
          <a:ln w="9525">
            <a:solidFill>
              <a:schemeClr val="tx1"/>
            </a:solidFill>
            <a:miter lim="800000"/>
            <a:headEnd/>
            <a:tailEnd/>
          </a:ln>
          <a:effectLst/>
        </p:spPr>
        <p:txBody>
          <a:bodyPr wrap="none" anchor="ctr"/>
          <a:lstStyle/>
          <a:p>
            <a:pPr algn="ctr"/>
            <a:r>
              <a:rPr lang="ja-JP" altLang="en-US" sz="4000">
                <a:latin typeface="Times New Roman" pitchFamily="18" charset="0"/>
              </a:rPr>
              <a:t>インターネット・携帯</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466" name="Oval 2"/>
          <p:cNvSpPr>
            <a:spLocks noChangeArrowheads="1"/>
          </p:cNvSpPr>
          <p:nvPr/>
        </p:nvSpPr>
        <p:spPr bwMode="auto">
          <a:xfrm>
            <a:off x="6477000" y="5334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通貨</a:t>
            </a:r>
          </a:p>
        </p:txBody>
      </p:sp>
      <p:sp>
        <p:nvSpPr>
          <p:cNvPr id="62467" name="Oval 3"/>
          <p:cNvSpPr>
            <a:spLocks noChangeArrowheads="1"/>
          </p:cNvSpPr>
          <p:nvPr/>
        </p:nvSpPr>
        <p:spPr bwMode="auto">
          <a:xfrm>
            <a:off x="457200" y="3810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地域通貨</a:t>
            </a:r>
          </a:p>
        </p:txBody>
      </p:sp>
      <p:sp>
        <p:nvSpPr>
          <p:cNvPr id="62468" name="Oval 4"/>
          <p:cNvSpPr>
            <a:spLocks noChangeArrowheads="1"/>
          </p:cNvSpPr>
          <p:nvPr/>
        </p:nvSpPr>
        <p:spPr bwMode="auto">
          <a:xfrm>
            <a:off x="457200" y="20574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手配旅行</a:t>
            </a:r>
          </a:p>
        </p:txBody>
      </p:sp>
      <p:sp>
        <p:nvSpPr>
          <p:cNvPr id="62469" name="Oval 5"/>
          <p:cNvSpPr>
            <a:spLocks noChangeArrowheads="1"/>
          </p:cNvSpPr>
          <p:nvPr/>
        </p:nvSpPr>
        <p:spPr bwMode="auto">
          <a:xfrm>
            <a:off x="6477000" y="20574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主催旅行</a:t>
            </a:r>
          </a:p>
        </p:txBody>
      </p:sp>
      <p:sp>
        <p:nvSpPr>
          <p:cNvPr id="62470" name="Rectangle 6"/>
          <p:cNvSpPr>
            <a:spLocks noChangeArrowheads="1"/>
          </p:cNvSpPr>
          <p:nvPr/>
        </p:nvSpPr>
        <p:spPr bwMode="auto">
          <a:xfrm>
            <a:off x="4114800" y="685800"/>
            <a:ext cx="838200" cy="5486400"/>
          </a:xfrm>
          <a:prstGeom prst="rect">
            <a:avLst/>
          </a:prstGeom>
          <a:noFill/>
          <a:ln w="57150">
            <a:solidFill>
              <a:schemeClr val="tx1"/>
            </a:solidFill>
            <a:prstDash val="dash"/>
            <a:miter lim="800000"/>
            <a:headEnd/>
            <a:tailEnd/>
          </a:ln>
          <a:effectLst/>
        </p:spPr>
        <p:txBody>
          <a:bodyPr vert="eaVert" wrap="none" anchor="ctr"/>
          <a:lstStyle/>
          <a:p>
            <a:pPr algn="ctr"/>
            <a:r>
              <a:rPr lang="ja-JP" altLang="en-US" sz="4400">
                <a:latin typeface="Times New Roman" pitchFamily="18" charset="0"/>
              </a:rPr>
              <a:t>集　　　団　　　性</a:t>
            </a:r>
          </a:p>
        </p:txBody>
      </p:sp>
      <p:sp>
        <p:nvSpPr>
          <p:cNvPr id="62471" name="Oval 7"/>
          <p:cNvSpPr>
            <a:spLocks noChangeArrowheads="1"/>
          </p:cNvSpPr>
          <p:nvPr/>
        </p:nvSpPr>
        <p:spPr bwMode="auto">
          <a:xfrm>
            <a:off x="609600" y="55626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自家用</a:t>
            </a:r>
          </a:p>
        </p:txBody>
      </p:sp>
      <p:sp>
        <p:nvSpPr>
          <p:cNvPr id="62472" name="Oval 8"/>
          <p:cNvSpPr>
            <a:spLocks noChangeArrowheads="1"/>
          </p:cNvSpPr>
          <p:nvPr/>
        </p:nvSpPr>
        <p:spPr bwMode="auto">
          <a:xfrm>
            <a:off x="6553200" y="55626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他人用</a:t>
            </a:r>
          </a:p>
        </p:txBody>
      </p:sp>
      <p:sp>
        <p:nvSpPr>
          <p:cNvPr id="62473" name="Oval 9"/>
          <p:cNvSpPr>
            <a:spLocks noChangeArrowheads="1"/>
          </p:cNvSpPr>
          <p:nvPr/>
        </p:nvSpPr>
        <p:spPr bwMode="auto">
          <a:xfrm>
            <a:off x="1371600" y="3200400"/>
            <a:ext cx="1905000" cy="7620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小学校区程度</a:t>
            </a:r>
          </a:p>
        </p:txBody>
      </p:sp>
      <p:sp>
        <p:nvSpPr>
          <p:cNvPr id="62474" name="Oval 10"/>
          <p:cNvSpPr>
            <a:spLocks noChangeArrowheads="1"/>
          </p:cNvSpPr>
          <p:nvPr/>
        </p:nvSpPr>
        <p:spPr bwMode="auto">
          <a:xfrm>
            <a:off x="5486400" y="3200400"/>
            <a:ext cx="1905000" cy="762000"/>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名古屋市内</a:t>
            </a:r>
          </a:p>
        </p:txBody>
      </p:sp>
      <p:sp>
        <p:nvSpPr>
          <p:cNvPr id="62475" name="Oval 11"/>
          <p:cNvSpPr>
            <a:spLocks noChangeArrowheads="1"/>
          </p:cNvSpPr>
          <p:nvPr/>
        </p:nvSpPr>
        <p:spPr bwMode="auto">
          <a:xfrm>
            <a:off x="609600" y="43434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貸切</a:t>
            </a:r>
          </a:p>
        </p:txBody>
      </p:sp>
      <p:sp>
        <p:nvSpPr>
          <p:cNvPr id="62476" name="Oval 12"/>
          <p:cNvSpPr>
            <a:spLocks noChangeArrowheads="1"/>
          </p:cNvSpPr>
          <p:nvPr/>
        </p:nvSpPr>
        <p:spPr bwMode="auto">
          <a:xfrm>
            <a:off x="6553200" y="4191000"/>
            <a:ext cx="2133600" cy="1066800"/>
          </a:xfrm>
          <a:prstGeom prst="ellipse">
            <a:avLst/>
          </a:prstGeom>
          <a:noFill/>
          <a:ln w="57150">
            <a:solidFill>
              <a:schemeClr val="tx1"/>
            </a:solidFill>
            <a:round/>
            <a:headEnd/>
            <a:tailEnd/>
          </a:ln>
          <a:effectLst/>
        </p:spPr>
        <p:txBody>
          <a:bodyPr wrap="none" anchor="ctr"/>
          <a:lstStyle/>
          <a:p>
            <a:pPr algn="ctr"/>
            <a:r>
              <a:rPr lang="ja-JP" altLang="en-US" sz="4000">
                <a:latin typeface="Times New Roman" pitchFamily="18" charset="0"/>
              </a:rPr>
              <a:t>乗合</a:t>
            </a:r>
          </a:p>
        </p:txBody>
      </p:sp>
      <p:sp>
        <p:nvSpPr>
          <p:cNvPr id="62477" name="AutoShape 13"/>
          <p:cNvSpPr>
            <a:spLocks noChangeArrowheads="1"/>
          </p:cNvSpPr>
          <p:nvPr/>
        </p:nvSpPr>
        <p:spPr bwMode="auto">
          <a:xfrm>
            <a:off x="3200400" y="1828800"/>
            <a:ext cx="1219200" cy="1219200"/>
          </a:xfrm>
          <a:prstGeom prst="leftArrow">
            <a:avLst>
              <a:gd name="adj1" fmla="val 50000"/>
              <a:gd name="adj2" fmla="val 25000"/>
            </a:avLst>
          </a:prstGeom>
          <a:noFill/>
          <a:ln w="9525">
            <a:solidFill>
              <a:schemeClr val="tx1"/>
            </a:solidFill>
            <a:prstDash val="sysDot"/>
            <a:miter lim="800000"/>
            <a:headEnd/>
            <a:tailEnd/>
          </a:ln>
          <a:effectLst/>
        </p:spPr>
        <p:txBody>
          <a:bodyPr wrap="none" anchor="ctr"/>
          <a:lstStyle/>
          <a:p>
            <a:pPr algn="ctr"/>
            <a:r>
              <a:rPr lang="ja-JP" altLang="en-US" sz="2400">
                <a:latin typeface="Times New Roman" pitchFamily="18" charset="0"/>
              </a:rPr>
              <a:t>認</a:t>
            </a:r>
          </a:p>
        </p:txBody>
      </p:sp>
      <p:sp>
        <p:nvSpPr>
          <p:cNvPr id="62478" name="AutoShape 14"/>
          <p:cNvSpPr>
            <a:spLocks noChangeArrowheads="1"/>
          </p:cNvSpPr>
          <p:nvPr/>
        </p:nvSpPr>
        <p:spPr bwMode="auto">
          <a:xfrm>
            <a:off x="4648200" y="1828800"/>
            <a:ext cx="1219200" cy="1143000"/>
          </a:xfrm>
          <a:prstGeom prst="rightArrow">
            <a:avLst>
              <a:gd name="adj1" fmla="val 50000"/>
              <a:gd name="adj2" fmla="val 26667"/>
            </a:avLst>
          </a:prstGeom>
          <a:noFill/>
          <a:ln w="9525">
            <a:solidFill>
              <a:schemeClr val="tx1"/>
            </a:solidFill>
            <a:prstDash val="sysDot"/>
            <a:miter lim="800000"/>
            <a:headEnd/>
            <a:tailEnd/>
          </a:ln>
          <a:effectLst/>
        </p:spPr>
        <p:txBody>
          <a:bodyPr wrap="none" anchor="ctr"/>
          <a:lstStyle/>
          <a:p>
            <a:pPr algn="ctr"/>
            <a:r>
              <a:rPr lang="ja-JP" altLang="en-US" sz="2400">
                <a:latin typeface="Times New Roman" pitchFamily="18" charset="0"/>
              </a:rPr>
              <a:t>否</a:t>
            </a:r>
          </a:p>
        </p:txBody>
      </p:sp>
      <p:sp>
        <p:nvSpPr>
          <p:cNvPr id="62479" name="Oval 15"/>
          <p:cNvSpPr>
            <a:spLocks noChangeArrowheads="1"/>
          </p:cNvSpPr>
          <p:nvPr/>
        </p:nvSpPr>
        <p:spPr bwMode="auto">
          <a:xfrm>
            <a:off x="2286000" y="990600"/>
            <a:ext cx="1219200" cy="838200"/>
          </a:xfrm>
          <a:prstGeom prst="ellipse">
            <a:avLst/>
          </a:prstGeom>
          <a:solidFill>
            <a:schemeClr val="bg1"/>
          </a:solidFill>
          <a:ln w="9525">
            <a:solidFill>
              <a:schemeClr val="tx1"/>
            </a:solidFill>
            <a:round/>
            <a:headEnd/>
            <a:tailEnd/>
          </a:ln>
          <a:effectLst/>
        </p:spPr>
        <p:txBody>
          <a:bodyPr wrap="none" anchor="ctr"/>
          <a:lstStyle/>
          <a:p>
            <a:pPr algn="ctr"/>
            <a:r>
              <a:rPr lang="ja-JP" altLang="en-US" sz="3200">
                <a:latin typeface="Times New Roman" pitchFamily="18" charset="0"/>
              </a:rPr>
              <a:t>おうみ</a:t>
            </a:r>
          </a:p>
        </p:txBody>
      </p:sp>
      <p:sp>
        <p:nvSpPr>
          <p:cNvPr id="62480" name="Oval 16"/>
          <p:cNvSpPr>
            <a:spLocks noChangeArrowheads="1"/>
          </p:cNvSpPr>
          <p:nvPr/>
        </p:nvSpPr>
        <p:spPr bwMode="auto">
          <a:xfrm>
            <a:off x="5486400" y="228600"/>
            <a:ext cx="1219200" cy="838200"/>
          </a:xfrm>
          <a:prstGeom prst="ellipse">
            <a:avLst/>
          </a:prstGeom>
          <a:solidFill>
            <a:schemeClr val="bg1"/>
          </a:solidFill>
          <a:ln w="9525">
            <a:solidFill>
              <a:schemeClr val="tx1"/>
            </a:solidFill>
            <a:round/>
            <a:headEnd/>
            <a:tailEnd/>
          </a:ln>
          <a:effectLst/>
        </p:spPr>
        <p:txBody>
          <a:bodyPr wrap="none" anchor="ctr"/>
          <a:lstStyle/>
          <a:p>
            <a:pPr algn="ctr"/>
            <a:r>
              <a:rPr lang="ja-JP" altLang="en-US" sz="3200">
                <a:latin typeface="Times New Roman" pitchFamily="18" charset="0"/>
              </a:rPr>
              <a:t>強制力</a:t>
            </a:r>
          </a:p>
        </p:txBody>
      </p:sp>
      <p:sp>
        <p:nvSpPr>
          <p:cNvPr id="62481" name="Oval 17"/>
          <p:cNvSpPr>
            <a:spLocks noChangeArrowheads="1"/>
          </p:cNvSpPr>
          <p:nvPr/>
        </p:nvSpPr>
        <p:spPr bwMode="auto">
          <a:xfrm>
            <a:off x="4953000" y="4419600"/>
            <a:ext cx="1295400" cy="1143000"/>
          </a:xfrm>
          <a:prstGeom prst="ellipse">
            <a:avLst/>
          </a:prstGeom>
          <a:solidFill>
            <a:schemeClr val="bg1"/>
          </a:solidFill>
          <a:ln w="9525">
            <a:solidFill>
              <a:schemeClr val="tx1"/>
            </a:solidFill>
            <a:round/>
            <a:headEnd/>
            <a:tailEnd/>
          </a:ln>
          <a:effectLst/>
        </p:spPr>
        <p:txBody>
          <a:bodyPr wrap="none" anchor="ctr"/>
          <a:lstStyle/>
          <a:p>
            <a:pPr algn="ctr"/>
            <a:r>
              <a:rPr lang="ja-JP" altLang="en-US" sz="3200">
                <a:latin typeface="Times New Roman" pitchFamily="18" charset="0"/>
              </a:rPr>
              <a:t>座席</a:t>
            </a:r>
          </a:p>
          <a:p>
            <a:pPr algn="ctr"/>
            <a:r>
              <a:rPr lang="ja-JP" altLang="en-US" sz="3200">
                <a:latin typeface="Times New Roman" pitchFamily="18" charset="0"/>
              </a:rPr>
              <a:t>指定</a:t>
            </a:r>
          </a:p>
        </p:txBody>
      </p:sp>
      <p:sp>
        <p:nvSpPr>
          <p:cNvPr id="62482" name="AutoShape 18"/>
          <p:cNvSpPr>
            <a:spLocks noChangeArrowheads="1"/>
          </p:cNvSpPr>
          <p:nvPr/>
        </p:nvSpPr>
        <p:spPr bwMode="auto">
          <a:xfrm>
            <a:off x="3276600" y="5943600"/>
            <a:ext cx="2514600" cy="928688"/>
          </a:xfrm>
          <a:prstGeom prst="leftRightArrow">
            <a:avLst>
              <a:gd name="adj1" fmla="val 50000"/>
              <a:gd name="adj2" fmla="val 54154"/>
            </a:avLst>
          </a:prstGeom>
          <a:solidFill>
            <a:srgbClr val="99FFCC"/>
          </a:solidFill>
          <a:ln w="9525">
            <a:solidFill>
              <a:schemeClr val="tx1"/>
            </a:solidFill>
            <a:miter lim="800000"/>
            <a:headEnd/>
            <a:tailEnd/>
          </a:ln>
          <a:effectLst/>
        </p:spPr>
        <p:txBody>
          <a:bodyPr wrap="none" anchor="ctr"/>
          <a:lstStyle/>
          <a:p>
            <a:pPr algn="ctr"/>
            <a:r>
              <a:rPr lang="ja-JP" altLang="en-US" sz="3200">
                <a:latin typeface="Times New Roman" pitchFamily="18" charset="0"/>
              </a:rPr>
              <a:t>相対化</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3048000" y="5851525"/>
            <a:ext cx="4724400" cy="777875"/>
          </a:xfrm>
          <a:prstGeom prst="rect">
            <a:avLst/>
          </a:prstGeom>
          <a:noFill/>
          <a:ln w="76200">
            <a:solidFill>
              <a:schemeClr val="tx1"/>
            </a:solidFill>
            <a:miter lim="800000"/>
            <a:headEnd/>
            <a:tailEnd/>
          </a:ln>
          <a:effectLst/>
        </p:spPr>
        <p:txBody>
          <a:bodyPr>
            <a:spAutoFit/>
          </a:bodyPr>
          <a:lstStyle/>
          <a:p>
            <a:pPr algn="dist"/>
            <a:r>
              <a:rPr lang="ja-JP" altLang="en-US" sz="4000">
                <a:latin typeface="Times New Roman" pitchFamily="18" charset="0"/>
              </a:rPr>
              <a:t>バーチャル定期券</a:t>
            </a:r>
          </a:p>
        </p:txBody>
      </p:sp>
      <p:sp>
        <p:nvSpPr>
          <p:cNvPr id="67587" name="Text Box 3"/>
          <p:cNvSpPr txBox="1">
            <a:spLocks noChangeArrowheads="1"/>
          </p:cNvSpPr>
          <p:nvPr/>
        </p:nvSpPr>
        <p:spPr bwMode="auto">
          <a:xfrm>
            <a:off x="1543050" y="1193800"/>
            <a:ext cx="2733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距離</a:t>
            </a:r>
            <a:r>
              <a:rPr lang="en-US" altLang="ja-JP" sz="4000">
                <a:latin typeface="Times New Roman" pitchFamily="18" charset="0"/>
              </a:rPr>
              <a:t>×</a:t>
            </a:r>
            <a:r>
              <a:rPr lang="ja-JP" altLang="en-US" sz="4000">
                <a:latin typeface="Times New Roman" pitchFamily="18" charset="0"/>
              </a:rPr>
              <a:t>重量</a:t>
            </a:r>
          </a:p>
        </p:txBody>
      </p:sp>
      <p:sp>
        <p:nvSpPr>
          <p:cNvPr id="67588" name="Text Box 4"/>
          <p:cNvSpPr txBox="1">
            <a:spLocks noChangeArrowheads="1"/>
          </p:cNvSpPr>
          <p:nvPr/>
        </p:nvSpPr>
        <p:spPr bwMode="auto">
          <a:xfrm>
            <a:off x="4616450" y="1127125"/>
            <a:ext cx="4257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法定国鉄貨物運賃</a:t>
            </a:r>
          </a:p>
        </p:txBody>
      </p:sp>
      <p:sp>
        <p:nvSpPr>
          <p:cNvPr id="67589" name="Text Box 5"/>
          <p:cNvSpPr txBox="1">
            <a:spLocks noChangeArrowheads="1"/>
          </p:cNvSpPr>
          <p:nvPr/>
        </p:nvSpPr>
        <p:spPr bwMode="auto">
          <a:xfrm>
            <a:off x="4581525" y="2870200"/>
            <a:ext cx="4257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法定電電公社料金</a:t>
            </a:r>
          </a:p>
        </p:txBody>
      </p:sp>
      <p:sp>
        <p:nvSpPr>
          <p:cNvPr id="67590" name="Text Box 6"/>
          <p:cNvSpPr txBox="1">
            <a:spLocks noChangeArrowheads="1"/>
          </p:cNvSpPr>
          <p:nvPr/>
        </p:nvSpPr>
        <p:spPr bwMode="auto">
          <a:xfrm>
            <a:off x="1560513" y="2870200"/>
            <a:ext cx="2733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距離</a:t>
            </a:r>
            <a:r>
              <a:rPr lang="en-US" altLang="ja-JP" sz="4000">
                <a:latin typeface="Times New Roman" pitchFamily="18" charset="0"/>
              </a:rPr>
              <a:t>×</a:t>
            </a:r>
            <a:r>
              <a:rPr lang="ja-JP" altLang="en-US" sz="4000">
                <a:latin typeface="Times New Roman" pitchFamily="18" charset="0"/>
              </a:rPr>
              <a:t>時間</a:t>
            </a:r>
          </a:p>
        </p:txBody>
      </p:sp>
      <p:sp>
        <p:nvSpPr>
          <p:cNvPr id="67591" name="Text Box 7"/>
          <p:cNvSpPr txBox="1">
            <a:spLocks noChangeArrowheads="1"/>
          </p:cNvSpPr>
          <p:nvPr/>
        </p:nvSpPr>
        <p:spPr bwMode="auto">
          <a:xfrm>
            <a:off x="1524000" y="3657600"/>
            <a:ext cx="2733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月極定額制</a:t>
            </a:r>
          </a:p>
        </p:txBody>
      </p:sp>
      <p:sp>
        <p:nvSpPr>
          <p:cNvPr id="67592" name="Text Box 8"/>
          <p:cNvSpPr txBox="1">
            <a:spLocks noChangeArrowheads="1"/>
          </p:cNvSpPr>
          <p:nvPr/>
        </p:nvSpPr>
        <p:spPr bwMode="auto">
          <a:xfrm>
            <a:off x="4565650" y="3632200"/>
            <a:ext cx="4121150"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インターネット料金</a:t>
            </a:r>
          </a:p>
        </p:txBody>
      </p:sp>
      <p:sp>
        <p:nvSpPr>
          <p:cNvPr id="67593" name="Text Box 9"/>
          <p:cNvSpPr txBox="1">
            <a:spLocks noChangeArrowheads="1"/>
          </p:cNvSpPr>
          <p:nvPr/>
        </p:nvSpPr>
        <p:spPr bwMode="auto">
          <a:xfrm>
            <a:off x="4267200" y="4449763"/>
            <a:ext cx="4343400" cy="588962"/>
          </a:xfrm>
          <a:prstGeom prst="rect">
            <a:avLst/>
          </a:prstGeom>
          <a:noFill/>
          <a:ln w="9525">
            <a:solidFill>
              <a:schemeClr val="tx1"/>
            </a:solidFill>
            <a:miter lim="800000"/>
            <a:headEnd/>
            <a:tailEnd/>
          </a:ln>
          <a:effectLst/>
        </p:spPr>
        <p:txBody>
          <a:bodyPr>
            <a:spAutoFit/>
          </a:bodyPr>
          <a:lstStyle/>
          <a:p>
            <a:pPr>
              <a:spcBef>
                <a:spcPct val="50000"/>
              </a:spcBef>
            </a:pPr>
            <a:r>
              <a:rPr lang="ja-JP" altLang="en-US" sz="3200">
                <a:latin typeface="Times New Roman" pitchFamily="18" charset="0"/>
              </a:rPr>
              <a:t>上限時間→無制限</a:t>
            </a:r>
          </a:p>
        </p:txBody>
      </p:sp>
      <p:sp>
        <p:nvSpPr>
          <p:cNvPr id="67594" name="Text Box 10"/>
          <p:cNvSpPr txBox="1">
            <a:spLocks noChangeArrowheads="1"/>
          </p:cNvSpPr>
          <p:nvPr/>
        </p:nvSpPr>
        <p:spPr bwMode="auto">
          <a:xfrm>
            <a:off x="4267200" y="5049838"/>
            <a:ext cx="3851275" cy="588962"/>
          </a:xfrm>
          <a:prstGeom prst="rect">
            <a:avLst/>
          </a:prstGeom>
          <a:noFill/>
          <a:ln w="9525">
            <a:solidFill>
              <a:schemeClr val="tx1"/>
            </a:solidFill>
            <a:miter lim="800000"/>
            <a:headEnd/>
            <a:tailEnd/>
          </a:ln>
          <a:effectLst/>
        </p:spPr>
        <p:txBody>
          <a:bodyPr wrap="none">
            <a:spAutoFit/>
          </a:bodyPr>
          <a:lstStyle/>
          <a:p>
            <a:r>
              <a:rPr lang="ja-JP" altLang="en-US" sz="3200">
                <a:latin typeface="Times New Roman" pitchFamily="18" charset="0"/>
              </a:rPr>
              <a:t>個別使用→家族利用</a:t>
            </a:r>
          </a:p>
        </p:txBody>
      </p:sp>
      <p:sp>
        <p:nvSpPr>
          <p:cNvPr id="67595" name="Text Box 11"/>
          <p:cNvSpPr txBox="1">
            <a:spLocks noChangeArrowheads="1"/>
          </p:cNvSpPr>
          <p:nvPr/>
        </p:nvSpPr>
        <p:spPr bwMode="auto">
          <a:xfrm>
            <a:off x="4616450" y="1889125"/>
            <a:ext cx="1717675"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宅配便</a:t>
            </a:r>
          </a:p>
        </p:txBody>
      </p:sp>
      <p:sp>
        <p:nvSpPr>
          <p:cNvPr id="67596" name="Text Box 12"/>
          <p:cNvSpPr txBox="1">
            <a:spLocks noChangeArrowheads="1"/>
          </p:cNvSpPr>
          <p:nvPr/>
        </p:nvSpPr>
        <p:spPr bwMode="auto">
          <a:xfrm>
            <a:off x="1563688" y="1955800"/>
            <a:ext cx="1570037" cy="711200"/>
          </a:xfrm>
          <a:prstGeom prst="rect">
            <a:avLst/>
          </a:prstGeom>
          <a:noFill/>
          <a:ln w="9525">
            <a:solidFill>
              <a:schemeClr val="tx1"/>
            </a:solidFill>
            <a:miter lim="800000"/>
            <a:headEnd/>
            <a:tailEnd/>
          </a:ln>
          <a:effectLst/>
        </p:spPr>
        <p:txBody>
          <a:bodyPr wrap="none">
            <a:spAutoFit/>
          </a:bodyPr>
          <a:lstStyle/>
          <a:p>
            <a:r>
              <a:rPr lang="ja-JP" altLang="en-US" sz="4000">
                <a:latin typeface="Times New Roman" pitchFamily="18" charset="0"/>
              </a:rPr>
              <a:t>ゾーン</a:t>
            </a:r>
          </a:p>
        </p:txBody>
      </p:sp>
      <p:sp>
        <p:nvSpPr>
          <p:cNvPr id="67597" name="AutoShape 13"/>
          <p:cNvSpPr>
            <a:spLocks noChangeArrowheads="1"/>
          </p:cNvSpPr>
          <p:nvPr/>
        </p:nvSpPr>
        <p:spPr bwMode="auto">
          <a:xfrm>
            <a:off x="1143000" y="3048000"/>
            <a:ext cx="228600" cy="1143000"/>
          </a:xfrm>
          <a:prstGeom prst="curvedRightArrow">
            <a:avLst>
              <a:gd name="adj1" fmla="val 100000"/>
              <a:gd name="adj2" fmla="val 200000"/>
              <a:gd name="adj3" fmla="val 33333"/>
            </a:avLst>
          </a:prstGeom>
          <a:solidFill>
            <a:srgbClr val="CCFFCC"/>
          </a:solidFill>
          <a:ln w="9525">
            <a:solidFill>
              <a:srgbClr val="99FF99"/>
            </a:solidFill>
            <a:miter lim="800000"/>
            <a:headEnd/>
            <a:tailEnd/>
          </a:ln>
          <a:effectLst/>
        </p:spPr>
        <p:txBody>
          <a:bodyPr wrap="none" anchor="ctr"/>
          <a:lstStyle/>
          <a:p>
            <a:pPr algn="ctr"/>
            <a:endParaRPr lang="ja-JP" altLang="ja-JP" sz="2400">
              <a:solidFill>
                <a:srgbClr val="00CC66"/>
              </a:solidFill>
              <a:latin typeface="Times New Roman" pitchFamily="18" charset="0"/>
            </a:endParaRPr>
          </a:p>
        </p:txBody>
      </p:sp>
      <p:sp>
        <p:nvSpPr>
          <p:cNvPr id="67598" name="AutoShape 14"/>
          <p:cNvSpPr>
            <a:spLocks noChangeArrowheads="1"/>
          </p:cNvSpPr>
          <p:nvPr/>
        </p:nvSpPr>
        <p:spPr bwMode="auto">
          <a:xfrm>
            <a:off x="1219200" y="1371600"/>
            <a:ext cx="228600" cy="1143000"/>
          </a:xfrm>
          <a:prstGeom prst="curvedRightArrow">
            <a:avLst>
              <a:gd name="adj1" fmla="val 100000"/>
              <a:gd name="adj2" fmla="val 200000"/>
              <a:gd name="adj3" fmla="val 33333"/>
            </a:avLst>
          </a:prstGeom>
          <a:solidFill>
            <a:srgbClr val="FF99CC"/>
          </a:solidFill>
          <a:ln w="9525">
            <a:solidFill>
              <a:srgbClr val="99FF99"/>
            </a:solidFill>
            <a:miter lim="800000"/>
            <a:headEnd/>
            <a:tailEnd/>
          </a:ln>
          <a:effectLst/>
        </p:spPr>
        <p:txBody>
          <a:bodyPr wrap="none" anchor="ctr"/>
          <a:lstStyle/>
          <a:p>
            <a:pPr algn="ctr"/>
            <a:endParaRPr lang="ja-JP" altLang="ja-JP" sz="2400">
              <a:solidFill>
                <a:srgbClr val="00CC66"/>
              </a:solidFill>
              <a:latin typeface="Times New Roman" pitchFamily="18" charset="0"/>
            </a:endParaRPr>
          </a:p>
        </p:txBody>
      </p:sp>
      <p:sp>
        <p:nvSpPr>
          <p:cNvPr id="67599" name="Text Box 15"/>
          <p:cNvSpPr txBox="1">
            <a:spLocks noChangeArrowheads="1"/>
          </p:cNvSpPr>
          <p:nvPr/>
        </p:nvSpPr>
        <p:spPr bwMode="auto">
          <a:xfrm>
            <a:off x="127000" y="1066800"/>
            <a:ext cx="863600" cy="3170238"/>
          </a:xfrm>
          <a:prstGeom prst="rect">
            <a:avLst/>
          </a:prstGeom>
          <a:noFill/>
          <a:ln w="9525">
            <a:solidFill>
              <a:schemeClr val="tx1"/>
            </a:solidFill>
            <a:prstDash val="dash"/>
            <a:miter lim="800000"/>
            <a:headEnd/>
            <a:tailEnd/>
          </a:ln>
          <a:effectLst/>
        </p:spPr>
        <p:txBody>
          <a:bodyPr vert="eaVert">
            <a:spAutoFit/>
          </a:bodyPr>
          <a:lstStyle/>
          <a:p>
            <a:pPr algn="ctr"/>
            <a:r>
              <a:rPr lang="ja-JP" altLang="en-US" sz="4400">
                <a:latin typeface="Times New Roman" pitchFamily="18" charset="0"/>
              </a:rPr>
              <a:t>単　純　化</a:t>
            </a:r>
          </a:p>
        </p:txBody>
      </p:sp>
      <p:sp>
        <p:nvSpPr>
          <p:cNvPr id="67600" name="AutoShape 16"/>
          <p:cNvSpPr>
            <a:spLocks noChangeArrowheads="1"/>
          </p:cNvSpPr>
          <p:nvPr/>
        </p:nvSpPr>
        <p:spPr bwMode="auto">
          <a:xfrm rot="-1868568">
            <a:off x="1462088" y="4583113"/>
            <a:ext cx="771525" cy="2274887"/>
          </a:xfrm>
          <a:prstGeom prst="curvedRightArrow">
            <a:avLst>
              <a:gd name="adj1" fmla="val 58971"/>
              <a:gd name="adj2" fmla="val 117942"/>
              <a:gd name="adj3" fmla="val 33333"/>
            </a:avLst>
          </a:prstGeom>
          <a:solidFill>
            <a:srgbClr val="CCFFCC"/>
          </a:solidFill>
          <a:ln w="9525">
            <a:solidFill>
              <a:schemeClr val="tx1"/>
            </a:solidFill>
            <a:miter lim="800000"/>
            <a:headEnd/>
            <a:tailEnd/>
          </a:ln>
          <a:effectLst/>
        </p:spPr>
        <p:txBody>
          <a:bodyPr wrap="none" anchor="ctr"/>
          <a:lstStyle/>
          <a:p>
            <a:pPr algn="ctr"/>
            <a:endParaRPr lang="ja-JP" altLang="ja-JP" sz="2400">
              <a:latin typeface="Times New Roman" pitchFamily="18" charset="0"/>
            </a:endParaRPr>
          </a:p>
        </p:txBody>
      </p:sp>
      <p:sp>
        <p:nvSpPr>
          <p:cNvPr id="67601" name="Rectangle 17"/>
          <p:cNvSpPr>
            <a:spLocks noChangeArrowheads="1"/>
          </p:cNvSpPr>
          <p:nvPr/>
        </p:nvSpPr>
        <p:spPr bwMode="auto">
          <a:xfrm>
            <a:off x="1752600" y="152400"/>
            <a:ext cx="4419600" cy="838200"/>
          </a:xfrm>
          <a:prstGeom prst="rect">
            <a:avLst/>
          </a:prstGeom>
          <a:solidFill>
            <a:srgbClr val="E1DDBD"/>
          </a:solidFill>
          <a:ln w="9525">
            <a:solidFill>
              <a:schemeClr val="tx1"/>
            </a:solidFill>
            <a:miter lim="800000"/>
            <a:headEnd/>
            <a:tailEnd/>
          </a:ln>
          <a:effectLst/>
        </p:spPr>
        <p:txBody>
          <a:bodyPr wrap="none" anchor="ctr"/>
          <a:lstStyle/>
          <a:p>
            <a:pPr algn="ctr"/>
            <a:r>
              <a:rPr lang="ja-JP" altLang="en-US" sz="4400">
                <a:latin typeface="Times New Roman" pitchFamily="18" charset="0"/>
              </a:rPr>
              <a:t>料金制度の進化</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1219200" y="228600"/>
            <a:ext cx="6477000" cy="1828800"/>
          </a:xfrm>
          <a:prstGeom prst="rect">
            <a:avLst/>
          </a:prstGeom>
          <a:solidFill>
            <a:srgbClr val="E1DDBD"/>
          </a:solidFill>
          <a:ln w="9525">
            <a:solidFill>
              <a:schemeClr val="tx1"/>
            </a:solidFill>
            <a:miter lim="800000"/>
            <a:headEnd/>
            <a:tailEnd/>
          </a:ln>
          <a:effectLst/>
        </p:spPr>
        <p:txBody>
          <a:bodyPr wrap="none" anchor="ctr"/>
          <a:lstStyle/>
          <a:p>
            <a:pPr algn="ctr"/>
            <a:r>
              <a:rPr lang="ja-JP" altLang="en-US" sz="4400">
                <a:latin typeface="Times New Roman" pitchFamily="18" charset="0"/>
              </a:rPr>
              <a:t>ＢＴＭ</a:t>
            </a:r>
          </a:p>
          <a:p>
            <a:pPr algn="ctr"/>
            <a:r>
              <a:rPr lang="ja-JP" altLang="en-US" sz="2800">
                <a:latin typeface="Times New Roman" pitchFamily="18" charset="0"/>
              </a:rPr>
              <a:t>（</a:t>
            </a:r>
            <a:r>
              <a:rPr lang="ja-JP" altLang="en-US" sz="2400">
                <a:latin typeface="Times New Roman" pitchFamily="18" charset="0"/>
              </a:rPr>
              <a:t>ＢＵＳＩＮＥＳＳ　</a:t>
            </a:r>
            <a:r>
              <a:rPr lang="en-US" altLang="ja-JP" sz="2400">
                <a:latin typeface="Times New Roman" pitchFamily="18" charset="0"/>
              </a:rPr>
              <a:t>Travel</a:t>
            </a:r>
            <a:r>
              <a:rPr lang="ja-JP" altLang="en-US" sz="2400">
                <a:latin typeface="Times New Roman" pitchFamily="18" charset="0"/>
              </a:rPr>
              <a:t>　</a:t>
            </a:r>
            <a:r>
              <a:rPr lang="en-US" altLang="ja-JP" sz="2400">
                <a:latin typeface="Times New Roman" pitchFamily="18" charset="0"/>
              </a:rPr>
              <a:t>MANEGEMENT</a:t>
            </a:r>
            <a:r>
              <a:rPr lang="ja-JP" altLang="en-US" sz="2800">
                <a:latin typeface="Times New Roman" pitchFamily="18" charset="0"/>
              </a:rPr>
              <a:t>）</a:t>
            </a:r>
          </a:p>
        </p:txBody>
      </p:sp>
      <p:sp>
        <p:nvSpPr>
          <p:cNvPr id="69635" name="Rectangle 3"/>
          <p:cNvSpPr>
            <a:spLocks noChangeArrowheads="1"/>
          </p:cNvSpPr>
          <p:nvPr/>
        </p:nvSpPr>
        <p:spPr bwMode="auto">
          <a:xfrm>
            <a:off x="1219200" y="2286000"/>
            <a:ext cx="6477000" cy="1828800"/>
          </a:xfrm>
          <a:prstGeom prst="rect">
            <a:avLst/>
          </a:prstGeom>
          <a:noFill/>
          <a:ln w="9525">
            <a:solidFill>
              <a:schemeClr val="tx1"/>
            </a:solidFill>
            <a:miter lim="800000"/>
            <a:headEnd/>
            <a:tailEnd/>
          </a:ln>
          <a:effectLst/>
        </p:spPr>
        <p:txBody>
          <a:bodyPr wrap="none" anchor="ctr"/>
          <a:lstStyle/>
          <a:p>
            <a:pPr algn="ctr"/>
            <a:r>
              <a:rPr lang="ja-JP" altLang="en-US" sz="4400">
                <a:latin typeface="Times New Roman" pitchFamily="18" charset="0"/>
              </a:rPr>
              <a:t>ＰＴＭ</a:t>
            </a:r>
          </a:p>
          <a:p>
            <a:pPr algn="ctr"/>
            <a:r>
              <a:rPr lang="ja-JP" altLang="en-US" sz="2800">
                <a:latin typeface="Times New Roman" pitchFamily="18" charset="0"/>
              </a:rPr>
              <a:t>（</a:t>
            </a:r>
            <a:r>
              <a:rPr lang="en-US" altLang="ja-JP" sz="2400">
                <a:latin typeface="Times New Roman" pitchFamily="18" charset="0"/>
              </a:rPr>
              <a:t>PERSONAL</a:t>
            </a:r>
            <a:r>
              <a:rPr lang="ja-JP" altLang="en-US" sz="2400">
                <a:latin typeface="Times New Roman" pitchFamily="18" charset="0"/>
              </a:rPr>
              <a:t>　</a:t>
            </a:r>
            <a:r>
              <a:rPr lang="en-US" altLang="ja-JP" sz="2400">
                <a:latin typeface="Times New Roman" pitchFamily="18" charset="0"/>
              </a:rPr>
              <a:t>Travel</a:t>
            </a:r>
            <a:r>
              <a:rPr lang="ja-JP" altLang="en-US" sz="2400">
                <a:latin typeface="Times New Roman" pitchFamily="18" charset="0"/>
              </a:rPr>
              <a:t>　</a:t>
            </a:r>
            <a:r>
              <a:rPr lang="en-US" altLang="ja-JP" sz="2400">
                <a:latin typeface="Times New Roman" pitchFamily="18" charset="0"/>
              </a:rPr>
              <a:t>MANEGEMENT</a:t>
            </a:r>
            <a:r>
              <a:rPr lang="ja-JP" altLang="en-US" sz="2800">
                <a:latin typeface="Times New Roman" pitchFamily="18" charset="0"/>
              </a:rPr>
              <a:t>）</a:t>
            </a:r>
          </a:p>
        </p:txBody>
      </p:sp>
      <p:sp>
        <p:nvSpPr>
          <p:cNvPr id="69636" name="Rectangle 4"/>
          <p:cNvSpPr>
            <a:spLocks noChangeArrowheads="1"/>
          </p:cNvSpPr>
          <p:nvPr/>
        </p:nvSpPr>
        <p:spPr bwMode="auto">
          <a:xfrm>
            <a:off x="1219200" y="4114800"/>
            <a:ext cx="6477000" cy="1295400"/>
          </a:xfrm>
          <a:prstGeom prst="rect">
            <a:avLst/>
          </a:prstGeom>
          <a:noFill/>
          <a:ln w="9525">
            <a:solidFill>
              <a:schemeClr val="tx1"/>
            </a:solidFill>
            <a:miter lim="800000"/>
            <a:headEnd/>
            <a:tailEnd/>
          </a:ln>
          <a:effectLst/>
        </p:spPr>
        <p:txBody>
          <a:bodyPr wrap="none" anchor="ctr"/>
          <a:lstStyle/>
          <a:p>
            <a:pPr algn="ctr"/>
            <a:r>
              <a:rPr lang="ja-JP" altLang="en-US" sz="4400">
                <a:latin typeface="Times New Roman" pitchFamily="18" charset="0"/>
              </a:rPr>
              <a:t>総合生活移動産業</a:t>
            </a:r>
          </a:p>
          <a:p>
            <a:pPr algn="ctr"/>
            <a:r>
              <a:rPr lang="ja-JP" altLang="en-US" sz="4400">
                <a:latin typeface="Times New Roman" pitchFamily="18" charset="0"/>
              </a:rPr>
              <a:t>（日本型交通システム）</a:t>
            </a:r>
            <a:endParaRPr lang="ja-JP" altLang="en-US" sz="2800">
              <a:latin typeface="Times New Roman" pitchFamily="18" charset="0"/>
            </a:endParaRPr>
          </a:p>
        </p:txBody>
      </p:sp>
      <p:sp>
        <p:nvSpPr>
          <p:cNvPr id="69637" name="Oval 5"/>
          <p:cNvSpPr>
            <a:spLocks noChangeArrowheads="1"/>
          </p:cNvSpPr>
          <p:nvPr/>
        </p:nvSpPr>
        <p:spPr bwMode="auto">
          <a:xfrm>
            <a:off x="4419600" y="5791200"/>
            <a:ext cx="4724400" cy="838200"/>
          </a:xfrm>
          <a:prstGeom prst="ellipse">
            <a:avLst/>
          </a:prstGeom>
          <a:noFill/>
          <a:ln w="38100">
            <a:solidFill>
              <a:schemeClr val="tx1"/>
            </a:solidFill>
            <a:prstDash val="dash"/>
            <a:round/>
            <a:headEnd/>
            <a:tailEnd/>
          </a:ln>
          <a:effectLst/>
        </p:spPr>
        <p:txBody>
          <a:bodyPr wrap="none" anchor="ctr"/>
          <a:lstStyle/>
          <a:p>
            <a:pPr algn="ctr"/>
            <a:r>
              <a:rPr lang="ja-JP" altLang="en-US" sz="3600">
                <a:solidFill>
                  <a:srgbClr val="FFCCFF"/>
                </a:solidFill>
                <a:latin typeface="Times New Roman" pitchFamily="18" charset="0"/>
              </a:rPr>
              <a:t>アジア（人口稠密）</a:t>
            </a:r>
          </a:p>
        </p:txBody>
      </p:sp>
      <p:sp>
        <p:nvSpPr>
          <p:cNvPr id="69638" name="AutoShape 6"/>
          <p:cNvSpPr>
            <a:spLocks noChangeArrowheads="1"/>
          </p:cNvSpPr>
          <p:nvPr/>
        </p:nvSpPr>
        <p:spPr bwMode="auto">
          <a:xfrm rot="-15863071">
            <a:off x="2794000" y="4749800"/>
            <a:ext cx="506413" cy="2589213"/>
          </a:xfrm>
          <a:custGeom>
            <a:avLst/>
            <a:gdLst>
              <a:gd name="G0" fmla="+- 10307 0 0"/>
              <a:gd name="G1" fmla="+- 18514 0 0"/>
              <a:gd name="G2" fmla="+- 7200 0 0"/>
              <a:gd name="G3" fmla="*/ 10307 1 2"/>
              <a:gd name="G4" fmla="+- G3 10800 0"/>
              <a:gd name="G5" fmla="+- 21600 10307 18514"/>
              <a:gd name="G6" fmla="+- 18514 7200 0"/>
              <a:gd name="G7" fmla="*/ G6 1 2"/>
              <a:gd name="G8" fmla="*/ 18514 2 1"/>
              <a:gd name="G9" fmla="+- G8 0 21600"/>
              <a:gd name="G10" fmla="*/ 21600 G0 G1"/>
              <a:gd name="G11" fmla="*/ 21600 G4 G1"/>
              <a:gd name="G12" fmla="*/ 21600 G5 G1"/>
              <a:gd name="G13" fmla="*/ 21600 G7 G1"/>
              <a:gd name="G14" fmla="*/ 18514 1 2"/>
              <a:gd name="G15" fmla="+- G5 0 G4"/>
              <a:gd name="G16" fmla="+- G0 0 G4"/>
              <a:gd name="G17" fmla="*/ G2 G15 G16"/>
              <a:gd name="T0" fmla="*/ 15954 w 21600"/>
              <a:gd name="T1" fmla="*/ 0 h 21600"/>
              <a:gd name="T2" fmla="*/ 10307 w 21600"/>
              <a:gd name="T3" fmla="*/ 7200 h 21600"/>
              <a:gd name="T4" fmla="*/ 0 w 21600"/>
              <a:gd name="T5" fmla="*/ 18613 h 21600"/>
              <a:gd name="T6" fmla="*/ 9257 w 21600"/>
              <a:gd name="T7" fmla="*/ 21600 h 21600"/>
              <a:gd name="T8" fmla="*/ 18514 w 21600"/>
              <a:gd name="T9" fmla="*/ 15000 h 21600"/>
              <a:gd name="T10" fmla="*/ 21600 w 21600"/>
              <a:gd name="T11" fmla="*/ 7200 h 21600"/>
              <a:gd name="T12" fmla="*/ 17694720 60000 65536"/>
              <a:gd name="T13" fmla="*/ 11796480 60000 65536"/>
              <a:gd name="T14" fmla="*/ 11796480 60000 65536"/>
              <a:gd name="T15" fmla="*/ 5898240 60000 65536"/>
              <a:gd name="T16" fmla="*/ 0 60000 65536"/>
              <a:gd name="T17" fmla="*/ 0 60000 65536"/>
              <a:gd name="T18" fmla="*/ 0 w 21600"/>
              <a:gd name="T19" fmla="*/ G12 h 21600"/>
              <a:gd name="T20" fmla="*/ G1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954" y="0"/>
                </a:moveTo>
                <a:lnTo>
                  <a:pt x="10307" y="7200"/>
                </a:lnTo>
                <a:lnTo>
                  <a:pt x="13393" y="7200"/>
                </a:lnTo>
                <a:lnTo>
                  <a:pt x="13393" y="15625"/>
                </a:lnTo>
                <a:lnTo>
                  <a:pt x="0" y="15625"/>
                </a:lnTo>
                <a:lnTo>
                  <a:pt x="0" y="21600"/>
                </a:lnTo>
                <a:lnTo>
                  <a:pt x="18514" y="21600"/>
                </a:lnTo>
                <a:lnTo>
                  <a:pt x="18514" y="7200"/>
                </a:lnTo>
                <a:lnTo>
                  <a:pt x="21600" y="7200"/>
                </a:lnTo>
                <a:close/>
              </a:path>
            </a:pathLst>
          </a:custGeom>
          <a:solidFill>
            <a:schemeClr val="accent1"/>
          </a:solidFill>
          <a:ln w="9525">
            <a:solidFill>
              <a:schemeClr val="tx1"/>
            </a:solidFill>
            <a:miter lim="800000"/>
            <a:headEnd/>
            <a:tailEnd/>
          </a:ln>
          <a:effectLst/>
        </p:spPr>
        <p:txBody>
          <a:bodyPr wrap="none" anchor="ctr"/>
          <a:lstStyle/>
          <a:p>
            <a:endParaRPr lang="ja-JP" altLang="en-US"/>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4213" y="476250"/>
            <a:ext cx="7991475" cy="2160588"/>
          </a:xfrm>
          <a:solidFill>
            <a:srgbClr val="E1DDBD"/>
          </a:solidFill>
          <a:ln w="28575">
            <a:solidFill>
              <a:schemeClr val="tx1"/>
            </a:solidFill>
          </a:ln>
        </p:spPr>
        <p:txBody>
          <a:bodyPr/>
          <a:lstStyle/>
          <a:p>
            <a:r>
              <a:rPr lang="ja-JP" altLang="en-US" sz="4000">
                <a:solidFill>
                  <a:schemeClr val="tx1"/>
                </a:solidFill>
              </a:rPr>
              <a:t>ＰＴＭ（</a:t>
            </a:r>
            <a:r>
              <a:rPr lang="en-US" altLang="ja-JP" sz="4000">
                <a:solidFill>
                  <a:schemeClr val="tx1"/>
                </a:solidFill>
              </a:rPr>
              <a:t>Personal Tour Management</a:t>
            </a:r>
            <a:r>
              <a:rPr lang="ja-JP" altLang="en-US" sz="4000">
                <a:solidFill>
                  <a:schemeClr val="tx1"/>
                </a:solidFill>
              </a:rPr>
              <a:t>）</a:t>
            </a:r>
            <a:br>
              <a:rPr lang="ja-JP" altLang="en-US" sz="4000">
                <a:solidFill>
                  <a:schemeClr val="tx1"/>
                </a:solidFill>
              </a:rPr>
            </a:br>
            <a:r>
              <a:rPr lang="en-US" altLang="ja-JP" sz="6000">
                <a:solidFill>
                  <a:schemeClr val="tx1"/>
                </a:solidFill>
              </a:rPr>
              <a:t>(</a:t>
            </a:r>
            <a:r>
              <a:rPr lang="ja-JP" altLang="en-US" sz="6000">
                <a:solidFill>
                  <a:schemeClr val="tx1"/>
                </a:solidFill>
              </a:rPr>
              <a:t>総合生活移動産業</a:t>
            </a:r>
            <a:r>
              <a:rPr lang="en-US" altLang="ja-JP" sz="6000">
                <a:solidFill>
                  <a:schemeClr val="tx1"/>
                </a:solidFill>
              </a:rPr>
              <a:t>)</a:t>
            </a:r>
          </a:p>
        </p:txBody>
      </p:sp>
      <p:sp>
        <p:nvSpPr>
          <p:cNvPr id="73731" name="Oval 3"/>
          <p:cNvSpPr>
            <a:spLocks noChangeArrowheads="1"/>
          </p:cNvSpPr>
          <p:nvPr/>
        </p:nvSpPr>
        <p:spPr bwMode="auto">
          <a:xfrm>
            <a:off x="1116013" y="2781300"/>
            <a:ext cx="1655762"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非日常</a:t>
            </a:r>
          </a:p>
        </p:txBody>
      </p:sp>
      <p:sp>
        <p:nvSpPr>
          <p:cNvPr id="73732" name="Oval 4"/>
          <p:cNvSpPr>
            <a:spLocks noChangeArrowheads="1"/>
          </p:cNvSpPr>
          <p:nvPr/>
        </p:nvSpPr>
        <p:spPr bwMode="auto">
          <a:xfrm>
            <a:off x="6229350" y="2779713"/>
            <a:ext cx="1655763"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総合生活</a:t>
            </a:r>
          </a:p>
        </p:txBody>
      </p:sp>
      <p:sp>
        <p:nvSpPr>
          <p:cNvPr id="73733" name="Oval 5"/>
          <p:cNvSpPr>
            <a:spLocks noChangeArrowheads="1"/>
          </p:cNvSpPr>
          <p:nvPr/>
        </p:nvSpPr>
        <p:spPr bwMode="auto">
          <a:xfrm>
            <a:off x="1209675" y="4076700"/>
            <a:ext cx="1490663"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運送事業</a:t>
            </a:r>
          </a:p>
        </p:txBody>
      </p:sp>
      <p:cxnSp>
        <p:nvCxnSpPr>
          <p:cNvPr id="73734" name="AutoShape 6"/>
          <p:cNvCxnSpPr>
            <a:cxnSpLocks noChangeShapeType="1"/>
            <a:stCxn id="73731" idx="6"/>
            <a:endCxn id="73732" idx="2"/>
          </p:cNvCxnSpPr>
          <p:nvPr/>
        </p:nvCxnSpPr>
        <p:spPr bwMode="auto">
          <a:xfrm flipV="1">
            <a:off x="2771775" y="3248025"/>
            <a:ext cx="3457575" cy="1588"/>
          </a:xfrm>
          <a:prstGeom prst="straightConnector1">
            <a:avLst/>
          </a:prstGeom>
          <a:noFill/>
          <a:ln w="9525">
            <a:solidFill>
              <a:schemeClr val="tx1"/>
            </a:solidFill>
            <a:round/>
            <a:headEnd/>
            <a:tailEnd type="triangle" w="med" len="med"/>
          </a:ln>
          <a:effectLst/>
        </p:spPr>
      </p:cxnSp>
      <p:sp>
        <p:nvSpPr>
          <p:cNvPr id="73735" name="Text Box 7"/>
          <p:cNvSpPr txBox="1">
            <a:spLocks noChangeArrowheads="1"/>
          </p:cNvSpPr>
          <p:nvPr/>
        </p:nvSpPr>
        <p:spPr bwMode="auto">
          <a:xfrm>
            <a:off x="3005138" y="2781300"/>
            <a:ext cx="3079750" cy="457200"/>
          </a:xfrm>
          <a:prstGeom prst="rect">
            <a:avLst/>
          </a:prstGeom>
          <a:noFill/>
          <a:ln w="9525">
            <a:noFill/>
            <a:miter lim="800000"/>
            <a:headEnd/>
            <a:tailEnd/>
          </a:ln>
          <a:effectLst/>
        </p:spPr>
        <p:txBody>
          <a:bodyPr wrap="none">
            <a:spAutoFit/>
          </a:bodyPr>
          <a:lstStyle/>
          <a:p>
            <a:pPr algn="r"/>
            <a:r>
              <a:rPr lang="ja-JP" altLang="en-US" sz="2400">
                <a:latin typeface="Times New Roman" pitchFamily="18" charset="0"/>
              </a:rPr>
              <a:t>日常・非日常の相対化</a:t>
            </a:r>
          </a:p>
        </p:txBody>
      </p:sp>
      <p:sp>
        <p:nvSpPr>
          <p:cNvPr id="73736" name="Oval 8"/>
          <p:cNvSpPr>
            <a:spLocks noChangeArrowheads="1"/>
          </p:cNvSpPr>
          <p:nvPr/>
        </p:nvSpPr>
        <p:spPr bwMode="auto">
          <a:xfrm>
            <a:off x="6394450" y="4076700"/>
            <a:ext cx="1490663"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生活産業</a:t>
            </a:r>
          </a:p>
        </p:txBody>
      </p:sp>
      <p:cxnSp>
        <p:nvCxnSpPr>
          <p:cNvPr id="73737" name="AutoShape 9"/>
          <p:cNvCxnSpPr>
            <a:cxnSpLocks noChangeShapeType="1"/>
            <a:stCxn id="73733" idx="6"/>
            <a:endCxn id="73736" idx="2"/>
          </p:cNvCxnSpPr>
          <p:nvPr/>
        </p:nvCxnSpPr>
        <p:spPr bwMode="auto">
          <a:xfrm>
            <a:off x="2700338" y="4545013"/>
            <a:ext cx="3694112" cy="0"/>
          </a:xfrm>
          <a:prstGeom prst="straightConnector1">
            <a:avLst/>
          </a:prstGeom>
          <a:noFill/>
          <a:ln w="9525">
            <a:solidFill>
              <a:schemeClr val="tx1"/>
            </a:solidFill>
            <a:round/>
            <a:headEnd/>
            <a:tailEnd type="triangle" w="med" len="med"/>
          </a:ln>
          <a:effectLst/>
        </p:spPr>
      </p:cxnSp>
      <p:sp>
        <p:nvSpPr>
          <p:cNvPr id="73738" name="Text Box 10"/>
          <p:cNvSpPr txBox="1">
            <a:spLocks noChangeArrowheads="1"/>
          </p:cNvSpPr>
          <p:nvPr/>
        </p:nvSpPr>
        <p:spPr bwMode="auto">
          <a:xfrm>
            <a:off x="2843213" y="3979863"/>
            <a:ext cx="3435350" cy="457200"/>
          </a:xfrm>
          <a:prstGeom prst="rect">
            <a:avLst/>
          </a:prstGeom>
          <a:noFill/>
          <a:ln w="9525">
            <a:noFill/>
            <a:miter lim="800000"/>
            <a:headEnd/>
            <a:tailEnd/>
          </a:ln>
          <a:effectLst/>
        </p:spPr>
        <p:txBody>
          <a:bodyPr wrap="none">
            <a:spAutoFit/>
          </a:bodyPr>
          <a:lstStyle/>
          <a:p>
            <a:pPr algn="r"/>
            <a:r>
              <a:rPr lang="ja-JP" altLang="en-US" sz="2400">
                <a:latin typeface="Times New Roman" pitchFamily="18" charset="0"/>
              </a:rPr>
              <a:t>位置情報システムの活用</a:t>
            </a:r>
          </a:p>
        </p:txBody>
      </p:sp>
      <p:sp>
        <p:nvSpPr>
          <p:cNvPr id="73739" name="Oval 11"/>
          <p:cNvSpPr>
            <a:spLocks noChangeArrowheads="1"/>
          </p:cNvSpPr>
          <p:nvPr/>
        </p:nvSpPr>
        <p:spPr bwMode="auto">
          <a:xfrm>
            <a:off x="1187450" y="5516563"/>
            <a:ext cx="1490663"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旅行単位</a:t>
            </a:r>
          </a:p>
        </p:txBody>
      </p:sp>
      <p:sp>
        <p:nvSpPr>
          <p:cNvPr id="73740" name="Oval 12"/>
          <p:cNvSpPr>
            <a:spLocks noChangeArrowheads="1"/>
          </p:cNvSpPr>
          <p:nvPr/>
        </p:nvSpPr>
        <p:spPr bwMode="auto">
          <a:xfrm>
            <a:off x="6372225" y="5516563"/>
            <a:ext cx="1490663" cy="936625"/>
          </a:xfrm>
          <a:prstGeom prst="ellipse">
            <a:avLst/>
          </a:prstGeom>
          <a:noFill/>
          <a:ln w="9525">
            <a:solidFill>
              <a:schemeClr val="tx1"/>
            </a:solidFill>
            <a:round/>
            <a:headEnd/>
            <a:tailEnd/>
          </a:ln>
          <a:effectLst/>
        </p:spPr>
        <p:txBody>
          <a:bodyPr wrap="none" anchor="ctr"/>
          <a:lstStyle/>
          <a:p>
            <a:pPr algn="ctr"/>
            <a:r>
              <a:rPr lang="ja-JP" altLang="en-US" sz="2400">
                <a:latin typeface="Times New Roman" pitchFamily="18" charset="0"/>
              </a:rPr>
              <a:t>月極単位</a:t>
            </a:r>
          </a:p>
        </p:txBody>
      </p:sp>
      <p:cxnSp>
        <p:nvCxnSpPr>
          <p:cNvPr id="73741" name="AutoShape 13"/>
          <p:cNvCxnSpPr>
            <a:cxnSpLocks noChangeShapeType="1"/>
            <a:stCxn id="73739" idx="6"/>
            <a:endCxn id="73740" idx="2"/>
          </p:cNvCxnSpPr>
          <p:nvPr/>
        </p:nvCxnSpPr>
        <p:spPr bwMode="auto">
          <a:xfrm>
            <a:off x="2678113" y="5984875"/>
            <a:ext cx="3694112" cy="0"/>
          </a:xfrm>
          <a:prstGeom prst="straightConnector1">
            <a:avLst/>
          </a:prstGeom>
          <a:noFill/>
          <a:ln w="9525">
            <a:solidFill>
              <a:schemeClr val="tx1"/>
            </a:solidFill>
            <a:round/>
            <a:headEnd/>
            <a:tailEnd type="triangle" w="med" len="med"/>
          </a:ln>
          <a:effectLst/>
        </p:spPr>
      </p:cxnSp>
      <p:sp>
        <p:nvSpPr>
          <p:cNvPr id="73742" name="Text Box 14"/>
          <p:cNvSpPr txBox="1">
            <a:spLocks noChangeArrowheads="1"/>
          </p:cNvSpPr>
          <p:nvPr/>
        </p:nvSpPr>
        <p:spPr bwMode="auto">
          <a:xfrm>
            <a:off x="3816350" y="5373688"/>
            <a:ext cx="1403350" cy="457200"/>
          </a:xfrm>
          <a:prstGeom prst="rect">
            <a:avLst/>
          </a:prstGeom>
          <a:noFill/>
          <a:ln w="9525">
            <a:noFill/>
            <a:miter lim="800000"/>
            <a:headEnd/>
            <a:tailEnd/>
          </a:ln>
          <a:effectLst/>
        </p:spPr>
        <p:txBody>
          <a:bodyPr wrap="none">
            <a:spAutoFit/>
          </a:bodyPr>
          <a:lstStyle/>
          <a:p>
            <a:pPr algn="r"/>
            <a:r>
              <a:rPr lang="ja-JP" altLang="en-US" sz="2400">
                <a:latin typeface="Times New Roman" pitchFamily="18" charset="0"/>
              </a:rPr>
              <a:t>規制緩和</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20～30代の男性ビジネスマンの半数以上が持っているぬいぐるみ。ちなみに、所有数は「2～5体」が全体の54.7％と最も多い。男性とはいえ、ぬいぐるみに囲まれて生活している人が少なくないようだ&lt;br /&gt;&#10;写真提供：ウナギトラベル">
            <a:hlinkClick r:id="rId2"/>
          </p:cNvPr>
          <p:cNvPicPr>
            <a:picLocks noChangeAspect="1" noChangeArrowheads="1"/>
          </p:cNvPicPr>
          <p:nvPr/>
        </p:nvPicPr>
        <p:blipFill>
          <a:blip r:embed="rId3" cstate="print"/>
          <a:srcRect/>
          <a:stretch>
            <a:fillRect/>
          </a:stretch>
        </p:blipFill>
        <p:spPr bwMode="auto">
          <a:xfrm>
            <a:off x="155574" y="260647"/>
            <a:ext cx="8808913" cy="6606687"/>
          </a:xfrm>
          <a:prstGeom prst="rect">
            <a:avLst/>
          </a:prstGeom>
          <a:noFill/>
        </p:spPr>
      </p:pic>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accent1"/>
            </a:solidFill>
          </a:ln>
        </p:spPr>
        <p:txBody>
          <a:bodyPr>
            <a:normAutofit fontScale="90000"/>
          </a:bodyPr>
          <a:lstStyle/>
          <a:p>
            <a:r>
              <a:rPr lang="ja-JP" altLang="en-US" b="1" dirty="0" smtClean="0"/>
              <a:t>「ぬいぐるみ旅行代理」秘かな人気</a:t>
            </a:r>
            <a:endParaRPr kumimoji="1" lang="ja-JP" altLang="en-US" dirty="0"/>
          </a:p>
        </p:txBody>
      </p:sp>
      <p:sp>
        <p:nvSpPr>
          <p:cNvPr id="3" name="コンテンツ プレースホルダ 2"/>
          <p:cNvSpPr>
            <a:spLocks noGrp="1"/>
          </p:cNvSpPr>
          <p:nvPr>
            <p:ph idx="1"/>
          </p:nvPr>
        </p:nvSpPr>
        <p:spPr>
          <a:xfrm>
            <a:off x="457200" y="1600200"/>
            <a:ext cx="8229600" cy="5069160"/>
          </a:xfrm>
        </p:spPr>
        <p:txBody>
          <a:bodyPr>
            <a:normAutofit fontScale="77500" lnSpcReduction="20000"/>
          </a:bodyPr>
          <a:lstStyle/>
          <a:p>
            <a:r>
              <a:rPr lang="ja-JP" altLang="en-US" dirty="0" smtClean="0"/>
              <a:t>仕事が忙しくて休みがとれない、身体が不自由で外出が難しい</a:t>
            </a:r>
            <a:r>
              <a:rPr lang="en-US" altLang="ja-JP" dirty="0" smtClean="0"/>
              <a:t>――</a:t>
            </a:r>
            <a:r>
              <a:rPr lang="ja-JP" altLang="en-US" dirty="0" smtClean="0"/>
              <a:t>様々な事情で旅行に行くことができない人に代わり、お気に入りのぬいぐるみに旅をさせるサービスが一部で人気を集めている。その名も「ぬいぐるみの旅行代理店」だ。</a:t>
            </a:r>
            <a:br>
              <a:rPr lang="ja-JP" altLang="en-US" dirty="0" smtClean="0"/>
            </a:br>
            <a:r>
              <a:rPr lang="ja-JP" altLang="en-US" dirty="0" smtClean="0"/>
              <a:t/>
            </a:r>
            <a:br>
              <a:rPr lang="ja-JP" altLang="en-US" dirty="0" smtClean="0"/>
            </a:br>
            <a:r>
              <a:rPr lang="ja-JP" altLang="en-US" dirty="0" smtClean="0"/>
              <a:t>東京都港区でぬいぐるみの旅行代理店を運営する「ウナギトラベル」代表の東園絵さんによると、利用者から郵送されたぬいぐるみを連れて、旅行ガイドが観光地などを巡り、ぬいぐるみが“旅を楽しんでいる様子”を撮影。その写真を利用者とリアルタイムでシェアすることにより、旅行気分を味わってもらうサービスなのだそう</a:t>
            </a:r>
            <a:r>
              <a:rPr lang="ja-JP" altLang="en-US" dirty="0" smtClean="0"/>
              <a:t>。</a:t>
            </a:r>
            <a:endParaRPr lang="en-US" altLang="ja-JP" dirty="0" smtClean="0"/>
          </a:p>
          <a:p>
            <a:r>
              <a:rPr lang="ja-JP" altLang="en-US" dirty="0" smtClean="0"/>
              <a:t>気になる旅行代金は、行き先によるものの、</a:t>
            </a:r>
            <a:r>
              <a:rPr lang="en-US" altLang="ja-JP" dirty="0" smtClean="0"/>
              <a:t>4000</a:t>
            </a:r>
            <a:r>
              <a:rPr lang="ja-JP" altLang="en-US" dirty="0" smtClean="0"/>
              <a:t>円前後が相場。上記で紹介した地域以外に、新しいツアーの展開も</a:t>
            </a:r>
            <a:r>
              <a:rPr lang="ja-JP" altLang="en-US" dirty="0" smtClean="0"/>
              <a:t>予定</a:t>
            </a:r>
            <a:r>
              <a:rPr lang="ja-JP" altLang="en-US" dirty="0" smtClean="0"/>
              <a:t/>
            </a:r>
            <a:br>
              <a:rPr lang="ja-JP" altLang="en-US" dirty="0" smtClean="0"/>
            </a:br>
            <a:endParaRPr kumimoji="1" lang="ja-JP" altLang="en-US" dirty="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584176"/>
          </a:xfrm>
          <a:ln w="57150">
            <a:solidFill>
              <a:schemeClr val="tx1">
                <a:lumMod val="95000"/>
                <a:lumOff val="5000"/>
              </a:schemeClr>
            </a:solidFill>
          </a:ln>
        </p:spPr>
        <p:txBody>
          <a:bodyPr>
            <a:normAutofit/>
          </a:bodyPr>
          <a:lstStyle/>
          <a:p>
            <a:r>
              <a:rPr lang="ja-JP" altLang="en-US" b="1" dirty="0" smtClean="0"/>
              <a:t>もう見納め？　「絶滅危惧種」となった旅のアイテム１０選</a:t>
            </a:r>
            <a:endParaRPr kumimoji="1" lang="ja-JP" altLang="en-US" dirty="0"/>
          </a:p>
        </p:txBody>
      </p:sp>
      <p:sp>
        <p:nvSpPr>
          <p:cNvPr id="3" name="コンテンツ プレースホルダ 2"/>
          <p:cNvSpPr>
            <a:spLocks noGrp="1"/>
          </p:cNvSpPr>
          <p:nvPr>
            <p:ph idx="1"/>
          </p:nvPr>
        </p:nvSpPr>
        <p:spPr>
          <a:xfrm>
            <a:off x="683568" y="1844824"/>
            <a:ext cx="7715200" cy="1152128"/>
          </a:xfrm>
        </p:spPr>
        <p:txBody>
          <a:bodyPr/>
          <a:lstStyle/>
          <a:p>
            <a:r>
              <a:rPr lang="en-US" altLang="ja-JP" dirty="0" smtClean="0">
                <a:hlinkClick r:id="rId3"/>
              </a:rPr>
              <a:t>http://www.cnn.co.jp/travel/35041590.html?ref=app</a:t>
            </a:r>
            <a:endParaRPr lang="en-US" altLang="ja-JP" dirty="0" smtClean="0"/>
          </a:p>
          <a:p>
            <a:endParaRPr kumimoji="1" lang="ja-JP" altLang="en-US" dirty="0"/>
          </a:p>
        </p:txBody>
      </p:sp>
      <p:sp>
        <p:nvSpPr>
          <p:cNvPr id="4" name="タイトル 3"/>
          <p:cNvSpPr txBox="1">
            <a:spLocks/>
          </p:cNvSpPr>
          <p:nvPr/>
        </p:nvSpPr>
        <p:spPr>
          <a:xfrm>
            <a:off x="685800" y="3645024"/>
            <a:ext cx="7772400" cy="1470025"/>
          </a:xfrm>
          <a:prstGeom prst="rect">
            <a:avLst/>
          </a:prstGeom>
          <a:solidFill>
            <a:srgbClr val="FFFF00"/>
          </a:solidFill>
          <a:ln>
            <a:solidFill>
              <a:schemeClr val="tx1">
                <a:lumMod val="95000"/>
                <a:lumOff val="5000"/>
              </a:schemeClr>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smtClean="0">
                <a:ln>
                  <a:noFill/>
                </a:ln>
                <a:solidFill>
                  <a:schemeClr val="tx1"/>
                </a:solidFill>
                <a:effectLst/>
                <a:uLnTx/>
                <a:uFillTx/>
                <a:latin typeface="+mj-lt"/>
                <a:ea typeface="+mj-ea"/>
                <a:cs typeface="+mj-cs"/>
              </a:rPr>
              <a:t>ホテル、カード、スマートフォン、英語</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下矢印 4"/>
          <p:cNvSpPr/>
          <p:nvPr/>
        </p:nvSpPr>
        <p:spPr>
          <a:xfrm>
            <a:off x="3059832" y="2564904"/>
            <a:ext cx="3096344"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タイトル 3"/>
          <p:cNvSpPr txBox="1">
            <a:spLocks/>
          </p:cNvSpPr>
          <p:nvPr/>
        </p:nvSpPr>
        <p:spPr>
          <a:xfrm>
            <a:off x="685800" y="5199335"/>
            <a:ext cx="7772400" cy="1470025"/>
          </a:xfrm>
          <a:prstGeom prst="rect">
            <a:avLst/>
          </a:prstGeom>
          <a:ln>
            <a:solidFill>
              <a:schemeClr val="tx1">
                <a:lumMod val="95000"/>
                <a:lumOff val="5000"/>
              </a:schemeClr>
            </a:solid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tx1"/>
                </a:solidFill>
                <a:effectLst/>
                <a:uLnTx/>
                <a:uFillTx/>
                <a:latin typeface="+mj-lt"/>
                <a:ea typeface="+mj-ea"/>
                <a:cs typeface="+mj-cs"/>
              </a:rPr>
              <a:t>旅主社会の主導権は？</a:t>
            </a:r>
            <a:endParaRPr kumimoji="1" lang="ja-JP" alt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57200" y="116632"/>
            <a:ext cx="8229600" cy="1143000"/>
          </a:xfrm>
          <a:solidFill>
            <a:srgbClr val="FFFF00"/>
          </a:solidFill>
          <a:ln w="57150">
            <a:solidFill>
              <a:schemeClr val="tx1">
                <a:lumMod val="95000"/>
                <a:lumOff val="5000"/>
              </a:schemeClr>
            </a:solidFill>
          </a:ln>
        </p:spPr>
        <p:txBody>
          <a:bodyPr/>
          <a:lstStyle/>
          <a:p>
            <a:r>
              <a:rPr lang="ja-JP" altLang="en-US" dirty="0" smtClean="0"/>
              <a:t>旅主概念の提唱</a:t>
            </a:r>
            <a:endParaRPr lang="ja-JP" altLang="ja-JP" dirty="0"/>
          </a:p>
        </p:txBody>
      </p:sp>
      <p:sp>
        <p:nvSpPr>
          <p:cNvPr id="50179" name="Rectangle 3"/>
          <p:cNvSpPr>
            <a:spLocks noGrp="1" noChangeArrowheads="1"/>
          </p:cNvSpPr>
          <p:nvPr>
            <p:ph type="body" idx="1"/>
          </p:nvPr>
        </p:nvSpPr>
        <p:spPr>
          <a:xfrm>
            <a:off x="457200" y="1484784"/>
            <a:ext cx="8229600" cy="5373216"/>
          </a:xfrm>
        </p:spPr>
        <p:txBody>
          <a:bodyPr>
            <a:normAutofit/>
          </a:bodyPr>
          <a:lstStyle/>
          <a:p>
            <a:pPr>
              <a:lnSpc>
                <a:spcPct val="80000"/>
              </a:lnSpc>
            </a:pPr>
            <a:r>
              <a:rPr lang="ja-JP" altLang="en-US" sz="3600" dirty="0"/>
              <a:t>観光立地論に代表されるように、観光は日常生活圏側ではなく主に受入地側で議論されるが、需要サイドからすると日常生活圏側で議論するということに</a:t>
            </a:r>
            <a:r>
              <a:rPr lang="ja-JP" altLang="en-US" sz="3600" dirty="0" smtClean="0"/>
              <a:t>なる</a:t>
            </a:r>
            <a:endParaRPr lang="en-US" altLang="ja-JP" sz="3600" dirty="0" smtClean="0"/>
          </a:p>
          <a:p>
            <a:pPr>
              <a:lnSpc>
                <a:spcPct val="80000"/>
              </a:lnSpc>
            </a:pPr>
            <a:r>
              <a:rPr lang="ja-JP" altLang="en-US" sz="3600" dirty="0" smtClean="0">
                <a:solidFill>
                  <a:srgbClr val="FF0000"/>
                </a:solidFill>
              </a:rPr>
              <a:t>旅行</a:t>
            </a:r>
            <a:r>
              <a:rPr lang="ja-JP" altLang="en-US" sz="3600" dirty="0">
                <a:solidFill>
                  <a:srgbClr val="FF0000"/>
                </a:solidFill>
              </a:rPr>
              <a:t>の手配権が需要側</a:t>
            </a:r>
            <a:r>
              <a:rPr lang="ja-JP" altLang="en-US" sz="3600" dirty="0"/>
              <a:t>にあるからである。この手配権を持つ者を</a:t>
            </a:r>
            <a:r>
              <a:rPr lang="ja-JP" altLang="en-US" sz="3600" dirty="0">
                <a:solidFill>
                  <a:srgbClr val="FF0000"/>
                </a:solidFill>
              </a:rPr>
              <a:t>物流</a:t>
            </a:r>
            <a:r>
              <a:rPr lang="ja-JP" altLang="en-US" sz="3600" dirty="0"/>
              <a:t>の世界では</a:t>
            </a:r>
            <a:r>
              <a:rPr lang="ja-JP" altLang="en-US" sz="3600" dirty="0">
                <a:solidFill>
                  <a:srgbClr val="FF0000"/>
                </a:solidFill>
              </a:rPr>
              <a:t>荷主</a:t>
            </a:r>
            <a:r>
              <a:rPr lang="ja-JP" altLang="en-US" sz="3600" dirty="0"/>
              <a:t>と呼ぶ</a:t>
            </a:r>
            <a:r>
              <a:rPr lang="ja-JP" altLang="en-US" sz="3600" dirty="0" smtClean="0"/>
              <a:t>。人流（旅行）で</a:t>
            </a:r>
            <a:r>
              <a:rPr lang="ja-JP" altLang="en-US" sz="3600" dirty="0"/>
              <a:t>は手配権をもつ者を「</a:t>
            </a:r>
            <a:r>
              <a:rPr lang="ja-JP" altLang="en-US" sz="3600" dirty="0">
                <a:solidFill>
                  <a:srgbClr val="FF0000"/>
                </a:solidFill>
              </a:rPr>
              <a:t>旅主</a:t>
            </a:r>
            <a:r>
              <a:rPr lang="ja-JP" altLang="en-US" sz="3600" dirty="0"/>
              <a:t>」と呼ぶことができる</a:t>
            </a:r>
            <a:r>
              <a:rPr lang="ja-JP" altLang="en-US" sz="3600" dirty="0" smtClean="0"/>
              <a:t>。</a:t>
            </a:r>
            <a:endParaRPr lang="ja-JP" altLang="en-US"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a:solidFill>
              <a:schemeClr val="tx1">
                <a:lumMod val="95000"/>
                <a:lumOff val="5000"/>
              </a:schemeClr>
            </a:solidFill>
          </a:ln>
        </p:spPr>
        <p:txBody>
          <a:bodyPr/>
          <a:lstStyle/>
          <a:p>
            <a:r>
              <a:rPr kumimoji="1" lang="ja-JP" altLang="en-US" dirty="0" smtClean="0"/>
              <a:t>人流の場合の旅主</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r>
              <a:rPr kumimoji="1" lang="ja-JP" altLang="en-US" dirty="0" smtClean="0"/>
              <a:t>物流と異なり、人流の場合、旅主自身が客体化していることが物流と</a:t>
            </a:r>
            <a:r>
              <a:rPr lang="ja-JP" altLang="en-US" dirty="0" smtClean="0"/>
              <a:t>ことなる。発荷主、</a:t>
            </a:r>
            <a:r>
              <a:rPr lang="ja-JP" altLang="en-US" dirty="0" smtClean="0"/>
              <a:t>着荷主の</a:t>
            </a:r>
            <a:r>
              <a:rPr lang="ja-JP" altLang="en-US" dirty="0" smtClean="0"/>
              <a:t>概念もない。</a:t>
            </a:r>
            <a:endParaRPr lang="en-US" altLang="ja-JP" dirty="0" smtClean="0"/>
          </a:p>
          <a:p>
            <a:r>
              <a:rPr kumimoji="1" lang="ja-JP" altLang="en-US" dirty="0" smtClean="0"/>
              <a:t>客体たる旅主（買い手でもある）が手配権を持ち、限られた時間、人生をいかに満足がゆくように過ごすか、そのサービスを提供する者が、それに応えられるように対応することがマーケッティングの根幹となる。</a:t>
            </a:r>
            <a:endParaRPr kumimoji="1" lang="en-US" altLang="ja-JP" dirty="0" smtClean="0"/>
          </a:p>
          <a:p>
            <a:r>
              <a:rPr lang="ja-JP" altLang="en-US" dirty="0" smtClean="0"/>
              <a:t>従って、買い手である</a:t>
            </a:r>
            <a:r>
              <a:rPr lang="ja-JP" altLang="en-US" dirty="0" smtClean="0">
                <a:solidFill>
                  <a:srgbClr val="FF0000"/>
                </a:solidFill>
              </a:rPr>
              <a:t>旅主よりも先回り</a:t>
            </a:r>
            <a:r>
              <a:rPr lang="ja-JP" altLang="en-US" dirty="0" smtClean="0"/>
              <a:t>して、サービスを売り込む者が、競争に打ち勝つと考えられる</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17848"/>
            <a:ext cx="8229600" cy="1143000"/>
          </a:xfrm>
          <a:solidFill>
            <a:srgbClr val="FFFF00"/>
          </a:solidFill>
          <a:ln>
            <a:solidFill>
              <a:schemeClr val="tx1">
                <a:lumMod val="95000"/>
                <a:lumOff val="5000"/>
              </a:schemeClr>
            </a:solidFill>
          </a:ln>
        </p:spPr>
        <p:txBody>
          <a:bodyPr/>
          <a:lstStyle/>
          <a:p>
            <a:r>
              <a:rPr kumimoji="1" lang="ja-JP" altLang="en-US" dirty="0" smtClean="0"/>
              <a:t>「見せる」（ＩＮ）と「見に行く」（</a:t>
            </a:r>
            <a:r>
              <a:rPr kumimoji="1" lang="en-US" altLang="ja-JP" dirty="0" smtClean="0"/>
              <a:t>OUT</a:t>
            </a:r>
            <a:r>
              <a:rPr kumimoji="1" lang="ja-JP" altLang="en-US" dirty="0" smtClean="0"/>
              <a:t>）</a:t>
            </a:r>
            <a:endParaRPr kumimoji="1" lang="ja-JP" altLang="en-US" dirty="0"/>
          </a:p>
        </p:txBody>
      </p:sp>
      <p:sp>
        <p:nvSpPr>
          <p:cNvPr id="3" name="コンテンツ プレースホルダ 2"/>
          <p:cNvSpPr>
            <a:spLocks noGrp="1"/>
          </p:cNvSpPr>
          <p:nvPr>
            <p:ph idx="1"/>
          </p:nvPr>
        </p:nvSpPr>
        <p:spPr>
          <a:xfrm>
            <a:off x="457200" y="2536304"/>
            <a:ext cx="8229600" cy="2404864"/>
          </a:xfrm>
          <a:ln w="19050">
            <a:solidFill>
              <a:schemeClr val="tx1"/>
            </a:solidFill>
            <a:prstDash val="lgDash"/>
          </a:ln>
        </p:spPr>
        <p:txBody>
          <a:bodyPr/>
          <a:lstStyle/>
          <a:p>
            <a:r>
              <a:rPr kumimoji="1" lang="ja-JP" altLang="en-US" dirty="0" smtClean="0"/>
              <a:t>国威発揚「見せる」　　政治、植民地政策</a:t>
            </a:r>
            <a:endParaRPr kumimoji="1" lang="en-US" altLang="ja-JP" dirty="0" smtClean="0"/>
          </a:p>
          <a:p>
            <a:r>
              <a:rPr lang="ja-JP" altLang="en-US" dirty="0" smtClean="0"/>
              <a:t>「満州」観光が日本・中国の解決材料？</a:t>
            </a:r>
            <a:endParaRPr lang="en-US" altLang="ja-JP" dirty="0" smtClean="0"/>
          </a:p>
          <a:p>
            <a:pPr>
              <a:buNone/>
            </a:pPr>
            <a:r>
              <a:rPr lang="ja-JP" altLang="en-US" dirty="0" smtClean="0"/>
              <a:t>　　　　　　　　　　　　　　　　　　（観光政策論）</a:t>
            </a:r>
            <a:endParaRPr lang="en-US" altLang="ja-JP" dirty="0" smtClean="0"/>
          </a:p>
          <a:p>
            <a:r>
              <a:rPr lang="ja-JP" altLang="en-US" dirty="0" smtClean="0"/>
              <a:t>地域観光政策も同じ　政治、地域の誇り</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lang="ja-JP" altLang="en-US" dirty="0" smtClean="0"/>
              <a:t>人流・観光</a:t>
            </a:r>
            <a:r>
              <a:rPr lang="ja-JP" altLang="en-US" dirty="0" smtClean="0"/>
              <a:t>マーケティング（１）</a:t>
            </a:r>
            <a:endParaRPr kumimoji="1" lang="ja-JP" altLang="en-US" dirty="0"/>
          </a:p>
        </p:txBody>
      </p:sp>
      <p:sp>
        <p:nvSpPr>
          <p:cNvPr id="5" name="円/楕円 4"/>
          <p:cNvSpPr/>
          <p:nvPr/>
        </p:nvSpPr>
        <p:spPr>
          <a:xfrm>
            <a:off x="288032" y="1484784"/>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ヒトの移動データ（位置情報）</a:t>
            </a:r>
            <a:endParaRPr kumimoji="1" lang="ja-JP" altLang="en-US" sz="4400" dirty="0">
              <a:solidFill>
                <a:schemeClr val="tx1"/>
              </a:solidFill>
            </a:endParaRPr>
          </a:p>
        </p:txBody>
      </p:sp>
      <p:sp>
        <p:nvSpPr>
          <p:cNvPr id="10" name="円/楕円 9"/>
          <p:cNvSpPr/>
          <p:nvPr/>
        </p:nvSpPr>
        <p:spPr>
          <a:xfrm>
            <a:off x="899592" y="3933056"/>
            <a:ext cx="4824536" cy="1872208"/>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400" dirty="0" smtClean="0">
                <a:solidFill>
                  <a:srgbClr val="FF0000"/>
                </a:solidFill>
              </a:rPr>
              <a:t>スマホ　</a:t>
            </a:r>
            <a:endParaRPr lang="en-US" altLang="ja-JP" sz="4400" dirty="0" smtClean="0">
              <a:solidFill>
                <a:srgbClr val="FF0000"/>
              </a:solidFill>
            </a:endParaRPr>
          </a:p>
          <a:p>
            <a:pPr algn="ctr"/>
            <a:r>
              <a:rPr kumimoji="1" lang="ja-JP" altLang="en-US" sz="4400" dirty="0" smtClean="0">
                <a:solidFill>
                  <a:srgbClr val="FF0000"/>
                </a:solidFill>
              </a:rPr>
              <a:t>（</a:t>
            </a:r>
            <a:r>
              <a:rPr kumimoji="1" lang="en-US" altLang="ja-JP" sz="4400" dirty="0" smtClean="0">
                <a:solidFill>
                  <a:srgbClr val="FF0000"/>
                </a:solidFill>
              </a:rPr>
              <a:t>GPS</a:t>
            </a:r>
            <a:r>
              <a:rPr kumimoji="1" lang="ja-JP" altLang="en-US" sz="4400" dirty="0" smtClean="0">
                <a:solidFill>
                  <a:srgbClr val="FF0000"/>
                </a:solidFill>
              </a:rPr>
              <a:t>　</a:t>
            </a:r>
            <a:r>
              <a:rPr kumimoji="1" lang="en-US" altLang="ja-JP" sz="4400" dirty="0" err="1" smtClean="0">
                <a:solidFill>
                  <a:srgbClr val="FF0000"/>
                </a:solidFill>
              </a:rPr>
              <a:t>Wifi</a:t>
            </a:r>
            <a:r>
              <a:rPr kumimoji="1" lang="ja-JP" altLang="en-US" sz="4400" dirty="0" smtClean="0">
                <a:solidFill>
                  <a:srgbClr val="FF0000"/>
                </a:solidFill>
              </a:rPr>
              <a:t>）</a:t>
            </a:r>
            <a:endParaRPr kumimoji="1" lang="ja-JP" altLang="en-US" sz="4400" dirty="0">
              <a:solidFill>
                <a:srgbClr val="FF0000"/>
              </a:solidFill>
            </a:endParaRPr>
          </a:p>
        </p:txBody>
      </p:sp>
      <p:sp>
        <p:nvSpPr>
          <p:cNvPr id="7" name="右矢印 6"/>
          <p:cNvSpPr/>
          <p:nvPr/>
        </p:nvSpPr>
        <p:spPr>
          <a:xfrm>
            <a:off x="5940152" y="4456536"/>
            <a:ext cx="978408" cy="142073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2483768" y="3501008"/>
            <a:ext cx="1924792" cy="3600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236296" y="2276872"/>
            <a:ext cx="1080120" cy="41044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5400" dirty="0" smtClean="0">
                <a:solidFill>
                  <a:schemeClr val="tx1"/>
                </a:solidFill>
              </a:rPr>
              <a:t>将来予測</a:t>
            </a:r>
            <a:endParaRPr kumimoji="1" lang="ja-JP" altLang="en-US" sz="5400" dirty="0">
              <a:solidFill>
                <a:schemeClr val="tx1"/>
              </a:solidFill>
            </a:endParaRPr>
          </a:p>
        </p:txBody>
      </p:sp>
      <p:sp>
        <p:nvSpPr>
          <p:cNvPr id="11" name="円/楕円 10"/>
          <p:cNvSpPr/>
          <p:nvPr/>
        </p:nvSpPr>
        <p:spPr>
          <a:xfrm>
            <a:off x="1051992" y="5949280"/>
            <a:ext cx="4824536" cy="792088"/>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smtClean="0">
                <a:solidFill>
                  <a:srgbClr val="FF0000"/>
                </a:solidFill>
              </a:rPr>
              <a:t>GOOGLE</a:t>
            </a:r>
            <a:r>
              <a:rPr kumimoji="1" lang="ja-JP" altLang="en-US" sz="4400" dirty="0" smtClean="0">
                <a:solidFill>
                  <a:srgbClr val="FF0000"/>
                </a:solidFill>
              </a:rPr>
              <a:t>戦略</a:t>
            </a:r>
            <a:endParaRPr kumimoji="1" lang="ja-JP" altLang="en-US" sz="44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95000"/>
                <a:lumOff val="5000"/>
              </a:schemeClr>
            </a:solidFill>
          </a:ln>
        </p:spPr>
        <p:txBody>
          <a:bodyPr/>
          <a:lstStyle/>
          <a:p>
            <a:r>
              <a:rPr lang="ja-JP" altLang="en-US" dirty="0" smtClean="0"/>
              <a:t>人流・観光</a:t>
            </a:r>
            <a:r>
              <a:rPr lang="ja-JP" altLang="en-US" dirty="0" smtClean="0"/>
              <a:t>マーケティング（２）</a:t>
            </a:r>
            <a:endParaRPr kumimoji="1" lang="ja-JP" altLang="en-US" dirty="0"/>
          </a:p>
        </p:txBody>
      </p:sp>
      <p:sp>
        <p:nvSpPr>
          <p:cNvPr id="5" name="円/楕円 4"/>
          <p:cNvSpPr/>
          <p:nvPr/>
        </p:nvSpPr>
        <p:spPr>
          <a:xfrm>
            <a:off x="288032" y="1628800"/>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観光資源への</a:t>
            </a:r>
            <a:endParaRPr kumimoji="1" lang="en-US" altLang="ja-JP" sz="3600" dirty="0" smtClean="0">
              <a:solidFill>
                <a:schemeClr val="tx1"/>
              </a:solidFill>
            </a:endParaRPr>
          </a:p>
          <a:p>
            <a:pPr algn="ctr"/>
            <a:r>
              <a:rPr kumimoji="1" lang="ja-JP" altLang="en-US" sz="3600" dirty="0" smtClean="0">
                <a:solidFill>
                  <a:schemeClr val="tx1"/>
                </a:solidFill>
              </a:rPr>
              <a:t>反応データ</a:t>
            </a:r>
            <a:endParaRPr kumimoji="1" lang="en-US" altLang="ja-JP" sz="3600" dirty="0" smtClean="0">
              <a:solidFill>
                <a:schemeClr val="tx1"/>
              </a:solidFill>
            </a:endParaRPr>
          </a:p>
          <a:p>
            <a:pPr algn="ctr"/>
            <a:r>
              <a:rPr kumimoji="1" lang="ja-JP" altLang="en-US" sz="3600" dirty="0" smtClean="0">
                <a:solidFill>
                  <a:schemeClr val="tx1"/>
                </a:solidFill>
              </a:rPr>
              <a:t>（脳内情報）</a:t>
            </a:r>
            <a:endParaRPr kumimoji="1" lang="ja-JP" altLang="en-US" sz="3600" dirty="0">
              <a:solidFill>
                <a:schemeClr val="tx1"/>
              </a:solidFill>
            </a:endParaRPr>
          </a:p>
        </p:txBody>
      </p:sp>
      <p:sp>
        <p:nvSpPr>
          <p:cNvPr id="10" name="円/楕円 9"/>
          <p:cNvSpPr/>
          <p:nvPr/>
        </p:nvSpPr>
        <p:spPr>
          <a:xfrm>
            <a:off x="251520" y="4365104"/>
            <a:ext cx="5544616" cy="1728192"/>
          </a:xfrm>
          <a:prstGeom prst="ellipse">
            <a:avLst/>
          </a:prstGeom>
          <a:noFill/>
          <a:ln>
            <a:solidFill>
              <a:srgbClr val="FF0000"/>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rgbClr val="FF0000"/>
                </a:solidFill>
              </a:rPr>
              <a:t>ウェアラブル</a:t>
            </a:r>
            <a:endParaRPr lang="en-US" altLang="ja-JP" sz="3600" dirty="0" smtClean="0">
              <a:solidFill>
                <a:srgbClr val="FF0000"/>
              </a:solidFill>
            </a:endParaRPr>
          </a:p>
          <a:p>
            <a:pPr algn="ctr"/>
            <a:r>
              <a:rPr lang="ja-JP" altLang="en-US" sz="3600" dirty="0" smtClean="0">
                <a:solidFill>
                  <a:srgbClr val="FF0000"/>
                </a:solidFill>
              </a:rPr>
              <a:t>コンピューティング</a:t>
            </a:r>
            <a:endParaRPr lang="en-US" altLang="ja-JP" sz="3600" dirty="0" smtClean="0">
              <a:solidFill>
                <a:srgbClr val="FF0000"/>
              </a:solidFill>
            </a:endParaRPr>
          </a:p>
        </p:txBody>
      </p:sp>
      <p:sp>
        <p:nvSpPr>
          <p:cNvPr id="7" name="右矢印 6"/>
          <p:cNvSpPr/>
          <p:nvPr/>
        </p:nvSpPr>
        <p:spPr>
          <a:xfrm>
            <a:off x="5940152" y="4456536"/>
            <a:ext cx="978408" cy="142073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下矢印 7"/>
          <p:cNvSpPr/>
          <p:nvPr/>
        </p:nvSpPr>
        <p:spPr>
          <a:xfrm>
            <a:off x="2195736" y="3717032"/>
            <a:ext cx="1924792" cy="360040"/>
          </a:xfrm>
          <a:prstGeom prst="down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7236296" y="2276872"/>
            <a:ext cx="1080120" cy="410445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5400" dirty="0" smtClean="0">
                <a:solidFill>
                  <a:schemeClr val="tx1"/>
                </a:solidFill>
              </a:rPr>
              <a:t>将来予測</a:t>
            </a:r>
            <a:endParaRPr kumimoji="1" lang="ja-JP" altLang="en-US" sz="5400" dirty="0">
              <a:solidFill>
                <a:schemeClr val="tx1"/>
              </a:solidFill>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874</TotalTime>
  <Words>2700</Words>
  <Application>Microsoft Office PowerPoint</Application>
  <PresentationFormat>画面に合わせる (4:3)</PresentationFormat>
  <Paragraphs>267</Paragraphs>
  <Slides>49</Slides>
  <Notes>37</Notes>
  <HiddenSlides>24</HiddenSlides>
  <MMClips>0</MMClips>
  <ScaleCrop>false</ScaleCrop>
  <HeadingPairs>
    <vt:vector size="4" baseType="variant">
      <vt:variant>
        <vt:lpstr>テーマ</vt:lpstr>
      </vt:variant>
      <vt:variant>
        <vt:i4>1</vt:i4>
      </vt:variant>
      <vt:variant>
        <vt:lpstr>スライド タイトル</vt:lpstr>
      </vt:variant>
      <vt:variant>
        <vt:i4>49</vt:i4>
      </vt:variant>
    </vt:vector>
  </HeadingPairs>
  <TitlesOfParts>
    <vt:vector size="50" baseType="lpstr">
      <vt:lpstr>Office テーマ</vt:lpstr>
      <vt:lpstr>人流・観光のビジネスモデル  原価を感じさせない工夫</vt:lpstr>
      <vt:lpstr>人流・観光のビジネスモデル</vt:lpstr>
      <vt:lpstr>死語化が予想される着地型観光</vt:lpstr>
      <vt:lpstr>３ＰＬ（サード・パーティ・ロジスティック）</vt:lpstr>
      <vt:lpstr>旅主概念の提唱</vt:lpstr>
      <vt:lpstr>人流の場合の旅主</vt:lpstr>
      <vt:lpstr>「見せる」（ＩＮ）と「見に行く」（OUT）</vt:lpstr>
      <vt:lpstr>人流・観光マーケティング（１）</vt:lpstr>
      <vt:lpstr>人流・観光マーケティング（２）</vt:lpstr>
      <vt:lpstr>スライド 10</vt:lpstr>
      <vt:lpstr>ＪＲ東日本のスイカマーケッティング</vt:lpstr>
      <vt:lpstr>JR東日本、Suicaデータの社外提供「見合わせ」</vt:lpstr>
      <vt:lpstr>法改正などを注視しながら、安心・納得できるデータ提供を</vt:lpstr>
      <vt:lpstr>総合生活移動産業</vt:lpstr>
      <vt:lpstr>マスマーケティング  オーダーメイド  先回り提案</vt:lpstr>
      <vt:lpstr>「開いてて良かった」から「御用聞き」に セブン―イレブン・ジャパンの宅配サービスが好調［コンビニ］</vt:lpstr>
      <vt:lpstr>規制緩和ではなく制度創造</vt:lpstr>
      <vt:lpstr>ビジネスモデルの創造</vt:lpstr>
      <vt:lpstr>第四の消費社会（三浦展説）</vt:lpstr>
      <vt:lpstr>モノのインターネットの影響  http://gendai.ismedia.jp/articles/-/39421?page=4</vt:lpstr>
      <vt:lpstr>「空気の読めない人」を排除する日本組織の病巣  （Diamond　online）</vt:lpstr>
      <vt:lpstr>メーカーと流通</vt:lpstr>
      <vt:lpstr>商品だけでなく世界観の流通にも成功したアップル</vt:lpstr>
      <vt:lpstr>2020年 東京オリンピックの時代</vt:lpstr>
      <vt:lpstr>付録</vt:lpstr>
      <vt:lpstr>「超」モータリゼーション</vt:lpstr>
      <vt:lpstr>オンデマンド・カーシェアリング 急成長中</vt:lpstr>
      <vt:lpstr>カーシェアリング事業は 世界でも日本が一番成功しやすい パーク２４株式会社 西川光一氏インタビュー</vt:lpstr>
      <vt:lpstr>モータリゼーションはピークを迎えたのか</vt:lpstr>
      <vt:lpstr>Airbnb</vt:lpstr>
      <vt:lpstr>空きリソースを活用したサービス  http://nanapi.co.jp/blog/2014/04/18/airbnbforx/</vt:lpstr>
      <vt:lpstr>Lyft https://www.lyft.me/</vt:lpstr>
      <vt:lpstr>スライド 33</vt:lpstr>
      <vt:lpstr>Getaround  http://www.getaround.com/  </vt:lpstr>
      <vt:lpstr>総合生活移動産業</vt:lpstr>
      <vt:lpstr>人流SCM (サプライチェーンマネジメント)</vt:lpstr>
      <vt:lpstr>　人を移動させる原因←脳内作用</vt:lpstr>
      <vt:lpstr>附論  「総合生活移動産業」提唱時の考え （１０年前）</vt:lpstr>
      <vt:lpstr>あなたの人生を任せてください</vt:lpstr>
      <vt:lpstr>移動情報産業の創造と「ゆびタク」</vt:lpstr>
      <vt:lpstr>スライド 41</vt:lpstr>
      <vt:lpstr>スライド 42</vt:lpstr>
      <vt:lpstr>スライド 43</vt:lpstr>
      <vt:lpstr>スライド 44</vt:lpstr>
      <vt:lpstr>スライド 45</vt:lpstr>
      <vt:lpstr>ＰＴＭ（Personal Tour Management） (総合生活移動産業)</vt:lpstr>
      <vt:lpstr>スライド 47</vt:lpstr>
      <vt:lpstr>「ぬいぐるみ旅行代理」秘かな人気</vt:lpstr>
      <vt:lpstr>もう見納め？　「絶滅危惧種」となった旅のアイテム１０選</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観光のビジネスモデル</dc:title>
  <dc:creator>owner</dc:creator>
  <cp:lastModifiedBy>teramae</cp:lastModifiedBy>
  <cp:revision>34</cp:revision>
  <dcterms:created xsi:type="dcterms:W3CDTF">2014-03-13T22:21:59Z</dcterms:created>
  <dcterms:modified xsi:type="dcterms:W3CDTF">2014-06-12T23:33:59Z</dcterms:modified>
</cp:coreProperties>
</file>