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328" r:id="rId2"/>
    <p:sldId id="402" r:id="rId3"/>
    <p:sldId id="401" r:id="rId4"/>
    <p:sldId id="351" r:id="rId5"/>
    <p:sldId id="350" r:id="rId6"/>
    <p:sldId id="359" r:id="rId7"/>
    <p:sldId id="381" r:id="rId8"/>
    <p:sldId id="382" r:id="rId9"/>
    <p:sldId id="383" r:id="rId10"/>
    <p:sldId id="384" r:id="rId11"/>
    <p:sldId id="385" r:id="rId12"/>
    <p:sldId id="386" r:id="rId13"/>
    <p:sldId id="391" r:id="rId14"/>
    <p:sldId id="366" r:id="rId15"/>
    <p:sldId id="367" r:id="rId16"/>
    <p:sldId id="377" r:id="rId17"/>
    <p:sldId id="368" r:id="rId18"/>
    <p:sldId id="378" r:id="rId19"/>
    <p:sldId id="379" r:id="rId20"/>
    <p:sldId id="369" r:id="rId21"/>
    <p:sldId id="370" r:id="rId22"/>
    <p:sldId id="371" r:id="rId23"/>
    <p:sldId id="372" r:id="rId24"/>
    <p:sldId id="373" r:id="rId25"/>
    <p:sldId id="374" r:id="rId26"/>
    <p:sldId id="375" r:id="rId27"/>
    <p:sldId id="376" r:id="rId28"/>
    <p:sldId id="380" r:id="rId29"/>
    <p:sldId id="335" r:id="rId30"/>
    <p:sldId id="397" r:id="rId31"/>
    <p:sldId id="338" r:id="rId32"/>
    <p:sldId id="339" r:id="rId33"/>
    <p:sldId id="340" r:id="rId34"/>
    <p:sldId id="392" r:id="rId35"/>
    <p:sldId id="393" r:id="rId36"/>
    <p:sldId id="394" r:id="rId37"/>
    <p:sldId id="395" r:id="rId38"/>
    <p:sldId id="396" r:id="rId39"/>
    <p:sldId id="354" r:id="rId40"/>
    <p:sldId id="355" r:id="rId41"/>
    <p:sldId id="356" r:id="rId42"/>
    <p:sldId id="341" r:id="rId43"/>
    <p:sldId id="342" r:id="rId44"/>
    <p:sldId id="343" r:id="rId45"/>
    <p:sldId id="344" r:id="rId46"/>
    <p:sldId id="345" r:id="rId47"/>
    <p:sldId id="346" r:id="rId48"/>
    <p:sldId id="347" r:id="rId49"/>
    <p:sldId id="348" r:id="rId50"/>
    <p:sldId id="398" r:id="rId51"/>
    <p:sldId id="399" r:id="rId52"/>
    <p:sldId id="400" r:id="rId5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33492B-AF59-4C40-9FA7-D5A48FBAA796}" type="datetimeFigureOut">
              <a:rPr kumimoji="1" lang="ja-JP" altLang="en-US" smtClean="0"/>
              <a:pPr/>
              <a:t>2014/5/31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C54F5-5E20-4E94-BDA4-742B4BA2DB1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67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67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CACA74-A4D7-400D-AF52-0A6883AF2E2B}" type="slidenum">
              <a:rPr lang="ja-JP" altLang="en-US" smtClean="0">
                <a:latin typeface="Arial" pitchFamily="34" charset="0"/>
              </a:rPr>
              <a:pPr/>
              <a:t>14</a:t>
            </a:fld>
            <a:endParaRPr lang="ja-JP" alt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77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77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B98BA1-4CB5-497F-AA4F-EA82C7DF60A2}" type="slidenum">
              <a:rPr lang="ja-JP" altLang="en-US" smtClean="0">
                <a:latin typeface="Arial" pitchFamily="34" charset="0"/>
              </a:rPr>
              <a:pPr/>
              <a:t>15</a:t>
            </a:fld>
            <a:endParaRPr lang="ja-JP" alt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8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8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3695C-7665-4DB8-A8D5-A92EF4A1CD22}" type="slidenum">
              <a:rPr lang="ja-JP" altLang="en-US" smtClean="0">
                <a:latin typeface="Arial" pitchFamily="34" charset="0"/>
              </a:rPr>
              <a:pPr/>
              <a:t>17</a:t>
            </a:fld>
            <a:endParaRPr lang="ja-JP" alt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0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0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5BBA42-75EA-427C-8FFA-F0312979D632}" type="slidenum">
              <a:rPr lang="ja-JP" altLang="en-US" smtClean="0">
                <a:latin typeface="Arial" pitchFamily="34" charset="0"/>
              </a:rPr>
              <a:pPr/>
              <a:t>20</a:t>
            </a:fld>
            <a:endParaRPr lang="ja-JP" alt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18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18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045150-BE6A-4BCE-9CA8-D6B3035EA275}" type="slidenum">
              <a:rPr lang="ja-JP" altLang="en-US" smtClean="0">
                <a:latin typeface="Arial" pitchFamily="34" charset="0"/>
              </a:rPr>
              <a:pPr/>
              <a:t>21</a:t>
            </a:fld>
            <a:endParaRPr lang="ja-JP" alt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28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28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8530BE-E44F-4681-BFE2-E0808997C881}" type="slidenum">
              <a:rPr lang="ja-JP" altLang="en-US" smtClean="0">
                <a:latin typeface="Arial" pitchFamily="34" charset="0"/>
              </a:rPr>
              <a:pPr/>
              <a:t>22</a:t>
            </a:fld>
            <a:endParaRPr lang="ja-JP" alt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38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38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6E6175-EDF6-46B7-9CED-978CCA593294}" type="slidenum">
              <a:rPr lang="ja-JP" altLang="en-US" smtClean="0">
                <a:latin typeface="Arial" pitchFamily="34" charset="0"/>
              </a:rPr>
              <a:pPr/>
              <a:t>23</a:t>
            </a:fld>
            <a:endParaRPr lang="ja-JP" alt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48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49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318FB3-B7BD-4067-8600-33F3CA4B60EF}" type="slidenum">
              <a:rPr lang="ja-JP" altLang="en-US" smtClean="0">
                <a:latin typeface="Arial" pitchFamily="34" charset="0"/>
              </a:rPr>
              <a:pPr/>
              <a:t>24</a:t>
            </a:fld>
            <a:endParaRPr lang="ja-JP" alt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59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59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8E78D3-C8D4-46C2-8D4D-9E683221EA2D}" type="slidenum">
              <a:rPr lang="ja-JP" altLang="en-US" smtClean="0">
                <a:latin typeface="Arial" pitchFamily="34" charset="0"/>
              </a:rPr>
              <a:pPr/>
              <a:t>25</a:t>
            </a:fld>
            <a:endParaRPr lang="ja-JP" alt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69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69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C7E0FE-0ED0-4EF1-B62C-9697365456EB}" type="slidenum">
              <a:rPr lang="ja-JP" altLang="en-US" smtClean="0">
                <a:latin typeface="Arial" pitchFamily="34" charset="0"/>
              </a:rPr>
              <a:pPr/>
              <a:t>26</a:t>
            </a:fld>
            <a:endParaRPr lang="ja-JP"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58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58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B62D8D-D1F1-4C3D-BA63-5133AB60F37A}" type="slidenum">
              <a:rPr lang="ja-JP" altLang="en-US" smtClean="0">
                <a:latin typeface="Arial" pitchFamily="34" charset="0"/>
              </a:rPr>
              <a:pPr/>
              <a:t>3</a:t>
            </a:fld>
            <a:endParaRPr lang="ja-JP" alt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89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89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D322C6-B7C0-4185-8A07-EBB30BEFE075}" type="slidenum">
              <a:rPr lang="ja-JP" altLang="en-US" smtClean="0">
                <a:latin typeface="Arial" pitchFamily="34" charset="0"/>
              </a:rPr>
              <a:pPr/>
              <a:t>27</a:t>
            </a:fld>
            <a:endParaRPr lang="ja-JP" alt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00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00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129993-A079-4527-A9A0-9FF8669B3110}" type="slidenum">
              <a:rPr lang="ja-JP" altLang="en-US" smtClean="0">
                <a:latin typeface="Arial" pitchFamily="34" charset="0"/>
              </a:rPr>
              <a:pPr/>
              <a:t>28</a:t>
            </a:fld>
            <a:endParaRPr lang="ja-JP" alt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33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33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BC82F5-6ACE-4E02-87FE-3EB10493FDC2}" type="slidenum">
              <a:rPr lang="ja-JP" altLang="en-US" smtClean="0">
                <a:latin typeface="Arial" pitchFamily="34" charset="0"/>
              </a:rPr>
              <a:pPr/>
              <a:t>30</a:t>
            </a:fld>
            <a:endParaRPr lang="ja-JP" alt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718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718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2A95BE-1950-4754-B001-9BB51D4F483C}" type="slidenum">
              <a:rPr lang="ja-JP" altLang="en-US" smtClean="0">
                <a:latin typeface="Arial" pitchFamily="34" charset="0"/>
              </a:rPr>
              <a:pPr/>
              <a:t>34</a:t>
            </a:fld>
            <a:endParaRPr lang="ja-JP" alt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821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821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F23547-D75D-4C06-AD85-520F770565EC}" type="slidenum">
              <a:rPr lang="ja-JP" altLang="en-US" smtClean="0">
                <a:latin typeface="Arial" pitchFamily="34" charset="0"/>
              </a:rPr>
              <a:pPr/>
              <a:t>35</a:t>
            </a:fld>
            <a:endParaRPr lang="ja-JP" alt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923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923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DB11E9-D6FA-4C3E-B933-D78FA19F2EC0}" type="slidenum">
              <a:rPr lang="ja-JP" altLang="en-US" smtClean="0">
                <a:latin typeface="Arial" pitchFamily="34" charset="0"/>
              </a:rPr>
              <a:pPr/>
              <a:t>36</a:t>
            </a:fld>
            <a:endParaRPr lang="ja-JP" alt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02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026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A7BE7B-70F5-4E48-BE51-7C4E7AB297B1}" type="slidenum">
              <a:rPr lang="ja-JP" altLang="en-US" smtClean="0">
                <a:latin typeface="Arial" pitchFamily="34" charset="0"/>
              </a:rPr>
              <a:pPr/>
              <a:t>37</a:t>
            </a:fld>
            <a:endParaRPr lang="ja-JP" alt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2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128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93ABF8-4B80-4DC8-81AC-6C55E3C91AE1}" type="slidenum">
              <a:rPr lang="ja-JP" altLang="en-US" smtClean="0">
                <a:latin typeface="Arial" pitchFamily="34" charset="0"/>
              </a:rPr>
              <a:pPr/>
              <a:t>38</a:t>
            </a:fld>
            <a:endParaRPr lang="ja-JP" alt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64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64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E096AD-9BCE-4F05-8B16-F5718CDAEBE7}" type="slidenum">
              <a:rPr lang="ja-JP" altLang="en-US" smtClean="0">
                <a:latin typeface="Arial" pitchFamily="34" charset="0"/>
              </a:rPr>
              <a:pPr/>
              <a:t>39</a:t>
            </a:fld>
            <a:endParaRPr lang="ja-JP" alt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74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74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BED924-DB0E-4CB6-87E6-B66283DA1AE4}" type="slidenum">
              <a:rPr lang="ja-JP" altLang="en-US" smtClean="0">
                <a:latin typeface="Arial" pitchFamily="34" charset="0"/>
              </a:rPr>
              <a:pPr/>
              <a:t>40</a:t>
            </a:fld>
            <a:endParaRPr lang="ja-JP"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485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4851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24672D-2299-48DA-90B3-49DFE589CB05}" type="slidenum">
              <a:rPr lang="ja-JP" altLang="en-US" smtClean="0">
                <a:latin typeface="Arial" pitchFamily="34" charset="0"/>
              </a:rPr>
              <a:pPr/>
              <a:t>6</a:t>
            </a:fld>
            <a:endParaRPr lang="ja-JP" alt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84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84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297FAA-9A83-4519-8BBA-1FA4D638E44C}" type="slidenum">
              <a:rPr lang="ja-JP" altLang="en-US" smtClean="0">
                <a:latin typeface="Arial" pitchFamily="34" charset="0"/>
              </a:rPr>
              <a:pPr/>
              <a:t>41</a:t>
            </a:fld>
            <a:endParaRPr lang="ja-JP" alt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43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43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7D701C-9C39-4F66-A6E9-5CE06D1B5521}" type="slidenum">
              <a:rPr lang="ja-JP" altLang="en-US" smtClean="0">
                <a:latin typeface="Arial" pitchFamily="34" charset="0"/>
              </a:rPr>
              <a:pPr/>
              <a:t>50</a:t>
            </a:fld>
            <a:endParaRPr lang="ja-JP"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4953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4954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29B06D-7BDB-418F-AE72-4030AE98CDCF}" type="slidenum">
              <a:rPr lang="ja-JP" altLang="en-US" smtClean="0">
                <a:latin typeface="Arial" pitchFamily="34" charset="0"/>
              </a:rPr>
              <a:pPr/>
              <a:t>7</a:t>
            </a:fld>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056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056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7F75AD-FE17-4214-A941-AF60EF5517FE}" type="slidenum">
              <a:rPr lang="ja-JP" altLang="en-US" smtClean="0">
                <a:latin typeface="Arial" pitchFamily="34" charset="0"/>
              </a:rPr>
              <a:pPr/>
              <a:t>8</a:t>
            </a:fld>
            <a:endParaRPr lang="ja-JP"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158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158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5F5B4D-9B1B-4199-9074-4A17400497F1}" type="slidenum">
              <a:rPr lang="ja-JP" altLang="en-US" smtClean="0">
                <a:latin typeface="Arial" pitchFamily="34" charset="0"/>
              </a:rPr>
              <a:pPr/>
              <a:t>9</a:t>
            </a:fld>
            <a:endParaRPr lang="ja-JP"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261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261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C561A8-9DB4-4C5B-A6D1-330D85D9C4CA}" type="slidenum">
              <a:rPr lang="ja-JP" altLang="en-US" smtClean="0">
                <a:latin typeface="Arial" pitchFamily="34" charset="0"/>
              </a:rPr>
              <a:pPr/>
              <a:t>10</a:t>
            </a:fld>
            <a:endParaRPr lang="ja-JP"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04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05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BF2CBB-9E53-4FA3-885E-C79186033B6F}" type="slidenum">
              <a:rPr lang="ja-JP" altLang="en-US" smtClean="0">
                <a:latin typeface="Arial" pitchFamily="34" charset="0"/>
              </a:rPr>
              <a:pPr/>
              <a:t>11</a:t>
            </a:fld>
            <a:endParaRPr lang="ja-JP" alt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B5BAD00-7EAF-4796-94BB-938237CE731C}"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FCC36-05A9-4604-A6FD-F62153A4F85F}" type="datetimeFigureOut">
              <a:rPr kumimoji="1" lang="ja-JP" altLang="en-US" smtClean="0"/>
              <a:pPr/>
              <a:t>2014/5/31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16F67-B876-419C-91AB-C03C5B13454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a:ln w="76200">
            <a:solidFill>
              <a:schemeClr val="tx1">
                <a:lumMod val="95000"/>
                <a:lumOff val="5000"/>
              </a:schemeClr>
            </a:solidFill>
          </a:ln>
        </p:spPr>
        <p:txBody>
          <a:bodyPr/>
          <a:lstStyle/>
          <a:p>
            <a:r>
              <a:rPr kumimoji="1" lang="ja-JP" altLang="en-US" dirty="0" smtClean="0"/>
              <a:t>計画</a:t>
            </a:r>
            <a:r>
              <a:rPr lang="ja-JP" altLang="en-US" dirty="0" smtClean="0"/>
              <a:t>「</a:t>
            </a:r>
            <a:r>
              <a:rPr kumimoji="1" lang="ja-JP" altLang="en-US" dirty="0" smtClean="0"/>
              <a:t>法」と</a:t>
            </a:r>
            <a:r>
              <a:rPr kumimoji="1" lang="ja-JP" altLang="en-US" dirty="0" smtClean="0"/>
              <a:t>観光</a:t>
            </a:r>
            <a:endParaRPr kumimoji="1" lang="ja-JP" altLang="en-US" dirty="0"/>
          </a:p>
        </p:txBody>
      </p:sp>
      <p:sp>
        <p:nvSpPr>
          <p:cNvPr id="5" name="サブタイトル 4"/>
          <p:cNvSpPr>
            <a:spLocks noGrp="1"/>
          </p:cNvSpPr>
          <p:nvPr>
            <p:ph type="subTitle" idx="1"/>
          </p:nvPr>
        </p:nvSpPr>
        <p:spPr>
          <a:xfrm>
            <a:off x="971600" y="4102224"/>
            <a:ext cx="7416824" cy="766936"/>
          </a:xfrm>
        </p:spPr>
        <p:txBody>
          <a:bodyPr/>
          <a:lstStyle/>
          <a:p>
            <a:r>
              <a:rPr kumimoji="1" lang="ja-JP" altLang="en-US" dirty="0" smtClean="0">
                <a:solidFill>
                  <a:schemeClr val="tx1">
                    <a:lumMod val="95000"/>
                    <a:lumOff val="5000"/>
                  </a:schemeClr>
                </a:solidFill>
              </a:rPr>
              <a:t>全総、リゾート法、エコツーリズム推進法</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計画の規範性</a:t>
            </a:r>
          </a:p>
        </p:txBody>
      </p:sp>
      <p:sp>
        <p:nvSpPr>
          <p:cNvPr id="202755" name="コンテンツ プレースホルダ 2"/>
          <p:cNvSpPr>
            <a:spLocks noGrp="1"/>
          </p:cNvSpPr>
          <p:nvPr>
            <p:ph idx="1"/>
          </p:nvPr>
        </p:nvSpPr>
        <p:spPr/>
        <p:txBody>
          <a:bodyPr/>
          <a:lstStyle/>
          <a:p>
            <a:r>
              <a:rPr lang="ja-JP" altLang="en-US" smtClean="0"/>
              <a:t>都市と農村の配置　人口配分というヒトの移動は強制力なくして不可能</a:t>
            </a:r>
            <a:endParaRPr lang="en-US" altLang="ja-JP" smtClean="0"/>
          </a:p>
          <a:p>
            <a:r>
              <a:rPr lang="ja-JP" altLang="en-US" smtClean="0"/>
              <a:t>物動計画は国家総動員法で経験済みであったが、人の移動については「防空体制の確立という千載一遇のチャンス」でもできなかった</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コンテスト行政への批判</a:t>
            </a:r>
          </a:p>
        </p:txBody>
      </p:sp>
      <p:sp>
        <p:nvSpPr>
          <p:cNvPr id="240643" name="コンテンツ プレースホルダ 2"/>
          <p:cNvSpPr>
            <a:spLocks noGrp="1"/>
          </p:cNvSpPr>
          <p:nvPr>
            <p:ph idx="1"/>
          </p:nvPr>
        </p:nvSpPr>
        <p:spPr/>
        <p:txBody>
          <a:bodyPr>
            <a:normAutofit lnSpcReduction="10000"/>
          </a:bodyPr>
          <a:lstStyle/>
          <a:p>
            <a:r>
              <a:rPr lang="ja-JP" altLang="en-US" smtClean="0"/>
              <a:t>明治政府　市町村　　　　地上自治の中心</a:t>
            </a:r>
            <a:endParaRPr lang="en-US" altLang="ja-JP" smtClean="0"/>
          </a:p>
          <a:p>
            <a:pPr>
              <a:buFontTx/>
              <a:buNone/>
            </a:pPr>
            <a:r>
              <a:rPr lang="ja-JP" altLang="en-US" smtClean="0"/>
              <a:t>　　　　　　　　都道府県　　　内務省の出先機関</a:t>
            </a:r>
            <a:endParaRPr lang="en-US" altLang="ja-JP" smtClean="0"/>
          </a:p>
          <a:p>
            <a:r>
              <a:rPr lang="ja-JP" altLang="en-US" smtClean="0"/>
              <a:t>戦後、中央政府は自らの仕事の実施期間を喪失⇒戦前と同じ機能を果たすため補助金の活用を図る</a:t>
            </a:r>
            <a:endParaRPr lang="en-US" altLang="ja-JP" smtClean="0"/>
          </a:p>
          <a:p>
            <a:r>
              <a:rPr lang="ja-JP" altLang="en-US" smtClean="0"/>
              <a:t>国土総合開発法　特定地域計画というコンテスト行政を生みだす⇒総花化</a:t>
            </a:r>
            <a:endParaRPr lang="en-US" altLang="ja-JP" smtClean="0"/>
          </a:p>
          <a:p>
            <a:r>
              <a:rPr lang="ja-JP" altLang="en-US" smtClean="0"/>
              <a:t>金太郎飴⇒地域の個性を重視する観光へシフト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381000"/>
            <a:ext cx="1108075" cy="466725"/>
          </a:xfrm>
          <a:prstGeom prst="rect">
            <a:avLst/>
          </a:prstGeom>
          <a:noFill/>
          <a:ln w="9525">
            <a:solidFill>
              <a:schemeClr val="tx1"/>
            </a:solidFill>
            <a:miter lim="800000"/>
            <a:headEnd/>
            <a:tailEnd/>
          </a:ln>
          <a:effectLst/>
        </p:spPr>
        <p:txBody>
          <a:bodyPr wrap="none">
            <a:spAutoFit/>
          </a:bodyPr>
          <a:lstStyle/>
          <a:p>
            <a:r>
              <a:rPr lang="ja-JP" altLang="en-US" dirty="0"/>
              <a:t>計画法</a:t>
            </a:r>
          </a:p>
        </p:txBody>
      </p:sp>
      <p:sp>
        <p:nvSpPr>
          <p:cNvPr id="4099" name="Text Box 3"/>
          <p:cNvSpPr txBox="1">
            <a:spLocks noChangeArrowheads="1"/>
          </p:cNvSpPr>
          <p:nvPr/>
        </p:nvSpPr>
        <p:spPr bwMode="auto">
          <a:xfrm>
            <a:off x="2286000" y="458788"/>
            <a:ext cx="4572000" cy="366712"/>
          </a:xfrm>
          <a:prstGeom prst="rect">
            <a:avLst/>
          </a:prstGeom>
          <a:noFill/>
          <a:ln w="9525">
            <a:noFill/>
            <a:miter lim="800000"/>
            <a:headEnd/>
            <a:tailEnd/>
          </a:ln>
          <a:effectLst/>
        </p:spPr>
        <p:txBody>
          <a:bodyPr wrap="none">
            <a:spAutoFit/>
          </a:bodyPr>
          <a:lstStyle/>
          <a:p>
            <a:r>
              <a:rPr lang="ja-JP" altLang="en-US" sz="1800"/>
              <a:t>国土計画関連の法定計画だけでも百を超える</a:t>
            </a:r>
            <a:endParaRPr lang="ja-JP" altLang="en-US"/>
          </a:p>
        </p:txBody>
      </p:sp>
      <p:sp>
        <p:nvSpPr>
          <p:cNvPr id="4100" name="Text Box 4"/>
          <p:cNvSpPr txBox="1">
            <a:spLocks noChangeArrowheads="1"/>
          </p:cNvSpPr>
          <p:nvPr/>
        </p:nvSpPr>
        <p:spPr bwMode="auto">
          <a:xfrm>
            <a:off x="2092325" y="2505075"/>
            <a:ext cx="803275" cy="466725"/>
          </a:xfrm>
          <a:prstGeom prst="rect">
            <a:avLst/>
          </a:prstGeom>
          <a:noFill/>
          <a:ln w="9525">
            <a:solidFill>
              <a:schemeClr val="tx1"/>
            </a:solidFill>
            <a:miter lim="800000"/>
            <a:headEnd/>
            <a:tailEnd/>
          </a:ln>
          <a:effectLst/>
        </p:spPr>
        <p:txBody>
          <a:bodyPr wrap="none">
            <a:spAutoFit/>
          </a:bodyPr>
          <a:lstStyle/>
          <a:p>
            <a:r>
              <a:rPr lang="ja-JP" altLang="en-US"/>
              <a:t>税制</a:t>
            </a:r>
          </a:p>
        </p:txBody>
      </p:sp>
      <p:sp>
        <p:nvSpPr>
          <p:cNvPr id="4101" name="Text Box 5"/>
          <p:cNvSpPr txBox="1">
            <a:spLocks noChangeArrowheads="1"/>
          </p:cNvSpPr>
          <p:nvPr/>
        </p:nvSpPr>
        <p:spPr bwMode="auto">
          <a:xfrm>
            <a:off x="2025650" y="3124200"/>
            <a:ext cx="793750" cy="457200"/>
          </a:xfrm>
          <a:prstGeom prst="rect">
            <a:avLst/>
          </a:prstGeom>
          <a:noFill/>
          <a:ln w="9525">
            <a:noFill/>
            <a:miter lim="800000"/>
            <a:headEnd/>
            <a:tailEnd/>
          </a:ln>
          <a:effectLst/>
        </p:spPr>
        <p:txBody>
          <a:bodyPr wrap="none">
            <a:spAutoFit/>
          </a:bodyPr>
          <a:lstStyle/>
          <a:p>
            <a:r>
              <a:rPr lang="ja-JP" altLang="en-US"/>
              <a:t>法制</a:t>
            </a:r>
          </a:p>
        </p:txBody>
      </p:sp>
      <p:sp>
        <p:nvSpPr>
          <p:cNvPr id="4102" name="Text Box 6"/>
          <p:cNvSpPr txBox="1">
            <a:spLocks noChangeArrowheads="1"/>
          </p:cNvSpPr>
          <p:nvPr/>
        </p:nvSpPr>
        <p:spPr bwMode="auto">
          <a:xfrm>
            <a:off x="2041525" y="3657600"/>
            <a:ext cx="793750" cy="457200"/>
          </a:xfrm>
          <a:prstGeom prst="rect">
            <a:avLst/>
          </a:prstGeom>
          <a:noFill/>
          <a:ln w="9525">
            <a:noFill/>
            <a:miter lim="800000"/>
            <a:headEnd/>
            <a:tailEnd/>
          </a:ln>
          <a:effectLst/>
        </p:spPr>
        <p:txBody>
          <a:bodyPr wrap="none">
            <a:spAutoFit/>
          </a:bodyPr>
          <a:lstStyle/>
          <a:p>
            <a:r>
              <a:rPr lang="ja-JP" altLang="en-US"/>
              <a:t>財投</a:t>
            </a:r>
          </a:p>
        </p:txBody>
      </p:sp>
      <p:sp>
        <p:nvSpPr>
          <p:cNvPr id="4103" name="Rectangle 7"/>
          <p:cNvSpPr>
            <a:spLocks noChangeArrowheads="1"/>
          </p:cNvSpPr>
          <p:nvPr/>
        </p:nvSpPr>
        <p:spPr bwMode="auto">
          <a:xfrm>
            <a:off x="1676400" y="2286000"/>
            <a:ext cx="2209800" cy="2590800"/>
          </a:xfrm>
          <a:prstGeom prst="rect">
            <a:avLst/>
          </a:prstGeom>
          <a:noFill/>
          <a:ln w="9525">
            <a:solidFill>
              <a:schemeClr val="tx1"/>
            </a:solidFill>
            <a:miter lim="800000"/>
            <a:headEnd/>
            <a:tailEnd/>
          </a:ln>
          <a:effectLst/>
        </p:spPr>
        <p:txBody>
          <a:bodyPr wrap="none" anchor="ctr"/>
          <a:lstStyle/>
          <a:p>
            <a:endParaRPr lang="ja-JP" altLang="en-US"/>
          </a:p>
        </p:txBody>
      </p:sp>
      <p:sp>
        <p:nvSpPr>
          <p:cNvPr id="4104" name="Text Box 8"/>
          <p:cNvSpPr txBox="1">
            <a:spLocks noChangeArrowheads="1"/>
          </p:cNvSpPr>
          <p:nvPr/>
        </p:nvSpPr>
        <p:spPr bwMode="auto">
          <a:xfrm>
            <a:off x="1600200" y="4876800"/>
            <a:ext cx="2479675" cy="457200"/>
          </a:xfrm>
          <a:prstGeom prst="rect">
            <a:avLst/>
          </a:prstGeom>
          <a:noFill/>
          <a:ln w="9525">
            <a:noFill/>
            <a:miter lim="800000"/>
            <a:headEnd/>
            <a:tailEnd/>
          </a:ln>
          <a:effectLst/>
        </p:spPr>
        <p:txBody>
          <a:bodyPr wrap="none">
            <a:spAutoFit/>
          </a:bodyPr>
          <a:lstStyle/>
          <a:p>
            <a:r>
              <a:rPr lang="ja-JP" altLang="en-US"/>
              <a:t>（政策パッケージ）</a:t>
            </a:r>
          </a:p>
        </p:txBody>
      </p:sp>
      <p:sp>
        <p:nvSpPr>
          <p:cNvPr id="4105" name="Text Box 9"/>
          <p:cNvSpPr txBox="1">
            <a:spLocks noChangeArrowheads="1"/>
          </p:cNvSpPr>
          <p:nvPr/>
        </p:nvSpPr>
        <p:spPr bwMode="auto">
          <a:xfrm>
            <a:off x="4572000" y="3352800"/>
            <a:ext cx="1108075" cy="466725"/>
          </a:xfrm>
          <a:prstGeom prst="rect">
            <a:avLst/>
          </a:prstGeom>
          <a:noFill/>
          <a:ln w="9525">
            <a:solidFill>
              <a:schemeClr val="tx1"/>
            </a:solidFill>
            <a:miter lim="800000"/>
            <a:headEnd/>
            <a:tailEnd/>
          </a:ln>
          <a:effectLst/>
        </p:spPr>
        <p:txBody>
          <a:bodyPr wrap="none">
            <a:spAutoFit/>
          </a:bodyPr>
          <a:lstStyle/>
          <a:p>
            <a:r>
              <a:rPr lang="ja-JP" altLang="en-US"/>
              <a:t>計画化</a:t>
            </a:r>
          </a:p>
        </p:txBody>
      </p:sp>
      <p:sp>
        <p:nvSpPr>
          <p:cNvPr id="4106" name="Text Box 10"/>
          <p:cNvSpPr txBox="1">
            <a:spLocks noChangeArrowheads="1"/>
          </p:cNvSpPr>
          <p:nvPr/>
        </p:nvSpPr>
        <p:spPr bwMode="auto">
          <a:xfrm>
            <a:off x="6172200" y="2286000"/>
            <a:ext cx="558800" cy="1016000"/>
          </a:xfrm>
          <a:prstGeom prst="rect">
            <a:avLst/>
          </a:prstGeom>
          <a:noFill/>
          <a:ln w="9525">
            <a:solidFill>
              <a:schemeClr val="tx1"/>
            </a:solidFill>
            <a:miter lim="800000"/>
            <a:headEnd/>
            <a:tailEnd/>
          </a:ln>
          <a:effectLst/>
        </p:spPr>
        <p:txBody>
          <a:bodyPr vert="eaVert" wrap="none">
            <a:spAutoFit/>
          </a:bodyPr>
          <a:lstStyle/>
          <a:p>
            <a:r>
              <a:rPr lang="ja-JP" altLang="en-US"/>
              <a:t>自治体</a:t>
            </a:r>
          </a:p>
        </p:txBody>
      </p:sp>
      <p:sp>
        <p:nvSpPr>
          <p:cNvPr id="4107" name="Text Box 11"/>
          <p:cNvSpPr txBox="1">
            <a:spLocks noChangeArrowheads="1"/>
          </p:cNvSpPr>
          <p:nvPr/>
        </p:nvSpPr>
        <p:spPr bwMode="auto">
          <a:xfrm>
            <a:off x="6172200" y="3886200"/>
            <a:ext cx="558800" cy="711200"/>
          </a:xfrm>
          <a:prstGeom prst="rect">
            <a:avLst/>
          </a:prstGeom>
          <a:noFill/>
          <a:ln w="9525">
            <a:solidFill>
              <a:schemeClr val="tx1"/>
            </a:solidFill>
            <a:miter lim="800000"/>
            <a:headEnd/>
            <a:tailEnd/>
          </a:ln>
          <a:effectLst/>
        </p:spPr>
        <p:txBody>
          <a:bodyPr vert="eaVert" wrap="none">
            <a:spAutoFit/>
          </a:bodyPr>
          <a:lstStyle/>
          <a:p>
            <a:r>
              <a:rPr lang="ja-JP" altLang="en-US"/>
              <a:t>業界</a:t>
            </a:r>
          </a:p>
        </p:txBody>
      </p:sp>
      <p:sp>
        <p:nvSpPr>
          <p:cNvPr id="4108" name="AutoShape 12"/>
          <p:cNvSpPr>
            <a:spLocks noChangeArrowheads="1"/>
          </p:cNvSpPr>
          <p:nvPr/>
        </p:nvSpPr>
        <p:spPr bwMode="auto">
          <a:xfrm>
            <a:off x="3048000" y="3048000"/>
            <a:ext cx="485775" cy="1447800"/>
          </a:xfrm>
          <a:prstGeom prst="upArrow">
            <a:avLst>
              <a:gd name="adj1" fmla="val 50000"/>
              <a:gd name="adj2" fmla="val 74510"/>
            </a:avLst>
          </a:prstGeom>
          <a:noFill/>
          <a:ln w="9525">
            <a:solidFill>
              <a:schemeClr val="tx1"/>
            </a:solidFill>
            <a:miter lim="800000"/>
            <a:headEnd/>
            <a:tailEnd/>
          </a:ln>
          <a:effectLst/>
        </p:spPr>
        <p:txBody>
          <a:bodyPr vert="eaVert" wrap="none" anchor="ctr"/>
          <a:lstStyle/>
          <a:p>
            <a:endParaRPr lang="ja-JP" altLang="en-US"/>
          </a:p>
        </p:txBody>
      </p:sp>
      <p:sp>
        <p:nvSpPr>
          <p:cNvPr id="4109" name="Text Box 13"/>
          <p:cNvSpPr txBox="1">
            <a:spLocks noChangeArrowheads="1"/>
          </p:cNvSpPr>
          <p:nvPr/>
        </p:nvSpPr>
        <p:spPr bwMode="auto">
          <a:xfrm>
            <a:off x="2178050" y="4267200"/>
            <a:ext cx="869950" cy="457200"/>
          </a:xfrm>
          <a:prstGeom prst="rect">
            <a:avLst/>
          </a:prstGeom>
          <a:noFill/>
          <a:ln w="9525">
            <a:noFill/>
            <a:miter lim="800000"/>
            <a:headEnd/>
            <a:tailEnd/>
          </a:ln>
          <a:effectLst/>
        </p:spPr>
        <p:txBody>
          <a:bodyPr>
            <a:spAutoFit/>
          </a:bodyPr>
          <a:lstStyle/>
          <a:p>
            <a:r>
              <a:rPr lang="ja-JP" altLang="en-US"/>
              <a:t>補助</a:t>
            </a:r>
          </a:p>
        </p:txBody>
      </p:sp>
      <p:sp>
        <p:nvSpPr>
          <p:cNvPr id="4110" name="Text Box 14"/>
          <p:cNvSpPr txBox="1">
            <a:spLocks noChangeArrowheads="1"/>
          </p:cNvSpPr>
          <p:nvPr/>
        </p:nvSpPr>
        <p:spPr bwMode="auto">
          <a:xfrm>
            <a:off x="5729288" y="5202238"/>
            <a:ext cx="2286000" cy="457200"/>
          </a:xfrm>
          <a:prstGeom prst="rect">
            <a:avLst/>
          </a:prstGeom>
          <a:noFill/>
          <a:ln w="9525">
            <a:noFill/>
            <a:miter lim="800000"/>
            <a:headEnd/>
            <a:tailEnd/>
          </a:ln>
          <a:effectLst/>
        </p:spPr>
        <p:txBody>
          <a:bodyPr wrap="none">
            <a:spAutoFit/>
          </a:bodyPr>
          <a:lstStyle/>
          <a:p>
            <a:r>
              <a:rPr lang="ja-JP" altLang="en-US"/>
              <a:t>リセットが少ない</a:t>
            </a:r>
          </a:p>
        </p:txBody>
      </p:sp>
      <p:sp>
        <p:nvSpPr>
          <p:cNvPr id="4111" name="Text Box 15"/>
          <p:cNvSpPr txBox="1">
            <a:spLocks noChangeArrowheads="1"/>
          </p:cNvSpPr>
          <p:nvPr/>
        </p:nvSpPr>
        <p:spPr bwMode="auto">
          <a:xfrm>
            <a:off x="5729288" y="5715000"/>
            <a:ext cx="3490912" cy="457200"/>
          </a:xfrm>
          <a:prstGeom prst="rect">
            <a:avLst/>
          </a:prstGeom>
          <a:noFill/>
          <a:ln w="9525">
            <a:noFill/>
            <a:miter lim="800000"/>
            <a:headEnd/>
            <a:tailEnd/>
          </a:ln>
          <a:effectLst/>
        </p:spPr>
        <p:txBody>
          <a:bodyPr wrap="none">
            <a:spAutoFit/>
          </a:bodyPr>
          <a:lstStyle/>
          <a:p>
            <a:r>
              <a:rPr lang="ja-JP" altLang="en-US" dirty="0"/>
              <a:t>一国二制度の発想がない</a:t>
            </a:r>
          </a:p>
        </p:txBody>
      </p:sp>
      <p:sp>
        <p:nvSpPr>
          <p:cNvPr id="4112" name="Text Box 16"/>
          <p:cNvSpPr txBox="1">
            <a:spLocks noChangeArrowheads="1"/>
          </p:cNvSpPr>
          <p:nvPr/>
        </p:nvSpPr>
        <p:spPr bwMode="auto">
          <a:xfrm>
            <a:off x="6019800" y="838200"/>
            <a:ext cx="2622550" cy="457200"/>
          </a:xfrm>
          <a:prstGeom prst="rect">
            <a:avLst/>
          </a:prstGeom>
          <a:noFill/>
          <a:ln w="9525">
            <a:noFill/>
            <a:miter lim="800000"/>
            <a:headEnd/>
            <a:tailEnd/>
          </a:ln>
          <a:effectLst/>
        </p:spPr>
        <p:txBody>
          <a:bodyPr wrap="none">
            <a:spAutoFit/>
          </a:bodyPr>
          <a:lstStyle/>
          <a:p>
            <a:r>
              <a:rPr lang="ja-JP" altLang="en-US"/>
              <a:t>複雑化→非民主的</a:t>
            </a:r>
          </a:p>
        </p:txBody>
      </p:sp>
      <p:sp>
        <p:nvSpPr>
          <p:cNvPr id="4114" name="Text Box 18"/>
          <p:cNvSpPr txBox="1">
            <a:spLocks noChangeArrowheads="1"/>
          </p:cNvSpPr>
          <p:nvPr/>
        </p:nvSpPr>
        <p:spPr bwMode="auto">
          <a:xfrm>
            <a:off x="3108325" y="1697038"/>
            <a:ext cx="1403350" cy="457200"/>
          </a:xfrm>
          <a:prstGeom prst="rect">
            <a:avLst/>
          </a:prstGeom>
          <a:noFill/>
          <a:ln w="9525">
            <a:noFill/>
            <a:miter lim="800000"/>
            <a:headEnd/>
            <a:tailEnd/>
          </a:ln>
          <a:effectLst/>
        </p:spPr>
        <p:txBody>
          <a:bodyPr wrap="none">
            <a:spAutoFit/>
          </a:bodyPr>
          <a:lstStyle/>
          <a:p>
            <a:r>
              <a:rPr lang="ja-JP" altLang="en-US"/>
              <a:t>法律事項</a:t>
            </a:r>
          </a:p>
        </p:txBody>
      </p:sp>
      <p:cxnSp>
        <p:nvCxnSpPr>
          <p:cNvPr id="4116" name="AutoShape 20"/>
          <p:cNvCxnSpPr>
            <a:cxnSpLocks noChangeShapeType="1"/>
            <a:endCxn id="4114" idx="1"/>
          </p:cNvCxnSpPr>
          <p:nvPr/>
        </p:nvCxnSpPr>
        <p:spPr bwMode="auto">
          <a:xfrm rot="16200000">
            <a:off x="2527300" y="1989138"/>
            <a:ext cx="644525" cy="517525"/>
          </a:xfrm>
          <a:prstGeom prst="curvedConnector2">
            <a:avLst/>
          </a:prstGeom>
          <a:noFill/>
          <a:ln w="9525">
            <a:solidFill>
              <a:schemeClr val="tx1"/>
            </a:solidFill>
            <a:round/>
            <a:headEnd/>
            <a:tailEnd type="triangle" w="med" len="med"/>
          </a:ln>
          <a:effectLst/>
        </p:spPr>
      </p:cxnSp>
      <p:sp>
        <p:nvSpPr>
          <p:cNvPr id="4117" name="Text Box 21"/>
          <p:cNvSpPr txBox="1">
            <a:spLocks noChangeArrowheads="1"/>
          </p:cNvSpPr>
          <p:nvPr/>
        </p:nvSpPr>
        <p:spPr bwMode="auto">
          <a:xfrm rot="1011433">
            <a:off x="8388350" y="1752600"/>
            <a:ext cx="558800" cy="1320800"/>
          </a:xfrm>
          <a:prstGeom prst="rect">
            <a:avLst/>
          </a:prstGeom>
          <a:noFill/>
          <a:ln w="9525">
            <a:solidFill>
              <a:schemeClr val="tx1"/>
            </a:solidFill>
            <a:miter lim="800000"/>
            <a:headEnd/>
            <a:tailEnd/>
          </a:ln>
          <a:effectLst/>
        </p:spPr>
        <p:txBody>
          <a:bodyPr vert="eaVert" wrap="none">
            <a:spAutoFit/>
          </a:bodyPr>
          <a:lstStyle/>
          <a:p>
            <a:r>
              <a:rPr lang="ja-JP" altLang="en-US"/>
              <a:t>政策評価</a:t>
            </a:r>
          </a:p>
        </p:txBody>
      </p:sp>
      <p:sp>
        <p:nvSpPr>
          <p:cNvPr id="4118" name="Text Box 22"/>
          <p:cNvSpPr txBox="1">
            <a:spLocks noChangeArrowheads="1"/>
          </p:cNvSpPr>
          <p:nvPr/>
        </p:nvSpPr>
        <p:spPr bwMode="auto">
          <a:xfrm rot="693640">
            <a:off x="304800" y="3352800"/>
            <a:ext cx="549275" cy="2352675"/>
          </a:xfrm>
          <a:prstGeom prst="rect">
            <a:avLst/>
          </a:prstGeom>
          <a:noFill/>
          <a:ln w="9525">
            <a:noFill/>
            <a:miter lim="800000"/>
            <a:headEnd/>
            <a:tailEnd/>
          </a:ln>
          <a:effectLst/>
        </p:spPr>
        <p:txBody>
          <a:bodyPr vert="eaVert" wrap="none">
            <a:spAutoFit/>
          </a:bodyPr>
          <a:lstStyle/>
          <a:p>
            <a:r>
              <a:rPr lang="ja-JP" altLang="en-US"/>
              <a:t>大蔵省のスタンス</a:t>
            </a:r>
          </a:p>
        </p:txBody>
      </p:sp>
      <p:sp>
        <p:nvSpPr>
          <p:cNvPr id="4119" name="Text Box 23"/>
          <p:cNvSpPr txBox="1">
            <a:spLocks noChangeArrowheads="1"/>
          </p:cNvSpPr>
          <p:nvPr/>
        </p:nvSpPr>
        <p:spPr bwMode="auto">
          <a:xfrm>
            <a:off x="1046163" y="5562600"/>
            <a:ext cx="3983037" cy="457200"/>
          </a:xfrm>
          <a:prstGeom prst="rect">
            <a:avLst/>
          </a:prstGeom>
          <a:noFill/>
          <a:ln w="9525">
            <a:noFill/>
            <a:miter lim="800000"/>
            <a:headEnd/>
            <a:tailEnd/>
          </a:ln>
          <a:effectLst/>
        </p:spPr>
        <p:txBody>
          <a:bodyPr wrap="none">
            <a:spAutoFit/>
          </a:bodyPr>
          <a:lstStyle/>
          <a:p>
            <a:r>
              <a:rPr lang="ja-JP" altLang="en-US"/>
              <a:t>法律補助より予算補助を選好</a:t>
            </a:r>
          </a:p>
        </p:txBody>
      </p:sp>
      <p:sp>
        <p:nvSpPr>
          <p:cNvPr id="4120" name="Text Box 24"/>
          <p:cNvSpPr txBox="1">
            <a:spLocks noChangeArrowheads="1"/>
          </p:cNvSpPr>
          <p:nvPr/>
        </p:nvSpPr>
        <p:spPr bwMode="auto">
          <a:xfrm>
            <a:off x="1066800" y="6040438"/>
            <a:ext cx="3797300" cy="457200"/>
          </a:xfrm>
          <a:prstGeom prst="rect">
            <a:avLst/>
          </a:prstGeom>
          <a:noFill/>
          <a:ln w="9525">
            <a:noFill/>
            <a:miter lim="800000"/>
            <a:headEnd/>
            <a:tailEnd/>
          </a:ln>
          <a:effectLst/>
        </p:spPr>
        <p:txBody>
          <a:bodyPr wrap="none">
            <a:spAutoFit/>
          </a:bodyPr>
          <a:lstStyle/>
          <a:p>
            <a:r>
              <a:rPr lang="ja-JP" altLang="en-US"/>
              <a:t>税制特別措置は法律を選好</a:t>
            </a:r>
          </a:p>
        </p:txBody>
      </p:sp>
      <p:cxnSp>
        <p:nvCxnSpPr>
          <p:cNvPr id="4122" name="AutoShape 26"/>
          <p:cNvCxnSpPr>
            <a:cxnSpLocks noChangeShapeType="1"/>
            <a:stCxn id="4120" idx="1"/>
            <a:endCxn id="4100" idx="1"/>
          </p:cNvCxnSpPr>
          <p:nvPr/>
        </p:nvCxnSpPr>
        <p:spPr bwMode="auto">
          <a:xfrm rot="10800000" flipH="1">
            <a:off x="1066800" y="2738438"/>
            <a:ext cx="1025525" cy="3530600"/>
          </a:xfrm>
          <a:prstGeom prst="curvedConnector3">
            <a:avLst>
              <a:gd name="adj1" fmla="val -22292"/>
            </a:avLst>
          </a:prstGeom>
          <a:noFill/>
          <a:ln w="9525">
            <a:solidFill>
              <a:schemeClr val="tx1"/>
            </a:solidFill>
            <a:round/>
            <a:headEnd/>
            <a:tailEnd type="triangle" w="med" len="med"/>
          </a:ln>
          <a:effectLst/>
        </p:spPr>
      </p:cxnSp>
      <p:cxnSp>
        <p:nvCxnSpPr>
          <p:cNvPr id="4123" name="AutoShape 27"/>
          <p:cNvCxnSpPr>
            <a:cxnSpLocks noChangeShapeType="1"/>
            <a:stCxn id="4119" idx="1"/>
            <a:endCxn id="4109" idx="1"/>
          </p:cNvCxnSpPr>
          <p:nvPr/>
        </p:nvCxnSpPr>
        <p:spPr bwMode="auto">
          <a:xfrm rot="10800000" flipH="1">
            <a:off x="1046163" y="4495800"/>
            <a:ext cx="1131887" cy="1295400"/>
          </a:xfrm>
          <a:prstGeom prst="curvedConnector3">
            <a:avLst>
              <a:gd name="adj1" fmla="val 6310"/>
            </a:avLst>
          </a:prstGeom>
          <a:noFill/>
          <a:ln w="9525">
            <a:solidFill>
              <a:schemeClr val="tx1"/>
            </a:solidFill>
            <a:round/>
            <a:headEnd/>
            <a:tailEnd type="triangle" w="med" len="med"/>
          </a:ln>
          <a:effectLst/>
        </p:spPr>
      </p:cxnSp>
      <p:sp>
        <p:nvSpPr>
          <p:cNvPr id="4124" name="AutoShape 28"/>
          <p:cNvSpPr>
            <a:spLocks noChangeArrowheads="1"/>
          </p:cNvSpPr>
          <p:nvPr/>
        </p:nvSpPr>
        <p:spPr bwMode="auto">
          <a:xfrm>
            <a:off x="4419600" y="1752600"/>
            <a:ext cx="381000" cy="381000"/>
          </a:xfrm>
          <a:prstGeom prst="rightArrow">
            <a:avLst>
              <a:gd name="adj1" fmla="val 50000"/>
              <a:gd name="adj2" fmla="val 25000"/>
            </a:avLst>
          </a:prstGeom>
          <a:noFill/>
          <a:ln w="9525">
            <a:solidFill>
              <a:schemeClr val="tx1"/>
            </a:solidFill>
            <a:miter lim="800000"/>
            <a:headEnd/>
            <a:tailEnd/>
          </a:ln>
          <a:effectLst/>
        </p:spPr>
        <p:txBody>
          <a:bodyPr wrap="none" anchor="ctr"/>
          <a:lstStyle/>
          <a:p>
            <a:endParaRPr lang="ja-JP" altLang="en-US"/>
          </a:p>
        </p:txBody>
      </p:sp>
      <p:sp>
        <p:nvSpPr>
          <p:cNvPr id="4125" name="Text Box 29"/>
          <p:cNvSpPr txBox="1">
            <a:spLocks noChangeArrowheads="1"/>
          </p:cNvSpPr>
          <p:nvPr/>
        </p:nvSpPr>
        <p:spPr bwMode="auto">
          <a:xfrm>
            <a:off x="4724400" y="1447800"/>
            <a:ext cx="458788" cy="1463675"/>
          </a:xfrm>
          <a:prstGeom prst="rect">
            <a:avLst/>
          </a:prstGeom>
          <a:noFill/>
          <a:ln w="9525">
            <a:noFill/>
            <a:miter lim="800000"/>
            <a:headEnd/>
            <a:tailEnd/>
          </a:ln>
          <a:effectLst/>
        </p:spPr>
        <p:txBody>
          <a:bodyPr vert="eaVert" wrap="none">
            <a:spAutoFit/>
          </a:bodyPr>
          <a:lstStyle/>
          <a:p>
            <a:r>
              <a:rPr lang="ja-JP" altLang="en-US" sz="1800"/>
              <a:t>制度を複雑化</a:t>
            </a:r>
            <a:endParaRPr lang="ja-JP" altLang="en-US"/>
          </a:p>
        </p:txBody>
      </p:sp>
      <p:sp>
        <p:nvSpPr>
          <p:cNvPr id="4126" name="AutoShape 30"/>
          <p:cNvSpPr>
            <a:spLocks/>
          </p:cNvSpPr>
          <p:nvPr/>
        </p:nvSpPr>
        <p:spPr bwMode="auto">
          <a:xfrm>
            <a:off x="4267200" y="2362200"/>
            <a:ext cx="152400" cy="2514600"/>
          </a:xfrm>
          <a:prstGeom prst="rightBrace">
            <a:avLst>
              <a:gd name="adj1" fmla="val 137500"/>
              <a:gd name="adj2" fmla="val 50000"/>
            </a:avLst>
          </a:prstGeom>
          <a:noFill/>
          <a:ln w="9525">
            <a:solidFill>
              <a:schemeClr val="tx1"/>
            </a:solidFill>
            <a:round/>
            <a:headEnd/>
            <a:tailEnd/>
          </a:ln>
          <a:effectLst/>
        </p:spPr>
        <p:txBody>
          <a:bodyPr wrap="none" anchor="ctr"/>
          <a:lstStyle/>
          <a:p>
            <a:endParaRPr lang="ja-JP" altLang="en-US"/>
          </a:p>
        </p:txBody>
      </p:sp>
      <p:cxnSp>
        <p:nvCxnSpPr>
          <p:cNvPr id="4127" name="AutoShape 31"/>
          <p:cNvCxnSpPr>
            <a:cxnSpLocks noChangeShapeType="1"/>
            <a:stCxn id="4106" idx="1"/>
            <a:endCxn id="4105" idx="0"/>
          </p:cNvCxnSpPr>
          <p:nvPr/>
        </p:nvCxnSpPr>
        <p:spPr bwMode="auto">
          <a:xfrm rot="10800000" flipV="1">
            <a:off x="5126038" y="2794000"/>
            <a:ext cx="1046162" cy="558800"/>
          </a:xfrm>
          <a:prstGeom prst="curvedConnector2">
            <a:avLst/>
          </a:prstGeom>
          <a:noFill/>
          <a:ln w="9525">
            <a:solidFill>
              <a:schemeClr val="tx1"/>
            </a:solidFill>
            <a:round/>
            <a:headEnd/>
            <a:tailEnd type="triangle" w="med" len="med"/>
          </a:ln>
          <a:effectLst/>
        </p:spPr>
      </p:cxnSp>
      <p:cxnSp>
        <p:nvCxnSpPr>
          <p:cNvPr id="4128" name="AutoShape 32"/>
          <p:cNvCxnSpPr>
            <a:cxnSpLocks noChangeShapeType="1"/>
            <a:stCxn id="4107" idx="1"/>
            <a:endCxn id="4105" idx="2"/>
          </p:cNvCxnSpPr>
          <p:nvPr/>
        </p:nvCxnSpPr>
        <p:spPr bwMode="auto">
          <a:xfrm rot="10800000">
            <a:off x="5126038" y="3819525"/>
            <a:ext cx="1046162" cy="422275"/>
          </a:xfrm>
          <a:prstGeom prst="curvedConnector2">
            <a:avLst/>
          </a:prstGeom>
          <a:noFill/>
          <a:ln w="9525">
            <a:solidFill>
              <a:schemeClr val="tx1"/>
            </a:solidFill>
            <a:round/>
            <a:headEnd/>
            <a:tailEnd type="triangle" w="med" len="med"/>
          </a:ln>
          <a:effectLst/>
        </p:spPr>
      </p:cxnSp>
      <p:sp>
        <p:nvSpPr>
          <p:cNvPr id="4129" name="Text Box 33"/>
          <p:cNvSpPr txBox="1">
            <a:spLocks noChangeArrowheads="1"/>
          </p:cNvSpPr>
          <p:nvPr/>
        </p:nvSpPr>
        <p:spPr bwMode="auto">
          <a:xfrm>
            <a:off x="7239000" y="2895600"/>
            <a:ext cx="558800" cy="1320800"/>
          </a:xfrm>
          <a:prstGeom prst="rect">
            <a:avLst/>
          </a:prstGeom>
          <a:noFill/>
          <a:ln w="9525">
            <a:solidFill>
              <a:schemeClr val="tx1"/>
            </a:solidFill>
            <a:miter lim="800000"/>
            <a:headEnd/>
            <a:tailEnd/>
          </a:ln>
          <a:effectLst/>
        </p:spPr>
        <p:txBody>
          <a:bodyPr vert="eaVert" wrap="none">
            <a:spAutoFit/>
          </a:bodyPr>
          <a:lstStyle/>
          <a:p>
            <a:r>
              <a:rPr lang="ja-JP" altLang="en-US"/>
              <a:t>関係省庁</a:t>
            </a:r>
          </a:p>
        </p:txBody>
      </p:sp>
      <p:sp>
        <p:nvSpPr>
          <p:cNvPr id="4130" name="Line 34"/>
          <p:cNvSpPr>
            <a:spLocks noChangeShapeType="1"/>
          </p:cNvSpPr>
          <p:nvPr/>
        </p:nvSpPr>
        <p:spPr bwMode="auto">
          <a:xfrm>
            <a:off x="5715000" y="3581400"/>
            <a:ext cx="1371600" cy="0"/>
          </a:xfrm>
          <a:prstGeom prst="line">
            <a:avLst/>
          </a:prstGeom>
          <a:noFill/>
          <a:ln w="38100">
            <a:solidFill>
              <a:schemeClr val="tx1"/>
            </a:solidFill>
            <a:round/>
            <a:headEnd/>
            <a:tailEnd type="triangle" w="med" len="med"/>
          </a:ln>
          <a:effectLst/>
        </p:spPr>
        <p:txBody>
          <a:bodyPr wrap="none" anchor="ctr"/>
          <a:lstStyle/>
          <a:p>
            <a:endParaRPr lang="ja-JP" altLang="en-US"/>
          </a:p>
        </p:txBody>
      </p:sp>
      <p:sp>
        <p:nvSpPr>
          <p:cNvPr id="4131" name="AutoShape 35"/>
          <p:cNvSpPr>
            <a:spLocks noChangeArrowheads="1"/>
          </p:cNvSpPr>
          <p:nvPr/>
        </p:nvSpPr>
        <p:spPr bwMode="auto">
          <a:xfrm rot="2620352">
            <a:off x="8001000" y="990600"/>
            <a:ext cx="381000" cy="1371600"/>
          </a:xfrm>
          <a:prstGeom prst="rightArrow">
            <a:avLst>
              <a:gd name="adj1" fmla="val 50000"/>
              <a:gd name="adj2" fmla="val 25000"/>
            </a:avLst>
          </a:prstGeom>
          <a:noFill/>
          <a:ln w="9525">
            <a:solidFill>
              <a:schemeClr val="tx1"/>
            </a:solidFill>
            <a:miter lim="800000"/>
            <a:headEnd/>
            <a:tailEnd/>
          </a:ln>
          <a:effectLst/>
        </p:spPr>
        <p:txBody>
          <a:bodyPr vert="eaVert" wrap="none" anchor="ctr"/>
          <a:lstStyle/>
          <a:p>
            <a:pPr algn="ctr"/>
            <a:r>
              <a:rPr lang="ja-JP" altLang="en-US"/>
              <a:t>反省</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60000"/>
              <a:lumOff val="40000"/>
            </a:schemeClr>
          </a:solidFill>
          <a:ln>
            <a:solidFill>
              <a:schemeClr val="accent1"/>
            </a:solidFill>
          </a:ln>
        </p:spPr>
        <p:txBody>
          <a:bodyPr/>
          <a:lstStyle/>
          <a:p>
            <a:r>
              <a:rPr lang="ja-JP" altLang="en-US" dirty="0" smtClean="0"/>
              <a:t>学者の怠慢</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観光政策を論じる教科書には計画に関する記述が多いが、計画は政策手段であり、政策そのものではないことの理解が欠如している</a:t>
            </a:r>
            <a:endParaRPr kumimoji="1" lang="en-US" altLang="ja-JP" dirty="0" smtClean="0"/>
          </a:p>
          <a:p>
            <a:r>
              <a:rPr lang="ja-JP" altLang="en-US" dirty="0" smtClean="0"/>
              <a:t>法定計画と非法定計画に関する認識も欠如しているところから、長期的な論述ができないままにとどまっている</a:t>
            </a:r>
            <a:endParaRPr lang="en-US" altLang="ja-JP" dirty="0" smtClean="0"/>
          </a:p>
          <a:p>
            <a:r>
              <a:rPr kumimoji="1" lang="ja-JP" altLang="en-US" dirty="0" smtClean="0"/>
              <a:t>観光の定義が明確でないことから、非観光計画の</a:t>
            </a:r>
            <a:r>
              <a:rPr kumimoji="1" lang="ja-JP" altLang="en-US" dirty="0" err="1" smtClean="0"/>
              <a:t>と</a:t>
            </a:r>
            <a:r>
              <a:rPr kumimoji="1" lang="ja-JP" altLang="en-US" dirty="0" smtClean="0"/>
              <a:t>区分もできないまま記述している</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タイトル 1"/>
          <p:cNvSpPr>
            <a:spLocks noGrp="1"/>
          </p:cNvSpPr>
          <p:nvPr>
            <p:ph type="title"/>
          </p:nvPr>
        </p:nvSpPr>
        <p:spPr>
          <a:ln w="38100">
            <a:solidFill>
              <a:schemeClr val="tx1">
                <a:lumMod val="95000"/>
                <a:lumOff val="5000"/>
              </a:schemeClr>
            </a:solidFill>
            <a:prstDash val="lgDash"/>
          </a:ln>
        </p:spPr>
        <p:txBody>
          <a:bodyPr/>
          <a:lstStyle/>
          <a:p>
            <a:pPr>
              <a:defRPr/>
            </a:pPr>
            <a:r>
              <a:rPr lang="ja-JP" altLang="en-US" dirty="0" smtClean="0"/>
              <a:t>緊急開拓</a:t>
            </a:r>
          </a:p>
        </p:txBody>
      </p:sp>
      <p:sp>
        <p:nvSpPr>
          <p:cNvPr id="206851" name="コンテンツ プレースホルダ 2"/>
          <p:cNvSpPr>
            <a:spLocks noGrp="1"/>
          </p:cNvSpPr>
          <p:nvPr>
            <p:ph idx="1"/>
          </p:nvPr>
        </p:nvSpPr>
        <p:spPr>
          <a:xfrm>
            <a:off x="457200" y="1600200"/>
            <a:ext cx="8229600" cy="5257800"/>
          </a:xfrm>
        </p:spPr>
        <p:txBody>
          <a:bodyPr/>
          <a:lstStyle/>
          <a:p>
            <a:r>
              <a:rPr lang="en-US" altLang="ja-JP" smtClean="0"/>
              <a:t>1945</a:t>
            </a:r>
            <a:r>
              <a:rPr lang="ja-JP" altLang="en-US" smtClean="0"/>
              <a:t>年　緊急開拓事業実施要領の閣議決定</a:t>
            </a:r>
            <a:endParaRPr lang="en-US" altLang="ja-JP" smtClean="0"/>
          </a:p>
          <a:p>
            <a:pPr>
              <a:buFontTx/>
              <a:buNone/>
            </a:pPr>
            <a:r>
              <a:rPr lang="ja-JP" altLang="en-US" smtClean="0"/>
              <a:t>　　５５万町歩（うち北海道７０万町歩）の開墾、１０万町歩の干拓、２１０万町歩の土地改良</a:t>
            </a:r>
            <a:endParaRPr lang="en-US" altLang="ja-JP" smtClean="0"/>
          </a:p>
          <a:p>
            <a:r>
              <a:rPr lang="ja-JP" altLang="en-US" smtClean="0"/>
              <a:t>１９４５年</a:t>
            </a:r>
            <a:r>
              <a:rPr lang="en-US" altLang="ja-JP" smtClean="0"/>
              <a:t>GHQ</a:t>
            </a:r>
            <a:r>
              <a:rPr lang="ja-JP" altLang="en-US" smtClean="0"/>
              <a:t>農地解放指令　自作農創設特別措置法</a:t>
            </a:r>
            <a:endParaRPr lang="en-US" altLang="ja-JP" smtClean="0"/>
          </a:p>
          <a:p>
            <a:r>
              <a:rPr lang="ja-JP" altLang="en-US" smtClean="0"/>
              <a:t>食糧危機は１９４５－４７年度が深刻、４８年度から徐々に解消</a:t>
            </a:r>
            <a:endParaRPr lang="en-US" altLang="ja-JP" smtClean="0"/>
          </a:p>
          <a:p>
            <a:r>
              <a:rPr lang="ja-JP" altLang="en-US" smtClean="0"/>
              <a:t>４９年　土地改良法　開拓から改良へ</a:t>
            </a:r>
            <a:endParaRPr lang="en-US" altLang="ja-JP" smtClean="0"/>
          </a:p>
          <a:p>
            <a:pPr>
              <a:buFontTx/>
              <a:buNone/>
            </a:pPr>
            <a:r>
              <a:rPr lang="ja-JP" altLang="en-US" smtClean="0"/>
              <a:t>　</a:t>
            </a:r>
            <a:r>
              <a:rPr lang="ja-JP" altLang="en-US" smtClean="0">
                <a:solidFill>
                  <a:srgbClr val="FF0000"/>
                </a:solidFill>
              </a:rPr>
              <a:t>⇒最後の干拓「柴山潟干拓」⇒最初の復活？</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農地改革等の評価</a:t>
            </a:r>
          </a:p>
        </p:txBody>
      </p:sp>
      <p:sp>
        <p:nvSpPr>
          <p:cNvPr id="207875" name="コンテンツ プレースホルダ 2"/>
          <p:cNvSpPr>
            <a:spLocks noGrp="1"/>
          </p:cNvSpPr>
          <p:nvPr>
            <p:ph idx="1"/>
          </p:nvPr>
        </p:nvSpPr>
        <p:spPr/>
        <p:txBody>
          <a:bodyPr/>
          <a:lstStyle/>
          <a:p>
            <a:r>
              <a:rPr lang="ja-JP" altLang="en-US" smtClean="0"/>
              <a:t>労働力が不足すれば地主制は改良された（橋本寿明）</a:t>
            </a:r>
            <a:endParaRPr lang="en-US" altLang="ja-JP" smtClean="0"/>
          </a:p>
          <a:p>
            <a:r>
              <a:rPr lang="ja-JP" altLang="en-US" smtClean="0"/>
              <a:t>農地の細分化→零細農家の増大、兼業化</a:t>
            </a:r>
            <a:endParaRPr lang="en-US" altLang="ja-JP" smtClean="0"/>
          </a:p>
          <a:p>
            <a:r>
              <a:rPr lang="ja-JP" altLang="en-US" smtClean="0"/>
              <a:t>農地解放の対象となった公園緑地のスプロール市街地化「農政のために都市計画、公園緑地が犠牲」（越沢朗）</a:t>
            </a:r>
            <a:endParaRPr lang="en-US" altLang="ja-JP" smtClean="0"/>
          </a:p>
          <a:p>
            <a:r>
              <a:rPr lang="ja-JP" altLang="en-US" smtClean="0"/>
              <a:t>自作農の大量増加→大量消費社会</a:t>
            </a:r>
            <a:endParaRPr lang="en-US" altLang="ja-JP" smtClean="0"/>
          </a:p>
          <a:p>
            <a:r>
              <a:rPr lang="ja-JP" altLang="en-US" smtClean="0"/>
              <a:t>人口減少社会での大都市周辺開発の再評価</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74024" y="432048"/>
            <a:ext cx="1090464" cy="5589240"/>
          </a:xfrm>
        </p:spPr>
        <p:txBody>
          <a:bodyPr vert="eaVert">
            <a:normAutofit fontScale="90000"/>
          </a:bodyPr>
          <a:lstStyle/>
          <a:p>
            <a:pPr algn="l"/>
            <a:r>
              <a:rPr kumimoji="1" lang="ja-JP" altLang="en-US" dirty="0" smtClean="0"/>
              <a:t>１９４８年</a:t>
            </a:r>
            <a:r>
              <a:rPr kumimoji="1" lang="en-US" altLang="ja-JP" dirty="0" smtClean="0"/>
              <a:t>1</a:t>
            </a:r>
            <a:r>
              <a:rPr kumimoji="1" lang="ja-JP" altLang="en-US" dirty="0" smtClean="0"/>
              <a:t>月２０日</a:t>
            </a:r>
            <a:r>
              <a:rPr kumimoji="1" lang="en-US" altLang="ja-JP" dirty="0" smtClean="0"/>
              <a:t/>
            </a:r>
            <a:br>
              <a:rPr kumimoji="1" lang="en-US" altLang="ja-JP" dirty="0" smtClean="0"/>
            </a:br>
            <a:r>
              <a:rPr lang="ja-JP" altLang="en-US" dirty="0" smtClean="0"/>
              <a:t>　　　　　　　</a:t>
            </a:r>
            <a:r>
              <a:rPr kumimoji="1" lang="ja-JP" altLang="en-US" dirty="0" smtClean="0"/>
              <a:t>東京朝日朝刊</a:t>
            </a:r>
            <a:endParaRPr kumimoji="1" lang="ja-JP" altLang="en-US" dirty="0"/>
          </a:p>
        </p:txBody>
      </p:sp>
      <p:pic>
        <p:nvPicPr>
          <p:cNvPr id="3074" name="Picture 2"/>
          <p:cNvPicPr>
            <a:picLocks noChangeAspect="1" noChangeArrowheads="1"/>
          </p:cNvPicPr>
          <p:nvPr/>
        </p:nvPicPr>
        <p:blipFill>
          <a:blip r:embed="rId2" cstate="print"/>
          <a:srcRect/>
          <a:stretch>
            <a:fillRect/>
          </a:stretch>
        </p:blipFill>
        <p:spPr bwMode="auto">
          <a:xfrm>
            <a:off x="-36512" y="116632"/>
            <a:ext cx="6552727" cy="6579852"/>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4986486" y="44624"/>
            <a:ext cx="2609850" cy="53625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電源開発</a:t>
            </a:r>
          </a:p>
        </p:txBody>
      </p:sp>
      <p:sp>
        <p:nvSpPr>
          <p:cNvPr id="208899" name="コンテンツ プレースホルダ 2"/>
          <p:cNvSpPr>
            <a:spLocks noGrp="1"/>
          </p:cNvSpPr>
          <p:nvPr>
            <p:ph idx="1"/>
          </p:nvPr>
        </p:nvSpPr>
        <p:spPr>
          <a:xfrm>
            <a:off x="457200" y="1600200"/>
            <a:ext cx="8229600" cy="4924425"/>
          </a:xfrm>
        </p:spPr>
        <p:txBody>
          <a:bodyPr/>
          <a:lstStyle/>
          <a:p>
            <a:r>
              <a:rPr lang="ja-JP" altLang="en-US" smtClean="0"/>
              <a:t>空襲による水力発電設備の被害はなかった（都市産業設備の被害は２７％）</a:t>
            </a:r>
            <a:endParaRPr lang="en-US" altLang="ja-JP" smtClean="0"/>
          </a:p>
          <a:p>
            <a:r>
              <a:rPr lang="ja-JP" altLang="en-US" smtClean="0"/>
              <a:t>火力発電所は賠償施設に指定</a:t>
            </a:r>
            <a:endParaRPr lang="en-US" altLang="ja-JP" smtClean="0"/>
          </a:p>
          <a:p>
            <a:r>
              <a:rPr lang="ja-JP" altLang="en-US" smtClean="0"/>
              <a:t>１９５０年　電気事業再編成令</a:t>
            </a:r>
            <a:endParaRPr lang="en-US" altLang="ja-JP" smtClean="0"/>
          </a:p>
          <a:p>
            <a:r>
              <a:rPr lang="ja-JP" altLang="en-US" smtClean="0"/>
              <a:t>国土総合開発実施法案、重要河川開発法案　→電源開発促進法</a:t>
            </a:r>
            <a:endParaRPr lang="en-US" altLang="ja-JP" smtClean="0"/>
          </a:p>
          <a:p>
            <a:r>
              <a:rPr lang="ja-JP" altLang="en-US" smtClean="0"/>
              <a:t>多目的ダム　黒四ダム建設に際し、佐伯宗義はダム施設の通行権を主張（</a:t>
            </a:r>
            <a:r>
              <a:rPr lang="ja-JP" altLang="en-US" smtClean="0">
                <a:solidFill>
                  <a:srgbClr val="FF0000"/>
                </a:solidFill>
              </a:rPr>
              <a:t>黒部アルペンルートの誕生につながる）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「資源」と「観光」</a:t>
            </a:r>
            <a:endParaRPr kumimoji="1" lang="ja-JP" altLang="en-US" dirty="0"/>
          </a:p>
        </p:txBody>
      </p:sp>
      <p:sp>
        <p:nvSpPr>
          <p:cNvPr id="3" name="コンテンツ プレースホルダ 2"/>
          <p:cNvSpPr>
            <a:spLocks noGrp="1"/>
          </p:cNvSpPr>
          <p:nvPr>
            <p:ph idx="1"/>
          </p:nvPr>
        </p:nvSpPr>
        <p:spPr>
          <a:xfrm>
            <a:off x="457200" y="1600201"/>
            <a:ext cx="8229600" cy="2404864"/>
          </a:xfrm>
        </p:spPr>
        <p:txBody>
          <a:bodyPr/>
          <a:lstStyle/>
          <a:p>
            <a:r>
              <a:rPr lang="ja-JP" altLang="en-US" dirty="0" smtClean="0"/>
              <a:t>１９３８年</a:t>
            </a:r>
            <a:r>
              <a:rPr lang="en-US" altLang="ja-JP" dirty="0" smtClean="0"/>
              <a:t>4</a:t>
            </a:r>
            <a:r>
              <a:rPr lang="ja-JP" altLang="ja-JP" dirty="0" smtClean="0"/>
              <a:t>月</a:t>
            </a:r>
            <a:r>
              <a:rPr lang="en-US" altLang="ja-JP" dirty="0" smtClean="0"/>
              <a:t>8</a:t>
            </a:r>
            <a:r>
              <a:rPr lang="ja-JP" altLang="ja-JP" dirty="0" smtClean="0"/>
              <a:t>日　風致か資源かで厚生省、商務省意見対立　阿寒、十和田で鉱区認可</a:t>
            </a:r>
          </a:p>
          <a:p>
            <a:r>
              <a:rPr lang="ja-JP" altLang="ja-JP" dirty="0" smtClean="0"/>
              <a:t>細川護立侯爵談「程度問題」</a:t>
            </a:r>
            <a:endParaRPr lang="en-US" altLang="ja-JP" dirty="0" smtClean="0"/>
          </a:p>
          <a:p>
            <a:r>
              <a:rPr lang="ja-JP" altLang="en-US" dirty="0" smtClean="0"/>
              <a:t>戦後の「自作農」か「観光」を思い出せる</a:t>
            </a:r>
            <a:endParaRPr lang="ja-JP" altLang="ja-JP" dirty="0" smtClean="0"/>
          </a:p>
          <a:p>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139952" y="216025"/>
            <a:ext cx="5056768" cy="666935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94956" y="2708920"/>
            <a:ext cx="4478924" cy="414908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cstate="print"/>
          <a:srcRect/>
          <a:stretch>
            <a:fillRect/>
          </a:stretch>
        </p:blipFill>
        <p:spPr bwMode="auto">
          <a:xfrm>
            <a:off x="971600" y="188640"/>
            <a:ext cx="6048672" cy="6624736"/>
          </a:xfrm>
          <a:prstGeom prst="rect">
            <a:avLst/>
          </a:prstGeom>
          <a:noFill/>
          <a:ln w="9525">
            <a:noFill/>
            <a:miter lim="800000"/>
            <a:headEnd/>
            <a:tailEnd/>
          </a:ln>
        </p:spPr>
      </p:pic>
      <p:sp>
        <p:nvSpPr>
          <p:cNvPr id="3" name="タイトル 1"/>
          <p:cNvSpPr>
            <a:spLocks noGrp="1"/>
          </p:cNvSpPr>
          <p:nvPr>
            <p:ph type="title"/>
          </p:nvPr>
        </p:nvSpPr>
        <p:spPr>
          <a:xfrm>
            <a:off x="7730008" y="620688"/>
            <a:ext cx="1090464" cy="5040560"/>
          </a:xfrm>
          <a:solidFill>
            <a:srgbClr val="FFFF00"/>
          </a:solidFill>
          <a:ln w="38100">
            <a:solidFill>
              <a:schemeClr val="tx1">
                <a:lumMod val="95000"/>
                <a:lumOff val="5000"/>
              </a:schemeClr>
            </a:solidFill>
          </a:ln>
        </p:spPr>
        <p:txBody>
          <a:bodyPr vert="eaVert">
            <a:normAutofit fontScale="90000"/>
          </a:bodyPr>
          <a:lstStyle/>
          <a:p>
            <a:r>
              <a:rPr kumimoji="1" lang="ja-JP" altLang="en-US" dirty="0" smtClean="0"/>
              <a:t>１９８７年９月</a:t>
            </a:r>
            <a:r>
              <a:rPr kumimoji="1" lang="en-US" altLang="ja-JP" dirty="0" smtClean="0"/>
              <a:t>15</a:t>
            </a:r>
            <a:r>
              <a:rPr kumimoji="1" lang="ja-JP" altLang="en-US" dirty="0" smtClean="0"/>
              <a:t>日</a:t>
            </a:r>
            <a:r>
              <a:rPr kumimoji="1" lang="en-US" altLang="ja-JP" dirty="0" smtClean="0"/>
              <a:t/>
            </a:r>
            <a:br>
              <a:rPr kumimoji="1" lang="en-US" altLang="ja-JP" dirty="0" smtClean="0"/>
            </a:br>
            <a:r>
              <a:rPr kumimoji="1" lang="ja-JP" altLang="en-US" dirty="0" smtClean="0"/>
              <a:t>朝日新聞</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観光政策</a:t>
            </a:r>
          </a:p>
        </p:txBody>
      </p:sp>
      <p:sp>
        <p:nvSpPr>
          <p:cNvPr id="210947" name="コンテンツ プレースホルダー 2"/>
          <p:cNvSpPr>
            <a:spLocks noGrp="1"/>
          </p:cNvSpPr>
          <p:nvPr>
            <p:ph idx="1"/>
          </p:nvPr>
        </p:nvSpPr>
        <p:spPr/>
        <p:txBody>
          <a:bodyPr>
            <a:normAutofit lnSpcReduction="10000"/>
          </a:bodyPr>
          <a:lstStyle/>
          <a:p>
            <a:r>
              <a:rPr lang="ja-JP" altLang="en-US" smtClean="0">
                <a:solidFill>
                  <a:srgbClr val="FF0000"/>
                </a:solidFill>
              </a:rPr>
              <a:t>戦後復興期の国会　今日以上に観光政策の重要性が真剣に論議されている</a:t>
            </a:r>
            <a:endParaRPr lang="en-US" altLang="ja-JP" smtClean="0">
              <a:solidFill>
                <a:srgbClr val="FF0000"/>
              </a:solidFill>
            </a:endParaRPr>
          </a:p>
          <a:p>
            <a:r>
              <a:rPr lang="ja-JP" altLang="en-US" smtClean="0"/>
              <a:t>食糧輸入のため、外貨獲得手段として観光振興　観光国土計画が提案されている</a:t>
            </a:r>
            <a:endParaRPr lang="en-US" altLang="ja-JP" smtClean="0"/>
          </a:p>
          <a:p>
            <a:r>
              <a:rPr lang="ja-JP" altLang="en-US" smtClean="0"/>
              <a:t>ホテルは占領軍に使用されているため、国際観光ホテル整備法が議員立法（運輸・厚生間の調整困難故）</a:t>
            </a:r>
            <a:endParaRPr lang="en-US" altLang="ja-JP" smtClean="0"/>
          </a:p>
          <a:p>
            <a:r>
              <a:rPr lang="ja-JP" altLang="en-US" smtClean="0"/>
              <a:t>松下幸之助「</a:t>
            </a:r>
            <a:r>
              <a:rPr lang="ja-JP" altLang="en-US" smtClean="0">
                <a:solidFill>
                  <a:srgbClr val="FF0000"/>
                </a:solidFill>
              </a:rPr>
              <a:t>観光立国の辯ー石炭掘るよりホテル一つをー</a:t>
            </a:r>
            <a:r>
              <a:rPr lang="ja-JP" altLang="en-US" smtClean="0"/>
              <a:t>」</a:t>
            </a:r>
            <a:r>
              <a:rPr lang="en-US" altLang="ja-JP" smtClean="0"/>
              <a:t>1954</a:t>
            </a:r>
            <a:r>
              <a:rPr lang="ja-JP" altLang="en-US" smtClean="0"/>
              <a:t>年五月号文芸春秋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経済の二重構造</a:t>
            </a:r>
          </a:p>
        </p:txBody>
      </p:sp>
      <p:sp>
        <p:nvSpPr>
          <p:cNvPr id="211971" name="コンテンツ プレースホルダー 2"/>
          <p:cNvSpPr>
            <a:spLocks noGrp="1"/>
          </p:cNvSpPr>
          <p:nvPr>
            <p:ph idx="1"/>
          </p:nvPr>
        </p:nvSpPr>
        <p:spPr>
          <a:xfrm>
            <a:off x="611188" y="1450975"/>
            <a:ext cx="8229600" cy="4525963"/>
          </a:xfrm>
        </p:spPr>
        <p:txBody>
          <a:bodyPr>
            <a:normAutofit lnSpcReduction="10000"/>
          </a:bodyPr>
          <a:lstStyle/>
          <a:p>
            <a:r>
              <a:rPr lang="en-US" altLang="ja-JP" smtClean="0"/>
              <a:t>31</a:t>
            </a:r>
            <a:r>
              <a:rPr lang="ja-JP" altLang="en-US" smtClean="0"/>
              <a:t>年経済白書「もはや戦後ではない」戦前の国民生産のピーク時を超える。成長にブレーキをかけなくてよいのかという問題提起</a:t>
            </a:r>
            <a:endParaRPr lang="en-US" altLang="ja-JP" smtClean="0"/>
          </a:p>
          <a:p>
            <a:r>
              <a:rPr lang="ja-JP" altLang="en-US" smtClean="0"/>
              <a:t>３２年経済白書「経済の二重構造」の分析</a:t>
            </a:r>
            <a:endParaRPr lang="en-US" altLang="ja-JP" smtClean="0"/>
          </a:p>
          <a:p>
            <a:r>
              <a:rPr lang="ja-JP" altLang="en-US" smtClean="0"/>
              <a:t>企業規模別の賃金格差指摘</a:t>
            </a:r>
            <a:endParaRPr lang="en-US" altLang="ja-JP" smtClean="0"/>
          </a:p>
          <a:p>
            <a:r>
              <a:rPr lang="ja-JP" altLang="en-US" smtClean="0">
                <a:solidFill>
                  <a:srgbClr val="FF0000"/>
                </a:solidFill>
              </a:rPr>
              <a:t>輸送力に関し、明治大正の遺産を食いつぶしてきたと投資不足を表現するも、その後の実際の政策には反映されず、巨額の国鉄赤字の原因となった</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国民所得倍増計画</a:t>
            </a:r>
          </a:p>
        </p:txBody>
      </p:sp>
      <p:sp>
        <p:nvSpPr>
          <p:cNvPr id="212995" name="コンテンツ プレースホルダ 2"/>
          <p:cNvSpPr>
            <a:spLocks noGrp="1"/>
          </p:cNvSpPr>
          <p:nvPr>
            <p:ph idx="1"/>
          </p:nvPr>
        </p:nvSpPr>
        <p:spPr/>
        <p:txBody>
          <a:bodyPr>
            <a:normAutofit lnSpcReduction="10000"/>
          </a:bodyPr>
          <a:lstStyle/>
          <a:p>
            <a:r>
              <a:rPr lang="ja-JP" altLang="en-US" smtClean="0"/>
              <a:t>産業基盤にかかる公共投資を赤字覚悟でも積極的に推進する政策への転換を表明</a:t>
            </a:r>
            <a:endParaRPr lang="en-US" altLang="ja-JP" smtClean="0"/>
          </a:p>
          <a:p>
            <a:r>
              <a:rPr lang="ja-JP" altLang="en-US" smtClean="0"/>
              <a:t>下村治は放っておいても経済成長すると予測、計画は予測以下のものに抑制。従って実際は計画以上に経済成長する</a:t>
            </a:r>
            <a:endParaRPr lang="en-US" altLang="ja-JP" smtClean="0"/>
          </a:p>
          <a:p>
            <a:r>
              <a:rPr lang="ja-JP" altLang="en-US" smtClean="0"/>
              <a:t>閣議決定された非法定の経済計画として、戦後初めて予算との対応関係が明示された。これ以降経済計画は毎年度予算編成の基準となる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政策先議から生まれた格差是正</a:t>
            </a:r>
          </a:p>
        </p:txBody>
      </p:sp>
      <p:sp>
        <p:nvSpPr>
          <p:cNvPr id="214019" name="コンテンツ プレースホルダ 2"/>
          <p:cNvSpPr>
            <a:spLocks noGrp="1"/>
          </p:cNvSpPr>
          <p:nvPr>
            <p:ph idx="1"/>
          </p:nvPr>
        </p:nvSpPr>
        <p:spPr/>
        <p:txBody>
          <a:bodyPr/>
          <a:lstStyle/>
          <a:p>
            <a:r>
              <a:rPr lang="ja-JP" altLang="en-US" smtClean="0"/>
              <a:t>政府が予算、法律等の閣議決定を行う前に与党（自民党）の党内手続きを事前に行う政策決定手続きは「政策先議」とよばれる</a:t>
            </a:r>
            <a:endParaRPr lang="en-US" altLang="ja-JP" smtClean="0"/>
          </a:p>
          <a:p>
            <a:r>
              <a:rPr lang="ja-JP" altLang="en-US" smtClean="0"/>
              <a:t>所得倍増計画の閣議決定の際、自民党政務調査会の方針を「国民所得倍増計画の構想」として付すことで守られる</a:t>
            </a:r>
            <a:endParaRPr lang="en-US" altLang="ja-JP" smtClean="0"/>
          </a:p>
          <a:p>
            <a:r>
              <a:rPr lang="ja-JP" altLang="en-US" smtClean="0">
                <a:solidFill>
                  <a:srgbClr val="FF0000"/>
                </a:solidFill>
              </a:rPr>
              <a:t>農業・非農業間格差、大企業・中小企業間格差、地域間格差の是正を記述</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農業基本法</a:t>
            </a:r>
          </a:p>
        </p:txBody>
      </p:sp>
      <p:sp>
        <p:nvSpPr>
          <p:cNvPr id="215043" name="コンテンツ プレースホルダ 2"/>
          <p:cNvSpPr>
            <a:spLocks noGrp="1"/>
          </p:cNvSpPr>
          <p:nvPr>
            <p:ph idx="1"/>
          </p:nvPr>
        </p:nvSpPr>
        <p:spPr/>
        <p:txBody>
          <a:bodyPr/>
          <a:lstStyle/>
          <a:p>
            <a:r>
              <a:rPr lang="ja-JP" altLang="en-US" smtClean="0"/>
              <a:t>食糧確保政策→格差是正政策</a:t>
            </a:r>
            <a:endParaRPr lang="en-US" altLang="ja-JP" smtClean="0"/>
          </a:p>
          <a:p>
            <a:r>
              <a:rPr lang="ja-JP" altLang="en-US" smtClean="0"/>
              <a:t>昭和</a:t>
            </a:r>
            <a:r>
              <a:rPr lang="en-US" altLang="ja-JP" smtClean="0"/>
              <a:t>30</a:t>
            </a:r>
            <a:r>
              <a:rPr lang="ja-JP" altLang="en-US" smtClean="0"/>
              <a:t>年頃の農業人口</a:t>
            </a:r>
            <a:r>
              <a:rPr lang="en-US" altLang="ja-JP" smtClean="0"/>
              <a:t>1600</a:t>
            </a:r>
            <a:r>
              <a:rPr lang="ja-JP" altLang="en-US" smtClean="0"/>
              <a:t>万人</a:t>
            </a:r>
            <a:endParaRPr lang="en-US" altLang="ja-JP" smtClean="0"/>
          </a:p>
          <a:p>
            <a:r>
              <a:rPr lang="en-US" altLang="ja-JP" smtClean="0"/>
              <a:t>1967</a:t>
            </a:r>
            <a:r>
              <a:rPr lang="ja-JP" altLang="en-US" smtClean="0"/>
              <a:t>年　</a:t>
            </a:r>
            <a:r>
              <a:rPr lang="en-US" altLang="ja-JP" smtClean="0"/>
              <a:t>1000</a:t>
            </a:r>
            <a:r>
              <a:rPr lang="ja-JP" altLang="en-US" smtClean="0"/>
              <a:t>万人割る　収穫量</a:t>
            </a:r>
            <a:r>
              <a:rPr lang="en-US" altLang="ja-JP" smtClean="0"/>
              <a:t>1450</a:t>
            </a:r>
            <a:r>
              <a:rPr lang="ja-JP" altLang="en-US" smtClean="0"/>
              <a:t>万トンと最大</a:t>
            </a:r>
            <a:r>
              <a:rPr lang="en-US" altLang="ja-JP" smtClean="0"/>
              <a:t>(</a:t>
            </a:r>
            <a:r>
              <a:rPr lang="ja-JP" altLang="en-US" smtClean="0"/>
              <a:t>作付面積は</a:t>
            </a:r>
            <a:r>
              <a:rPr lang="en-US" altLang="ja-JP" smtClean="0"/>
              <a:t>1960</a:t>
            </a:r>
            <a:r>
              <a:rPr lang="ja-JP" altLang="en-US" smtClean="0"/>
              <a:t>年</a:t>
            </a:r>
            <a:r>
              <a:rPr lang="en-US" altLang="ja-JP" smtClean="0"/>
              <a:t>330</a:t>
            </a:r>
            <a:r>
              <a:rPr lang="ja-JP" altLang="en-US" smtClean="0"/>
              <a:t>万</a:t>
            </a:r>
            <a:r>
              <a:rPr lang="en-US" altLang="ja-JP" smtClean="0"/>
              <a:t>ha</a:t>
            </a:r>
            <a:r>
              <a:rPr lang="ja-JP" altLang="en-US" smtClean="0"/>
              <a:t>）</a:t>
            </a:r>
            <a:endParaRPr lang="en-US" altLang="ja-JP" smtClean="0"/>
          </a:p>
          <a:p>
            <a:r>
              <a:rPr lang="en-US" altLang="ja-JP" smtClean="0"/>
              <a:t>1970</a:t>
            </a:r>
            <a:r>
              <a:rPr lang="ja-JP" altLang="en-US" smtClean="0"/>
              <a:t>年減反政策開始</a:t>
            </a:r>
            <a:endParaRPr lang="en-US" altLang="ja-JP" smtClean="0"/>
          </a:p>
          <a:p>
            <a:r>
              <a:rPr lang="en-US" altLang="ja-JP" smtClean="0"/>
              <a:t>1999</a:t>
            </a:r>
            <a:r>
              <a:rPr lang="ja-JP" altLang="en-US" smtClean="0"/>
              <a:t>年食料・農業・農村基本法　食料安全保障</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中小企業基本法</a:t>
            </a:r>
          </a:p>
        </p:txBody>
      </p:sp>
      <p:sp>
        <p:nvSpPr>
          <p:cNvPr id="216067" name="コンテンツ プレースホルダ 2"/>
          <p:cNvSpPr>
            <a:spLocks noGrp="1"/>
          </p:cNvSpPr>
          <p:nvPr>
            <p:ph idx="1"/>
          </p:nvPr>
        </p:nvSpPr>
        <p:spPr/>
        <p:txBody>
          <a:bodyPr/>
          <a:lstStyle/>
          <a:p>
            <a:r>
              <a:rPr lang="en-US" altLang="ja-JP" smtClean="0"/>
              <a:t>1948</a:t>
            </a:r>
            <a:r>
              <a:rPr lang="ja-JP" altLang="en-US" smtClean="0"/>
              <a:t>年中小企業庁　</a:t>
            </a:r>
            <a:r>
              <a:rPr lang="en-US" altLang="ja-JP" smtClean="0"/>
              <a:t>1949</a:t>
            </a:r>
            <a:r>
              <a:rPr lang="ja-JP" altLang="en-US" smtClean="0"/>
              <a:t>年国民金融公庫</a:t>
            </a:r>
            <a:endParaRPr lang="en-US" altLang="ja-JP" smtClean="0"/>
          </a:p>
          <a:p>
            <a:r>
              <a:rPr lang="en-US" altLang="ja-JP" smtClean="0"/>
              <a:t>1963</a:t>
            </a:r>
            <a:r>
              <a:rPr lang="ja-JP" altLang="en-US" smtClean="0"/>
              <a:t>年中小企業基本法</a:t>
            </a:r>
            <a:endParaRPr lang="en-US" altLang="ja-JP" smtClean="0"/>
          </a:p>
          <a:p>
            <a:r>
              <a:rPr lang="ja-JP" altLang="en-US" smtClean="0"/>
              <a:t>二重構造論は国会論議で堺屋国務大臣答弁において社会主義的発想と否定（平成</a:t>
            </a:r>
            <a:r>
              <a:rPr lang="en-US" altLang="ja-JP" smtClean="0"/>
              <a:t>11</a:t>
            </a:r>
            <a:r>
              <a:rPr lang="ja-JP" altLang="en-US" smtClean="0"/>
              <a:t>年</a:t>
            </a:r>
            <a:r>
              <a:rPr lang="en-US" altLang="ja-JP" smtClean="0"/>
              <a:t>11</a:t>
            </a:r>
            <a:r>
              <a:rPr lang="ja-JP" altLang="en-US" smtClean="0"/>
              <a:t>月</a:t>
            </a:r>
            <a:r>
              <a:rPr lang="en-US" altLang="ja-JP" smtClean="0"/>
              <a:t>10</a:t>
            </a:r>
            <a:r>
              <a:rPr lang="ja-JP" altLang="en-US" smtClean="0"/>
              <a:t>日衆議院商工委員会）</a:t>
            </a:r>
            <a:endParaRPr lang="en-US" altLang="ja-JP" smtClean="0"/>
          </a:p>
          <a:p>
            <a:r>
              <a:rPr lang="ja-JP" altLang="en-US" smtClean="0"/>
              <a:t>学会においても否定（三輪芳朗東大教授）</a:t>
            </a:r>
            <a:endParaRPr lang="en-US" altLang="ja-JP" smtClean="0"/>
          </a:p>
          <a:p>
            <a:r>
              <a:rPr lang="ja-JP" altLang="en-US" smtClean="0"/>
              <a:t>中心市街地空洞化の原因は、農業と同じく政策がありすぎたから</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地域間格差是正</a:t>
            </a:r>
          </a:p>
        </p:txBody>
      </p:sp>
      <p:sp>
        <p:nvSpPr>
          <p:cNvPr id="217091" name="コンテンツ プレースホルダ 2"/>
          <p:cNvSpPr>
            <a:spLocks noGrp="1"/>
          </p:cNvSpPr>
          <p:nvPr>
            <p:ph idx="1"/>
          </p:nvPr>
        </p:nvSpPr>
        <p:spPr>
          <a:xfrm>
            <a:off x="457200" y="1639888"/>
            <a:ext cx="8229600" cy="4525962"/>
          </a:xfrm>
        </p:spPr>
        <p:txBody>
          <a:bodyPr/>
          <a:lstStyle/>
          <a:p>
            <a:r>
              <a:rPr lang="ja-JP" altLang="en-US" smtClean="0"/>
              <a:t>所得倍増計画は太平洋ベルト地帯構想</a:t>
            </a:r>
            <a:endParaRPr lang="en-US" altLang="ja-JP" smtClean="0"/>
          </a:p>
          <a:p>
            <a:r>
              <a:rPr lang="ja-JP" altLang="en-US" smtClean="0"/>
              <a:t>「所得倍増計画の構想」により、</a:t>
            </a:r>
            <a:r>
              <a:rPr lang="en-US" altLang="ja-JP" smtClean="0"/>
              <a:t>1961</a:t>
            </a:r>
            <a:r>
              <a:rPr lang="ja-JP" altLang="en-US" smtClean="0"/>
              <a:t>年低開発地域工業開発促進法、</a:t>
            </a:r>
            <a:r>
              <a:rPr lang="en-US" altLang="ja-JP" smtClean="0"/>
              <a:t>62</a:t>
            </a:r>
            <a:r>
              <a:rPr lang="ja-JP" altLang="en-US" smtClean="0"/>
              <a:t>年新産業都市建設促進法、</a:t>
            </a:r>
            <a:r>
              <a:rPr lang="en-US" altLang="ja-JP" smtClean="0"/>
              <a:t>1964</a:t>
            </a:r>
            <a:r>
              <a:rPr lang="ja-JP" altLang="en-US" smtClean="0"/>
              <a:t>年工業整備特別地域整備促進法</a:t>
            </a:r>
            <a:endParaRPr lang="en-US" altLang="ja-JP" smtClean="0"/>
          </a:p>
          <a:p>
            <a:r>
              <a:rPr lang="ja-JP" altLang="en-US" smtClean="0"/>
              <a:t>法定の第一次国土総合開発計画（</a:t>
            </a:r>
            <a:r>
              <a:rPr lang="en-US" altLang="ja-JP" smtClean="0"/>
              <a:t>62</a:t>
            </a:r>
            <a:r>
              <a:rPr lang="ja-JP" altLang="en-US" smtClean="0"/>
              <a:t>年）は非法定の「国民所得倍増計画の構想」（開発拠点方式）により計画内容を決定</a:t>
            </a:r>
            <a:endParaRPr lang="en-US" altLang="ja-JP"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国民所得倍増計画と観光</a:t>
            </a:r>
          </a:p>
        </p:txBody>
      </p:sp>
      <p:sp>
        <p:nvSpPr>
          <p:cNvPr id="219139" name="コンテンツ プレースホルダ 2"/>
          <p:cNvSpPr>
            <a:spLocks noGrp="1"/>
          </p:cNvSpPr>
          <p:nvPr>
            <p:ph idx="1"/>
          </p:nvPr>
        </p:nvSpPr>
        <p:spPr/>
        <p:txBody>
          <a:bodyPr/>
          <a:lstStyle/>
          <a:p>
            <a:r>
              <a:rPr lang="ja-JP" altLang="en-US" smtClean="0"/>
              <a:t>所得倍増計画の構想は観光のよる貿易外収入増加策</a:t>
            </a:r>
            <a:endParaRPr lang="en-US" altLang="ja-JP" smtClean="0"/>
          </a:p>
          <a:p>
            <a:r>
              <a:rPr lang="en-US" altLang="ja-JP" smtClean="0"/>
              <a:t>1961</a:t>
            </a:r>
            <a:r>
              <a:rPr lang="ja-JP" altLang="en-US" smtClean="0"/>
              <a:t>年自民党「観光事業振興法案」「国際観光事業法案」検討→</a:t>
            </a:r>
            <a:r>
              <a:rPr lang="en-US" altLang="ja-JP" smtClean="0"/>
              <a:t>1963</a:t>
            </a:r>
            <a:r>
              <a:rPr lang="ja-JP" altLang="en-US" smtClean="0"/>
              <a:t>年</a:t>
            </a:r>
            <a:r>
              <a:rPr lang="ja-JP" altLang="en-US" smtClean="0">
                <a:solidFill>
                  <a:srgbClr val="FF0000"/>
                </a:solidFill>
              </a:rPr>
              <a:t>観光基本法が議員立法</a:t>
            </a:r>
            <a:endParaRPr lang="en-US" altLang="ja-JP" smtClean="0">
              <a:solidFill>
                <a:srgbClr val="FF0000"/>
              </a:solidFill>
            </a:endParaRPr>
          </a:p>
          <a:p>
            <a:r>
              <a:rPr lang="ja-JP" altLang="en-US" smtClean="0"/>
              <a:t>規範性に弱い議員提案の基本法スタイルの先駆けで、</a:t>
            </a:r>
            <a:r>
              <a:rPr lang="en-US" altLang="ja-JP" smtClean="0"/>
              <a:t>1995</a:t>
            </a:r>
            <a:r>
              <a:rPr lang="ja-JP" altLang="en-US" smtClean="0"/>
              <a:t>年以降量産されている議員提案型基本法のモデル</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一全総とソーシャル・ツーリズム</a:t>
            </a:r>
            <a:endParaRPr lang="ja-JP" altLang="en-US" dirty="0"/>
          </a:p>
        </p:txBody>
      </p:sp>
      <p:sp>
        <p:nvSpPr>
          <p:cNvPr id="220163" name="コンテンツ プレースホルダ 2"/>
          <p:cNvSpPr>
            <a:spLocks noGrp="1"/>
          </p:cNvSpPr>
          <p:nvPr>
            <p:ph idx="1"/>
          </p:nvPr>
        </p:nvSpPr>
        <p:spPr/>
        <p:txBody>
          <a:bodyPr/>
          <a:lstStyle/>
          <a:p>
            <a:r>
              <a:rPr lang="ja-JP" altLang="en-US" smtClean="0"/>
              <a:t>一全総においては法定計画事項に忠実に「観光に関する施設の規模及び配置」に忠実に記述し、観光都市等の配置に考慮、レクリエーション等の諸施設を同時に整備し、住宅地の計画的配置をする</a:t>
            </a:r>
            <a:endParaRPr lang="en-US" altLang="ja-JP" smtClean="0"/>
          </a:p>
          <a:p>
            <a:r>
              <a:rPr lang="en-US" altLang="ja-JP" smtClean="0"/>
              <a:t>30</a:t>
            </a:r>
            <a:r>
              <a:rPr lang="ja-JP" altLang="en-US" smtClean="0"/>
              <a:t>年代は厚生省が中心となって進めるソーシャル・ツーリズム（健全な国民旅行）</a:t>
            </a:r>
            <a:endParaRPr lang="en-US" altLang="ja-JP" smtClean="0"/>
          </a:p>
          <a:p>
            <a:r>
              <a:rPr lang="ja-JP" altLang="en-US" smtClean="0"/>
              <a:t>国民宿舎、国民休暇村等の整備</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p:spPr>
        <p:txBody>
          <a:bodyPr>
            <a:normAutofit/>
          </a:bodyPr>
          <a:lstStyle/>
          <a:p>
            <a:r>
              <a:rPr lang="ja-JP" altLang="ja-JP" b="1" dirty="0" smtClean="0"/>
              <a:t>格差是正と国土の均衡ある発展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国民所得倍増計画</a:t>
            </a:r>
            <a:endParaRPr lang="en-US" altLang="ja-JP" dirty="0" smtClean="0"/>
          </a:p>
          <a:p>
            <a:r>
              <a:rPr lang="ja-JP" altLang="ja-JP" dirty="0" smtClean="0"/>
              <a:t>「国民所得倍増計画の構想」</a:t>
            </a:r>
            <a:endParaRPr lang="en-US" altLang="ja-JP" dirty="0" smtClean="0"/>
          </a:p>
          <a:p>
            <a:r>
              <a:rPr lang="ja-JP" altLang="ja-JP" dirty="0" smtClean="0"/>
              <a:t>「農業と非農業間、大企業と中小企業間、地域相互間ならびに所得階層間に存在する生活上および所得上の格差の是正</a:t>
            </a:r>
            <a:endParaRPr lang="en-US" altLang="ja-JP" dirty="0" smtClean="0"/>
          </a:p>
          <a:p>
            <a:r>
              <a:rPr lang="ja-JP" altLang="ja-JP" dirty="0" smtClean="0"/>
              <a:t>昭和</a:t>
            </a:r>
            <a:r>
              <a:rPr lang="en-US" altLang="ja-JP" dirty="0" smtClean="0"/>
              <a:t>32</a:t>
            </a:r>
            <a:r>
              <a:rPr lang="ja-JP" altLang="ja-JP" dirty="0" smtClean="0"/>
              <a:t>年度経済白書の経済の二重構造に関する記述とも認識が一致</a:t>
            </a:r>
            <a:endParaRPr lang="en-US" altLang="ja-JP" dirty="0" smtClean="0"/>
          </a:p>
          <a:p>
            <a:r>
              <a:rPr lang="ja-JP" altLang="ja-JP" dirty="0" smtClean="0"/>
              <a:t>農業基本法、中小企業基本法を制定し、全国総合開発計画を作成することとなった</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975"/>
            <a:ext cx="8229600" cy="1143000"/>
          </a:xfrm>
          <a:ln w="57150">
            <a:solidFill>
              <a:schemeClr val="tx1">
                <a:lumMod val="95000"/>
                <a:lumOff val="5000"/>
              </a:schemeClr>
            </a:solidFill>
            <a:prstDash val="dash"/>
          </a:ln>
        </p:spPr>
        <p:txBody>
          <a:bodyPr/>
          <a:lstStyle/>
          <a:p>
            <a:pPr>
              <a:defRPr/>
            </a:pPr>
            <a:r>
              <a:rPr lang="ja-JP" altLang="en-US" dirty="0" smtClean="0"/>
              <a:t>住田方式と中村方式</a:t>
            </a:r>
            <a:endParaRPr lang="ja-JP" altLang="en-US" dirty="0"/>
          </a:p>
        </p:txBody>
      </p:sp>
      <p:sp>
        <p:nvSpPr>
          <p:cNvPr id="16387" name="コンテンツ プレースホルダ 2"/>
          <p:cNvSpPr>
            <a:spLocks noGrp="1"/>
          </p:cNvSpPr>
          <p:nvPr>
            <p:ph idx="1"/>
          </p:nvPr>
        </p:nvSpPr>
        <p:spPr>
          <a:xfrm>
            <a:off x="457200" y="1196975"/>
            <a:ext cx="8229600" cy="5589588"/>
          </a:xfrm>
        </p:spPr>
        <p:txBody>
          <a:bodyPr/>
          <a:lstStyle/>
          <a:p>
            <a:r>
              <a:rPr lang="ja-JP" altLang="en-US" smtClean="0"/>
              <a:t>１９８８年旧運輸省「日本人海外旅行者倍増計画（テンミリオン計画）」を作成</a:t>
            </a:r>
            <a:endParaRPr lang="en-US" altLang="ja-JP" smtClean="0"/>
          </a:p>
          <a:p>
            <a:r>
              <a:rPr lang="ja-JP" altLang="en-US" smtClean="0"/>
              <a:t>住田</a:t>
            </a:r>
            <a:r>
              <a:rPr lang="en-US" altLang="ja-JP" smtClean="0"/>
              <a:t>JR</a:t>
            </a:r>
            <a:r>
              <a:rPr lang="ja-JP" altLang="en-US" smtClean="0"/>
              <a:t>東日本社長　計画不要（何もしなくてそうなるから）</a:t>
            </a:r>
            <a:endParaRPr lang="en-US" altLang="ja-JP" smtClean="0"/>
          </a:p>
          <a:p>
            <a:pPr>
              <a:buFontTx/>
              <a:buNone/>
            </a:pPr>
            <a:r>
              <a:rPr lang="ja-JP" altLang="en-US" smtClean="0"/>
              <a:t>　　⇔中村国際運輸局長　（だから作るんです）</a:t>
            </a:r>
            <a:endParaRPr lang="en-US" altLang="ja-JP" smtClean="0"/>
          </a:p>
          <a:p>
            <a:r>
              <a:rPr lang="ja-JP" altLang="en-US" smtClean="0"/>
              <a:t>「所得倍増計画」　　ほっておいてもそうなる、それ以上になるという認識（下村治）　　</a:t>
            </a:r>
            <a:endParaRPr lang="en-US" altLang="ja-JP" smtClean="0"/>
          </a:p>
          <a:p>
            <a:r>
              <a:rPr lang="ja-JP" altLang="en-US" smtClean="0"/>
              <a:t>産業政策不要論が経済学主流（翻訳不可）</a:t>
            </a:r>
            <a:endParaRPr lang="en-US" altLang="ja-JP" smtClean="0"/>
          </a:p>
          <a:p>
            <a:pPr>
              <a:buFontTx/>
              <a:buNone/>
            </a:pPr>
            <a:r>
              <a:rPr lang="ja-JP" altLang="en-US" smtClean="0"/>
              <a:t>　　⇔政治が欲しがる　経済産業省、石川県庁</a:t>
            </a:r>
            <a:endParaRPr lang="en-US" altLang="ja-JP" smtClean="0"/>
          </a:p>
          <a:p>
            <a:r>
              <a:rPr lang="ja-JP" altLang="en-US" smtClean="0"/>
              <a:t>北陸新幹線金沢暫定開業対策（政策）</a:t>
            </a:r>
            <a:endParaRPr lang="en-US" altLang="ja-JP"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タイトル 1"/>
          <p:cNvSpPr>
            <a:spLocks noGrp="1"/>
          </p:cNvSpPr>
          <p:nvPr>
            <p:ph type="title"/>
          </p:nvPr>
        </p:nvSpPr>
        <p:spPr>
          <a:xfrm>
            <a:off x="250825" y="274638"/>
            <a:ext cx="8642350" cy="1143000"/>
          </a:xfrm>
          <a:ln w="57150">
            <a:solidFill>
              <a:schemeClr val="tx1">
                <a:lumMod val="95000"/>
                <a:lumOff val="5000"/>
              </a:schemeClr>
            </a:solidFill>
          </a:ln>
        </p:spPr>
        <p:txBody>
          <a:bodyPr/>
          <a:lstStyle/>
          <a:p>
            <a:pPr>
              <a:defRPr/>
            </a:pPr>
            <a:r>
              <a:rPr lang="ja-JP" altLang="en-US" dirty="0" smtClean="0"/>
              <a:t>計画理念論「国土の均衡ある発展」</a:t>
            </a:r>
          </a:p>
        </p:txBody>
      </p:sp>
      <p:sp>
        <p:nvSpPr>
          <p:cNvPr id="233475" name="コンテンツ プレースホルダ 2"/>
          <p:cNvSpPr>
            <a:spLocks noGrp="1"/>
          </p:cNvSpPr>
          <p:nvPr>
            <p:ph idx="1"/>
          </p:nvPr>
        </p:nvSpPr>
        <p:spPr/>
        <p:txBody>
          <a:bodyPr/>
          <a:lstStyle/>
          <a:p>
            <a:r>
              <a:rPr lang="ja-JP" altLang="en-US" smtClean="0"/>
              <a:t>非法定の政策概念が法定理念へと発展</a:t>
            </a:r>
            <a:endParaRPr lang="en-US" altLang="ja-JP" smtClean="0"/>
          </a:p>
          <a:p>
            <a:r>
              <a:rPr lang="ja-JP" altLang="en-US" smtClean="0"/>
              <a:t>概念としては新産業都市建設法、用語としては都市計画法により誕生し、国土利用計画法で完成</a:t>
            </a:r>
            <a:endParaRPr lang="en-US" altLang="ja-JP" smtClean="0"/>
          </a:p>
          <a:p>
            <a:r>
              <a:rPr lang="ja-JP" altLang="en-US" smtClean="0"/>
              <a:t>多義的であり「基礎条件の改善」「地域格差の是正」「全国的な人口及び産業の適正な配置」</a:t>
            </a:r>
            <a:endParaRPr lang="en-US" altLang="ja-JP" smtClean="0"/>
          </a:p>
          <a:p>
            <a:endParaRPr lang="ja-JP" alt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accent5">
              <a:lumMod val="20000"/>
              <a:lumOff val="80000"/>
            </a:schemeClr>
          </a:solidFill>
        </p:spPr>
        <p:txBody>
          <a:bodyPr>
            <a:normAutofit/>
          </a:bodyPr>
          <a:lstStyle/>
          <a:p>
            <a:r>
              <a:rPr lang="ja-JP" altLang="ja-JP" b="1" dirty="0" smtClean="0"/>
              <a:t>地域の特色ある発展</a:t>
            </a:r>
            <a:endParaRPr kumimoji="1" lang="ja-JP" altLang="en-US" dirty="0"/>
          </a:p>
        </p:txBody>
      </p:sp>
      <p:sp>
        <p:nvSpPr>
          <p:cNvPr id="3" name="コンテンツ プレースホルダ 2"/>
          <p:cNvSpPr>
            <a:spLocks noGrp="1"/>
          </p:cNvSpPr>
          <p:nvPr>
            <p:ph idx="1"/>
          </p:nvPr>
        </p:nvSpPr>
        <p:spPr>
          <a:xfrm>
            <a:off x="179512" y="1340768"/>
            <a:ext cx="8964488" cy="5517232"/>
          </a:xfrm>
        </p:spPr>
        <p:txBody>
          <a:bodyPr>
            <a:normAutofit fontScale="92500" lnSpcReduction="20000"/>
          </a:bodyPr>
          <a:lstStyle/>
          <a:p>
            <a:pPr latinLnBrk="1"/>
            <a:r>
              <a:rPr lang="ja-JP" altLang="ja-JP" dirty="0" smtClean="0"/>
              <a:t>旧観光基本法は国の施策を列記規定するとともに、「地方公共団体は、国の施策に準じて施策を講ずるように努めなければならない」</a:t>
            </a:r>
            <a:r>
              <a:rPr lang="en-US" altLang="ja-JP" dirty="0" smtClean="0"/>
              <a:t>(3</a:t>
            </a:r>
            <a:r>
              <a:rPr lang="ja-JP" altLang="ja-JP" dirty="0" smtClean="0"/>
              <a:t>条</a:t>
            </a:r>
            <a:r>
              <a:rPr lang="en-US" altLang="ja-JP" dirty="0" smtClean="0"/>
              <a:t>)</a:t>
            </a:r>
            <a:r>
              <a:rPr lang="ja-JP" altLang="ja-JP" dirty="0" smtClean="0"/>
              <a:t>と規定</a:t>
            </a:r>
            <a:endParaRPr lang="en-US" altLang="ja-JP" dirty="0" smtClean="0"/>
          </a:p>
          <a:p>
            <a:pPr latinLnBrk="1"/>
            <a:r>
              <a:rPr lang="ja-JP" altLang="ja-JP" dirty="0" smtClean="0"/>
              <a:t>旧中小企業基本法及び旧農業基本法にも旧観光基本法</a:t>
            </a:r>
            <a:r>
              <a:rPr lang="en-US" altLang="ja-JP" dirty="0" smtClean="0"/>
              <a:t>3</a:t>
            </a:r>
            <a:r>
              <a:rPr lang="ja-JP" altLang="ja-JP" dirty="0" smtClean="0"/>
              <a:t>条と全く同一の規定が設けられていたが、現在では廃止され、「国との適切な役割分担を踏まえて、その地方公共団体の区域の自然的経済的社会的諸条件に応じた施策を策定し、及び実施する責務を有する。」と改正</a:t>
            </a:r>
            <a:endParaRPr lang="en-US" altLang="ja-JP" dirty="0" smtClean="0"/>
          </a:p>
          <a:p>
            <a:pPr latinLnBrk="1"/>
            <a:r>
              <a:rPr lang="ja-JP" altLang="ja-JP" dirty="0" smtClean="0"/>
              <a:t>「自主的かつ主体的」</a:t>
            </a:r>
            <a:r>
              <a:rPr lang="en-US" altLang="ja-JP" dirty="0" smtClean="0"/>
              <a:t>(</a:t>
            </a:r>
            <a:r>
              <a:rPr lang="ja-JP" altLang="ja-JP" dirty="0" smtClean="0"/>
              <a:t>文化芸術振興基本法</a:t>
            </a:r>
            <a:r>
              <a:rPr lang="en-US" altLang="ja-JP" dirty="0" smtClean="0"/>
              <a:t>)</a:t>
            </a:r>
            <a:r>
              <a:rPr lang="ja-JP" altLang="ja-JP" dirty="0" err="1" smtClean="0"/>
              <a:t>、</a:t>
            </a:r>
            <a:r>
              <a:rPr lang="ja-JP" altLang="ja-JP" dirty="0" smtClean="0"/>
              <a:t>「地域の特性」</a:t>
            </a:r>
            <a:r>
              <a:rPr lang="en-US" altLang="ja-JP" dirty="0" smtClean="0"/>
              <a:t>(</a:t>
            </a:r>
            <a:r>
              <a:rPr lang="ja-JP" altLang="ja-JP" dirty="0" smtClean="0"/>
              <a:t>社会資本整備重点計画法、多極分散型国土形成促進法</a:t>
            </a:r>
            <a:r>
              <a:rPr lang="en-US" altLang="ja-JP" dirty="0" smtClean="0"/>
              <a:t>)</a:t>
            </a:r>
            <a:r>
              <a:rPr lang="ja-JP" altLang="ja-JP" dirty="0" smtClean="0"/>
              <a:t>及び「地域の自立促進」</a:t>
            </a:r>
            <a:r>
              <a:rPr lang="en-US" altLang="ja-JP" dirty="0" smtClean="0"/>
              <a:t>(</a:t>
            </a:r>
            <a:r>
              <a:rPr lang="ja-JP" altLang="ja-JP" dirty="0" smtClean="0"/>
              <a:t>過疎地域自立促進特別措置法</a:t>
            </a:r>
            <a:r>
              <a:rPr lang="en-US" altLang="ja-JP" dirty="0" smtClean="0"/>
              <a:t>)</a:t>
            </a:r>
            <a:r>
              <a:rPr lang="ja-JP" altLang="ja-JP" dirty="0" smtClean="0"/>
              <a:t>理念が普及</a:t>
            </a:r>
            <a:endParaRPr lang="en-US" altLang="ja-JP"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dirty="0" smtClean="0">
                <a:solidFill>
                  <a:srgbClr val="FF0000"/>
                </a:solidFill>
              </a:rPr>
              <a:t>佐伯宗義の指摘</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pPr latinLnBrk="1"/>
            <a:r>
              <a:rPr lang="ja-JP" altLang="ja-JP" dirty="0" smtClean="0"/>
              <a:t>旧観光基本法制定時に行われた「</a:t>
            </a:r>
            <a:r>
              <a:rPr lang="ja-JP" altLang="ja-JP" dirty="0" smtClean="0">
                <a:solidFill>
                  <a:srgbClr val="FF0000"/>
                </a:solidFill>
              </a:rPr>
              <a:t>観光事業の本質は地域社会における個性の発揮</a:t>
            </a:r>
            <a:r>
              <a:rPr lang="ja-JP" altLang="ja-JP" dirty="0" smtClean="0"/>
              <a:t>」とする</a:t>
            </a:r>
            <a:r>
              <a:rPr lang="ja-JP" altLang="ja-JP" dirty="0" smtClean="0">
                <a:solidFill>
                  <a:srgbClr val="FF0000"/>
                </a:solidFill>
              </a:rPr>
              <a:t>佐伯宗義の指摘</a:t>
            </a:r>
            <a:r>
              <a:rPr lang="ja-JP" altLang="ja-JP" dirty="0" smtClean="0"/>
              <a:t>を待つまでもなく旧観光基本法は再検討すべきものであった</a:t>
            </a:r>
            <a:endParaRPr lang="en-US" altLang="ja-JP" dirty="0" smtClean="0"/>
          </a:p>
          <a:p>
            <a:pPr latinLnBrk="1"/>
            <a:r>
              <a:rPr lang="ja-JP" altLang="ja-JP" dirty="0" smtClean="0"/>
              <a:t>観光立国推進基本法は「地方公共団体は、基本理念にのっとり、観光立国の実現に関し、国との適切な役割分担を踏まえて、自主的かつ主体的に、その地方公共団体の区域の特性を生かした施策を策定し、及び実施する責務を有する。」（</a:t>
            </a:r>
            <a:r>
              <a:rPr lang="en-US" altLang="ja-JP" dirty="0" smtClean="0"/>
              <a:t>4</a:t>
            </a:r>
            <a:r>
              <a:rPr lang="ja-JP" altLang="ja-JP" dirty="0" smtClean="0"/>
              <a:t>条）と規定</a:t>
            </a:r>
            <a:endParaRPr lang="en-US" altLang="ja-JP" dirty="0" smtClean="0"/>
          </a:p>
          <a:p>
            <a:pPr latinLnBrk="1"/>
            <a:r>
              <a:rPr lang="ja-JP" altLang="ja-JP" dirty="0" smtClean="0"/>
              <a:t>「</a:t>
            </a:r>
            <a:r>
              <a:rPr lang="ja-JP" altLang="ja-JP" dirty="0" smtClean="0">
                <a:solidFill>
                  <a:srgbClr val="FF0000"/>
                </a:solidFill>
              </a:rPr>
              <a:t>自主的かつ主体的に</a:t>
            </a:r>
            <a:r>
              <a:rPr lang="ja-JP" altLang="ja-JP" dirty="0" smtClean="0"/>
              <a:t>」という表現は第</a:t>
            </a:r>
            <a:r>
              <a:rPr lang="en-US" altLang="ja-JP" dirty="0" smtClean="0"/>
              <a:t>164</a:t>
            </a:r>
            <a:r>
              <a:rPr lang="ja-JP" altLang="ja-JP" dirty="0" smtClean="0"/>
              <a:t>国会に愛知和男衆議院議員が提案した当初案にはなかったものであり、第</a:t>
            </a:r>
            <a:r>
              <a:rPr lang="en-US" altLang="ja-JP" dirty="0" smtClean="0"/>
              <a:t>165</a:t>
            </a:r>
            <a:r>
              <a:rPr lang="ja-JP" altLang="ja-JP" dirty="0" smtClean="0"/>
              <a:t>国会に</a:t>
            </a:r>
            <a:r>
              <a:rPr lang="ja-JP" altLang="ja-JP" dirty="0" smtClean="0">
                <a:solidFill>
                  <a:srgbClr val="FF0000"/>
                </a:solidFill>
              </a:rPr>
              <a:t>衆議院国土交通委員長が提案</a:t>
            </a:r>
            <a:r>
              <a:rPr lang="ja-JP" altLang="ja-JP" dirty="0" smtClean="0"/>
              <a:t>したものの中に規定された</a:t>
            </a:r>
            <a:endParaRPr lang="ja-JP" altLang="en-US"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accent5">
              <a:lumMod val="20000"/>
              <a:lumOff val="80000"/>
            </a:schemeClr>
          </a:solidFill>
        </p:spPr>
        <p:txBody>
          <a:bodyPr/>
          <a:lstStyle/>
          <a:p>
            <a:r>
              <a:rPr lang="ja-JP" altLang="ja-JP" dirty="0" smtClean="0"/>
              <a:t>一地域一観光</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92500"/>
          </a:bodyPr>
          <a:lstStyle/>
          <a:p>
            <a:r>
              <a:rPr lang="ja-JP" altLang="ja-JP" dirty="0" smtClean="0"/>
              <a:t>小泉前内閣が提唱した「一地域一観光」運動</a:t>
            </a:r>
            <a:endParaRPr lang="en-US" altLang="ja-JP" dirty="0" smtClean="0"/>
          </a:p>
          <a:p>
            <a:r>
              <a:rPr lang="ja-JP" altLang="ja-JP" dirty="0" smtClean="0"/>
              <a:t>第二次全国総合開発計画の実施時期において山梨県商工労働部長が提唱した「一地域一工場」運動</a:t>
            </a:r>
            <a:endParaRPr lang="en-US" altLang="ja-JP" dirty="0" smtClean="0"/>
          </a:p>
          <a:p>
            <a:r>
              <a:rPr lang="ja-JP" altLang="ja-JP" dirty="0" smtClean="0"/>
              <a:t>その発想を受け継いだ「一村一品」運動</a:t>
            </a:r>
            <a:endParaRPr lang="en-US" altLang="ja-JP" dirty="0" smtClean="0"/>
          </a:p>
          <a:p>
            <a:r>
              <a:rPr lang="ja-JP" altLang="ja-JP" dirty="0" smtClean="0"/>
              <a:t>観光による地域振興策を評価するためには、これまで実施された総合保養地域整備法によるリゾート開発、ふるさと創生基金による温泉掘削等の事業等の冷静な分析</a:t>
            </a:r>
            <a:r>
              <a:rPr lang="en-US" altLang="ja-JP" dirty="0" smtClean="0"/>
              <a:t>(</a:t>
            </a:r>
            <a:r>
              <a:rPr lang="ja-JP" altLang="ja-JP" dirty="0" smtClean="0"/>
              <a:t>例えば</a:t>
            </a:r>
            <a:r>
              <a:rPr lang="en-US" altLang="ja-JP" dirty="0" smtClean="0"/>
              <a:t>2003</a:t>
            </a:r>
            <a:r>
              <a:rPr lang="ja-JP" altLang="ja-JP" dirty="0" smtClean="0"/>
              <a:t>年</a:t>
            </a:r>
            <a:r>
              <a:rPr lang="en-US" altLang="ja-JP" dirty="0" smtClean="0"/>
              <a:t>3</a:t>
            </a:r>
            <a:r>
              <a:rPr lang="ja-JP" altLang="ja-JP" dirty="0" smtClean="0"/>
              <a:t>月に国土交通省が発表した『総合保養地域の整備－リゾート法の今日的考察－』に対する評価</a:t>
            </a:r>
            <a:r>
              <a:rPr lang="en-US" altLang="ja-JP" dirty="0" smtClean="0"/>
              <a:t>)</a:t>
            </a:r>
            <a:r>
              <a:rPr lang="ja-JP" altLang="ja-JP" dirty="0" smtClean="0"/>
              <a:t>が必要であり、実施された政策の政策評価等の実証的研究が進められることが必要である。</a:t>
            </a:r>
          </a:p>
          <a:p>
            <a:endParaRPr kumimoji="1" lang="ja-JP" alt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新全総と日本列島改造論</a:t>
            </a:r>
          </a:p>
        </p:txBody>
      </p:sp>
      <p:sp>
        <p:nvSpPr>
          <p:cNvPr id="227331" name="コンテンツ プレースホルダ 2"/>
          <p:cNvSpPr>
            <a:spLocks noGrp="1"/>
          </p:cNvSpPr>
          <p:nvPr>
            <p:ph idx="1"/>
          </p:nvPr>
        </p:nvSpPr>
        <p:spPr/>
        <p:txBody>
          <a:bodyPr/>
          <a:lstStyle/>
          <a:p>
            <a:r>
              <a:rPr lang="ja-JP" altLang="en-US" smtClean="0"/>
              <a:t>新全総策定に当たっては「都市政策大綱」の勢いを借りて「後進地域の開発」に封じ込められていた政策を外すことに成功したものの、計画性は後退</a:t>
            </a:r>
            <a:endParaRPr lang="en-US" altLang="ja-JP" smtClean="0"/>
          </a:p>
          <a:p>
            <a:r>
              <a:rPr lang="ja-JP" altLang="en-US" smtClean="0"/>
              <a:t>後に作成された日本列島改造論のもつ強烈なメッセージ性により、新全総は国土総合開発計画を代表するものへと押し上げられた</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都市政策大綱と新全総</a:t>
            </a:r>
          </a:p>
        </p:txBody>
      </p:sp>
      <p:sp>
        <p:nvSpPr>
          <p:cNvPr id="228355" name="コンテンツ プレースホルダ 2"/>
          <p:cNvSpPr>
            <a:spLocks noGrp="1"/>
          </p:cNvSpPr>
          <p:nvPr>
            <p:ph idx="1"/>
          </p:nvPr>
        </p:nvSpPr>
        <p:spPr/>
        <p:txBody>
          <a:bodyPr>
            <a:normAutofit lnSpcReduction="10000"/>
          </a:bodyPr>
          <a:lstStyle/>
          <a:p>
            <a:r>
              <a:rPr lang="ja-JP" altLang="en-US" smtClean="0"/>
              <a:t>自民党は都知事選敗北により、都市型政党への脱皮を迫られ、１９６８年自民党総務会にて都市政策大綱を決定、４５００キロの全国新幹線鉄道建設を打ち出す</a:t>
            </a:r>
            <a:endParaRPr lang="en-US" altLang="ja-JP" smtClean="0"/>
          </a:p>
          <a:p>
            <a:r>
              <a:rPr lang="ja-JP" altLang="en-US" smtClean="0"/>
              <a:t>都市政策大綱を受けて新全総を決定（政策先議）</a:t>
            </a:r>
            <a:endParaRPr lang="en-US" altLang="ja-JP" smtClean="0"/>
          </a:p>
          <a:p>
            <a:r>
              <a:rPr lang="ja-JP" altLang="en-US" smtClean="0"/>
              <a:t>大規模開発プロジェクトがうたわれているとされるが、代表的な苫小牧東部、むつ小川原に関しての記述は乏しく、三全総で詳述</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大規模レクリエーション基地構想</a:t>
            </a:r>
          </a:p>
        </p:txBody>
      </p:sp>
      <p:sp>
        <p:nvSpPr>
          <p:cNvPr id="229379" name="コンテンツ プレースホルダ 2"/>
          <p:cNvSpPr>
            <a:spLocks noGrp="1"/>
          </p:cNvSpPr>
          <p:nvPr>
            <p:ph idx="1"/>
          </p:nvPr>
        </p:nvSpPr>
        <p:spPr/>
        <p:txBody>
          <a:bodyPr>
            <a:normAutofit fontScale="92500" lnSpcReduction="10000"/>
          </a:bodyPr>
          <a:lstStyle/>
          <a:p>
            <a:r>
              <a:rPr lang="ja-JP" altLang="en-US" smtClean="0"/>
              <a:t>１９６６年</a:t>
            </a:r>
            <a:r>
              <a:rPr lang="ja-JP" altLang="en-US" smtClean="0">
                <a:solidFill>
                  <a:srgbClr val="FF0000"/>
                </a:solidFill>
              </a:rPr>
              <a:t>マイカー元年</a:t>
            </a:r>
            <a:r>
              <a:rPr lang="ja-JP" altLang="en-US" smtClean="0"/>
              <a:t>、６７年人口一億人突破、７１年訪日外国人より日本人海外旅行者数が上回る（</a:t>
            </a:r>
            <a:r>
              <a:rPr lang="ja-JP" altLang="en-US" smtClean="0">
                <a:solidFill>
                  <a:srgbClr val="FF0000"/>
                </a:solidFill>
              </a:rPr>
              <a:t>観光面でも戦後ではなくなる</a:t>
            </a:r>
            <a:r>
              <a:rPr lang="ja-JP" altLang="en-US" smtClean="0"/>
              <a:t>）</a:t>
            </a:r>
            <a:endParaRPr lang="en-US" altLang="ja-JP" smtClean="0"/>
          </a:p>
          <a:p>
            <a:r>
              <a:rPr lang="ja-JP" altLang="en-US" smtClean="0"/>
              <a:t>労働時間の短縮による余暇時間の増大を前提に、</a:t>
            </a:r>
            <a:r>
              <a:rPr lang="ja-JP" altLang="en-US" smtClean="0">
                <a:solidFill>
                  <a:srgbClr val="FF0000"/>
                </a:solidFill>
              </a:rPr>
              <a:t>レクリエーション基地構想</a:t>
            </a:r>
            <a:r>
              <a:rPr lang="ja-JP" altLang="en-US" smtClean="0"/>
              <a:t>が新全総で記述される</a:t>
            </a:r>
            <a:endParaRPr lang="en-US" altLang="ja-JP" smtClean="0"/>
          </a:p>
          <a:p>
            <a:r>
              <a:rPr lang="ja-JP" altLang="en-US" smtClean="0"/>
              <a:t>観光のもつ遊興面に元気回復に語源をもつレクリエーションを組合せた「</a:t>
            </a:r>
            <a:r>
              <a:rPr lang="ja-JP" altLang="en-US" smtClean="0">
                <a:solidFill>
                  <a:srgbClr val="FF0000"/>
                </a:solidFill>
              </a:rPr>
              <a:t>観光レクリエーション</a:t>
            </a:r>
            <a:r>
              <a:rPr lang="ja-JP" altLang="en-US" smtClean="0"/>
              <a:t>」は、実態としては公共施設整備を中心としたソーシャルツーリズムを発展させたもの</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日本列島改造論</a:t>
            </a:r>
          </a:p>
        </p:txBody>
      </p:sp>
      <p:sp>
        <p:nvSpPr>
          <p:cNvPr id="230403" name="コンテンツ プレースホルダ 2"/>
          <p:cNvSpPr>
            <a:spLocks noGrp="1"/>
          </p:cNvSpPr>
          <p:nvPr>
            <p:ph idx="1"/>
          </p:nvPr>
        </p:nvSpPr>
        <p:spPr/>
        <p:txBody>
          <a:bodyPr/>
          <a:lstStyle/>
          <a:p>
            <a:r>
              <a:rPr lang="en-US" altLang="ja-JP" smtClean="0"/>
              <a:t>1972</a:t>
            </a:r>
            <a:r>
              <a:rPr lang="ja-JP" altLang="en-US" smtClean="0"/>
              <a:t>年田中角栄内閣の私的諮問機関「日本列島改造問題懇談会」</a:t>
            </a:r>
            <a:endParaRPr lang="en-US" altLang="ja-JP" smtClean="0"/>
          </a:p>
          <a:p>
            <a:r>
              <a:rPr lang="ja-JP" altLang="en-US" smtClean="0">
                <a:solidFill>
                  <a:srgbClr val="FF0000"/>
                </a:solidFill>
              </a:rPr>
              <a:t>グリーンピア（大規模年金保養基地）構想</a:t>
            </a:r>
            <a:r>
              <a:rPr lang="ja-JP" altLang="en-US" smtClean="0"/>
              <a:t>の具体化</a:t>
            </a:r>
            <a:endParaRPr lang="en-US" altLang="ja-JP" smtClean="0"/>
          </a:p>
          <a:p>
            <a:r>
              <a:rPr lang="ja-JP" altLang="en-US" smtClean="0"/>
              <a:t>新全総が水系、工場系について</a:t>
            </a:r>
            <a:r>
              <a:rPr lang="ja-JP" altLang="en-US" smtClean="0">
                <a:solidFill>
                  <a:srgbClr val="FF0000"/>
                </a:solidFill>
              </a:rPr>
              <a:t>交通系</a:t>
            </a:r>
            <a:r>
              <a:rPr lang="ja-JP" altLang="en-US" smtClean="0"/>
              <a:t>が前面に出てきた</a:t>
            </a:r>
            <a:endParaRPr lang="en-US" altLang="ja-JP" smtClean="0"/>
          </a:p>
          <a:p>
            <a:r>
              <a:rPr lang="ja-JP" altLang="en-US" smtClean="0"/>
              <a:t>ニクソンショック、石油危機が発生し、日本列島改造論は封印された</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新幹線整備計画等</a:t>
            </a:r>
          </a:p>
        </p:txBody>
      </p:sp>
      <p:sp>
        <p:nvSpPr>
          <p:cNvPr id="231427" name="コンテンツ プレースホルダ 2"/>
          <p:cNvSpPr>
            <a:spLocks noGrp="1"/>
          </p:cNvSpPr>
          <p:nvPr>
            <p:ph idx="1"/>
          </p:nvPr>
        </p:nvSpPr>
        <p:spPr/>
        <p:txBody>
          <a:bodyPr/>
          <a:lstStyle/>
          <a:p>
            <a:r>
              <a:rPr lang="ja-JP" altLang="en-US" smtClean="0"/>
              <a:t>広軌別線方式の新幹線は、自己資金で建設され、新全総の位置づけがなくても支障はなかった</a:t>
            </a:r>
            <a:endParaRPr lang="en-US" altLang="ja-JP" smtClean="0"/>
          </a:p>
          <a:p>
            <a:r>
              <a:rPr lang="ja-JP" altLang="en-US" smtClean="0"/>
              <a:t>予想以上の経済成長とコンピュータ技術の進展の幸運に恵まれた（角本良平）</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第三次、第四次全総</a:t>
            </a:r>
          </a:p>
        </p:txBody>
      </p:sp>
      <p:sp>
        <p:nvSpPr>
          <p:cNvPr id="236547" name="コンテンツ プレースホルダ 2"/>
          <p:cNvSpPr>
            <a:spLocks noGrp="1"/>
          </p:cNvSpPr>
          <p:nvPr>
            <p:ph idx="1"/>
          </p:nvPr>
        </p:nvSpPr>
        <p:spPr>
          <a:xfrm>
            <a:off x="457200" y="1600200"/>
            <a:ext cx="8229600" cy="4924425"/>
          </a:xfrm>
        </p:spPr>
        <p:txBody>
          <a:bodyPr/>
          <a:lstStyle/>
          <a:p>
            <a:r>
              <a:rPr lang="ja-JP" altLang="en-US" smtClean="0"/>
              <a:t>三全総・定住圏構想は</a:t>
            </a:r>
            <a:r>
              <a:rPr lang="ja-JP" altLang="en-US" smtClean="0">
                <a:solidFill>
                  <a:srgbClr val="FF0000"/>
                </a:solidFill>
              </a:rPr>
              <a:t>観光</a:t>
            </a:r>
            <a:r>
              <a:rPr lang="ja-JP" altLang="en-US" smtClean="0"/>
              <a:t>に関する構想は弱かった。沖縄振興に観光がない。</a:t>
            </a:r>
            <a:endParaRPr lang="en-US" altLang="ja-JP" smtClean="0"/>
          </a:p>
          <a:p>
            <a:r>
              <a:rPr lang="ja-JP" altLang="en-US" smtClean="0"/>
              <a:t>四全総　一日交通圏構想により、</a:t>
            </a:r>
            <a:r>
              <a:rPr lang="ja-JP" altLang="en-US" smtClean="0">
                <a:solidFill>
                  <a:srgbClr val="FF0000"/>
                </a:solidFill>
              </a:rPr>
              <a:t>余暇</a:t>
            </a:r>
            <a:r>
              <a:rPr lang="ja-JP" altLang="en-US" smtClean="0"/>
              <a:t>時間が拡大と予測し、</a:t>
            </a:r>
            <a:r>
              <a:rPr lang="ja-JP" altLang="en-US" smtClean="0">
                <a:solidFill>
                  <a:srgbClr val="FF0000"/>
                </a:solidFill>
              </a:rPr>
              <a:t>リゾート</a:t>
            </a:r>
            <a:r>
              <a:rPr lang="ja-JP" altLang="en-US" smtClean="0"/>
              <a:t>地域の振興を詳述</a:t>
            </a:r>
            <a:endParaRPr lang="en-US" altLang="ja-JP" smtClean="0"/>
          </a:p>
          <a:p>
            <a:r>
              <a:rPr lang="ja-JP" altLang="en-US" smtClean="0"/>
              <a:t>プラザ合意後の国際収支バランス改善のため、</a:t>
            </a:r>
            <a:r>
              <a:rPr lang="ja-JP" altLang="en-US" smtClean="0">
                <a:solidFill>
                  <a:srgbClr val="FF0000"/>
                </a:solidFill>
              </a:rPr>
              <a:t>日本人海外旅行者倍増計画</a:t>
            </a:r>
            <a:r>
              <a:rPr lang="ja-JP" altLang="en-US" smtClean="0"/>
              <a:t>（計画により市場より効果があったとは考えられない）</a:t>
            </a:r>
            <a:endParaRPr lang="en-US" altLang="ja-JP" smtClean="0"/>
          </a:p>
          <a:p>
            <a:r>
              <a:rPr lang="ja-JP" altLang="en-US" smtClean="0"/>
              <a:t>国鉄、日本航空の民営化は規制緩和に寄与し、</a:t>
            </a:r>
            <a:r>
              <a:rPr lang="ja-JP" altLang="en-US" smtClean="0">
                <a:solidFill>
                  <a:srgbClr val="FF0000"/>
                </a:solidFill>
              </a:rPr>
              <a:t>人流</a:t>
            </a:r>
            <a:r>
              <a:rPr lang="ja-JP" altLang="en-US" smtClean="0"/>
              <a:t>が発展</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1143000"/>
          </a:xfrm>
          <a:solidFill>
            <a:srgbClr val="FFFF00"/>
          </a:solidFill>
          <a:ln>
            <a:solidFill>
              <a:schemeClr val="accent1"/>
            </a:solidFill>
          </a:ln>
        </p:spPr>
        <p:txBody>
          <a:bodyPr>
            <a:normAutofit/>
          </a:bodyPr>
          <a:lstStyle/>
          <a:p>
            <a:r>
              <a:rPr kumimoji="1" lang="ja-JP" altLang="en-US" dirty="0" smtClean="0"/>
              <a:t>上海修学旅行列車事故</a:t>
            </a:r>
            <a:r>
              <a:rPr lang="en-US" altLang="ja-JP" dirty="0" smtClean="0"/>
              <a:t> </a:t>
            </a:r>
            <a:r>
              <a:rPr lang="en-US" altLang="ja-JP" sz="1300" dirty="0" smtClean="0"/>
              <a:t>http://ja.wikipedia.org/wiki/%E4%B8%8A%E6%B5%B7%E5%88%97%E8%BB%8A%E4%BA%8B%E6%95%85</a:t>
            </a:r>
            <a:endParaRPr kumimoji="1" lang="ja-JP" altLang="en-US" sz="1300" dirty="0"/>
          </a:p>
        </p:txBody>
      </p:sp>
      <p:sp>
        <p:nvSpPr>
          <p:cNvPr id="3" name="コンテンツ プレースホルダ 2"/>
          <p:cNvSpPr>
            <a:spLocks noGrp="1"/>
          </p:cNvSpPr>
          <p:nvPr>
            <p:ph idx="1"/>
          </p:nvPr>
        </p:nvSpPr>
        <p:spPr>
          <a:xfrm>
            <a:off x="179512" y="1600200"/>
            <a:ext cx="8507288" cy="4925144"/>
          </a:xfrm>
        </p:spPr>
        <p:txBody>
          <a:bodyPr>
            <a:normAutofit lnSpcReduction="10000"/>
          </a:bodyPr>
          <a:lstStyle/>
          <a:p>
            <a:r>
              <a:rPr lang="ja-JP" altLang="ja-JP" dirty="0" smtClean="0"/>
              <a:t>1988年3月高知学芸高等学校1年生179名および教師</a:t>
            </a:r>
            <a:r>
              <a:rPr lang="ja-JP" altLang="en-US" dirty="0" smtClean="0"/>
              <a:t>、</a:t>
            </a:r>
            <a:r>
              <a:rPr lang="ja-JP" altLang="ja-JP" dirty="0" smtClean="0"/>
              <a:t>医師</a:t>
            </a:r>
            <a:r>
              <a:rPr lang="ja-JP" altLang="en-US" dirty="0" smtClean="0"/>
              <a:t>、</a:t>
            </a:r>
            <a:r>
              <a:rPr lang="ja-JP" altLang="ja-JP" dirty="0" smtClean="0"/>
              <a:t>添乗員の193名が、中国</a:t>
            </a:r>
            <a:r>
              <a:rPr lang="ja-JP" altLang="en-US" dirty="0" smtClean="0"/>
              <a:t>修学旅行中</a:t>
            </a:r>
            <a:r>
              <a:rPr lang="ja-JP" altLang="ja-JP" dirty="0" smtClean="0"/>
              <a:t>列車正面衝突</a:t>
            </a:r>
            <a:r>
              <a:rPr lang="ja-JP" altLang="en-US" dirty="0" smtClean="0"/>
              <a:t>事故で２９名死亡、９９名負傷。</a:t>
            </a:r>
            <a:endParaRPr lang="en-US" altLang="ja-JP" dirty="0" smtClean="0"/>
          </a:p>
          <a:p>
            <a:r>
              <a:rPr lang="ja-JP" altLang="ja-JP" dirty="0" smtClean="0"/>
              <a:t>この時期の中国の鉄道は急増する需要にインフラの整備が追いつかず事故が多発。鉄道事故が3件連続して発生し、合計で140名が犠牲。そのため、中国鉄道省大臣が更迭されていた</a:t>
            </a:r>
            <a:endParaRPr lang="en-US" altLang="ja-JP" dirty="0" smtClean="0"/>
          </a:p>
          <a:p>
            <a:r>
              <a:rPr lang="ja-JP" altLang="ja-JP" dirty="0" smtClean="0"/>
              <a:t>中国側との事故に対する補償交渉</a:t>
            </a:r>
            <a:r>
              <a:rPr lang="ja-JP" altLang="en-US" dirty="0" smtClean="0"/>
              <a:t>にも問題が残された（</a:t>
            </a:r>
            <a:r>
              <a:rPr lang="en-US" altLang="ja-JP" dirty="0" smtClean="0"/>
              <a:t>We</a:t>
            </a:r>
            <a:r>
              <a:rPr lang="ja-JP" altLang="en-US" dirty="0" err="1" smtClean="0"/>
              <a:t>ｂ</a:t>
            </a:r>
            <a:r>
              <a:rPr lang="ja-JP" altLang="en-US" dirty="0" smtClean="0"/>
              <a:t>記事参照）</a:t>
            </a: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タイトル 1"/>
          <p:cNvSpPr>
            <a:spLocks noGrp="1"/>
          </p:cNvSpPr>
          <p:nvPr>
            <p:ph type="title"/>
          </p:nvPr>
        </p:nvSpPr>
        <p:spPr>
          <a:xfrm>
            <a:off x="457200" y="115888"/>
            <a:ext cx="8229600" cy="1143000"/>
          </a:xfrm>
          <a:ln w="57150">
            <a:solidFill>
              <a:schemeClr val="tx1">
                <a:lumMod val="95000"/>
                <a:lumOff val="5000"/>
              </a:schemeClr>
            </a:solidFill>
          </a:ln>
        </p:spPr>
        <p:txBody>
          <a:bodyPr/>
          <a:lstStyle/>
          <a:p>
            <a:pPr>
              <a:defRPr/>
            </a:pPr>
            <a:r>
              <a:rPr lang="ja-JP" altLang="en-US" dirty="0" smtClean="0"/>
              <a:t>リゾート法と観光政策</a:t>
            </a:r>
          </a:p>
        </p:txBody>
      </p:sp>
      <p:sp>
        <p:nvSpPr>
          <p:cNvPr id="237571" name="コンテンツ プレースホルダ 2"/>
          <p:cNvSpPr>
            <a:spLocks noGrp="1"/>
          </p:cNvSpPr>
          <p:nvPr>
            <p:ph idx="1"/>
          </p:nvPr>
        </p:nvSpPr>
        <p:spPr>
          <a:xfrm>
            <a:off x="457200" y="1341438"/>
            <a:ext cx="8229600" cy="5256212"/>
          </a:xfrm>
        </p:spPr>
        <p:txBody>
          <a:bodyPr>
            <a:normAutofit lnSpcReduction="10000"/>
          </a:bodyPr>
          <a:lstStyle/>
          <a:p>
            <a:r>
              <a:rPr lang="en-US" altLang="ja-JP" smtClean="0"/>
              <a:t>1985</a:t>
            </a:r>
            <a:r>
              <a:rPr lang="ja-JP" altLang="en-US" smtClean="0"/>
              <a:t>年中曽根内閣「内需拡大に関する対策」国民の休日を</a:t>
            </a:r>
            <a:r>
              <a:rPr lang="en-US" altLang="ja-JP" smtClean="0"/>
              <a:t>5</a:t>
            </a:r>
            <a:r>
              <a:rPr lang="ja-JP" altLang="en-US" smtClean="0"/>
              <a:t>年以内に</a:t>
            </a:r>
            <a:r>
              <a:rPr lang="en-US" altLang="ja-JP" smtClean="0"/>
              <a:t>10</a:t>
            </a:r>
            <a:r>
              <a:rPr lang="ja-JP" altLang="en-US" smtClean="0"/>
              <a:t>日程度増加し、民間活力を十分に発揮できるよう努める方針</a:t>
            </a:r>
            <a:endParaRPr lang="en-US" altLang="ja-JP" smtClean="0"/>
          </a:p>
          <a:p>
            <a:r>
              <a:rPr lang="ja-JP" altLang="en-US" smtClean="0"/>
              <a:t>各省は</a:t>
            </a:r>
            <a:r>
              <a:rPr lang="ja-JP" altLang="en-US" smtClean="0">
                <a:solidFill>
                  <a:srgbClr val="FF0000"/>
                </a:solidFill>
              </a:rPr>
              <a:t>長期滞在型リゾート整備構想</a:t>
            </a:r>
            <a:r>
              <a:rPr lang="ja-JP" altLang="en-US" smtClean="0"/>
              <a:t>を打ち出す⇒</a:t>
            </a:r>
            <a:r>
              <a:rPr lang="en-US" altLang="ja-JP" smtClean="0"/>
              <a:t>1987</a:t>
            </a:r>
            <a:r>
              <a:rPr lang="ja-JP" altLang="en-US" smtClean="0"/>
              <a:t>年</a:t>
            </a:r>
            <a:r>
              <a:rPr lang="en-US" altLang="ja-JP" smtClean="0"/>
              <a:t>6</a:t>
            </a:r>
            <a:r>
              <a:rPr lang="ja-JP" altLang="en-US" smtClean="0"/>
              <a:t>省庁共管「リゾート法」</a:t>
            </a:r>
            <a:endParaRPr lang="en-US" altLang="ja-JP" smtClean="0"/>
          </a:p>
          <a:p>
            <a:r>
              <a:rPr lang="ja-JP" altLang="en-US" smtClean="0"/>
              <a:t>人口減少社会を控え、地域振興に観光面の寄与が大きいとした初めての総合計画</a:t>
            </a:r>
            <a:endParaRPr lang="en-US" altLang="ja-JP" smtClean="0"/>
          </a:p>
          <a:p>
            <a:r>
              <a:rPr lang="ja-JP" altLang="en-US" smtClean="0"/>
              <a:t>従来は需要者サイドにとどまっていたものを供給者サイドも強化したから、総合政策なりえた</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総合保養地域整備法</a:t>
            </a:r>
          </a:p>
        </p:txBody>
      </p:sp>
      <p:sp>
        <p:nvSpPr>
          <p:cNvPr id="238595" name="コンテンツ プレースホルダ 2"/>
          <p:cNvSpPr>
            <a:spLocks noGrp="1"/>
          </p:cNvSpPr>
          <p:nvPr>
            <p:ph idx="1"/>
          </p:nvPr>
        </p:nvSpPr>
        <p:spPr/>
        <p:txBody>
          <a:bodyPr>
            <a:normAutofit fontScale="92500"/>
          </a:bodyPr>
          <a:lstStyle/>
          <a:p>
            <a:r>
              <a:rPr lang="ja-JP" altLang="en-US" smtClean="0"/>
              <a:t>観光学者批判は「総合政策」理解不足</a:t>
            </a:r>
            <a:endParaRPr lang="en-US" altLang="ja-JP" smtClean="0"/>
          </a:p>
          <a:p>
            <a:r>
              <a:rPr lang="ja-JP" altLang="en-US" smtClean="0"/>
              <a:t>マスコミ批判は、制度批判というより、ゴルフ場を中心にした当時の開発そのものを財政、環境、自治体政策の観点から批判、いわば日本社会全体への自己批判</a:t>
            </a:r>
            <a:endParaRPr lang="en-US" altLang="ja-JP" smtClean="0"/>
          </a:p>
          <a:p>
            <a:r>
              <a:rPr lang="ja-JP" altLang="en-US" smtClean="0"/>
              <a:t>用語としてリゾート批判にとどまり観」批判につながらなかったことが、後の観光政策の展開の余地を残した。エコツーリズムはポリシーロンダリング効果あるも、リゾートに通じる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60648"/>
            <a:ext cx="8784976" cy="1143000"/>
          </a:xfrm>
          <a:solidFill>
            <a:srgbClr val="FFFF00"/>
          </a:solidFill>
        </p:spPr>
        <p:txBody>
          <a:bodyPr>
            <a:normAutofit/>
          </a:bodyPr>
          <a:lstStyle/>
          <a:p>
            <a:r>
              <a:rPr lang="ja-JP" altLang="ja-JP" b="1" dirty="0" smtClean="0"/>
              <a:t>　</a:t>
            </a:r>
            <a:r>
              <a:rPr lang="ja-JP" altLang="ja-JP" dirty="0" smtClean="0"/>
              <a:t>総合保養地域整備法の制定</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中曽根内閣は</a:t>
            </a:r>
            <a:r>
              <a:rPr lang="en-US" altLang="ja-JP" dirty="0" smtClean="0"/>
              <a:t>1985</a:t>
            </a:r>
            <a:r>
              <a:rPr lang="ja-JP" altLang="ja-JP" dirty="0" smtClean="0"/>
              <a:t>年</a:t>
            </a:r>
            <a:r>
              <a:rPr lang="en-US" altLang="ja-JP" dirty="0" smtClean="0"/>
              <a:t>10</a:t>
            </a:r>
            <a:r>
              <a:rPr lang="ja-JP" altLang="ja-JP" dirty="0" smtClean="0"/>
              <a:t>月に「内需拡大に関する対策」を決定して</a:t>
            </a:r>
            <a:r>
              <a:rPr lang="ja-JP" altLang="ja-JP" dirty="0" smtClean="0">
                <a:solidFill>
                  <a:srgbClr val="FF0000"/>
                </a:solidFill>
              </a:rPr>
              <a:t>国民の休日を</a:t>
            </a:r>
            <a:r>
              <a:rPr lang="en-US" altLang="ja-JP" dirty="0" smtClean="0">
                <a:solidFill>
                  <a:srgbClr val="FF0000"/>
                </a:solidFill>
              </a:rPr>
              <a:t>5</a:t>
            </a:r>
            <a:r>
              <a:rPr lang="ja-JP" altLang="ja-JP" dirty="0" smtClean="0">
                <a:solidFill>
                  <a:srgbClr val="FF0000"/>
                </a:solidFill>
              </a:rPr>
              <a:t>年以内に年間</a:t>
            </a:r>
            <a:r>
              <a:rPr lang="en-US" altLang="ja-JP" dirty="0" smtClean="0">
                <a:solidFill>
                  <a:srgbClr val="FF0000"/>
                </a:solidFill>
              </a:rPr>
              <a:t>10</a:t>
            </a:r>
            <a:r>
              <a:rPr lang="ja-JP" altLang="ja-JP" dirty="0" smtClean="0">
                <a:solidFill>
                  <a:srgbClr val="FF0000"/>
                </a:solidFill>
              </a:rPr>
              <a:t>日程増加する</a:t>
            </a:r>
            <a:r>
              <a:rPr lang="ja-JP" altLang="ja-JP" dirty="0" smtClean="0"/>
              <a:t>こととし、こうした自由時間の活用を促進するために政府として「この分野における民間活力が充分に発揮できるように」努める方針を確認した。</a:t>
            </a:r>
            <a:r>
              <a:rPr lang="ja-JP" altLang="ja-JP" dirty="0" smtClean="0">
                <a:solidFill>
                  <a:srgbClr val="FF0000"/>
                </a:solidFill>
              </a:rPr>
              <a:t>各省は次々と長期滞在型リゾート整備構想を打ち出した</a:t>
            </a:r>
            <a:r>
              <a:rPr lang="ja-JP" altLang="ja-JP" dirty="0" smtClean="0"/>
              <a:t>。</a:t>
            </a:r>
            <a:endParaRPr lang="en-US" altLang="ja-JP" dirty="0" smtClean="0"/>
          </a:p>
          <a:p>
            <a:r>
              <a:rPr lang="ja-JP" altLang="ja-JP" dirty="0" smtClean="0"/>
              <a:t>その結果民間事業者活用法とは別個の独立した法律の整備がはかられ、</a:t>
            </a:r>
            <a:r>
              <a:rPr lang="en-US" altLang="ja-JP" dirty="0" smtClean="0"/>
              <a:t>1987</a:t>
            </a:r>
            <a:r>
              <a:rPr lang="ja-JP" altLang="ja-JP" dirty="0" smtClean="0"/>
              <a:t>年に</a:t>
            </a:r>
            <a:r>
              <a:rPr lang="en-US" altLang="ja-JP" dirty="0" smtClean="0"/>
              <a:t>6</a:t>
            </a:r>
            <a:r>
              <a:rPr lang="ja-JP" altLang="ja-JP" dirty="0" smtClean="0"/>
              <a:t>省庁共管の総合保養地域整備法が公布</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ja-JP" dirty="0" smtClean="0"/>
              <a:t>四全総とリゾートブーム</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en-US" altLang="ja-JP" dirty="0" smtClean="0"/>
              <a:t>1987</a:t>
            </a:r>
            <a:r>
              <a:rPr lang="ja-JP" altLang="ja-JP" dirty="0" smtClean="0"/>
              <a:t>年閣議決定された第四次全国総合開発計画が作成された時期、全国はリゾートブームであった。四全総は、主要都市間での日帰り可能な</a:t>
            </a:r>
            <a:r>
              <a:rPr lang="ja-JP" altLang="ja-JP" dirty="0" smtClean="0">
                <a:solidFill>
                  <a:srgbClr val="FF0000"/>
                </a:solidFill>
              </a:rPr>
              <a:t>全国一日交通圏</a:t>
            </a:r>
            <a:r>
              <a:rPr lang="ja-JP" altLang="ja-JP" dirty="0" smtClean="0"/>
              <a:t>の構築をうたい、国民一人当たりの余暇活動時間は</a:t>
            </a:r>
            <a:r>
              <a:rPr lang="en-US" altLang="ja-JP" dirty="0" smtClean="0"/>
              <a:t>2000</a:t>
            </a:r>
            <a:r>
              <a:rPr lang="ja-JP" altLang="ja-JP" dirty="0" smtClean="0"/>
              <a:t>年には</a:t>
            </a:r>
            <a:r>
              <a:rPr lang="en-US" altLang="ja-JP" dirty="0" smtClean="0"/>
              <a:t>1985</a:t>
            </a:r>
            <a:r>
              <a:rPr lang="ja-JP" altLang="ja-JP" dirty="0" smtClean="0"/>
              <a:t>年に比べ</a:t>
            </a:r>
            <a:r>
              <a:rPr lang="en-US" altLang="ja-JP" dirty="0" smtClean="0"/>
              <a:t>1.6</a:t>
            </a:r>
            <a:r>
              <a:rPr lang="ja-JP" altLang="ja-JP" dirty="0" smtClean="0"/>
              <a:t>倍に拡大するとし、リゾート地域等の整備につき詳しく記述している。一日交通圏を構築すれば、無理やりでもヒトに移動させたくなる観光資源の開発に向かうこととなるのである。</a:t>
            </a:r>
          </a:p>
          <a:p>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ja-JP" altLang="ja-JP" dirty="0" smtClean="0"/>
              <a:t>総合保養地域整備法は「良好な自然条件を有する土地を含む相当規模の地域である等の要件を備えた地域について、国民が余暇等を利用して滞在しつつ行うスポーツ、レクリエーション、教養文化活動、休養、集会等の多様な活動に資するための総合的な機能の整備を民間事業者の能力の活用に重点を置きつつ促進する措置を講ずることにより、ゆとりのある国民生活のための利便の増進並びに当該地域及びその周辺の地域の振興を図り、もつて国民の福祉の向上並びに国土及び国民経済の均衡ある発展に寄与することを目的」として制定された。</a:t>
            </a:r>
            <a:endParaRPr lang="en-US" altLang="ja-JP"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76672"/>
            <a:ext cx="8229600" cy="6120680"/>
          </a:xfrm>
        </p:spPr>
        <p:txBody>
          <a:bodyPr>
            <a:normAutofit/>
          </a:bodyPr>
          <a:lstStyle/>
          <a:p>
            <a:r>
              <a:rPr lang="ja-JP" altLang="ja-JP" dirty="0" smtClean="0"/>
              <a:t>同法は、それまで外客用の名目で観光施設整備が行われてきたことに比べれば、</a:t>
            </a:r>
            <a:r>
              <a:rPr lang="ja-JP" altLang="ja-JP" dirty="0" smtClean="0">
                <a:solidFill>
                  <a:srgbClr val="FF0000"/>
                </a:solidFill>
              </a:rPr>
              <a:t>法制度上真正面から日本人観光者を対象としたもの</a:t>
            </a:r>
            <a:r>
              <a:rPr lang="ja-JP" altLang="ja-JP" dirty="0" smtClean="0"/>
              <a:t>であった。従来は国の施策が国民宿舎、家族旅行村等公的主体が運営するものに対する予算措置等が中心であったことに対して、同法は民間事業者の活用に重点をおいて総合的に整備するものでもあり、</a:t>
            </a:r>
            <a:r>
              <a:rPr lang="ja-JP" altLang="ja-JP" dirty="0" smtClean="0">
                <a:solidFill>
                  <a:srgbClr val="FF0000"/>
                </a:solidFill>
              </a:rPr>
              <a:t>複数の行政機関が総合的に観光関連施策に取り組むこととなった初めての法律</a:t>
            </a:r>
            <a:r>
              <a:rPr lang="ja-JP" altLang="ja-JP" dirty="0" smtClean="0"/>
              <a:t>であった。</a:t>
            </a:r>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92500" lnSpcReduction="20000"/>
          </a:bodyPr>
          <a:lstStyle/>
          <a:p>
            <a:r>
              <a:rPr lang="ja-JP" altLang="ja-JP" dirty="0" smtClean="0">
                <a:solidFill>
                  <a:srgbClr val="FF0000"/>
                </a:solidFill>
              </a:rPr>
              <a:t>直接観光という表現が使用されなかった理由</a:t>
            </a:r>
            <a:r>
              <a:rPr lang="ja-JP" altLang="ja-JP" dirty="0" smtClean="0"/>
              <a:t>としては、</a:t>
            </a:r>
            <a:r>
              <a:rPr lang="ja-JP" altLang="ja-JP" dirty="0" smtClean="0">
                <a:solidFill>
                  <a:srgbClr val="FF0000"/>
                </a:solidFill>
              </a:rPr>
              <a:t>当時の国民の意識としてまだ観光が評価されていなかった</a:t>
            </a:r>
            <a:r>
              <a:rPr lang="ja-JP" altLang="ja-JP" dirty="0" smtClean="0"/>
              <a:t>ことに加え、運輸省所管のニュアンスが出る言葉として忌避されたからではないかと推測されるものの、観光政策としては評価すべきものであり、日本共産党を除く多数の賛成で可決した。</a:t>
            </a:r>
          </a:p>
          <a:p>
            <a:r>
              <a:rPr lang="ja-JP" altLang="ja-JP" dirty="0" smtClean="0"/>
              <a:t>同法に基づき都道府県が策定し、国の承認を受けた計画に基づき整備されるリゾート施設については、立地規制の弾力的運用が行われ、税制上の支援、政府系金融機関の融資等の優遇措置が受けられることとされた。ほとんどの道府県で名乗りを上げ、</a:t>
            </a:r>
            <a:r>
              <a:rPr lang="ja-JP" altLang="ja-JP" dirty="0" smtClean="0">
                <a:solidFill>
                  <a:srgbClr val="FF0000"/>
                </a:solidFill>
              </a:rPr>
              <a:t>開発構想の策定を競ったが、その成果としては、特に見るべきものは少なく</a:t>
            </a:r>
            <a:r>
              <a:rPr lang="ja-JP" altLang="ja-JP" dirty="0" smtClean="0"/>
              <a:t>、特に、宮崎県の開発の目玉であったシーガイア（法による指定第</a:t>
            </a:r>
            <a:r>
              <a:rPr lang="en-US" altLang="ja-JP" dirty="0" smtClean="0"/>
              <a:t>1</a:t>
            </a:r>
            <a:r>
              <a:rPr lang="ja-JP" altLang="ja-JP" dirty="0" smtClean="0"/>
              <a:t>号）の破綻はその典型例であった。</a:t>
            </a:r>
          </a:p>
          <a:p>
            <a:endParaRPr kumimoji="1"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363272" cy="1143000"/>
          </a:xfrm>
          <a:solidFill>
            <a:schemeClr val="accent5">
              <a:lumMod val="20000"/>
              <a:lumOff val="80000"/>
            </a:schemeClr>
          </a:solidFill>
        </p:spPr>
        <p:txBody>
          <a:bodyPr>
            <a:normAutofit fontScale="90000"/>
          </a:bodyPr>
          <a:lstStyle/>
          <a:p>
            <a:r>
              <a:rPr lang="ja-JP" altLang="ja-JP" dirty="0" smtClean="0"/>
              <a:t>総合保養地域整備法の評価と</a:t>
            </a:r>
            <a:r>
              <a:rPr lang="en-US" altLang="ja-JP" dirty="0" smtClean="0"/>
              <a:t/>
            </a:r>
            <a:br>
              <a:rPr lang="en-US" altLang="ja-JP" dirty="0" smtClean="0"/>
            </a:br>
            <a:r>
              <a:rPr lang="ja-JP" altLang="ja-JP" dirty="0" smtClean="0"/>
              <a:t>コンテスト行政の終焉</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85000" lnSpcReduction="10000"/>
          </a:bodyPr>
          <a:lstStyle/>
          <a:p>
            <a:r>
              <a:rPr lang="ja-JP" altLang="ja-JP" dirty="0" smtClean="0"/>
              <a:t>総合保養地域整備法の意義は、総合的な施策として人流政策を前面に押し出したことにあり、財政政策、環境政策面での批判は多いものの、やがて迎える人口減少社会をひかえ、地域の活性化には観光面の寄与が大きいとした初めての総合計画である。それは皮肉なことに、ソーシアル・ツーリズム等の従来の施策が、弱者や勤労者に視点を向けた需要者サイドのものであったことに対して、総合保養地域整備法は初めて供給者サイドの面が強化されたものであったから、総合施策となりえたのであり、観光客からの視点という抽象的なものでは観念論に留まってしまうのである</a:t>
            </a:r>
            <a:r>
              <a:rPr lang="ja-JP" altLang="ja-JP" dirty="0" smtClean="0">
                <a:solidFill>
                  <a:srgbClr val="FF0000"/>
                </a:solidFill>
              </a:rPr>
              <a:t>。「総合的な制度・対策の整備がされなければ、真の意味での望ましいリゾート法とは言えない」とする批判が提示</a:t>
            </a:r>
            <a:r>
              <a:rPr lang="ja-JP" altLang="ja-JP" dirty="0" smtClean="0"/>
              <a:t>されたが、</a:t>
            </a:r>
            <a:r>
              <a:rPr lang="ja-JP" altLang="ja-JP" dirty="0" smtClean="0">
                <a:solidFill>
                  <a:srgbClr val="FF0000"/>
                </a:solidFill>
              </a:rPr>
              <a:t>休暇制度を含め「内需拡大に関する対策」により総合的なもの</a:t>
            </a:r>
            <a:r>
              <a:rPr lang="ja-JP" altLang="en-US" dirty="0" smtClean="0">
                <a:solidFill>
                  <a:srgbClr val="FF0000"/>
                </a:solidFill>
              </a:rPr>
              <a:t>が</a:t>
            </a:r>
            <a:r>
              <a:rPr lang="ja-JP" altLang="ja-JP" dirty="0" smtClean="0">
                <a:solidFill>
                  <a:srgbClr val="FF0000"/>
                </a:solidFill>
              </a:rPr>
              <a:t>打ち出されていた。</a:t>
            </a:r>
          </a:p>
          <a:p>
            <a:endParaRPr kumimoji="1"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597352"/>
          </a:xfrm>
        </p:spPr>
        <p:txBody>
          <a:bodyPr>
            <a:normAutofit fontScale="70000" lnSpcReduction="20000"/>
          </a:bodyPr>
          <a:lstStyle/>
          <a:p>
            <a:r>
              <a:rPr lang="ja-JP" altLang="ja-JP" dirty="0" smtClean="0"/>
              <a:t>総合保養地域整備法の評価をめぐって室谷正裕は「個々のリゾート開発のことを問題としているのか、法律をはじめ制度的なことを問題としているのかは分けて考えておく必要」があると論点を分解して論議している。</a:t>
            </a:r>
          </a:p>
          <a:p>
            <a:r>
              <a:rPr lang="ja-JP" altLang="ja-JP" dirty="0" smtClean="0"/>
              <a:t>総合保養地域整備法に見られる総花的地域指定は、国土総合開発法による「特定地域計画」というコンテスト行政から生み出されたもの</a:t>
            </a:r>
            <a:endParaRPr lang="en-US" altLang="ja-JP" dirty="0" smtClean="0"/>
          </a:p>
          <a:p>
            <a:r>
              <a:rPr lang="ja-JP" altLang="ja-JP" dirty="0" err="1" smtClean="0"/>
              <a:t>。</a:t>
            </a:r>
            <a:r>
              <a:rPr lang="en-US" altLang="ja-JP" dirty="0" smtClean="0"/>
              <a:t>1962</a:t>
            </a:r>
            <a:r>
              <a:rPr lang="ja-JP" altLang="ja-JP" dirty="0" smtClean="0"/>
              <a:t>年の新産業都市建設促進法</a:t>
            </a:r>
            <a:r>
              <a:rPr lang="en-US" altLang="ja-JP" dirty="0" smtClean="0"/>
              <a:t>1972</a:t>
            </a:r>
            <a:r>
              <a:rPr lang="ja-JP" altLang="ja-JP" dirty="0" smtClean="0"/>
              <a:t>年の工業再配置法、</a:t>
            </a:r>
            <a:r>
              <a:rPr lang="en-US" altLang="ja-JP" dirty="0" smtClean="0"/>
              <a:t>1983</a:t>
            </a:r>
            <a:r>
              <a:rPr lang="ja-JP" altLang="ja-JP" dirty="0" smtClean="0"/>
              <a:t>年の高度技術工業集積地域開発促進法等へと引き継がれたこのコンテスト行政は田中角栄が発案し、通商産業省が発展させていった歴史であるが、総合保養地域整備法において集大成されるとともに最終ステージに入っていった</a:t>
            </a:r>
            <a:endParaRPr lang="en-US" altLang="ja-JP" dirty="0" smtClean="0"/>
          </a:p>
          <a:p>
            <a:r>
              <a:rPr lang="ja-JP" altLang="ja-JP" dirty="0" smtClean="0"/>
              <a:t>組織防衛的に、霞ヶ関はアイデア合戦の如く毎年度新規施策を打ち出さざるを得なくなっている。税制上の要求には法律改正を伴うことから、法定計画の作成、予算・税制上の措置等を組み合わせた政策パッケージが提案される。このことがコンテスト行政をあおるが、近年はつきあわされる自治体の負担が大きいところから政策過多の批判もでている。政策評価が求められる所以である。マスコミと連動したコンテスト行政は「地域の個性」を重視した地方分権論議へと移行するのは当然であり、構造改革特別区域、地域再生と継続はするものの、往年のパワーは喪失</a:t>
            </a:r>
          </a:p>
          <a:p>
            <a:endParaRPr lang="ja-JP" altLang="en-US" dirty="0" smtClean="0"/>
          </a:p>
          <a:p>
            <a:endParaRPr kumimoji="1" lang="ja-JP" alt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kumimoji="1" lang="ja-JP" altLang="en-US" dirty="0" smtClean="0"/>
              <a:t>観光学者のリゾート法に対する</a:t>
            </a:r>
            <a:r>
              <a:rPr kumimoji="1" lang="en-US" altLang="ja-JP" dirty="0" smtClean="0"/>
              <a:t/>
            </a:r>
            <a:br>
              <a:rPr kumimoji="1" lang="en-US" altLang="ja-JP" dirty="0" smtClean="0"/>
            </a:br>
            <a:r>
              <a:rPr kumimoji="1" lang="ja-JP" altLang="en-US" dirty="0" smtClean="0"/>
              <a:t>迎合的批判への批判</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lstStyle/>
          <a:p>
            <a:r>
              <a:rPr kumimoji="1" lang="ja-JP" altLang="en-US" dirty="0" smtClean="0"/>
              <a:t>ほとんどの観光学者はリゾート法に対するマスコミ迎合的批判をしている</a:t>
            </a:r>
            <a:endParaRPr kumimoji="1" lang="en-US" altLang="ja-JP" dirty="0" smtClean="0"/>
          </a:p>
          <a:p>
            <a:r>
              <a:rPr lang="ja-JP" altLang="en-US" dirty="0" smtClean="0"/>
              <a:t>その批判は、観光学のものではなく、環境学からのものである</a:t>
            </a:r>
            <a:endParaRPr lang="en-US" altLang="ja-JP" dirty="0" smtClean="0"/>
          </a:p>
          <a:p>
            <a:r>
              <a:rPr kumimoji="1" lang="ja-JP" altLang="en-US" dirty="0" smtClean="0"/>
              <a:t>観光学、特に観光政策学からリゾート法を論じた場合は、同法が実質観光を総合的に対象とした最初の法律である点を評価すべきであろう。総合政策がないとの批判も一部にあるが不勉強であり、祝日の増加策とともに制定されている</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cstate="print"/>
          <a:srcRect/>
          <a:stretch>
            <a:fillRect/>
          </a:stretch>
        </p:blipFill>
        <p:spPr bwMode="auto">
          <a:xfrm>
            <a:off x="480927" y="764704"/>
            <a:ext cx="6827377" cy="5544615"/>
          </a:xfrm>
          <a:prstGeom prst="rect">
            <a:avLst/>
          </a:prstGeom>
          <a:noFill/>
          <a:ln w="9525">
            <a:noFill/>
            <a:miter lim="800000"/>
            <a:headEnd/>
            <a:tailEnd/>
          </a:ln>
        </p:spPr>
      </p:pic>
      <p:sp>
        <p:nvSpPr>
          <p:cNvPr id="5" name="タイトル 1"/>
          <p:cNvSpPr>
            <a:spLocks noGrp="1"/>
          </p:cNvSpPr>
          <p:nvPr>
            <p:ph type="title"/>
          </p:nvPr>
        </p:nvSpPr>
        <p:spPr>
          <a:xfrm>
            <a:off x="7730008" y="620688"/>
            <a:ext cx="1090464" cy="5040560"/>
          </a:xfrm>
          <a:solidFill>
            <a:srgbClr val="FFFF00"/>
          </a:solidFill>
          <a:ln w="38100">
            <a:solidFill>
              <a:schemeClr val="tx1">
                <a:lumMod val="95000"/>
                <a:lumOff val="5000"/>
              </a:schemeClr>
            </a:solidFill>
          </a:ln>
        </p:spPr>
        <p:txBody>
          <a:bodyPr vert="eaVert">
            <a:normAutofit fontScale="90000"/>
          </a:bodyPr>
          <a:lstStyle/>
          <a:p>
            <a:r>
              <a:rPr lang="ja-JP" altLang="en-US" dirty="0" smtClean="0"/>
              <a:t>１９８８</a:t>
            </a:r>
            <a:r>
              <a:rPr kumimoji="1" lang="ja-JP" altLang="en-US" dirty="0" smtClean="0"/>
              <a:t>年</a:t>
            </a:r>
            <a:r>
              <a:rPr lang="ja-JP" altLang="en-US" dirty="0" smtClean="0"/>
              <a:t>７</a:t>
            </a:r>
            <a:r>
              <a:rPr kumimoji="1" lang="ja-JP" altLang="en-US" dirty="0" smtClean="0"/>
              <a:t>月</a:t>
            </a:r>
            <a:r>
              <a:rPr lang="ja-JP" altLang="en-US" dirty="0" smtClean="0"/>
              <a:t>９</a:t>
            </a:r>
            <a:r>
              <a:rPr kumimoji="1" lang="ja-JP" altLang="en-US" dirty="0" smtClean="0"/>
              <a:t>日</a:t>
            </a:r>
            <a:r>
              <a:rPr kumimoji="1" lang="en-US" altLang="ja-JP" dirty="0" smtClean="0"/>
              <a:t/>
            </a:r>
            <a:br>
              <a:rPr kumimoji="1" lang="en-US" altLang="ja-JP" dirty="0" smtClean="0"/>
            </a:br>
            <a:r>
              <a:rPr kumimoji="1" lang="ja-JP" altLang="en-US" dirty="0" smtClean="0"/>
              <a:t>朝日新聞</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持続的な発展</a:t>
            </a:r>
          </a:p>
        </p:txBody>
      </p:sp>
      <p:sp>
        <p:nvSpPr>
          <p:cNvPr id="234499" name="コンテンツ プレースホルダ 2"/>
          <p:cNvSpPr>
            <a:spLocks noGrp="1"/>
          </p:cNvSpPr>
          <p:nvPr>
            <p:ph idx="1"/>
          </p:nvPr>
        </p:nvSpPr>
        <p:spPr/>
        <p:txBody>
          <a:bodyPr/>
          <a:lstStyle/>
          <a:p>
            <a:r>
              <a:rPr lang="en-US" altLang="ja-JP" smtClean="0"/>
              <a:t>1993</a:t>
            </a:r>
            <a:r>
              <a:rPr lang="ja-JP" altLang="en-US" smtClean="0"/>
              <a:t>年環境基本法「持続的に発展することができる社会が構築されること」　世代間の公平、国内の公平のみならず、国家間の公平も考慮された理念⇒地球の均衡ある発展</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892480" cy="1143000"/>
          </a:xfrm>
          <a:solidFill>
            <a:srgbClr val="FFFF00"/>
          </a:solidFill>
          <a:ln w="38100">
            <a:solidFill>
              <a:schemeClr val="tx1">
                <a:lumMod val="85000"/>
                <a:lumOff val="15000"/>
              </a:schemeClr>
            </a:solidFill>
          </a:ln>
        </p:spPr>
        <p:txBody>
          <a:bodyPr>
            <a:normAutofit fontScale="90000"/>
          </a:bodyPr>
          <a:lstStyle/>
          <a:p>
            <a:r>
              <a:rPr lang="ja-JP" altLang="ja-JP" dirty="0" smtClean="0"/>
              <a:t>旧国土総合開発法及び国土形成計画法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85000" lnSpcReduction="10000"/>
          </a:bodyPr>
          <a:lstStyle/>
          <a:p>
            <a:r>
              <a:rPr lang="ja-JP" altLang="ja-JP" dirty="0" smtClean="0"/>
              <a:t>旧国土総合開発法及び国土形成計画法では「</a:t>
            </a:r>
            <a:r>
              <a:rPr lang="ja-JP" altLang="ja-JP" dirty="0" smtClean="0">
                <a:solidFill>
                  <a:srgbClr val="FF0000"/>
                </a:solidFill>
              </a:rPr>
              <a:t>観光</a:t>
            </a:r>
            <a:r>
              <a:rPr lang="ja-JP" altLang="ja-JP" dirty="0" smtClean="0"/>
              <a:t>に関する資源の保護並びに施設の利用及び整備に関する事項」を計画事項と規定する。従って第二次全国総合開発計画を契機として</a:t>
            </a:r>
            <a:r>
              <a:rPr lang="ja-JP" altLang="ja-JP" dirty="0" smtClean="0">
                <a:solidFill>
                  <a:srgbClr val="FF0000"/>
                </a:solidFill>
              </a:rPr>
              <a:t>観光レクリエーション地区構想</a:t>
            </a:r>
            <a:r>
              <a:rPr lang="ja-JP" altLang="ja-JP" dirty="0" smtClean="0"/>
              <a:t>が、第四次全国総合開発計画を契機として</a:t>
            </a:r>
            <a:r>
              <a:rPr lang="ja-JP" altLang="ja-JP" dirty="0" smtClean="0">
                <a:solidFill>
                  <a:srgbClr val="FF0000"/>
                </a:solidFill>
              </a:rPr>
              <a:t>リゾート計画</a:t>
            </a:r>
            <a:r>
              <a:rPr lang="ja-JP" altLang="ja-JP" dirty="0" smtClean="0"/>
              <a:t>が生み出された。前者は非法定のものであったが、後者は実質上観光に関する最初の単独法定計画であった。しかしながら旧観光基本法との関連性は認識されておらず、</a:t>
            </a:r>
            <a:r>
              <a:rPr lang="ja-JP" altLang="ja-JP" dirty="0" smtClean="0">
                <a:solidFill>
                  <a:srgbClr val="FF0000"/>
                </a:solidFill>
              </a:rPr>
              <a:t>旧観光基本法の指針性</a:t>
            </a:r>
            <a:r>
              <a:rPr lang="ja-JP" altLang="ja-JP" dirty="0" smtClean="0"/>
              <a:t>を疑わせることとなった。</a:t>
            </a:r>
          </a:p>
          <a:p>
            <a:r>
              <a:rPr lang="ja-JP" altLang="ja-JP" dirty="0" smtClean="0"/>
              <a:t>これまで観光に関する法定計画制度が未発達であった理由として</a:t>
            </a:r>
            <a:r>
              <a:rPr lang="ja-JP" altLang="ja-JP" dirty="0" smtClean="0">
                <a:solidFill>
                  <a:srgbClr val="FF0000"/>
                </a:solidFill>
              </a:rPr>
              <a:t>観光概念の不明確性</a:t>
            </a:r>
            <a:r>
              <a:rPr lang="ja-JP" altLang="ja-JP" dirty="0" smtClean="0"/>
              <a:t>があげられ、従って総合計画の一部を構成するものとして、または環境、温泉等を法目的とする法定計画の中で作成されてきた。</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38100">
            <a:solidFill>
              <a:schemeClr val="tx1">
                <a:lumMod val="85000"/>
                <a:lumOff val="15000"/>
              </a:schemeClr>
            </a:solidFill>
          </a:ln>
        </p:spPr>
        <p:txBody>
          <a:bodyPr/>
          <a:lstStyle/>
          <a:p>
            <a:r>
              <a:rPr lang="ja-JP" altLang="ja-JP" dirty="0" smtClean="0"/>
              <a:t>観光立国推進基本計画</a:t>
            </a:r>
            <a:endParaRPr kumimoji="1" lang="ja-JP" altLang="en-US" dirty="0"/>
          </a:p>
        </p:txBody>
      </p:sp>
      <p:sp>
        <p:nvSpPr>
          <p:cNvPr id="3" name="コンテンツ プレースホルダ 2"/>
          <p:cNvSpPr>
            <a:spLocks noGrp="1"/>
          </p:cNvSpPr>
          <p:nvPr>
            <p:ph idx="1"/>
          </p:nvPr>
        </p:nvSpPr>
        <p:spPr>
          <a:xfrm>
            <a:off x="179512" y="1484784"/>
            <a:ext cx="8964488" cy="5373216"/>
          </a:xfrm>
        </p:spPr>
        <p:txBody>
          <a:bodyPr>
            <a:normAutofit fontScale="92500" lnSpcReduction="20000"/>
          </a:bodyPr>
          <a:lstStyle/>
          <a:p>
            <a:r>
              <a:rPr lang="ja-JP" altLang="ja-JP" dirty="0" smtClean="0"/>
              <a:t>観光立国推進基本法は新たに観光立国推進基本計画の策定等に関する規定を設け、「政府は、観光立国の実現に関する施策の総合的かつ計画的な推進を図るため、観光立国の実現に関する基本的な計画を定めなければならない」</a:t>
            </a:r>
            <a:r>
              <a:rPr lang="en-US" altLang="ja-JP" dirty="0" smtClean="0"/>
              <a:t>(10</a:t>
            </a:r>
            <a:r>
              <a:rPr lang="ja-JP" altLang="ja-JP" dirty="0" smtClean="0"/>
              <a:t>条</a:t>
            </a:r>
            <a:r>
              <a:rPr lang="en-US" altLang="ja-JP" dirty="0" smtClean="0"/>
              <a:t>)</a:t>
            </a:r>
            <a:r>
              <a:rPr lang="ja-JP" altLang="ja-JP" dirty="0" smtClean="0"/>
              <a:t>こととし、「観光立国推進基本計画以外の国の計画は、観光立国の実現に関しては、観光立国推進基本計画を基本とするものとする」</a:t>
            </a:r>
            <a:r>
              <a:rPr lang="en-US" altLang="ja-JP" dirty="0" smtClean="0"/>
              <a:t>(11</a:t>
            </a:r>
            <a:r>
              <a:rPr lang="ja-JP" altLang="ja-JP" dirty="0" smtClean="0"/>
              <a:t>条</a:t>
            </a:r>
            <a:r>
              <a:rPr lang="en-US" altLang="ja-JP" dirty="0" smtClean="0"/>
              <a:t>)</a:t>
            </a:r>
            <a:r>
              <a:rPr lang="ja-JP" altLang="ja-JP" dirty="0" smtClean="0"/>
              <a:t>とする指針性確保のための例文規定を加えた。</a:t>
            </a:r>
            <a:endParaRPr lang="en-US" altLang="ja-JP" dirty="0" smtClean="0"/>
          </a:p>
          <a:p>
            <a:r>
              <a:rPr lang="ja-JP" altLang="ja-JP" dirty="0" smtClean="0">
                <a:solidFill>
                  <a:srgbClr val="FF0000"/>
                </a:solidFill>
              </a:rPr>
              <a:t>自治体の計画にはこの規定は適用されない</a:t>
            </a:r>
            <a:r>
              <a:rPr lang="ja-JP" altLang="ja-JP" dirty="0" smtClean="0"/>
              <a:t>。その意味で環境基本法以上に</a:t>
            </a:r>
            <a:r>
              <a:rPr lang="ja-JP" altLang="ja-JP" dirty="0" smtClean="0">
                <a:solidFill>
                  <a:srgbClr val="FF0000"/>
                </a:solidFill>
              </a:rPr>
              <a:t>分権的システム</a:t>
            </a:r>
            <a:r>
              <a:rPr lang="ja-JP" altLang="ja-JP" dirty="0" smtClean="0"/>
              <a:t>であり、「地域における</a:t>
            </a:r>
            <a:r>
              <a:rPr lang="ja-JP" altLang="ja-JP" dirty="0" smtClean="0">
                <a:solidFill>
                  <a:srgbClr val="FF0000"/>
                </a:solidFill>
              </a:rPr>
              <a:t>創意工夫</a:t>
            </a:r>
            <a:r>
              <a:rPr lang="ja-JP" altLang="ja-JP" dirty="0" smtClean="0"/>
              <a:t>を生かした主体的な取組を尊重」するとする基本法の趣旨に適合するものである。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5"/>
          <p:cNvSpPr txBox="1">
            <a:spLocks/>
          </p:cNvSpPr>
          <p:nvPr/>
        </p:nvSpPr>
        <p:spPr bwMode="auto">
          <a:xfrm>
            <a:off x="0" y="4437112"/>
            <a:ext cx="9144000" cy="960438"/>
          </a:xfrm>
          <a:prstGeom prst="rect">
            <a:avLst/>
          </a:prstGeom>
          <a:noFill/>
          <a:ln w="9525">
            <a:noFill/>
            <a:miter lim="800000"/>
            <a:headEnd/>
            <a:tailEnd/>
          </a:ln>
        </p:spPr>
        <p:txBody>
          <a:bodyPr/>
          <a:lstStyle/>
          <a:p>
            <a:pPr algn="ctr" eaLnBrk="0" hangingPunct="0">
              <a:spcBef>
                <a:spcPct val="20000"/>
              </a:spcBef>
              <a:defRPr/>
            </a:pPr>
            <a:r>
              <a:rPr lang="en-US" altLang="zh-CN" dirty="0">
                <a:latin typeface="ＭＳ 明朝" pitchFamily="17" charset="-128"/>
                <a:ea typeface="ＭＳ 明朝" pitchFamily="17" charset="-128"/>
              </a:rPr>
              <a:t>『</a:t>
            </a:r>
            <a:r>
              <a:rPr lang="zh-CN" altLang="en-US" dirty="0">
                <a:latin typeface="ＭＳ 明朝" pitchFamily="17" charset="-128"/>
                <a:ea typeface="ＭＳ 明朝" pitchFamily="17" charset="-128"/>
              </a:rPr>
              <a:t>地域政策研究</a:t>
            </a:r>
            <a:r>
              <a:rPr lang="en-US" altLang="zh-CN" dirty="0">
                <a:latin typeface="ＭＳ 明朝" pitchFamily="17" charset="-128"/>
                <a:ea typeface="ＭＳ 明朝" pitchFamily="17" charset="-128"/>
              </a:rPr>
              <a:t>』</a:t>
            </a:r>
            <a:r>
              <a:rPr lang="zh-CN" altLang="en-US" dirty="0">
                <a:latin typeface="ＭＳ 明朝" pitchFamily="17" charset="-128"/>
                <a:ea typeface="ＭＳ 明朝" pitchFamily="17" charset="-128"/>
              </a:rPr>
              <a:t>（高崎経済大学地域政策学会）第</a:t>
            </a:r>
            <a:r>
              <a:rPr lang="en-US" altLang="zh-CN" dirty="0">
                <a:latin typeface="ＭＳ 明朝" pitchFamily="17" charset="-128"/>
                <a:ea typeface="ＭＳ 明朝" pitchFamily="17" charset="-128"/>
              </a:rPr>
              <a:t>11 </a:t>
            </a:r>
            <a:r>
              <a:rPr lang="zh-CN" altLang="en-US" dirty="0">
                <a:latin typeface="ＭＳ 明朝" pitchFamily="17" charset="-128"/>
                <a:ea typeface="ＭＳ 明朝" pitchFamily="17" charset="-128"/>
              </a:rPr>
              <a:t>巻第</a:t>
            </a:r>
            <a:r>
              <a:rPr lang="en-US" altLang="zh-CN" dirty="0">
                <a:latin typeface="ＭＳ 明朝" pitchFamily="17" charset="-128"/>
                <a:ea typeface="ＭＳ 明朝" pitchFamily="17" charset="-128"/>
              </a:rPr>
              <a:t>4 </a:t>
            </a:r>
            <a:r>
              <a:rPr lang="zh-CN" altLang="en-US" dirty="0">
                <a:latin typeface="ＭＳ 明朝" pitchFamily="17" charset="-128"/>
                <a:ea typeface="ＭＳ 明朝" pitchFamily="17" charset="-128"/>
              </a:rPr>
              <a:t>号</a:t>
            </a:r>
            <a:r>
              <a:rPr lang="en-US" altLang="zh-CN" dirty="0">
                <a:latin typeface="ＭＳ 明朝" pitchFamily="17" charset="-128"/>
                <a:ea typeface="ＭＳ 明朝" pitchFamily="17" charset="-128"/>
              </a:rPr>
              <a:t>2009 </a:t>
            </a:r>
            <a:r>
              <a:rPr lang="zh-CN" altLang="en-US" dirty="0">
                <a:latin typeface="ＭＳ 明朝" pitchFamily="17" charset="-128"/>
                <a:ea typeface="ＭＳ 明朝" pitchFamily="17" charset="-128"/>
              </a:rPr>
              <a:t>年</a:t>
            </a:r>
            <a:r>
              <a:rPr lang="en-US" altLang="zh-CN" dirty="0">
                <a:latin typeface="ＭＳ 明朝" pitchFamily="17" charset="-128"/>
                <a:ea typeface="ＭＳ 明朝" pitchFamily="17" charset="-128"/>
              </a:rPr>
              <a:t>2 </a:t>
            </a:r>
            <a:r>
              <a:rPr lang="zh-CN" altLang="en-US" dirty="0">
                <a:latin typeface="ＭＳ 明朝" pitchFamily="17" charset="-128"/>
                <a:ea typeface="ＭＳ 明朝" pitchFamily="17" charset="-128"/>
              </a:rPr>
              <a:t>月</a:t>
            </a:r>
            <a:r>
              <a:rPr lang="en-US" altLang="zh-CN" dirty="0">
                <a:latin typeface="ＭＳ 明朝" pitchFamily="17" charset="-128"/>
                <a:ea typeface="ＭＳ 明朝" pitchFamily="17" charset="-128"/>
              </a:rPr>
              <a:t>39</a:t>
            </a:r>
            <a:r>
              <a:rPr lang="zh-CN" altLang="en-US" dirty="0">
                <a:latin typeface="ＭＳ 明朝" pitchFamily="17" charset="-128"/>
                <a:ea typeface="ＭＳ 明朝" pitchFamily="17" charset="-128"/>
              </a:rPr>
              <a:t>～ </a:t>
            </a:r>
            <a:r>
              <a:rPr lang="en-US" altLang="zh-CN" dirty="0">
                <a:latin typeface="ＭＳ 明朝" pitchFamily="17" charset="-128"/>
                <a:ea typeface="ＭＳ 明朝" pitchFamily="17" charset="-128"/>
              </a:rPr>
              <a:t>58 </a:t>
            </a:r>
            <a:r>
              <a:rPr lang="zh-CN" altLang="en-US" dirty="0">
                <a:latin typeface="ＭＳ 明朝" pitchFamily="17" charset="-128"/>
                <a:ea typeface="ＭＳ 明朝" pitchFamily="17" charset="-128"/>
              </a:rPr>
              <a:t>頁</a:t>
            </a:r>
            <a:endParaRPr lang="en-US" altLang="zh-CN" dirty="0">
              <a:latin typeface="ＭＳ 明朝" pitchFamily="17" charset="-128"/>
              <a:ea typeface="ＭＳ 明朝" pitchFamily="17" charset="-128"/>
            </a:endParaRPr>
          </a:p>
          <a:p>
            <a:pPr algn="ctr" eaLnBrk="0" hangingPunct="0">
              <a:spcBef>
                <a:spcPct val="20000"/>
              </a:spcBef>
              <a:defRPr/>
            </a:pPr>
            <a:r>
              <a:rPr lang="en-US" altLang="ja-JP" sz="2000" kern="0" dirty="0">
                <a:latin typeface="+mn-lt"/>
                <a:ea typeface="+mn-ea"/>
              </a:rPr>
              <a:t>http://www1.tcue.ac.jp/home1/c-gakkai/kikanshi/ronbun11-4/teramae.pdf</a:t>
            </a:r>
            <a:endParaRPr lang="ja-JP" altLang="en-US" sz="2000" kern="0" dirty="0">
              <a:latin typeface="+mn-lt"/>
              <a:ea typeface="+mn-ea"/>
            </a:endParaRPr>
          </a:p>
        </p:txBody>
      </p:sp>
      <p:sp>
        <p:nvSpPr>
          <p:cNvPr id="5" name="タイトル 4"/>
          <p:cNvSpPr>
            <a:spLocks noGrp="1"/>
          </p:cNvSpPr>
          <p:nvPr>
            <p:ph type="ctrTitle"/>
          </p:nvPr>
        </p:nvSpPr>
        <p:spPr/>
        <p:txBody>
          <a:bodyPr>
            <a:normAutofit/>
          </a:bodyPr>
          <a:lstStyle/>
          <a:p>
            <a:r>
              <a:rPr lang="ja-JP" altLang="en-US" dirty="0" smtClean="0"/>
              <a:t>国土政策と人流・観光</a:t>
            </a:r>
            <a:r>
              <a:rPr lang="en-US" altLang="ja-JP" dirty="0" smtClean="0"/>
              <a:t/>
            </a:r>
            <a:br>
              <a:rPr lang="en-US" altLang="ja-JP" dirty="0" smtClean="0"/>
            </a:br>
            <a:r>
              <a:rPr lang="ja-JP" altLang="en-US" dirty="0" smtClean="0"/>
              <a:t>～全総神話の発生と消滅～</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タイトル 1"/>
          <p:cNvSpPr>
            <a:spLocks noGrp="1"/>
          </p:cNvSpPr>
          <p:nvPr>
            <p:ph type="title"/>
          </p:nvPr>
        </p:nvSpPr>
        <p:spPr>
          <a:xfrm>
            <a:off x="457200" y="44450"/>
            <a:ext cx="8229600" cy="1143000"/>
          </a:xfrm>
          <a:ln w="57150">
            <a:solidFill>
              <a:schemeClr val="tx1">
                <a:lumMod val="95000"/>
                <a:lumOff val="5000"/>
              </a:schemeClr>
            </a:solidFill>
          </a:ln>
        </p:spPr>
        <p:txBody>
          <a:bodyPr/>
          <a:lstStyle/>
          <a:p>
            <a:pPr>
              <a:defRPr/>
            </a:pPr>
            <a:r>
              <a:rPr lang="ja-JP" altLang="en-US" dirty="0" smtClean="0"/>
              <a:t>国土政策のメッセージ</a:t>
            </a:r>
          </a:p>
        </p:txBody>
      </p:sp>
      <p:sp>
        <p:nvSpPr>
          <p:cNvPr id="199683" name="コンテンツ プレースホルダ 2"/>
          <p:cNvSpPr>
            <a:spLocks noGrp="1"/>
          </p:cNvSpPr>
          <p:nvPr>
            <p:ph idx="1"/>
          </p:nvPr>
        </p:nvSpPr>
        <p:spPr>
          <a:xfrm>
            <a:off x="457200" y="1268413"/>
            <a:ext cx="8229600" cy="5473700"/>
          </a:xfrm>
        </p:spPr>
        <p:txBody>
          <a:bodyPr/>
          <a:lstStyle/>
          <a:p>
            <a:r>
              <a:rPr lang="ja-JP" altLang="en-US" smtClean="0"/>
              <a:t>経済政策（</a:t>
            </a:r>
            <a:r>
              <a:rPr lang="en-US" altLang="ja-JP" smtClean="0"/>
              <a:t>GDP</a:t>
            </a:r>
            <a:r>
              <a:rPr lang="ja-JP" altLang="en-US" smtClean="0"/>
              <a:t>）治安政策（犯罪数）土地政策（面積）と比較するメッセージの具体性なし</a:t>
            </a:r>
            <a:endParaRPr lang="en-US" altLang="ja-JP" smtClean="0"/>
          </a:p>
          <a:p>
            <a:r>
              <a:rPr lang="ja-JP" altLang="en-US" smtClean="0"/>
              <a:t>日本政策と置き換えると、国防の色彩</a:t>
            </a:r>
            <a:endParaRPr lang="en-US" altLang="ja-JP" smtClean="0"/>
          </a:p>
          <a:p>
            <a:r>
              <a:rPr lang="ja-JP" altLang="en-US" smtClean="0"/>
              <a:t>国防色を回避するためには、内向きのイメージが必要　　</a:t>
            </a:r>
            <a:endParaRPr lang="en-US" altLang="ja-JP" smtClean="0"/>
          </a:p>
          <a:p>
            <a:r>
              <a:rPr lang="ja-JP" altLang="en-US" smtClean="0"/>
              <a:t>国土総合開発計画の作成過程で、一日交通圏の概念発生（縮地術）</a:t>
            </a:r>
            <a:endParaRPr lang="en-US" altLang="ja-JP" smtClean="0"/>
          </a:p>
          <a:p>
            <a:r>
              <a:rPr lang="ja-JP" altLang="en-US" smtClean="0"/>
              <a:t>立法者の意図を超え最高上位の計画神話</a:t>
            </a:r>
            <a:endParaRPr lang="en-US" altLang="ja-JP" smtClean="0"/>
          </a:p>
          <a:p>
            <a:r>
              <a:rPr lang="ja-JP" altLang="en-US" smtClean="0">
                <a:solidFill>
                  <a:srgbClr val="FF0000"/>
                </a:solidFill>
              </a:rPr>
              <a:t>地域の個性の発揮「観光」の強調は国土計画の終焉を意味する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「全国計画」制度の誕生</a:t>
            </a:r>
          </a:p>
        </p:txBody>
      </p:sp>
      <p:sp>
        <p:nvSpPr>
          <p:cNvPr id="200707" name="コンテンツ プレースホルダ 2"/>
          <p:cNvSpPr>
            <a:spLocks noGrp="1"/>
          </p:cNvSpPr>
          <p:nvPr>
            <p:ph idx="1"/>
          </p:nvPr>
        </p:nvSpPr>
        <p:spPr/>
        <p:txBody>
          <a:bodyPr/>
          <a:lstStyle/>
          <a:p>
            <a:r>
              <a:rPr lang="ja-JP" altLang="en-US" smtClean="0"/>
              <a:t>米国流のＴＶＡに倣った開発計画として提案され、地域計画として原案が作成された</a:t>
            </a:r>
            <a:endParaRPr lang="en-US" altLang="ja-JP" smtClean="0"/>
          </a:p>
          <a:p>
            <a:r>
              <a:rPr lang="ja-JP" altLang="en-US" smtClean="0"/>
              <a:t>体裁を整えるため、法制局段階で全国計画が付加された。従って北海度開発法と未調整</a:t>
            </a:r>
            <a:endParaRPr lang="en-US" altLang="ja-JP" smtClean="0"/>
          </a:p>
          <a:p>
            <a:r>
              <a:rPr lang="ja-JP" altLang="en-US" smtClean="0"/>
              <a:t>法制度はできたものの、１９６２年まで作成されることはなかった。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国土計画の規範性</a:t>
            </a:r>
          </a:p>
        </p:txBody>
      </p:sp>
      <p:sp>
        <p:nvSpPr>
          <p:cNvPr id="201731" name="コンテンツ プレースホルダ 2"/>
          <p:cNvSpPr>
            <a:spLocks noGrp="1"/>
          </p:cNvSpPr>
          <p:nvPr>
            <p:ph idx="1"/>
          </p:nvPr>
        </p:nvSpPr>
        <p:spPr>
          <a:xfrm>
            <a:off x="457200" y="1600200"/>
            <a:ext cx="8229600" cy="4924425"/>
          </a:xfrm>
        </p:spPr>
        <p:txBody>
          <a:bodyPr/>
          <a:lstStyle/>
          <a:p>
            <a:r>
              <a:rPr lang="ja-JP" altLang="en-US" smtClean="0"/>
              <a:t>国土総合開発法にのみ存在する規定は人口配分にかかわる「都市と農村の規模及び配置」</a:t>
            </a:r>
            <a:endParaRPr lang="en-US" altLang="ja-JP" smtClean="0"/>
          </a:p>
          <a:p>
            <a:r>
              <a:rPr lang="ja-JP" altLang="en-US" smtClean="0"/>
              <a:t>都市と農村の関係は、人口を支える食糧供給基地の農村が先にある</a:t>
            </a:r>
            <a:endParaRPr lang="en-US" altLang="ja-JP" smtClean="0"/>
          </a:p>
          <a:p>
            <a:r>
              <a:rPr lang="ja-JP" altLang="en-US" smtClean="0"/>
              <a:t>第一次大戦を契機に、都市への人口集中が激化したことにより「住宅問題」発生</a:t>
            </a:r>
            <a:endParaRPr lang="en-US" altLang="ja-JP" smtClean="0"/>
          </a:p>
          <a:p>
            <a:r>
              <a:rPr lang="ja-JP" altLang="en-US" smtClean="0"/>
              <a:t>今日「農村」概念は崩壊、都市と農村の交流の意義も不明確</a:t>
            </a:r>
            <a:endParaRPr lang="en-US" altLang="ja-JP" smtClean="0"/>
          </a:p>
          <a:p>
            <a:endParaRPr lang="ja-JP" altLang="en-US"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3958</Words>
  <Application>Microsoft Office PowerPoint</Application>
  <PresentationFormat>画面に合わせる (4:3)</PresentationFormat>
  <Paragraphs>249</Paragraphs>
  <Slides>52</Slides>
  <Notes>31</Notes>
  <HiddenSlides>3</HiddenSlides>
  <MMClips>0</MMClips>
  <ScaleCrop>false</ScaleCrop>
  <HeadingPairs>
    <vt:vector size="4" baseType="variant">
      <vt:variant>
        <vt:lpstr>テーマ</vt:lpstr>
      </vt:variant>
      <vt:variant>
        <vt:i4>1</vt:i4>
      </vt:variant>
      <vt:variant>
        <vt:lpstr>スライド タイトル</vt:lpstr>
      </vt:variant>
      <vt:variant>
        <vt:i4>52</vt:i4>
      </vt:variant>
    </vt:vector>
  </HeadingPairs>
  <TitlesOfParts>
    <vt:vector size="53" baseType="lpstr">
      <vt:lpstr>Office テーマ</vt:lpstr>
      <vt:lpstr>計画「法」と観光</vt:lpstr>
      <vt:lpstr>１９８７年９月15日 朝日新聞</vt:lpstr>
      <vt:lpstr>住田方式と中村方式</vt:lpstr>
      <vt:lpstr>上海修学旅行列車事故 http://ja.wikipedia.org/wiki/%E4%B8%8A%E6%B5%B7%E5%88%97%E8%BB%8A%E4%BA%8B%E6%95%85</vt:lpstr>
      <vt:lpstr>１９８８年７月９日 朝日新聞</vt:lpstr>
      <vt:lpstr>国土政策と人流・観光 ～全総神話の発生と消滅～</vt:lpstr>
      <vt:lpstr>国土政策のメッセージ</vt:lpstr>
      <vt:lpstr>「全国計画」制度の誕生</vt:lpstr>
      <vt:lpstr>国土計画の規範性</vt:lpstr>
      <vt:lpstr>計画の規範性</vt:lpstr>
      <vt:lpstr>コンテスト行政への批判</vt:lpstr>
      <vt:lpstr>スライド 12</vt:lpstr>
      <vt:lpstr>学者の怠慢</vt:lpstr>
      <vt:lpstr>緊急開拓</vt:lpstr>
      <vt:lpstr>農地改革等の評価</vt:lpstr>
      <vt:lpstr>１９４８年1月２０日 　　　　　　　東京朝日朝刊</vt:lpstr>
      <vt:lpstr>電源開発</vt:lpstr>
      <vt:lpstr>「資源」と「観光」</vt:lpstr>
      <vt:lpstr>スライド 19</vt:lpstr>
      <vt:lpstr>観光政策</vt:lpstr>
      <vt:lpstr>経済の二重構造</vt:lpstr>
      <vt:lpstr>国民所得倍増計画</vt:lpstr>
      <vt:lpstr>政策先議から生まれた格差是正</vt:lpstr>
      <vt:lpstr>農業基本法</vt:lpstr>
      <vt:lpstr>中小企業基本法</vt:lpstr>
      <vt:lpstr>地域間格差是正</vt:lpstr>
      <vt:lpstr>国民所得倍増計画と観光</vt:lpstr>
      <vt:lpstr>一全総とソーシャル・ツーリズム</vt:lpstr>
      <vt:lpstr>格差是正と国土の均衡ある発展</vt:lpstr>
      <vt:lpstr>計画理念論「国土の均衡ある発展」</vt:lpstr>
      <vt:lpstr>地域の特色ある発展</vt:lpstr>
      <vt:lpstr>佐伯宗義の指摘</vt:lpstr>
      <vt:lpstr>一地域一観光</vt:lpstr>
      <vt:lpstr>新全総と日本列島改造論</vt:lpstr>
      <vt:lpstr>都市政策大綱と新全総</vt:lpstr>
      <vt:lpstr>大規模レクリエーション基地構想</vt:lpstr>
      <vt:lpstr>日本列島改造論</vt:lpstr>
      <vt:lpstr>新幹線整備計画等</vt:lpstr>
      <vt:lpstr>第三次、第四次全総</vt:lpstr>
      <vt:lpstr>リゾート法と観光政策</vt:lpstr>
      <vt:lpstr>総合保養地域整備法</vt:lpstr>
      <vt:lpstr>　総合保養地域整備法の制定</vt:lpstr>
      <vt:lpstr>四全総とリゾートブーム</vt:lpstr>
      <vt:lpstr>スライド 44</vt:lpstr>
      <vt:lpstr>スライド 45</vt:lpstr>
      <vt:lpstr>スライド 46</vt:lpstr>
      <vt:lpstr>総合保養地域整備法の評価と コンテスト行政の終焉</vt:lpstr>
      <vt:lpstr>スライド 48</vt:lpstr>
      <vt:lpstr>観光学者のリゾート法に対する 迎合的批判への批判</vt:lpstr>
      <vt:lpstr>持続的な発展</vt:lpstr>
      <vt:lpstr>旧国土総合開発法及び国土形成計画法</vt:lpstr>
      <vt:lpstr>観光立国推進基本計画</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全国総合開発計画と観光</dc:title>
  <dc:creator>owner</dc:creator>
  <cp:lastModifiedBy>teramae</cp:lastModifiedBy>
  <cp:revision>14</cp:revision>
  <dcterms:created xsi:type="dcterms:W3CDTF">2014-03-13T22:41:16Z</dcterms:created>
  <dcterms:modified xsi:type="dcterms:W3CDTF">2014-05-30T22:47:48Z</dcterms:modified>
</cp:coreProperties>
</file>