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6" r:id="rId2"/>
    <p:sldId id="266" r:id="rId3"/>
    <p:sldId id="351" r:id="rId4"/>
    <p:sldId id="258" r:id="rId5"/>
    <p:sldId id="259" r:id="rId6"/>
    <p:sldId id="336" r:id="rId7"/>
    <p:sldId id="337" r:id="rId8"/>
    <p:sldId id="338" r:id="rId9"/>
    <p:sldId id="345" r:id="rId10"/>
    <p:sldId id="346" r:id="rId11"/>
    <p:sldId id="341" r:id="rId12"/>
    <p:sldId id="294" r:id="rId13"/>
    <p:sldId id="295" r:id="rId14"/>
    <p:sldId id="296" r:id="rId15"/>
    <p:sldId id="297" r:id="rId16"/>
    <p:sldId id="342" r:id="rId17"/>
    <p:sldId id="343" r:id="rId18"/>
    <p:sldId id="347" r:id="rId19"/>
    <p:sldId id="344" r:id="rId20"/>
    <p:sldId id="333" r:id="rId21"/>
    <p:sldId id="348" r:id="rId22"/>
    <p:sldId id="334" r:id="rId23"/>
    <p:sldId id="289" r:id="rId24"/>
    <p:sldId id="352" r:id="rId25"/>
    <p:sldId id="349" r:id="rId26"/>
    <p:sldId id="290" r:id="rId27"/>
    <p:sldId id="353" r:id="rId28"/>
    <p:sldId id="263" r:id="rId29"/>
    <p:sldId id="291" r:id="rId30"/>
    <p:sldId id="292" r:id="rId31"/>
    <p:sldId id="299" r:id="rId32"/>
    <p:sldId id="315" r:id="rId33"/>
    <p:sldId id="316" r:id="rId34"/>
    <p:sldId id="300" r:id="rId35"/>
    <p:sldId id="301" r:id="rId36"/>
    <p:sldId id="317" r:id="rId37"/>
    <p:sldId id="302" r:id="rId38"/>
    <p:sldId id="306" r:id="rId39"/>
    <p:sldId id="305" r:id="rId40"/>
    <p:sldId id="308" r:id="rId41"/>
    <p:sldId id="307" r:id="rId42"/>
    <p:sldId id="309" r:id="rId43"/>
    <p:sldId id="310" r:id="rId44"/>
    <p:sldId id="303" r:id="rId45"/>
    <p:sldId id="318" r:id="rId46"/>
    <p:sldId id="319" r:id="rId47"/>
    <p:sldId id="320" r:id="rId48"/>
    <p:sldId id="321" r:id="rId49"/>
    <p:sldId id="322" r:id="rId50"/>
    <p:sldId id="323" r:id="rId51"/>
    <p:sldId id="324" r:id="rId52"/>
    <p:sldId id="325" r:id="rId53"/>
    <p:sldId id="326" r:id="rId54"/>
    <p:sldId id="350" r:id="rId55"/>
    <p:sldId id="327" r:id="rId56"/>
    <p:sldId id="328" r:id="rId57"/>
    <p:sldId id="329" r:id="rId58"/>
    <p:sldId id="330" r:id="rId59"/>
    <p:sldId id="331" r:id="rId60"/>
    <p:sldId id="332" r:id="rId6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sorterViewPr>
    <p:cViewPr>
      <p:scale>
        <a:sx n="94" d="100"/>
        <a:sy n="94" d="100"/>
      </p:scale>
      <p:origin x="0" y="1148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78677A-5ADF-495A-935E-C89826B93917}" type="datetimeFigureOut">
              <a:rPr kumimoji="1" lang="ja-JP" altLang="en-US" smtClean="0"/>
              <a:pPr/>
              <a:t>2014/6/3</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FCA443-33F0-4BA4-994F-0183EE0CCF16}"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4</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5</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20</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22</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8534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8534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706B742-EAA2-4ED5-842B-17721DDFC0EE}" type="slidenum">
              <a:rPr lang="en-US" altLang="ja-JP" smtClean="0">
                <a:latin typeface="Arial" pitchFamily="34" charset="0"/>
              </a:rPr>
              <a:pPr/>
              <a:t>27</a:t>
            </a:fld>
            <a:endParaRPr lang="en-US" altLang="ja-JP"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28</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2014/6/3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2014/6/3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2014/6/3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2014/6/3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2014/6/3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83983C1C-F7A0-4D77-9C2B-3CFE2D1D82DA}" type="datetimeFigureOut">
              <a:rPr kumimoji="1" lang="ja-JP" altLang="en-US" smtClean="0"/>
              <a:pPr/>
              <a:t>2014/6/3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3983C1C-F7A0-4D77-9C2B-3CFE2D1D82DA}" type="datetimeFigureOut">
              <a:rPr kumimoji="1" lang="ja-JP" altLang="en-US" smtClean="0"/>
              <a:pPr/>
              <a:t>2014/6/3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83983C1C-F7A0-4D77-9C2B-3CFE2D1D82DA}" type="datetimeFigureOut">
              <a:rPr kumimoji="1" lang="ja-JP" altLang="en-US" smtClean="0"/>
              <a:pPr/>
              <a:t>2014/6/3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3983C1C-F7A0-4D77-9C2B-3CFE2D1D82DA}" type="datetimeFigureOut">
              <a:rPr kumimoji="1" lang="ja-JP" altLang="en-US" smtClean="0"/>
              <a:pPr/>
              <a:t>2014/6/3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3983C1C-F7A0-4D77-9C2B-3CFE2D1D82DA}" type="datetimeFigureOut">
              <a:rPr kumimoji="1" lang="ja-JP" altLang="en-US" smtClean="0"/>
              <a:pPr/>
              <a:t>2014/6/3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3983C1C-F7A0-4D77-9C2B-3CFE2D1D82DA}" type="datetimeFigureOut">
              <a:rPr kumimoji="1" lang="ja-JP" altLang="en-US" smtClean="0"/>
              <a:pPr/>
              <a:t>2014/6/3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83C1C-F7A0-4D77-9C2B-3CFE2D1D82DA}" type="datetimeFigureOut">
              <a:rPr kumimoji="1" lang="ja-JP" altLang="en-US" smtClean="0"/>
              <a:pPr/>
              <a:t>2014/6/3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0AE6BE-794A-4481-8783-C67F3CDCEF33}"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628801"/>
            <a:ext cx="7772400" cy="2952328"/>
          </a:xfrm>
          <a:solidFill>
            <a:srgbClr val="FFFF00"/>
          </a:solidFill>
          <a:ln w="57150">
            <a:solidFill>
              <a:schemeClr val="tx1"/>
            </a:solidFill>
          </a:ln>
        </p:spPr>
        <p:txBody>
          <a:bodyPr>
            <a:normAutofit fontScale="90000"/>
          </a:bodyPr>
          <a:lstStyle/>
          <a:p>
            <a:r>
              <a:rPr kumimoji="1" lang="ja-JP" altLang="en-US" sz="6700" dirty="0" smtClean="0"/>
              <a:t>観光資源</a:t>
            </a:r>
            <a:r>
              <a:rPr lang="ja-JP" altLang="en-US" sz="6700" dirty="0" smtClean="0"/>
              <a:t>制度</a:t>
            </a:r>
            <a:r>
              <a:rPr lang="en-US" altLang="ja-JP" dirty="0" smtClean="0"/>
              <a:t/>
            </a:r>
            <a:br>
              <a:rPr lang="en-US" altLang="ja-JP" dirty="0" smtClean="0"/>
            </a:br>
            <a:r>
              <a:rPr lang="en-US" altLang="ja-JP" dirty="0" smtClean="0"/>
              <a:t/>
            </a:r>
            <a:br>
              <a:rPr lang="en-US" altLang="ja-JP" dirty="0" smtClean="0"/>
            </a:br>
            <a:r>
              <a:rPr lang="ja-JP" altLang="en-US" dirty="0" smtClean="0"/>
              <a:t>～心と規制が生み出す観光資源～</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066130"/>
          </a:xfrm>
          <a:solidFill>
            <a:schemeClr val="accent1">
              <a:lumMod val="20000"/>
              <a:lumOff val="80000"/>
            </a:schemeClr>
          </a:solidFill>
          <a:ln>
            <a:solidFill>
              <a:schemeClr val="accent1"/>
            </a:solidFill>
          </a:ln>
        </p:spPr>
        <p:txBody>
          <a:bodyPr>
            <a:normAutofit/>
          </a:bodyPr>
          <a:lstStyle/>
          <a:p>
            <a:r>
              <a:rPr lang="ja-JP" altLang="ja-JP" b="1" dirty="0" smtClean="0"/>
              <a:t>消費者保護のための評価</a:t>
            </a:r>
            <a:endParaRPr kumimoji="1" lang="ja-JP" altLang="en-US" dirty="0"/>
          </a:p>
        </p:txBody>
      </p:sp>
      <p:sp>
        <p:nvSpPr>
          <p:cNvPr id="3" name="コンテンツ プレースホルダ 2"/>
          <p:cNvSpPr>
            <a:spLocks noGrp="1"/>
          </p:cNvSpPr>
          <p:nvPr>
            <p:ph idx="1"/>
          </p:nvPr>
        </p:nvSpPr>
        <p:spPr>
          <a:xfrm>
            <a:off x="457200" y="1628800"/>
            <a:ext cx="8229600" cy="4320480"/>
          </a:xfrm>
        </p:spPr>
        <p:txBody>
          <a:bodyPr>
            <a:normAutofit/>
          </a:bodyPr>
          <a:lstStyle/>
          <a:p>
            <a:r>
              <a:rPr lang="ja-JP" altLang="ja-JP" dirty="0" smtClean="0">
                <a:solidFill>
                  <a:srgbClr val="FF0000"/>
                </a:solidFill>
              </a:rPr>
              <a:t>消費者保護のための格付制度は拡充傾向</a:t>
            </a:r>
            <a:endParaRPr lang="en-US" altLang="ja-JP" dirty="0" smtClean="0">
              <a:solidFill>
                <a:srgbClr val="FF0000"/>
              </a:solidFill>
            </a:endParaRPr>
          </a:p>
          <a:p>
            <a:r>
              <a:rPr lang="en-US" altLang="ja-JP" dirty="0" smtClean="0"/>
              <a:t>1970</a:t>
            </a:r>
            <a:r>
              <a:rPr lang="ja-JP" altLang="ja-JP" dirty="0" smtClean="0"/>
              <a:t>年農林物資の規格化及び品質表示の適正化に関する法律は</a:t>
            </a:r>
            <a:r>
              <a:rPr lang="en-US" altLang="ja-JP" dirty="0" smtClean="0"/>
              <a:t>1950</a:t>
            </a:r>
            <a:r>
              <a:rPr lang="ja-JP" altLang="ja-JP" dirty="0" smtClean="0"/>
              <a:t>年制定された農林物資規格法を全面改正して制定された。</a:t>
            </a:r>
            <a:endParaRPr lang="en-US" altLang="ja-JP" dirty="0" smtClean="0"/>
          </a:p>
          <a:p>
            <a:r>
              <a:rPr lang="ja-JP" altLang="ja-JP" dirty="0" smtClean="0"/>
              <a:t>観光資源も評価そのものは行わないものの、情報提供、評価方法の公示等に関する制度の整備は、消費者保護の観点から行われるべきものである。</a:t>
            </a:r>
          </a:p>
          <a:p>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ja-JP" b="1" dirty="0" smtClean="0"/>
              <a:t>観光地の範疇化</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85000" lnSpcReduction="10000"/>
          </a:bodyPr>
          <a:lstStyle/>
          <a:p>
            <a:r>
              <a:rPr lang="ja-JP" altLang="ja-JP" dirty="0" smtClean="0"/>
              <a:t>観光地には地名が付される。</a:t>
            </a:r>
            <a:r>
              <a:rPr lang="en-US" altLang="ja-JP" dirty="0" smtClean="0"/>
              <a:t>2005</a:t>
            </a:r>
            <a:r>
              <a:rPr lang="ja-JP" altLang="ja-JP" dirty="0" smtClean="0"/>
              <a:t>年に改正された商標法は夕張メロン等地域ブランドを保護の対象と改正し、地名も規制と保護の対象となった。この場合の「</a:t>
            </a:r>
            <a:r>
              <a:rPr lang="ja-JP" altLang="ja-JP" b="1" dirty="0" smtClean="0"/>
              <a:t>地域の名称</a:t>
            </a:r>
            <a:r>
              <a:rPr lang="ja-JP" altLang="ja-JP" dirty="0" smtClean="0"/>
              <a:t>」とは、商品の産地若しくは役務の提供の場所の名称又はその略称をいうとされ、住居表示法に定められるもの等には限定されず、信州であってもかまわない。観光地名として保護されることとなる。</a:t>
            </a:r>
          </a:p>
          <a:p>
            <a:r>
              <a:rPr lang="ja-JP" altLang="ja-JP" dirty="0" smtClean="0"/>
              <a:t>観光地の定義から、観光目的の移動対象目的地が観光地であり、観光の定義が難しければ</a:t>
            </a:r>
            <a:r>
              <a:rPr lang="en-US" altLang="ja-JP" dirty="0" smtClean="0"/>
              <a:t>(</a:t>
            </a:r>
            <a:r>
              <a:rPr lang="ja-JP" altLang="ja-JP" dirty="0" smtClean="0"/>
              <a:t>何のために定義するかを含め</a:t>
            </a:r>
            <a:r>
              <a:rPr lang="en-US" altLang="ja-JP" dirty="0" smtClean="0"/>
              <a:t>)</a:t>
            </a:r>
            <a:r>
              <a:rPr lang="ja-JP" altLang="ja-JP" dirty="0" smtClean="0"/>
              <a:t>観光地の定義も難しい。観光地の評価となると法制度をもって行うことはきわめて困難である。</a:t>
            </a:r>
            <a:endParaRPr lang="en-US" altLang="ja-JP" dirty="0" smtClean="0"/>
          </a:p>
          <a:p>
            <a:r>
              <a:rPr lang="ja-JP" altLang="en-US" dirty="0" smtClean="0"/>
              <a:t>加賀温泉郷騒動</a:t>
            </a:r>
            <a:endParaRPr lang="ja-JP"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normAutofit/>
          </a:bodyPr>
          <a:lstStyle/>
          <a:p>
            <a:r>
              <a:rPr lang="ja-JP" altLang="en-US" b="1" dirty="0" smtClean="0"/>
              <a:t>観光資源としての</a:t>
            </a:r>
            <a:r>
              <a:rPr lang="ja-JP" altLang="ja-JP" b="1" dirty="0" smtClean="0"/>
              <a:t>温泉</a:t>
            </a:r>
            <a:r>
              <a:rPr lang="ja-JP" altLang="en-US" b="1" dirty="0" smtClean="0"/>
              <a:t>と温泉法</a:t>
            </a:r>
            <a:r>
              <a:rPr lang="ja-JP" altLang="ja-JP" b="1" dirty="0" smtClean="0"/>
              <a:t>　</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fontScale="92500" lnSpcReduction="10000"/>
          </a:bodyPr>
          <a:lstStyle/>
          <a:p>
            <a:r>
              <a:rPr lang="ja-JP" altLang="ja-JP" dirty="0" smtClean="0"/>
              <a:t>観光立国推進基本法は観光資源として温泉を明示してい</a:t>
            </a:r>
            <a:r>
              <a:rPr lang="ja-JP" altLang="en-US" dirty="0" smtClean="0"/>
              <a:t>ます</a:t>
            </a:r>
            <a:r>
              <a:rPr lang="ja-JP" altLang="ja-JP" dirty="0" smtClean="0"/>
              <a:t>。きわめて</a:t>
            </a:r>
            <a:r>
              <a:rPr lang="ja-JP" altLang="ja-JP" dirty="0" smtClean="0">
                <a:solidFill>
                  <a:srgbClr val="FF0000"/>
                </a:solidFill>
              </a:rPr>
              <a:t>日本的な例示</a:t>
            </a:r>
            <a:r>
              <a:rPr lang="ja-JP" altLang="ja-JP" dirty="0" smtClean="0"/>
              <a:t>で</a:t>
            </a:r>
            <a:r>
              <a:rPr lang="ja-JP" altLang="en-US" dirty="0" smtClean="0"/>
              <a:t>す</a:t>
            </a:r>
            <a:r>
              <a:rPr lang="ja-JP" altLang="ja-JP" dirty="0" smtClean="0"/>
              <a:t>。</a:t>
            </a:r>
            <a:endParaRPr lang="en-US" altLang="ja-JP" dirty="0" smtClean="0"/>
          </a:p>
          <a:p>
            <a:r>
              <a:rPr lang="ja-JP" altLang="ja-JP" dirty="0" smtClean="0"/>
              <a:t>温泉に関する総合的な法制度である温泉法は「温泉を保護しその利用の適正を図り、公共の福祉の増進に寄与すること」を目的としており、観光資源とは明示してい</a:t>
            </a:r>
            <a:r>
              <a:rPr lang="ja-JP" altLang="en-US" dirty="0" smtClean="0"/>
              <a:t>ません</a:t>
            </a:r>
            <a:r>
              <a:rPr lang="ja-JP" altLang="ja-JP" dirty="0" smtClean="0"/>
              <a:t>が、温泉法制定時の</a:t>
            </a:r>
            <a:r>
              <a:rPr lang="ja-JP" altLang="ja-JP" dirty="0" smtClean="0">
                <a:solidFill>
                  <a:srgbClr val="FF0000"/>
                </a:solidFill>
              </a:rPr>
              <a:t>提案理由説明</a:t>
            </a:r>
            <a:r>
              <a:rPr lang="ja-JP" altLang="ja-JP" dirty="0" smtClean="0"/>
              <a:t>では「</a:t>
            </a:r>
            <a:r>
              <a:rPr lang="ja-JP" altLang="ja-JP" dirty="0" smtClean="0">
                <a:solidFill>
                  <a:srgbClr val="FF0000"/>
                </a:solidFill>
              </a:rPr>
              <a:t>国際的利用による外貨獲得</a:t>
            </a:r>
            <a:r>
              <a:rPr lang="ja-JP" altLang="ja-JP" dirty="0" smtClean="0"/>
              <a:t>」</a:t>
            </a:r>
            <a:r>
              <a:rPr lang="ja-JP" altLang="ja-JP" dirty="0" smtClean="0">
                <a:solidFill>
                  <a:srgbClr val="FF0000"/>
                </a:solidFill>
              </a:rPr>
              <a:t>を目的</a:t>
            </a:r>
            <a:r>
              <a:rPr lang="ja-JP" altLang="ja-JP" dirty="0" smtClean="0"/>
              <a:t>としてい</a:t>
            </a:r>
            <a:r>
              <a:rPr lang="ja-JP" altLang="en-US" dirty="0" smtClean="0"/>
              <a:t>ます</a:t>
            </a:r>
            <a:r>
              <a:rPr lang="ja-JP" altLang="ja-JP" dirty="0" smtClean="0"/>
              <a:t>。</a:t>
            </a:r>
            <a:endParaRPr lang="en-US" altLang="ja-JP" dirty="0" smtClean="0"/>
          </a:p>
          <a:p>
            <a:r>
              <a:rPr lang="ja-JP" altLang="ja-JP" dirty="0" smtClean="0"/>
              <a:t>認識のもとにはなってい</a:t>
            </a:r>
            <a:r>
              <a:rPr lang="ja-JP" altLang="en-US" dirty="0" smtClean="0"/>
              <a:t>ます</a:t>
            </a:r>
            <a:r>
              <a:rPr lang="ja-JP" altLang="ja-JP" dirty="0" smtClean="0"/>
              <a:t>が、法目的に明示されていないことから、後述する温泉表示問題が社会問題化するので</a:t>
            </a:r>
            <a:r>
              <a:rPr lang="ja-JP" altLang="en-US" dirty="0" smtClean="0"/>
              <a:t>す</a:t>
            </a:r>
            <a:r>
              <a:rPr lang="ja-JP" altLang="ja-JP" dirty="0" smtClean="0"/>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rgbClr val="FFFF00"/>
          </a:solidFill>
          <a:ln>
            <a:solidFill>
              <a:schemeClr val="tx1">
                <a:lumMod val="95000"/>
                <a:lumOff val="5000"/>
              </a:schemeClr>
            </a:solidFill>
          </a:ln>
        </p:spPr>
        <p:txBody>
          <a:bodyPr/>
          <a:lstStyle/>
          <a:p>
            <a:r>
              <a:rPr kumimoji="1" lang="ja-JP" altLang="en-US" dirty="0" smtClean="0"/>
              <a:t>温泉法の温泉の定義</a:t>
            </a:r>
            <a:endParaRPr kumimoji="1" lang="ja-JP" altLang="en-US" dirty="0"/>
          </a:p>
        </p:txBody>
      </p:sp>
      <p:sp>
        <p:nvSpPr>
          <p:cNvPr id="3" name="コンテンツ プレースホルダ 2"/>
          <p:cNvSpPr>
            <a:spLocks noGrp="1"/>
          </p:cNvSpPr>
          <p:nvPr>
            <p:ph idx="1"/>
          </p:nvPr>
        </p:nvSpPr>
        <p:spPr>
          <a:xfrm>
            <a:off x="0" y="1340768"/>
            <a:ext cx="9144000" cy="5517232"/>
          </a:xfrm>
        </p:spPr>
        <p:txBody>
          <a:bodyPr>
            <a:normAutofit fontScale="92500" lnSpcReduction="20000"/>
          </a:bodyPr>
          <a:lstStyle/>
          <a:p>
            <a:r>
              <a:rPr lang="ja-JP" altLang="ja-JP" dirty="0" smtClean="0"/>
              <a:t>「</a:t>
            </a:r>
            <a:r>
              <a:rPr lang="ja-JP" altLang="ja-JP" b="1" dirty="0" smtClean="0"/>
              <a:t>地中からゆう出する温水、鉱水及び水蒸気その他のガス</a:t>
            </a:r>
            <a:r>
              <a:rPr lang="ja-JP" altLang="ja-JP" dirty="0" smtClean="0"/>
              <a:t>」で「</a:t>
            </a:r>
            <a:r>
              <a:rPr lang="ja-JP" altLang="ja-JP" b="1" dirty="0" smtClean="0"/>
              <a:t>別表に掲げる温度又は物質を有するもの</a:t>
            </a:r>
            <a:r>
              <a:rPr lang="ja-JP" altLang="ja-JP" dirty="0" smtClean="0"/>
              <a:t>」</a:t>
            </a:r>
            <a:endParaRPr lang="en-US" altLang="ja-JP" dirty="0" smtClean="0"/>
          </a:p>
          <a:p>
            <a:r>
              <a:rPr lang="ja-JP" altLang="en-US" b="1" dirty="0" smtClean="0"/>
              <a:t>井戸水と区別するため、</a:t>
            </a:r>
            <a:r>
              <a:rPr lang="ja-JP" altLang="ja-JP" b="1" dirty="0" smtClean="0"/>
              <a:t>年平均気温</a:t>
            </a:r>
            <a:r>
              <a:rPr lang="ja-JP" altLang="en-US" b="1" dirty="0" smtClean="0"/>
              <a:t>より高い水は</a:t>
            </a:r>
            <a:r>
              <a:rPr lang="ja-JP" altLang="ja-JP" dirty="0" smtClean="0"/>
              <a:t>特別な物理的特性を持つとみな</a:t>
            </a:r>
            <a:r>
              <a:rPr lang="ja-JP" altLang="en-US" dirty="0" smtClean="0"/>
              <a:t>す</a:t>
            </a:r>
            <a:r>
              <a:rPr lang="ja-JP" altLang="ja-JP" dirty="0" smtClean="0"/>
              <a:t>。年平均気温が低い</a:t>
            </a:r>
            <a:r>
              <a:rPr lang="ja-JP" altLang="en-US" dirty="0" smtClean="0"/>
              <a:t>欧州</a:t>
            </a:r>
            <a:r>
              <a:rPr lang="ja-JP" altLang="ja-JP" dirty="0" smtClean="0"/>
              <a:t>は「摂氏２０度以上」</a:t>
            </a:r>
            <a:r>
              <a:rPr lang="ja-JP" altLang="en-US" dirty="0" smtClean="0"/>
              <a:t>ですが、</a:t>
            </a:r>
            <a:r>
              <a:rPr lang="ja-JP" altLang="ja-JP" dirty="0" smtClean="0"/>
              <a:t>戦前、</a:t>
            </a:r>
            <a:r>
              <a:rPr lang="ja-JP" altLang="ja-JP" b="1" dirty="0" smtClean="0"/>
              <a:t>台湾を植民地にしていた経緯</a:t>
            </a:r>
            <a:r>
              <a:rPr lang="ja-JP" altLang="ja-JP" dirty="0" smtClean="0"/>
              <a:t>もあって、</a:t>
            </a:r>
            <a:r>
              <a:rPr lang="ja-JP" altLang="en-US" dirty="0" smtClean="0"/>
              <a:t>日本では</a:t>
            </a:r>
            <a:r>
              <a:rPr lang="ja-JP" altLang="ja-JP" dirty="0" smtClean="0"/>
              <a:t>「</a:t>
            </a:r>
            <a:r>
              <a:rPr lang="ja-JP" altLang="ja-JP" b="1" dirty="0" smtClean="0"/>
              <a:t>摂氏２５度以上</a:t>
            </a:r>
            <a:r>
              <a:rPr lang="ja-JP" altLang="ja-JP" dirty="0" smtClean="0"/>
              <a:t>」と</a:t>
            </a:r>
            <a:r>
              <a:rPr lang="ja-JP" altLang="en-US" dirty="0" smtClean="0"/>
              <a:t>されました。</a:t>
            </a:r>
            <a:endParaRPr lang="en-US" altLang="ja-JP" dirty="0" smtClean="0"/>
          </a:p>
          <a:p>
            <a:r>
              <a:rPr lang="ja-JP" altLang="ja-JP" dirty="0" smtClean="0"/>
              <a:t>近年の掘削技術活用</a:t>
            </a:r>
            <a:r>
              <a:rPr lang="ja-JP" altLang="en-US" dirty="0" smtClean="0"/>
              <a:t>のより</a:t>
            </a:r>
            <a:r>
              <a:rPr lang="en-US" altLang="ja-JP" dirty="0" smtClean="0"/>
              <a:t>25</a:t>
            </a:r>
            <a:r>
              <a:rPr lang="ja-JP" altLang="ja-JP" dirty="0" smtClean="0"/>
              <a:t>度以上の地下水</a:t>
            </a:r>
            <a:r>
              <a:rPr lang="ja-JP" altLang="en-US" dirty="0" smtClean="0"/>
              <a:t>入手は容易化し、</a:t>
            </a:r>
            <a:r>
              <a:rPr lang="ja-JP" altLang="ja-JP" dirty="0" smtClean="0"/>
              <a:t>温泉</a:t>
            </a:r>
            <a:r>
              <a:rPr lang="ja-JP" altLang="en-US" dirty="0" smtClean="0"/>
              <a:t>が</a:t>
            </a:r>
            <a:r>
              <a:rPr lang="ja-JP" altLang="ja-JP" dirty="0" smtClean="0"/>
              <a:t>日常化</a:t>
            </a:r>
            <a:r>
              <a:rPr lang="ja-JP" altLang="en-US" dirty="0" smtClean="0"/>
              <a:t>している</a:t>
            </a:r>
            <a:r>
              <a:rPr lang="ja-JP" altLang="ja-JP" dirty="0" smtClean="0"/>
              <a:t>。</a:t>
            </a:r>
            <a:endParaRPr lang="en-US" altLang="ja-JP" dirty="0" smtClean="0"/>
          </a:p>
          <a:p>
            <a:r>
              <a:rPr lang="ja-JP" altLang="ja-JP" dirty="0" smtClean="0"/>
              <a:t>成分については、環境省自然環境局が「</a:t>
            </a:r>
            <a:r>
              <a:rPr lang="ja-JP" altLang="ja-JP" b="1" dirty="0" smtClean="0"/>
              <a:t>鉱泉分析法指針</a:t>
            </a:r>
            <a:r>
              <a:rPr lang="ja-JP" altLang="ja-JP" dirty="0" smtClean="0"/>
              <a:t>」により、温泉を定義するよりどころを示しているが、</a:t>
            </a:r>
            <a:r>
              <a:rPr lang="ja-JP" altLang="ja-JP" b="1" dirty="0" smtClean="0"/>
              <a:t>温泉法に規定されるものではなく、規範性に問題を抱え</a:t>
            </a:r>
            <a:r>
              <a:rPr lang="ja-JP" altLang="en-US" b="1" dirty="0" smtClean="0"/>
              <a:t>ています</a:t>
            </a:r>
            <a:r>
              <a:rPr lang="ja-JP" altLang="ja-JP" b="1" dirty="0" smtClean="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kumimoji="1" lang="ja-JP" altLang="en-US" dirty="0" smtClean="0"/>
              <a:t>温泉表示の法的問題</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92500" lnSpcReduction="20000"/>
          </a:bodyPr>
          <a:lstStyle/>
          <a:p>
            <a:r>
              <a:rPr lang="ja-JP" altLang="ja-JP" dirty="0" smtClean="0"/>
              <a:t>温泉法は</a:t>
            </a:r>
            <a:r>
              <a:rPr lang="ja-JP" altLang="en-US" dirty="0" smtClean="0"/>
              <a:t>、</a:t>
            </a:r>
            <a:r>
              <a:rPr lang="ja-JP" altLang="ja-JP" dirty="0" smtClean="0"/>
              <a:t>温泉ではない場合にあっても</a:t>
            </a:r>
            <a:r>
              <a:rPr lang="ja-JP" altLang="ja-JP" b="1" dirty="0" smtClean="0"/>
              <a:t>温泉という表示を使用することを禁止</a:t>
            </a:r>
            <a:r>
              <a:rPr lang="ja-JP" altLang="en-US" b="1" dirty="0" smtClean="0"/>
              <a:t>していません。</a:t>
            </a:r>
            <a:endParaRPr lang="en-US" altLang="ja-JP" b="1" dirty="0" smtClean="0"/>
          </a:p>
          <a:p>
            <a:r>
              <a:rPr lang="ja-JP" altLang="ja-JP" dirty="0" smtClean="0"/>
              <a:t>一般の人に著しい誤解を与える場合には、</a:t>
            </a:r>
            <a:r>
              <a:rPr lang="ja-JP" altLang="ja-JP" b="1" dirty="0" smtClean="0"/>
              <a:t>不当景品類及び不当表示防止法あるいは不正競争防止法、軽犯罪法違反の問題として扱われる程度</a:t>
            </a:r>
            <a:r>
              <a:rPr lang="ja-JP" altLang="ja-JP" dirty="0" smtClean="0"/>
              <a:t>で</a:t>
            </a:r>
            <a:r>
              <a:rPr lang="ja-JP" altLang="en-US" dirty="0" smtClean="0"/>
              <a:t>す</a:t>
            </a:r>
            <a:r>
              <a:rPr lang="ja-JP" altLang="ja-JP" dirty="0" smtClean="0"/>
              <a:t>。</a:t>
            </a:r>
            <a:endParaRPr lang="en-US" altLang="ja-JP" dirty="0" smtClean="0"/>
          </a:p>
          <a:p>
            <a:r>
              <a:rPr lang="ja-JP" altLang="ja-JP" dirty="0" smtClean="0"/>
              <a:t>入湯税についても、鉱泉浴場における入湯に対し課せられるとあり、温泉法の温泉に限定され</a:t>
            </a:r>
            <a:r>
              <a:rPr lang="ja-JP" altLang="en-US" dirty="0" smtClean="0"/>
              <a:t>ていません</a:t>
            </a:r>
            <a:r>
              <a:rPr lang="ja-JP" altLang="ja-JP" dirty="0" smtClean="0"/>
              <a:t>。</a:t>
            </a:r>
            <a:endParaRPr lang="en-US" altLang="ja-JP" dirty="0" smtClean="0"/>
          </a:p>
          <a:p>
            <a:r>
              <a:rPr lang="ja-JP" altLang="ja-JP" dirty="0" smtClean="0"/>
              <a:t>温泉法の法目的が</a:t>
            </a:r>
            <a:r>
              <a:rPr lang="ja-JP" altLang="ja-JP" b="1" dirty="0" smtClean="0"/>
              <a:t>消費者保護対策が目的となっておらず</a:t>
            </a:r>
            <a:r>
              <a:rPr lang="ja-JP" altLang="ja-JP" dirty="0" smtClean="0"/>
              <a:t>、観光政策としては十分な対策がとられていない</a:t>
            </a:r>
            <a:r>
              <a:rPr lang="ja-JP" altLang="en-US" dirty="0" smtClean="0"/>
              <a:t>のです</a:t>
            </a:r>
            <a:r>
              <a:rPr lang="ja-JP" altLang="ja-JP" dirty="0" smtClean="0"/>
              <a:t>。</a:t>
            </a:r>
            <a:endParaRPr lang="en-US" altLang="ja-JP" dirty="0" smtClean="0"/>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548680"/>
            <a:ext cx="9144000" cy="8136904"/>
          </a:xfrm>
        </p:spPr>
        <p:txBody>
          <a:bodyPr>
            <a:normAutofit/>
          </a:bodyPr>
          <a:lstStyle/>
          <a:p>
            <a:r>
              <a:rPr lang="en-US" altLang="ja-JP" b="1" dirty="0" smtClean="0"/>
              <a:t>2001</a:t>
            </a:r>
            <a:r>
              <a:rPr lang="ja-JP" altLang="ja-JP" b="1" dirty="0" smtClean="0"/>
              <a:t>年にはレジオネラ菌問題</a:t>
            </a:r>
            <a:r>
              <a:rPr lang="ja-JP" altLang="en-US" b="1" dirty="0" smtClean="0"/>
              <a:t>、</a:t>
            </a:r>
            <a:r>
              <a:rPr lang="en-US" altLang="ja-JP" b="1" dirty="0" smtClean="0"/>
              <a:t>2004</a:t>
            </a:r>
            <a:r>
              <a:rPr lang="ja-JP" altLang="ja-JP" b="1" dirty="0" smtClean="0"/>
              <a:t>年は白骨温泉での発色剤添加事件を契機</a:t>
            </a:r>
            <a:r>
              <a:rPr lang="ja-JP" altLang="ja-JP" dirty="0" smtClean="0"/>
              <a:t>にして、各地の有名温泉で加温水道水を温泉と称したことなど不当表示に関する話題がマスメディアを賑わせた。</a:t>
            </a:r>
            <a:endParaRPr lang="en-US" altLang="ja-JP" dirty="0" smtClean="0"/>
          </a:p>
          <a:p>
            <a:r>
              <a:rPr lang="en-US" altLang="ja-JP" b="1" dirty="0" smtClean="0"/>
              <a:t>2005</a:t>
            </a:r>
            <a:r>
              <a:rPr lang="ja-JP" altLang="ja-JP" b="1" dirty="0" smtClean="0"/>
              <a:t>年</a:t>
            </a:r>
            <a:r>
              <a:rPr lang="en-US" altLang="ja-JP" b="1" dirty="0" smtClean="0"/>
              <a:t>5</a:t>
            </a:r>
            <a:r>
              <a:rPr lang="ja-JP" altLang="ja-JP" b="1" dirty="0" smtClean="0"/>
              <a:t>月温泉法施行規則が改正</a:t>
            </a:r>
            <a:r>
              <a:rPr lang="ja-JP" altLang="ja-JP" dirty="0" smtClean="0"/>
              <a:t>され、「加水」「加温」「循環」「薬品の混入」を掲示する義務が追加され</a:t>
            </a:r>
            <a:r>
              <a:rPr lang="ja-JP" altLang="en-US" dirty="0" smtClean="0"/>
              <a:t>ました</a:t>
            </a:r>
            <a:r>
              <a:rPr lang="ja-JP" altLang="ja-JP" dirty="0" smtClean="0"/>
              <a:t>。改正理由はあくまで温泉法</a:t>
            </a:r>
            <a:r>
              <a:rPr lang="en-US" altLang="ja-JP" dirty="0" smtClean="0"/>
              <a:t>14</a:t>
            </a:r>
            <a:r>
              <a:rPr lang="ja-JP" altLang="ja-JP" dirty="0" smtClean="0"/>
              <a:t>条の制定趣旨から利用者の健康の保護にあ</a:t>
            </a:r>
            <a:r>
              <a:rPr lang="ja-JP" altLang="en-US" dirty="0" smtClean="0"/>
              <a:t>りました</a:t>
            </a:r>
            <a:r>
              <a:rPr lang="ja-JP" altLang="ja-JP" dirty="0" smtClean="0"/>
              <a:t>。</a:t>
            </a:r>
          </a:p>
          <a:p>
            <a:r>
              <a:rPr lang="ja-JP" altLang="ja-JP" b="1" dirty="0" smtClean="0">
                <a:solidFill>
                  <a:srgbClr val="FF0000"/>
                </a:solidFill>
              </a:rPr>
              <a:t>日本を代表する観光資源としての温泉が衛生問題、不当表示問題で台湾等において報道されている現状は看過できないことを認識すべきで</a:t>
            </a:r>
            <a:r>
              <a:rPr lang="ja-JP" altLang="en-US" b="1" dirty="0" smtClean="0">
                <a:solidFill>
                  <a:srgbClr val="FF0000"/>
                </a:solidFill>
              </a:rPr>
              <a:t>しょう</a:t>
            </a:r>
            <a:r>
              <a:rPr lang="ja-JP" altLang="ja-JP" dirty="0" smtClean="0"/>
              <a:t>。</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ja-JP" b="1" dirty="0" smtClean="0"/>
              <a:t>範疇化の</a:t>
            </a:r>
            <a:r>
              <a:rPr lang="ja-JP" altLang="en-US" b="1" dirty="0" smtClean="0"/>
              <a:t>ヒエラルキー</a:t>
            </a:r>
            <a:endParaRPr kumimoji="1" lang="ja-JP" altLang="en-US" dirty="0"/>
          </a:p>
        </p:txBody>
      </p:sp>
      <p:sp>
        <p:nvSpPr>
          <p:cNvPr id="3" name="コンテンツ プレースホルダ 2"/>
          <p:cNvSpPr>
            <a:spLocks noGrp="1"/>
          </p:cNvSpPr>
          <p:nvPr>
            <p:ph idx="1"/>
          </p:nvPr>
        </p:nvSpPr>
        <p:spPr>
          <a:xfrm>
            <a:off x="323528" y="1600200"/>
            <a:ext cx="8363272" cy="4525963"/>
          </a:xfrm>
        </p:spPr>
        <p:txBody>
          <a:bodyPr>
            <a:normAutofit lnSpcReduction="10000"/>
          </a:bodyPr>
          <a:lstStyle/>
          <a:p>
            <a:r>
              <a:rPr lang="ja-JP" altLang="ja-JP" dirty="0" smtClean="0"/>
              <a:t>観光資源の範疇化制度は、一般的にはより広域にわたるものが権威をもつ。</a:t>
            </a:r>
            <a:endParaRPr lang="en-US" altLang="ja-JP" dirty="0" smtClean="0"/>
          </a:p>
          <a:p>
            <a:r>
              <a:rPr lang="ja-JP" altLang="ja-JP" dirty="0" smtClean="0"/>
              <a:t>市町村長が選定する観光資源より都道府県知事が選定する観光資源が権威を持つことが多く、最終的には国際的に範疇化されるものが、より高い権威をもつことが一般的である。</a:t>
            </a:r>
            <a:endParaRPr lang="en-US" altLang="ja-JP" dirty="0" smtClean="0"/>
          </a:p>
          <a:p>
            <a:r>
              <a:rPr lang="ja-JP" altLang="en-US" dirty="0" smtClean="0"/>
              <a:t>ヒエラルキー化（俗化）にあえて入らないものが、皇室財産（御所、桂離宮等）であり、各種宗教団体の神事等であろう</a:t>
            </a:r>
            <a:endParaRPr lang="ja-JP" altLang="ja-JP"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世界遺産条約</a:t>
            </a:r>
            <a:endParaRPr kumimoji="1" lang="ja-JP" altLang="en-US" dirty="0"/>
          </a:p>
        </p:txBody>
      </p:sp>
      <p:sp>
        <p:nvSpPr>
          <p:cNvPr id="3" name="コンテンツ プレースホルダ 2"/>
          <p:cNvSpPr>
            <a:spLocks noGrp="1"/>
          </p:cNvSpPr>
          <p:nvPr>
            <p:ph idx="1"/>
          </p:nvPr>
        </p:nvSpPr>
        <p:spPr>
          <a:xfrm>
            <a:off x="251520" y="1600200"/>
            <a:ext cx="8435280" cy="5257800"/>
          </a:xfrm>
        </p:spPr>
        <p:txBody>
          <a:bodyPr>
            <a:normAutofit/>
          </a:bodyPr>
          <a:lstStyle/>
          <a:p>
            <a:r>
              <a:rPr lang="ja-JP" altLang="ja-JP" dirty="0" smtClean="0"/>
              <a:t>日本は</a:t>
            </a:r>
            <a:r>
              <a:rPr lang="en-US" altLang="ja-JP" dirty="0" smtClean="0"/>
              <a:t>1992</a:t>
            </a:r>
            <a:r>
              <a:rPr lang="ja-JP" altLang="ja-JP" dirty="0" smtClean="0"/>
              <a:t>年に「世界の文化遺産及び自然遺産の保護に関する条約」を締結</a:t>
            </a:r>
            <a:endParaRPr lang="en-US" altLang="ja-JP" dirty="0" smtClean="0"/>
          </a:p>
          <a:p>
            <a:r>
              <a:rPr lang="ja-JP" altLang="en-US" dirty="0" smtClean="0"/>
              <a:t>条約発効１９７５年から条約批准まで放置期間が長かった。国会論議でも必要性に認識が低かったが、観光客誘致に効果があると報道されてから、にわかに着目されるようになった。</a:t>
            </a:r>
            <a:endParaRPr lang="en-US" altLang="ja-JP" dirty="0" smtClean="0"/>
          </a:p>
          <a:p>
            <a:r>
              <a:rPr lang="ja-JP" altLang="ja-JP" dirty="0" smtClean="0"/>
              <a:t>同条約は世界遺産を人類全体で保存しようとするものであり、日本のように単独で保存する能力のある国は、同条約に基づいた登録制度を活用する必要性は相対的には低い。</a:t>
            </a:r>
            <a:endParaRPr lang="en-US" altLang="ja-JP" dirty="0" smtClean="0"/>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白神山地、白川郷、知床</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白神山地が世界遺産に登録されたころは、日本では注目度が低く、自然公園法の適用外の地域の評価も高かった。</a:t>
            </a:r>
            <a:endParaRPr kumimoji="1" lang="en-US" altLang="ja-JP" dirty="0" smtClean="0"/>
          </a:p>
          <a:p>
            <a:r>
              <a:rPr lang="ja-JP" altLang="en-US" dirty="0" smtClean="0"/>
              <a:t>白川郷の世界遺産化により観光客増加がみられ、世界遺産登録運動が活発化した。</a:t>
            </a:r>
            <a:endParaRPr lang="en-US" altLang="ja-JP" dirty="0" smtClean="0"/>
          </a:p>
          <a:p>
            <a:r>
              <a:rPr kumimoji="1" lang="ja-JP" altLang="en-US" dirty="0" smtClean="0"/>
              <a:t>知床訪問客は世界遺産登録後から減少している。</a:t>
            </a:r>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世界遺産運動の後進性</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lnSpcReduction="10000"/>
          </a:bodyPr>
          <a:lstStyle/>
          <a:p>
            <a:r>
              <a:rPr lang="ja-JP" altLang="ja-JP" dirty="0" smtClean="0"/>
              <a:t>世界遺産はわが国では文化財保護法の規定する文化財と自然公園法に規定する自然公園にほぼ対応する形で範疇化されており、日本国内法でも対応できるわけであるが、国内各地で世界遺産登録運動が盛んに行われているのは、観光資源としてのより高い権威が得られるからであり、その意味では外国</a:t>
            </a:r>
            <a:r>
              <a:rPr lang="en-US" altLang="ja-JP" dirty="0" smtClean="0"/>
              <a:t>(</a:t>
            </a:r>
            <a:r>
              <a:rPr lang="ja-JP" altLang="ja-JP" dirty="0" smtClean="0"/>
              <a:t>特に欧米</a:t>
            </a:r>
            <a:r>
              <a:rPr lang="en-US" altLang="ja-JP" dirty="0" smtClean="0"/>
              <a:t>)</a:t>
            </a:r>
            <a:r>
              <a:rPr lang="ja-JP" altLang="ja-JP" dirty="0" smtClean="0"/>
              <a:t>からの評価をもとに観光資源の範疇化を図らなければ、国内利害関係者の説得が難しい点では、後進性から脱却していないといえる。</a:t>
            </a:r>
          </a:p>
          <a:p>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endParaRPr lang="ja-JP" altLang="ja-JP"/>
          </a:p>
        </p:txBody>
      </p:sp>
      <p:sp>
        <p:nvSpPr>
          <p:cNvPr id="31749" name="Rectangle 5"/>
          <p:cNvSpPr>
            <a:spLocks noChangeArrowheads="1"/>
          </p:cNvSpPr>
          <p:nvPr/>
        </p:nvSpPr>
        <p:spPr bwMode="auto">
          <a:xfrm>
            <a:off x="0" y="1919288"/>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31748" name="Object 4"/>
          <p:cNvGraphicFramePr>
            <a:graphicFrameLocks noChangeAspect="1"/>
          </p:cNvGraphicFramePr>
          <p:nvPr/>
        </p:nvGraphicFramePr>
        <p:xfrm>
          <a:off x="0" y="274638"/>
          <a:ext cx="9144000" cy="6884987"/>
        </p:xfrm>
        <a:graphic>
          <a:graphicData uri="http://schemas.openxmlformats.org/presentationml/2006/ole">
            <p:oleObj spid="_x0000_s27650" name="スライド" r:id="rId4" imgW="1598533" imgH="1199384" progId="PowerPoint.Slide.8">
              <p:embed/>
            </p:oleObj>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0" y="1947863"/>
            <a:ext cx="9144000" cy="0"/>
          </a:xfrm>
          <a:prstGeom prst="rect">
            <a:avLst/>
          </a:prstGeom>
          <a:noFill/>
          <a:ln w="9525">
            <a:noFill/>
            <a:miter lim="800000"/>
            <a:headEnd/>
            <a:tailEnd/>
          </a:ln>
          <a:effectLst/>
        </p:spPr>
        <p:txBody>
          <a:bodyPr wrap="none" anchor="ctr">
            <a:spAutoFit/>
          </a:bodyPr>
          <a:lstStyle/>
          <a:p>
            <a:endParaRPr lang="ja-JP" altLang="en-US"/>
          </a:p>
        </p:txBody>
      </p:sp>
      <p:sp>
        <p:nvSpPr>
          <p:cNvPr id="63494" name="Rectangle 6"/>
          <p:cNvSpPr>
            <a:spLocks noChangeArrowheads="1"/>
          </p:cNvSpPr>
          <p:nvPr/>
        </p:nvSpPr>
        <p:spPr bwMode="auto">
          <a:xfrm>
            <a:off x="0" y="2205038"/>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63493" name="Object 5"/>
          <p:cNvGraphicFramePr>
            <a:graphicFrameLocks noChangeAspect="1"/>
          </p:cNvGraphicFramePr>
          <p:nvPr/>
        </p:nvGraphicFramePr>
        <p:xfrm>
          <a:off x="0" y="908050"/>
          <a:ext cx="9144000" cy="5922963"/>
        </p:xfrm>
        <a:graphic>
          <a:graphicData uri="http://schemas.openxmlformats.org/presentationml/2006/ole">
            <p:oleObj spid="_x0000_s52226" name="スライド" r:id="rId4" imgW="3858678" imgH="2894073" progId="PowerPoint.Slide.8">
              <p:embed/>
            </p:oleObj>
          </a:graphicData>
        </a:graphic>
      </p:graphicFrame>
      <p:sp>
        <p:nvSpPr>
          <p:cNvPr id="63492" name="Rectangle 4"/>
          <p:cNvSpPr>
            <a:spLocks noGrp="1" noChangeArrowheads="1"/>
          </p:cNvSpPr>
          <p:nvPr>
            <p:ph type="title"/>
          </p:nvPr>
        </p:nvSpPr>
        <p:spPr>
          <a:solidFill>
            <a:schemeClr val="accent6">
              <a:lumMod val="40000"/>
              <a:lumOff val="60000"/>
            </a:schemeClr>
          </a:solidFill>
          <a:ln>
            <a:solidFill>
              <a:schemeClr val="tx1"/>
            </a:solidFill>
          </a:ln>
        </p:spPr>
        <p:txBody>
          <a:bodyPr>
            <a:normAutofit fontScale="90000"/>
          </a:bodyPr>
          <a:lstStyle/>
          <a:p>
            <a:r>
              <a:rPr lang="ja-JP" altLang="en-US" sz="4000" dirty="0"/>
              <a:t>文化財保護法のスキーム</a:t>
            </a:r>
            <a:br>
              <a:rPr lang="ja-JP" altLang="en-US" sz="4000" dirty="0"/>
            </a:br>
            <a:r>
              <a:rPr lang="en-US" altLang="ja-JP" sz="4000" dirty="0"/>
              <a:t>(</a:t>
            </a:r>
            <a:r>
              <a:rPr lang="ja-JP" altLang="en-US" sz="4000" dirty="0"/>
              <a:t>有形文化財の例</a:t>
            </a:r>
            <a:r>
              <a:rPr lang="en-US" altLang="ja-JP" sz="4000" dirty="0"/>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normAutofit fontScale="90000"/>
          </a:bodyPr>
          <a:lstStyle/>
          <a:p>
            <a:r>
              <a:rPr lang="ja-JP" altLang="en-US" dirty="0" smtClean="0"/>
              <a:t>文化財の定義</a:t>
            </a:r>
            <a:r>
              <a:rPr lang="en-US" altLang="ja-JP" dirty="0" smtClean="0"/>
              <a:t/>
            </a:r>
            <a:br>
              <a:rPr lang="en-US" altLang="ja-JP" dirty="0" smtClean="0"/>
            </a:br>
            <a:r>
              <a:rPr lang="ja-JP" altLang="en-US" dirty="0" smtClean="0"/>
              <a:t>（心が生み出すもの）</a:t>
            </a:r>
            <a:endParaRPr kumimoji="1" lang="ja-JP" altLang="en-US" dirty="0"/>
          </a:p>
        </p:txBody>
      </p:sp>
      <p:sp>
        <p:nvSpPr>
          <p:cNvPr id="3" name="コンテンツ プレースホルダ 2"/>
          <p:cNvSpPr>
            <a:spLocks noGrp="1"/>
          </p:cNvSpPr>
          <p:nvPr>
            <p:ph idx="1"/>
          </p:nvPr>
        </p:nvSpPr>
        <p:spPr>
          <a:xfrm>
            <a:off x="457200" y="1600201"/>
            <a:ext cx="8435280" cy="4061048"/>
          </a:xfrm>
        </p:spPr>
        <p:txBody>
          <a:bodyPr/>
          <a:lstStyle/>
          <a:p>
            <a:r>
              <a:rPr kumimoji="1" lang="ja-JP" altLang="en-US" dirty="0" smtClean="0"/>
              <a:t>定義はない。定義をする制度的必要性が極めて薄い</a:t>
            </a:r>
            <a:endParaRPr kumimoji="1" lang="en-US" altLang="ja-JP" dirty="0" smtClean="0"/>
          </a:p>
          <a:p>
            <a:r>
              <a:rPr kumimoji="1" lang="ja-JP" altLang="en-US" dirty="0" smtClean="0"/>
              <a:t>天皇陛下が植えられた松は文化財か？</a:t>
            </a:r>
            <a:endParaRPr kumimoji="1" lang="en-US" altLang="ja-JP" dirty="0" smtClean="0"/>
          </a:p>
          <a:p>
            <a:r>
              <a:rPr lang="ja-JP" altLang="en-US" dirty="0" smtClean="0"/>
              <a:t>ビルゲーツが使ったパソコンは？</a:t>
            </a:r>
            <a:endParaRPr lang="en-US" altLang="ja-JP" dirty="0" smtClean="0"/>
          </a:p>
          <a:p>
            <a:r>
              <a:rPr lang="ja-JP" altLang="en-US" dirty="0" smtClean="0"/>
              <a:t>寺前教授が使ったパソコンは？</a:t>
            </a:r>
            <a:endParaRPr lang="en-US" altLang="ja-JP" dirty="0" smtClean="0"/>
          </a:p>
          <a:p>
            <a:r>
              <a:rPr lang="ja-JP" altLang="en-US" dirty="0" smtClean="0"/>
              <a:t>では寺前教授が後でノーベル賞を受賞したらそのパソコンは文化財になるか？</a:t>
            </a:r>
            <a:endParaRPr lang="en-US" altLang="ja-JP" dirty="0" smtClean="0"/>
          </a:p>
          <a:p>
            <a:endParaRPr kumimoji="1" lang="ja-JP" altLang="en-US" dirty="0"/>
          </a:p>
        </p:txBody>
      </p:sp>
      <p:sp>
        <p:nvSpPr>
          <p:cNvPr id="4" name="下矢印 3"/>
          <p:cNvSpPr/>
          <p:nvPr/>
        </p:nvSpPr>
        <p:spPr>
          <a:xfrm>
            <a:off x="1187624" y="5733256"/>
            <a:ext cx="6984776" cy="978408"/>
          </a:xfrm>
          <a:prstGeom prst="downArrow">
            <a:avLst>
              <a:gd name="adj1" fmla="val 92112"/>
              <a:gd name="adj2" fmla="val 3849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lumMod val="95000"/>
                    <a:lumOff val="5000"/>
                  </a:schemeClr>
                </a:solidFill>
              </a:rPr>
              <a:t>観光資源は心が生み出すもの</a:t>
            </a:r>
            <a:endParaRPr kumimoji="1" lang="ja-JP" altLang="en-US" sz="36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7" name="Rectangle 5"/>
          <p:cNvSpPr>
            <a:spLocks noChangeArrowheads="1"/>
          </p:cNvSpPr>
          <p:nvPr/>
        </p:nvSpPr>
        <p:spPr bwMode="auto">
          <a:xfrm>
            <a:off x="0" y="2071688"/>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59396" name="Object 4"/>
          <p:cNvGraphicFramePr>
            <a:graphicFrameLocks noChangeAspect="1"/>
          </p:cNvGraphicFramePr>
          <p:nvPr/>
        </p:nvGraphicFramePr>
        <p:xfrm>
          <a:off x="0" y="976313"/>
          <a:ext cx="9144000" cy="5851525"/>
        </p:xfrm>
        <a:graphic>
          <a:graphicData uri="http://schemas.openxmlformats.org/presentationml/2006/ole">
            <p:oleObj spid="_x0000_s53250" name="スライド" r:id="rId4" imgW="2346990" imgH="1758761" progId="PowerPoint.Slide.8">
              <p:embed/>
            </p:oleObj>
          </a:graphicData>
        </a:graphic>
      </p:graphicFrame>
      <p:sp>
        <p:nvSpPr>
          <p:cNvPr id="59394" name="Rectangle 2"/>
          <p:cNvSpPr>
            <a:spLocks noGrp="1" noChangeArrowheads="1"/>
          </p:cNvSpPr>
          <p:nvPr>
            <p:ph type="title"/>
          </p:nvPr>
        </p:nvSpPr>
        <p:spPr>
          <a:solidFill>
            <a:schemeClr val="accent6">
              <a:lumMod val="40000"/>
              <a:lumOff val="60000"/>
            </a:schemeClr>
          </a:solidFill>
          <a:ln>
            <a:solidFill>
              <a:schemeClr val="tx1"/>
            </a:solidFill>
          </a:ln>
        </p:spPr>
        <p:txBody>
          <a:bodyPr/>
          <a:lstStyle/>
          <a:p>
            <a:r>
              <a:rPr lang="ja-JP" altLang="en-US" dirty="0"/>
              <a:t>格付の拡大詳細化</a:t>
            </a:r>
            <a:r>
              <a:rPr lang="en-US" altLang="ja-JP" dirty="0"/>
              <a:t>(</a:t>
            </a:r>
            <a:r>
              <a:rPr lang="ja-JP" altLang="en-US" dirty="0"/>
              <a:t>評価システム</a:t>
            </a:r>
            <a:r>
              <a:rPr lang="en-US" altLang="ja-JP" dirty="0"/>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9144000" cy="1143000"/>
          </a:xfrm>
          <a:solidFill>
            <a:srgbClr val="FFFF00"/>
          </a:solidFill>
          <a:ln w="38100">
            <a:solidFill>
              <a:schemeClr val="tx1">
                <a:lumMod val="95000"/>
                <a:lumOff val="5000"/>
              </a:schemeClr>
            </a:solidFill>
          </a:ln>
        </p:spPr>
        <p:txBody>
          <a:bodyPr>
            <a:normAutofit/>
          </a:bodyPr>
          <a:lstStyle/>
          <a:p>
            <a:r>
              <a:rPr lang="ja-JP" altLang="ja-JP" sz="3600" dirty="0" smtClean="0"/>
              <a:t>文化財のヒエラルキー的思想に対する注意</a:t>
            </a:r>
            <a:endParaRPr kumimoji="1" lang="ja-JP" altLang="en-US" sz="3600" dirty="0"/>
          </a:p>
        </p:txBody>
      </p:sp>
      <p:sp>
        <p:nvSpPr>
          <p:cNvPr id="3" name="コンテンツ プレースホルダ 2"/>
          <p:cNvSpPr>
            <a:spLocks noGrp="1"/>
          </p:cNvSpPr>
          <p:nvPr>
            <p:ph idx="1"/>
          </p:nvPr>
        </p:nvSpPr>
        <p:spPr>
          <a:xfrm>
            <a:off x="251520" y="1600200"/>
            <a:ext cx="8892480" cy="4525963"/>
          </a:xfrm>
        </p:spPr>
        <p:txBody>
          <a:bodyPr>
            <a:noAutofit/>
          </a:bodyPr>
          <a:lstStyle/>
          <a:p>
            <a:r>
              <a:rPr lang="ja-JP" altLang="ja-JP" sz="4000" dirty="0" smtClean="0"/>
              <a:t>行政担当者は高校野球の地区予選的発想</a:t>
            </a:r>
            <a:endParaRPr lang="en-US" altLang="ja-JP" sz="4000" dirty="0" smtClean="0"/>
          </a:p>
          <a:p>
            <a:r>
              <a:rPr lang="ja-JP" altLang="ja-JP" sz="4000" dirty="0" smtClean="0"/>
              <a:t>文化財保護</a:t>
            </a:r>
            <a:r>
              <a:rPr lang="ja-JP" altLang="en-US" sz="4000" dirty="0" smtClean="0"/>
              <a:t>法制度</a:t>
            </a:r>
            <a:r>
              <a:rPr lang="ja-JP" altLang="ja-JP" sz="4000" dirty="0" smtClean="0"/>
              <a:t>は、ヒエラルキー構成</a:t>
            </a:r>
            <a:r>
              <a:rPr lang="ja-JP" altLang="en-US" sz="4000" dirty="0" smtClean="0"/>
              <a:t>でない</a:t>
            </a:r>
            <a:endParaRPr lang="en-US" altLang="ja-JP" sz="4000" dirty="0" smtClean="0"/>
          </a:p>
          <a:p>
            <a:r>
              <a:rPr lang="ja-JP" altLang="en-US" sz="4000" dirty="0" smtClean="0"/>
              <a:t>「</a:t>
            </a:r>
            <a:r>
              <a:rPr lang="ja-JP" altLang="ja-JP" sz="4000" dirty="0" smtClean="0"/>
              <a:t>桂離宮</a:t>
            </a:r>
            <a:r>
              <a:rPr lang="ja-JP" altLang="en-US" sz="4000" dirty="0" smtClean="0"/>
              <a:t>」</a:t>
            </a:r>
            <a:r>
              <a:rPr lang="ja-JP" altLang="ja-JP" sz="4000" dirty="0" smtClean="0"/>
              <a:t>は、文化庁は重要文化財に指定してい</a:t>
            </a:r>
            <a:r>
              <a:rPr lang="ja-JP" altLang="en-US" sz="4000" dirty="0" smtClean="0"/>
              <a:t>ない。皇室財産は外される</a:t>
            </a:r>
            <a:endParaRPr lang="en-US" altLang="ja-JP" sz="4000" dirty="0" smtClean="0"/>
          </a:p>
          <a:p>
            <a:r>
              <a:rPr lang="ja-JP" altLang="ja-JP" sz="4000" dirty="0" smtClean="0"/>
              <a:t>その桂離宮も皇室文化財になったのは明治維新後のこと。</a:t>
            </a:r>
            <a:endParaRPr lang="en-US" altLang="ja-JP" sz="40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4067944" y="5034880"/>
            <a:ext cx="1706488"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市</a:t>
            </a:r>
            <a:r>
              <a:rPr kumimoji="1" lang="ja-JP" altLang="en-US" dirty="0" smtClean="0">
                <a:solidFill>
                  <a:schemeClr val="tx1">
                    <a:lumMod val="95000"/>
                    <a:lumOff val="5000"/>
                  </a:schemeClr>
                </a:solidFill>
              </a:rPr>
              <a:t>文化財</a:t>
            </a:r>
            <a:endParaRPr kumimoji="1" lang="ja-JP" altLang="en-US" dirty="0">
              <a:solidFill>
                <a:schemeClr val="tx1">
                  <a:lumMod val="95000"/>
                  <a:lumOff val="5000"/>
                </a:schemeClr>
              </a:solidFill>
            </a:endParaRPr>
          </a:p>
        </p:txBody>
      </p:sp>
      <p:sp>
        <p:nvSpPr>
          <p:cNvPr id="5" name="円/楕円 4"/>
          <p:cNvSpPr/>
          <p:nvPr/>
        </p:nvSpPr>
        <p:spPr>
          <a:xfrm>
            <a:off x="827584" y="2060848"/>
            <a:ext cx="2592288" cy="25705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dirty="0" smtClean="0">
                <a:solidFill>
                  <a:schemeClr val="tx1">
                    <a:lumMod val="95000"/>
                    <a:lumOff val="5000"/>
                  </a:schemeClr>
                </a:solidFill>
              </a:rPr>
              <a:t>財Ａ</a:t>
            </a:r>
            <a:endParaRPr kumimoji="1" lang="ja-JP" altLang="en-US" sz="4400" dirty="0">
              <a:solidFill>
                <a:schemeClr val="tx1">
                  <a:lumMod val="95000"/>
                  <a:lumOff val="5000"/>
                </a:schemeClr>
              </a:solidFill>
            </a:endParaRPr>
          </a:p>
        </p:txBody>
      </p:sp>
      <p:sp>
        <p:nvSpPr>
          <p:cNvPr id="6" name="角丸四角形 5"/>
          <p:cNvSpPr/>
          <p:nvPr/>
        </p:nvSpPr>
        <p:spPr>
          <a:xfrm>
            <a:off x="4067944" y="3429000"/>
            <a:ext cx="1706488"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県</a:t>
            </a:r>
            <a:r>
              <a:rPr kumimoji="1" lang="ja-JP" altLang="en-US" dirty="0" smtClean="0">
                <a:solidFill>
                  <a:schemeClr val="tx1">
                    <a:lumMod val="95000"/>
                    <a:lumOff val="5000"/>
                  </a:schemeClr>
                </a:solidFill>
              </a:rPr>
              <a:t>文化財</a:t>
            </a:r>
            <a:endParaRPr kumimoji="1" lang="ja-JP" altLang="en-US" dirty="0">
              <a:solidFill>
                <a:schemeClr val="tx1">
                  <a:lumMod val="95000"/>
                  <a:lumOff val="5000"/>
                </a:schemeClr>
              </a:solidFill>
            </a:endParaRPr>
          </a:p>
        </p:txBody>
      </p:sp>
      <p:sp>
        <p:nvSpPr>
          <p:cNvPr id="7" name="角丸四角形 6"/>
          <p:cNvSpPr/>
          <p:nvPr/>
        </p:nvSpPr>
        <p:spPr>
          <a:xfrm>
            <a:off x="4067944" y="1938536"/>
            <a:ext cx="1706488"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国文化財</a:t>
            </a:r>
            <a:endParaRPr kumimoji="1" lang="ja-JP" altLang="en-US" dirty="0">
              <a:solidFill>
                <a:schemeClr val="tx1">
                  <a:lumMod val="95000"/>
                  <a:lumOff val="5000"/>
                </a:schemeClr>
              </a:solidFill>
            </a:endParaRPr>
          </a:p>
        </p:txBody>
      </p:sp>
      <p:sp>
        <p:nvSpPr>
          <p:cNvPr id="8" name="角丸四角形 7"/>
          <p:cNvSpPr/>
          <p:nvPr/>
        </p:nvSpPr>
        <p:spPr>
          <a:xfrm>
            <a:off x="4067944" y="260648"/>
            <a:ext cx="1706488"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世界</a:t>
            </a:r>
            <a:r>
              <a:rPr kumimoji="1" lang="ja-JP" altLang="en-US" dirty="0" smtClean="0">
                <a:solidFill>
                  <a:schemeClr val="tx1">
                    <a:lumMod val="95000"/>
                    <a:lumOff val="5000"/>
                  </a:schemeClr>
                </a:solidFill>
              </a:rPr>
              <a:t>文化財</a:t>
            </a:r>
            <a:endParaRPr kumimoji="1" lang="ja-JP" altLang="en-US" dirty="0">
              <a:solidFill>
                <a:schemeClr val="tx1">
                  <a:lumMod val="95000"/>
                  <a:lumOff val="5000"/>
                </a:schemeClr>
              </a:solidFill>
            </a:endParaRPr>
          </a:p>
        </p:txBody>
      </p:sp>
      <p:sp>
        <p:nvSpPr>
          <p:cNvPr id="9" name="円/楕円 8"/>
          <p:cNvSpPr/>
          <p:nvPr/>
        </p:nvSpPr>
        <p:spPr>
          <a:xfrm>
            <a:off x="6372200" y="2213248"/>
            <a:ext cx="2592288" cy="25705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dirty="0" smtClean="0">
                <a:solidFill>
                  <a:schemeClr val="tx1">
                    <a:lumMod val="95000"/>
                    <a:lumOff val="5000"/>
                  </a:schemeClr>
                </a:solidFill>
              </a:rPr>
              <a:t>財Ｂ</a:t>
            </a:r>
            <a:endParaRPr kumimoji="1" lang="ja-JP" altLang="en-US" sz="4400" dirty="0">
              <a:solidFill>
                <a:schemeClr val="tx1">
                  <a:lumMod val="95000"/>
                  <a:lumOff val="5000"/>
                </a:schemeClr>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a:bodyPr>
          <a:lstStyle/>
          <a:p>
            <a:r>
              <a:rPr kumimoji="1" lang="ja-JP" altLang="en-US" dirty="0" smtClean="0"/>
              <a:t>登録と指定の大きな制度的違い</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「指定」</a:t>
            </a:r>
            <a:r>
              <a:rPr lang="ja-JP" altLang="en-US" dirty="0" smtClean="0"/>
              <a:t> （重要文化財）</a:t>
            </a:r>
            <a:r>
              <a:rPr kumimoji="1" lang="ja-JP" altLang="en-US" dirty="0" smtClean="0"/>
              <a:t>は、文化庁長官がするもの</a:t>
            </a:r>
            <a:endParaRPr kumimoji="1" lang="en-US" altLang="ja-JP" dirty="0" smtClean="0"/>
          </a:p>
          <a:p>
            <a:r>
              <a:rPr lang="ja-JP" altLang="en-US" dirty="0" smtClean="0"/>
              <a:t>登録は、文化財所有者が、自分の意思で「登録」するもの</a:t>
            </a:r>
            <a:endParaRPr lang="en-US" altLang="ja-JP" dirty="0" smtClean="0"/>
          </a:p>
          <a:p>
            <a:r>
              <a:rPr kumimoji="1" lang="ja-JP" altLang="en-US" dirty="0" smtClean="0"/>
              <a:t>両者は百八十度違うことの認識がなく、「登録文化財」➵「重要文化財」のヒエラルキーを思いこんでいる。</a:t>
            </a:r>
            <a:endParaRPr kumimoji="1" lang="en-US" altLang="ja-JP" dirty="0" smtClean="0"/>
          </a:p>
          <a:p>
            <a:r>
              <a:rPr lang="ja-JP" altLang="en-US" dirty="0" smtClean="0"/>
              <a:t>登録基準、指定基準は、行政の一時的な判断基準であり、永遠のものではない</a:t>
            </a:r>
            <a:endParaRPr kumimoji="1" lang="ja-JP"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260648"/>
            <a:ext cx="9144000" cy="6408712"/>
          </a:xfrm>
        </p:spPr>
        <p:txBody>
          <a:bodyPr>
            <a:normAutofit fontScale="92500" lnSpcReduction="10000"/>
          </a:bodyPr>
          <a:lstStyle/>
          <a:p>
            <a:r>
              <a:rPr lang="ja-JP" altLang="ja-JP" dirty="0" smtClean="0"/>
              <a:t>文化財保護法上最も規制の厳しい国宝は重要文化財の中から指定され</a:t>
            </a:r>
            <a:r>
              <a:rPr lang="ja-JP" altLang="en-US" dirty="0" smtClean="0"/>
              <a:t>ます</a:t>
            </a:r>
            <a:r>
              <a:rPr lang="ja-JP" altLang="ja-JP" dirty="0" smtClean="0"/>
              <a:t>が、国宝をはじめ重要文化財は国との双務契約によりその規制に対する代償措置（補助等）が行われ</a:t>
            </a:r>
            <a:r>
              <a:rPr lang="ja-JP" altLang="en-US" dirty="0" smtClean="0"/>
              <a:t>ます</a:t>
            </a:r>
            <a:r>
              <a:rPr lang="ja-JP" altLang="ja-JP" dirty="0" smtClean="0"/>
              <a:t>。これは私的財産を保護する憲法上の要請でもあ</a:t>
            </a:r>
            <a:r>
              <a:rPr lang="ja-JP" altLang="en-US" dirty="0" smtClean="0"/>
              <a:t>ります</a:t>
            </a:r>
            <a:r>
              <a:rPr lang="ja-JP" altLang="ja-JP" dirty="0" smtClean="0"/>
              <a:t>。</a:t>
            </a:r>
            <a:endParaRPr lang="en-US" altLang="ja-JP" dirty="0" smtClean="0"/>
          </a:p>
          <a:p>
            <a:r>
              <a:rPr lang="ja-JP" altLang="ja-JP" dirty="0" smtClean="0"/>
              <a:t>行政行為としての</a:t>
            </a:r>
            <a:r>
              <a:rPr lang="ja-JP" altLang="en-US" dirty="0" smtClean="0"/>
              <a:t>「</a:t>
            </a:r>
            <a:r>
              <a:rPr lang="ja-JP" altLang="ja-JP" dirty="0" smtClean="0"/>
              <a:t>指定</a:t>
            </a:r>
            <a:r>
              <a:rPr lang="ja-JP" altLang="en-US" dirty="0" smtClean="0"/>
              <a:t>」</a:t>
            </a:r>
            <a:r>
              <a:rPr lang="ja-JP" altLang="ja-JP" dirty="0" smtClean="0"/>
              <a:t>は国が行うもので、登録文化財の</a:t>
            </a:r>
            <a:r>
              <a:rPr lang="ja-JP" altLang="en-US" dirty="0" smtClean="0"/>
              <a:t>「</a:t>
            </a:r>
            <a:r>
              <a:rPr lang="ja-JP" altLang="ja-JP" dirty="0" smtClean="0"/>
              <a:t>登録</a:t>
            </a:r>
            <a:r>
              <a:rPr lang="ja-JP" altLang="en-US" dirty="0" smtClean="0"/>
              <a:t>」</a:t>
            </a:r>
            <a:r>
              <a:rPr lang="ja-JP" altLang="ja-JP" dirty="0" smtClean="0"/>
              <a:t>は申請者が行うもので、文化財保護法上の扱いはそれだけのことで</a:t>
            </a:r>
            <a:r>
              <a:rPr lang="ja-JP" altLang="en-US" dirty="0" smtClean="0"/>
              <a:t>す</a:t>
            </a:r>
            <a:r>
              <a:rPr lang="ja-JP" altLang="ja-JP" dirty="0" smtClean="0"/>
              <a:t>（登録だから下位の文化財であるということには制度上なってい</a:t>
            </a:r>
            <a:r>
              <a:rPr lang="ja-JP" altLang="en-US" dirty="0" smtClean="0"/>
              <a:t>ません</a:t>
            </a:r>
            <a:r>
              <a:rPr lang="ja-JP" altLang="ja-JP" dirty="0" smtClean="0"/>
              <a:t>）。</a:t>
            </a:r>
            <a:endParaRPr lang="en-US" altLang="ja-JP" dirty="0" smtClean="0"/>
          </a:p>
          <a:p>
            <a:r>
              <a:rPr lang="ja-JP" altLang="ja-JP" dirty="0" smtClean="0"/>
              <a:t>文化財保護法の体系では、国、県、市も一部の制度を除き、独立して行政を実施することを前提としており、文化財の範疇も独立して行われてい</a:t>
            </a:r>
            <a:r>
              <a:rPr lang="ja-JP" altLang="en-US" dirty="0" smtClean="0"/>
              <a:t>ます。</a:t>
            </a:r>
            <a:r>
              <a:rPr lang="ja-JP" altLang="ja-JP" dirty="0" smtClean="0"/>
              <a:t>現に石川県においては、坂網猟法につき国の範疇化とは別の基準により行って</a:t>
            </a:r>
            <a:r>
              <a:rPr lang="ja-JP" altLang="en-US" dirty="0" smtClean="0"/>
              <a:t>います</a:t>
            </a:r>
            <a:r>
              <a:rPr lang="ja-JP" altLang="ja-JP" dirty="0" smtClean="0"/>
              <a:t>。</a:t>
            </a:r>
            <a:r>
              <a:rPr lang="en-US" altLang="ja-JP" dirty="0" smtClean="0"/>
              <a:t> </a:t>
            </a:r>
            <a:endParaRPr lang="ja-JP" altLang="ja-JP" dirty="0" smtClean="0"/>
          </a:p>
          <a:p>
            <a:endParaRPr kumimoji="1" lang="ja-JP" altLang="en-US"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3492500" y="333375"/>
            <a:ext cx="2054225" cy="677863"/>
          </a:xfrm>
          <a:prstGeom prst="rect">
            <a:avLst/>
          </a:prstGeom>
          <a:noFill/>
          <a:ln w="9525">
            <a:noFill/>
            <a:miter lim="800000"/>
            <a:headEnd/>
            <a:tailEnd/>
          </a:ln>
        </p:spPr>
        <p:txBody>
          <a:bodyPr/>
          <a:lstStyle/>
          <a:p>
            <a:pPr marL="342900" indent="-342900" algn="dist">
              <a:spcBef>
                <a:spcPct val="20000"/>
              </a:spcBef>
            </a:pPr>
            <a:r>
              <a:rPr lang="ja-JP" altLang="en-US" sz="3200">
                <a:ea typeface="HGP創英角ﾎﾟｯﾌﾟ体" pitchFamily="50" charset="-128"/>
              </a:rPr>
              <a:t>坂網猟</a:t>
            </a:r>
          </a:p>
        </p:txBody>
      </p:sp>
      <p:pic>
        <p:nvPicPr>
          <p:cNvPr id="29699" name="Picture 3" descr="坂網猟"/>
          <p:cNvPicPr>
            <a:picLocks noChangeAspect="1" noChangeArrowheads="1"/>
          </p:cNvPicPr>
          <p:nvPr/>
        </p:nvPicPr>
        <p:blipFill>
          <a:blip r:embed="rId3" cstate="print"/>
          <a:srcRect/>
          <a:stretch>
            <a:fillRect/>
          </a:stretch>
        </p:blipFill>
        <p:spPr bwMode="auto">
          <a:xfrm>
            <a:off x="827088" y="1052513"/>
            <a:ext cx="3629025" cy="5461000"/>
          </a:xfrm>
          <a:prstGeom prst="rect">
            <a:avLst/>
          </a:prstGeom>
          <a:noFill/>
          <a:ln w="9525">
            <a:noFill/>
            <a:miter lim="800000"/>
            <a:headEnd/>
            <a:tailEnd/>
          </a:ln>
        </p:spPr>
      </p:pic>
      <p:pic>
        <p:nvPicPr>
          <p:cNvPr id="29700" name="Picture 4" descr="さかあみりょうほうとようぐ坂網猟法と用具"/>
          <p:cNvPicPr>
            <a:picLocks noChangeAspect="1" noChangeArrowheads="1"/>
          </p:cNvPicPr>
          <p:nvPr/>
        </p:nvPicPr>
        <p:blipFill>
          <a:blip r:embed="rId4" cstate="print"/>
          <a:srcRect/>
          <a:stretch>
            <a:fillRect/>
          </a:stretch>
        </p:blipFill>
        <p:spPr bwMode="auto">
          <a:xfrm>
            <a:off x="4643438" y="1052513"/>
            <a:ext cx="3868737" cy="5489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417638"/>
          </a:xfrm>
          <a:solidFill>
            <a:srgbClr val="FFFF00"/>
          </a:solidFill>
          <a:ln>
            <a:solidFill>
              <a:schemeClr val="tx1"/>
            </a:solidFill>
          </a:ln>
        </p:spPr>
        <p:txBody>
          <a:bodyPr>
            <a:normAutofit fontScale="90000"/>
          </a:bodyPr>
          <a:lstStyle/>
          <a:p>
            <a:r>
              <a:rPr lang="ja-JP" altLang="en-US" dirty="0" smtClean="0"/>
              <a:t>「</a:t>
            </a:r>
            <a:r>
              <a:rPr lang="ja-JP" altLang="ja-JP" dirty="0" smtClean="0"/>
              <a:t>坂網猟</a:t>
            </a:r>
            <a:r>
              <a:rPr lang="ja-JP" altLang="en-US" dirty="0" smtClean="0"/>
              <a:t>」</a:t>
            </a:r>
            <a:r>
              <a:rPr lang="ja-JP" altLang="ja-JP" dirty="0" smtClean="0"/>
              <a:t>の</a:t>
            </a:r>
            <a:r>
              <a:rPr lang="ja-JP" altLang="en-US" dirty="0" smtClean="0"/>
              <a:t>文化財範疇化</a:t>
            </a:r>
            <a:r>
              <a:rPr lang="en-US" altLang="ja-JP" dirty="0" smtClean="0"/>
              <a:t/>
            </a:r>
            <a:br>
              <a:rPr lang="en-US" altLang="ja-JP" dirty="0" smtClean="0"/>
            </a:br>
            <a:r>
              <a:rPr lang="ja-JP" altLang="en-US" dirty="0" smtClean="0"/>
              <a:t>県と市での食い違いの例</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92500" lnSpcReduction="20000"/>
          </a:bodyPr>
          <a:lstStyle/>
          <a:p>
            <a:r>
              <a:rPr lang="ja-JP" altLang="ja-JP" dirty="0" smtClean="0"/>
              <a:t>坂網猟については、石川県では昭和</a:t>
            </a:r>
            <a:r>
              <a:rPr lang="en-US" altLang="ja-JP" dirty="0" smtClean="0"/>
              <a:t>44</a:t>
            </a:r>
            <a:r>
              <a:rPr lang="ja-JP" altLang="ja-JP" dirty="0" smtClean="0"/>
              <a:t>年以来物理的な坂網を</a:t>
            </a:r>
            <a:r>
              <a:rPr lang="ja-JP" altLang="ja-JP" dirty="0" smtClean="0">
                <a:solidFill>
                  <a:srgbClr val="FF0000"/>
                </a:solidFill>
              </a:rPr>
              <a:t>有形民俗文化財</a:t>
            </a:r>
            <a:r>
              <a:rPr lang="ja-JP" altLang="ja-JP" dirty="0" smtClean="0"/>
              <a:t>として範疇化</a:t>
            </a:r>
            <a:endParaRPr lang="en-US" altLang="ja-JP" dirty="0" smtClean="0"/>
          </a:p>
          <a:p>
            <a:r>
              <a:rPr lang="ja-JP" altLang="en-US" dirty="0" smtClean="0"/>
              <a:t>加賀市は</a:t>
            </a:r>
            <a:r>
              <a:rPr lang="ja-JP" altLang="ja-JP" dirty="0" smtClean="0"/>
              <a:t>坂網猟という技を</a:t>
            </a:r>
            <a:r>
              <a:rPr lang="ja-JP" altLang="ja-JP" dirty="0" smtClean="0">
                <a:solidFill>
                  <a:srgbClr val="FF0000"/>
                </a:solidFill>
              </a:rPr>
              <a:t>（民俗）無形文化財</a:t>
            </a:r>
            <a:r>
              <a:rPr lang="ja-JP" altLang="ja-JP" dirty="0" smtClean="0"/>
              <a:t>として範疇化</a:t>
            </a:r>
            <a:endParaRPr lang="en-US" altLang="ja-JP" dirty="0" smtClean="0"/>
          </a:p>
          <a:p>
            <a:r>
              <a:rPr lang="ja-JP" altLang="ja-JP" dirty="0" smtClean="0"/>
              <a:t>従って石川県文化財行政においては、</a:t>
            </a:r>
            <a:r>
              <a:rPr lang="ja-JP" altLang="en-US" dirty="0" smtClean="0"/>
              <a:t>坂網猟師</a:t>
            </a:r>
            <a:r>
              <a:rPr lang="ja-JP" altLang="ja-JP" dirty="0" smtClean="0"/>
              <a:t>は無形文化財保持者として認識されていないということに</a:t>
            </a:r>
            <a:r>
              <a:rPr lang="ja-JP" altLang="en-US" dirty="0" smtClean="0"/>
              <a:t>なります</a:t>
            </a:r>
            <a:r>
              <a:rPr lang="ja-JP" altLang="ja-JP" dirty="0" smtClean="0"/>
              <a:t>。</a:t>
            </a:r>
            <a:endParaRPr lang="en-US" altLang="ja-JP" dirty="0" smtClean="0"/>
          </a:p>
          <a:p>
            <a:r>
              <a:rPr lang="ja-JP" altLang="en-US" dirty="0" smtClean="0"/>
              <a:t>坂網猟が</a:t>
            </a:r>
            <a:r>
              <a:rPr lang="ja-JP" altLang="ja-JP" dirty="0" smtClean="0"/>
              <a:t>国の重要無形民俗文化</a:t>
            </a:r>
            <a:r>
              <a:rPr lang="ja-JP" altLang="en-US" dirty="0" smtClean="0"/>
              <a:t>財として指定されたとしても、文化財保護法はヒエラルキー化を想定していませんから、県の有形民俗文化財としての範疇化は存続可能ということになりますが、市民、県民は混乱する可能性はあります</a:t>
            </a:r>
            <a:endParaRPr lang="ja-JP" altLang="ja-JP"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60648"/>
            <a:ext cx="8229600" cy="6597352"/>
          </a:xfrm>
        </p:spPr>
        <p:txBody>
          <a:bodyPr>
            <a:normAutofit fontScale="77500" lnSpcReduction="20000"/>
          </a:bodyPr>
          <a:lstStyle/>
          <a:p>
            <a:r>
              <a:rPr lang="ja-JP" altLang="ja-JP" dirty="0" smtClean="0"/>
              <a:t>現在民俗文化財として範疇化されている文化財も、制定時から文化財保護法に規定する文化財であると考えることが素直な解釈であり、法文上も排除されるものとはなっていな</a:t>
            </a:r>
            <a:r>
              <a:rPr lang="ja-JP" altLang="en-US" dirty="0" smtClean="0"/>
              <a:t>ません</a:t>
            </a:r>
            <a:r>
              <a:rPr lang="ja-JP" altLang="ja-JP" dirty="0" smtClean="0"/>
              <a:t>。</a:t>
            </a:r>
            <a:endParaRPr lang="en-US" altLang="ja-JP" dirty="0" smtClean="0"/>
          </a:p>
          <a:p>
            <a:r>
              <a:rPr lang="ja-JP" altLang="ja-JP" dirty="0" smtClean="0"/>
              <a:t>一九七五年の文化財保護法改正において、制定時には</a:t>
            </a:r>
            <a:r>
              <a:rPr lang="ja-JP" altLang="ja-JP" dirty="0" smtClean="0">
                <a:solidFill>
                  <a:srgbClr val="00B0F0"/>
                </a:solidFill>
              </a:rPr>
              <a:t>有形文化財の中の</a:t>
            </a:r>
            <a:r>
              <a:rPr lang="ja-JP" altLang="ja-JP" dirty="0" smtClean="0"/>
              <a:t>「</a:t>
            </a:r>
            <a:r>
              <a:rPr lang="ja-JP" altLang="ja-JP" dirty="0" smtClean="0">
                <a:solidFill>
                  <a:srgbClr val="FF0000"/>
                </a:solidFill>
              </a:rPr>
              <a:t>民俗資料</a:t>
            </a:r>
            <a:r>
              <a:rPr lang="ja-JP" altLang="ja-JP" dirty="0" smtClean="0"/>
              <a:t>」として取り扱われていたものを有形民俗文化財として範疇化していることからも理解できるところで</a:t>
            </a:r>
            <a:r>
              <a:rPr lang="ja-JP" altLang="en-US" dirty="0" smtClean="0"/>
              <a:t>す</a:t>
            </a:r>
            <a:r>
              <a:rPr lang="ja-JP" altLang="ja-JP" dirty="0" smtClean="0"/>
              <a:t>。</a:t>
            </a:r>
            <a:endParaRPr lang="en-US" altLang="ja-JP" dirty="0" smtClean="0"/>
          </a:p>
          <a:p>
            <a:r>
              <a:rPr lang="ja-JP" altLang="ja-JP" dirty="0" smtClean="0"/>
              <a:t>なお、</a:t>
            </a:r>
            <a:r>
              <a:rPr lang="ja-JP" altLang="en-US" dirty="0" smtClean="0"/>
              <a:t>１９５４</a:t>
            </a:r>
            <a:r>
              <a:rPr lang="ja-JP" altLang="ja-JP" dirty="0" smtClean="0"/>
              <a:t>年改正時には、</a:t>
            </a:r>
            <a:r>
              <a:rPr lang="ja-JP" altLang="ja-JP" dirty="0" smtClean="0">
                <a:solidFill>
                  <a:srgbClr val="FF0000"/>
                </a:solidFill>
              </a:rPr>
              <a:t>有形の民俗資料</a:t>
            </a:r>
            <a:r>
              <a:rPr lang="ja-JP" altLang="ja-JP" dirty="0" smtClean="0"/>
              <a:t>の保護に関する制度を有形文化財の指定制度から切り離し、「</a:t>
            </a:r>
            <a:r>
              <a:rPr lang="ja-JP" altLang="ja-JP" dirty="0" smtClean="0">
                <a:solidFill>
                  <a:srgbClr val="FF0000"/>
                </a:solidFill>
              </a:rPr>
              <a:t>重要民俗資料</a:t>
            </a:r>
            <a:r>
              <a:rPr lang="ja-JP" altLang="ja-JP" dirty="0" smtClean="0"/>
              <a:t>」の指定制度も発足していたところで</a:t>
            </a:r>
            <a:r>
              <a:rPr lang="ja-JP" altLang="en-US" dirty="0" smtClean="0"/>
              <a:t>す</a:t>
            </a:r>
            <a:r>
              <a:rPr lang="ja-JP" altLang="ja-JP" dirty="0" smtClean="0"/>
              <a:t>が、有形の民俗資料を有形文化財、すなわち文化財と認識していたことにな</a:t>
            </a:r>
            <a:r>
              <a:rPr lang="ja-JP" altLang="en-US" dirty="0" smtClean="0"/>
              <a:t>ります</a:t>
            </a:r>
            <a:r>
              <a:rPr lang="ja-JP" altLang="ja-JP" dirty="0" smtClean="0"/>
              <a:t>。</a:t>
            </a:r>
            <a:endParaRPr lang="en-US" altLang="ja-JP" dirty="0" smtClean="0"/>
          </a:p>
          <a:p>
            <a:r>
              <a:rPr lang="ja-JP" altLang="ja-JP" dirty="0" smtClean="0"/>
              <a:t>あわせて、</a:t>
            </a:r>
            <a:r>
              <a:rPr lang="ja-JP" altLang="ja-JP" dirty="0" smtClean="0">
                <a:solidFill>
                  <a:srgbClr val="FF0000"/>
                </a:solidFill>
              </a:rPr>
              <a:t>無形の民俗資料</a:t>
            </a:r>
            <a:r>
              <a:rPr lang="ja-JP" altLang="ja-JP" dirty="0" smtClean="0"/>
              <a:t>についても「</a:t>
            </a:r>
            <a:r>
              <a:rPr lang="ja-JP" altLang="ja-JP" dirty="0" smtClean="0">
                <a:solidFill>
                  <a:srgbClr val="FF0000"/>
                </a:solidFill>
              </a:rPr>
              <a:t>記録作成等の措置を講ずべき無形の民俗資料</a:t>
            </a:r>
            <a:r>
              <a:rPr lang="ja-JP" altLang="ja-JP" dirty="0" smtClean="0"/>
              <a:t>」の</a:t>
            </a:r>
            <a:r>
              <a:rPr lang="ja-JP" altLang="ja-JP" dirty="0" smtClean="0">
                <a:solidFill>
                  <a:srgbClr val="00B0F0"/>
                </a:solidFill>
              </a:rPr>
              <a:t>選択制度</a:t>
            </a:r>
            <a:r>
              <a:rPr lang="ja-JP" altLang="ja-JP" dirty="0" smtClean="0"/>
              <a:t>が発足し</a:t>
            </a:r>
            <a:r>
              <a:rPr lang="ja-JP" altLang="en-US" dirty="0" smtClean="0"/>
              <a:t>まし</a:t>
            </a:r>
            <a:r>
              <a:rPr lang="ja-JP" altLang="ja-JP" dirty="0" smtClean="0"/>
              <a:t>た。民俗資料のうち有形のもののみを文化財とし、無形のものを文化財から除外する合理的説明が</a:t>
            </a:r>
            <a:r>
              <a:rPr lang="ja-JP" altLang="en-US" dirty="0" smtClean="0"/>
              <a:t>きません</a:t>
            </a:r>
            <a:r>
              <a:rPr lang="ja-JP" altLang="ja-JP" dirty="0" smtClean="0"/>
              <a:t>から、文化財保護法は後日民俗文化財として範疇化されるものを文化財から排除していたとは考えられ</a:t>
            </a:r>
            <a:r>
              <a:rPr lang="ja-JP" altLang="en-US" dirty="0" smtClean="0"/>
              <a:t>ません</a:t>
            </a:r>
            <a:r>
              <a:rPr lang="ja-JP" altLang="ja-JP" dirty="0" smtClean="0"/>
              <a:t>。</a:t>
            </a:r>
          </a:p>
          <a:p>
            <a:endParaRPr lang="ja-JP" altLang="en-US" dirty="0" smtClean="0"/>
          </a:p>
          <a:p>
            <a:endParaRPr kumimoji="1" lang="ja-JP" alt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116632"/>
            <a:ext cx="8229600" cy="1143000"/>
          </a:xfrm>
          <a:ln>
            <a:solidFill>
              <a:schemeClr val="accent1"/>
            </a:solidFill>
          </a:ln>
        </p:spPr>
        <p:txBody>
          <a:bodyPr>
            <a:normAutofit/>
          </a:bodyPr>
          <a:lstStyle/>
          <a:p>
            <a:r>
              <a:rPr lang="ja-JP" altLang="en-US" dirty="0" smtClean="0"/>
              <a:t>規制と人流ビジネスの関係</a:t>
            </a:r>
            <a:endParaRPr kumimoji="1" lang="ja-JP" altLang="en-US" dirty="0"/>
          </a:p>
        </p:txBody>
      </p:sp>
      <p:sp>
        <p:nvSpPr>
          <p:cNvPr id="5" name="正方形/長方形 4"/>
          <p:cNvSpPr/>
          <p:nvPr/>
        </p:nvSpPr>
        <p:spPr>
          <a:xfrm>
            <a:off x="4860032" y="1772816"/>
            <a:ext cx="2880320" cy="21602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solidFill>
                  <a:schemeClr val="tx1">
                    <a:lumMod val="95000"/>
                    <a:lumOff val="5000"/>
                  </a:schemeClr>
                </a:solidFill>
              </a:rPr>
              <a:t>非規制国・地域</a:t>
            </a:r>
            <a:endParaRPr lang="ja-JP" altLang="en-US" sz="3200" dirty="0">
              <a:solidFill>
                <a:schemeClr val="tx1">
                  <a:lumMod val="95000"/>
                  <a:lumOff val="5000"/>
                </a:schemeClr>
              </a:solidFill>
            </a:endParaRPr>
          </a:p>
        </p:txBody>
      </p:sp>
      <p:sp>
        <p:nvSpPr>
          <p:cNvPr id="6" name="正方形/長方形 5"/>
          <p:cNvSpPr/>
          <p:nvPr/>
        </p:nvSpPr>
        <p:spPr>
          <a:xfrm>
            <a:off x="179512" y="3234680"/>
            <a:ext cx="2282552" cy="17784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lumMod val="95000"/>
                    <a:lumOff val="5000"/>
                  </a:schemeClr>
                </a:solidFill>
              </a:rPr>
              <a:t>規制国</a:t>
            </a:r>
            <a:endParaRPr kumimoji="1" lang="en-US" altLang="ja-JP" sz="3600" dirty="0" smtClean="0">
              <a:solidFill>
                <a:schemeClr val="tx1">
                  <a:lumMod val="95000"/>
                  <a:lumOff val="5000"/>
                </a:schemeClr>
              </a:solidFill>
            </a:endParaRPr>
          </a:p>
          <a:p>
            <a:pPr algn="ctr"/>
            <a:r>
              <a:rPr kumimoji="1" lang="ja-JP" altLang="en-US" sz="3600" dirty="0" smtClean="0">
                <a:solidFill>
                  <a:schemeClr val="tx1">
                    <a:lumMod val="95000"/>
                    <a:lumOff val="5000"/>
                  </a:schemeClr>
                </a:solidFill>
              </a:rPr>
              <a:t>地域</a:t>
            </a:r>
            <a:endParaRPr kumimoji="1" lang="ja-JP" altLang="en-US" sz="3600" dirty="0">
              <a:solidFill>
                <a:schemeClr val="tx1">
                  <a:lumMod val="95000"/>
                  <a:lumOff val="5000"/>
                </a:schemeClr>
              </a:solidFill>
            </a:endParaRPr>
          </a:p>
        </p:txBody>
      </p:sp>
      <p:sp>
        <p:nvSpPr>
          <p:cNvPr id="7" name="正方形/長方形 6"/>
          <p:cNvSpPr/>
          <p:nvPr/>
        </p:nvSpPr>
        <p:spPr>
          <a:xfrm>
            <a:off x="4932040" y="4437112"/>
            <a:ext cx="2880320" cy="21602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solidFill>
                  <a:schemeClr val="tx1">
                    <a:lumMod val="95000"/>
                    <a:lumOff val="5000"/>
                  </a:schemeClr>
                </a:solidFill>
              </a:rPr>
              <a:t>非規制国・地域</a:t>
            </a:r>
            <a:endParaRPr lang="ja-JP" altLang="en-US" sz="3200" dirty="0">
              <a:solidFill>
                <a:schemeClr val="tx1">
                  <a:lumMod val="95000"/>
                  <a:lumOff val="5000"/>
                </a:schemeClr>
              </a:solidFill>
            </a:endParaRPr>
          </a:p>
        </p:txBody>
      </p:sp>
      <p:sp>
        <p:nvSpPr>
          <p:cNvPr id="8" name="下カーブ矢印 7"/>
          <p:cNvSpPr/>
          <p:nvPr/>
        </p:nvSpPr>
        <p:spPr>
          <a:xfrm>
            <a:off x="2195736" y="1988840"/>
            <a:ext cx="2592288" cy="73152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円/楕円 8"/>
          <p:cNvSpPr/>
          <p:nvPr/>
        </p:nvSpPr>
        <p:spPr>
          <a:xfrm>
            <a:off x="4355976" y="2874640"/>
            <a:ext cx="1440160" cy="914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カジノ</a:t>
            </a:r>
            <a:endParaRPr kumimoji="1" lang="en-US" altLang="ja-JP" dirty="0" smtClean="0">
              <a:solidFill>
                <a:schemeClr val="tx1">
                  <a:lumMod val="95000"/>
                  <a:lumOff val="5000"/>
                </a:schemeClr>
              </a:solidFill>
            </a:endParaRPr>
          </a:p>
          <a:p>
            <a:pPr algn="ctr"/>
            <a:r>
              <a:rPr lang="ja-JP" altLang="en-US" dirty="0" smtClean="0">
                <a:solidFill>
                  <a:schemeClr val="tx1">
                    <a:lumMod val="95000"/>
                    <a:lumOff val="5000"/>
                  </a:schemeClr>
                </a:solidFill>
              </a:rPr>
              <a:t>風俗等</a:t>
            </a:r>
            <a:endParaRPr kumimoji="1" lang="ja-JP" altLang="en-US" dirty="0">
              <a:solidFill>
                <a:schemeClr val="tx1">
                  <a:lumMod val="95000"/>
                  <a:lumOff val="5000"/>
                </a:schemeClr>
              </a:solidFill>
            </a:endParaRPr>
          </a:p>
        </p:txBody>
      </p:sp>
      <p:sp>
        <p:nvSpPr>
          <p:cNvPr id="10" name="円/楕円 9"/>
          <p:cNvSpPr/>
          <p:nvPr/>
        </p:nvSpPr>
        <p:spPr>
          <a:xfrm>
            <a:off x="4427984" y="4437112"/>
            <a:ext cx="1368152"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カジノ</a:t>
            </a:r>
            <a:endParaRPr kumimoji="1" lang="en-US" altLang="ja-JP" dirty="0" smtClean="0">
              <a:solidFill>
                <a:schemeClr val="tx1">
                  <a:lumMod val="95000"/>
                  <a:lumOff val="5000"/>
                </a:schemeClr>
              </a:solidFill>
            </a:endParaRPr>
          </a:p>
          <a:p>
            <a:pPr algn="ctr"/>
            <a:r>
              <a:rPr lang="ja-JP" altLang="en-US" dirty="0" smtClean="0">
                <a:solidFill>
                  <a:schemeClr val="tx1">
                    <a:lumMod val="95000"/>
                    <a:lumOff val="5000"/>
                  </a:schemeClr>
                </a:solidFill>
              </a:rPr>
              <a:t>風俗等</a:t>
            </a:r>
            <a:endParaRPr kumimoji="1" lang="ja-JP" altLang="en-US" dirty="0">
              <a:solidFill>
                <a:schemeClr val="tx1">
                  <a:lumMod val="95000"/>
                  <a:lumOff val="5000"/>
                </a:schemeClr>
              </a:solidFill>
            </a:endParaRPr>
          </a:p>
        </p:txBody>
      </p:sp>
      <p:sp>
        <p:nvSpPr>
          <p:cNvPr id="11" name="下カーブ矢印 10"/>
          <p:cNvSpPr/>
          <p:nvPr/>
        </p:nvSpPr>
        <p:spPr>
          <a:xfrm flipV="1">
            <a:off x="2195736" y="5229200"/>
            <a:ext cx="2592288" cy="79208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円/楕円 11"/>
          <p:cNvSpPr/>
          <p:nvPr/>
        </p:nvSpPr>
        <p:spPr>
          <a:xfrm>
            <a:off x="1979712" y="3522712"/>
            <a:ext cx="1368152" cy="914400"/>
          </a:xfrm>
          <a:prstGeom prst="ellipse">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闇事業</a:t>
            </a:r>
            <a:endParaRPr kumimoji="1" lang="ja-JP" altLang="en-US" dirty="0">
              <a:solidFill>
                <a:schemeClr val="tx1">
                  <a:lumMod val="95000"/>
                  <a:lumOff val="5000"/>
                </a:schemeClr>
              </a:solidFill>
            </a:endParaRPr>
          </a:p>
        </p:txBody>
      </p:sp>
      <p:sp>
        <p:nvSpPr>
          <p:cNvPr id="13" name="三方向矢印 12"/>
          <p:cNvSpPr/>
          <p:nvPr/>
        </p:nvSpPr>
        <p:spPr>
          <a:xfrm rot="16200000">
            <a:off x="3508452" y="3412428"/>
            <a:ext cx="1216152" cy="1249296"/>
          </a:xfrm>
          <a:prstGeom prst="leftRightUpArrow">
            <a:avLst>
              <a:gd name="adj1" fmla="val 27314"/>
              <a:gd name="adj2" fmla="val 25000"/>
              <a:gd name="adj3" fmla="val 25000"/>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solidFill>
                  <a:schemeClr val="tx1">
                    <a:lumMod val="95000"/>
                    <a:lumOff val="5000"/>
                  </a:schemeClr>
                </a:solidFill>
              </a:rPr>
              <a:t>競争関係</a:t>
            </a:r>
            <a:endParaRPr kumimoji="1" lang="ja-JP" altLang="en-US" dirty="0">
              <a:solidFill>
                <a:schemeClr val="tx1">
                  <a:lumMod val="95000"/>
                  <a:lumOff val="5000"/>
                </a:schemeClr>
              </a:solidFill>
            </a:endParaRPr>
          </a:p>
        </p:txBody>
      </p:sp>
      <p:sp>
        <p:nvSpPr>
          <p:cNvPr id="14" name="左カーブ矢印 13"/>
          <p:cNvSpPr/>
          <p:nvPr/>
        </p:nvSpPr>
        <p:spPr>
          <a:xfrm>
            <a:off x="6732240" y="3429000"/>
            <a:ext cx="432048" cy="129614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左カーブ矢印 14"/>
          <p:cNvSpPr/>
          <p:nvPr/>
        </p:nvSpPr>
        <p:spPr>
          <a:xfrm flipH="1" flipV="1">
            <a:off x="6003776" y="3356992"/>
            <a:ext cx="440432" cy="129614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円/楕円 15"/>
          <p:cNvSpPr/>
          <p:nvPr/>
        </p:nvSpPr>
        <p:spPr>
          <a:xfrm>
            <a:off x="4427984" y="5826968"/>
            <a:ext cx="1440160"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暴力等</a:t>
            </a:r>
            <a:endParaRPr kumimoji="1" lang="ja-JP" altLang="en-US" dirty="0">
              <a:solidFill>
                <a:schemeClr val="tx1">
                  <a:lumMod val="95000"/>
                  <a:lumOff val="5000"/>
                </a:schemeClr>
              </a:solidFill>
            </a:endParaRPr>
          </a:p>
        </p:txBody>
      </p:sp>
      <p:sp>
        <p:nvSpPr>
          <p:cNvPr id="17" name="下カーブ矢印 16"/>
          <p:cNvSpPr/>
          <p:nvPr/>
        </p:nvSpPr>
        <p:spPr>
          <a:xfrm rot="1525968" flipV="1">
            <a:off x="756877" y="5765768"/>
            <a:ext cx="4051505" cy="79208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フローチャート : 和接合 17"/>
          <p:cNvSpPr/>
          <p:nvPr/>
        </p:nvSpPr>
        <p:spPr>
          <a:xfrm>
            <a:off x="971600" y="5733256"/>
            <a:ext cx="1728192" cy="684656"/>
          </a:xfrm>
          <a:prstGeom prst="flowChartSummingJuncti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2400" b="1" dirty="0" smtClean="0">
                <a:solidFill>
                  <a:schemeClr val="tx1">
                    <a:lumMod val="95000"/>
                    <a:lumOff val="5000"/>
                  </a:schemeClr>
                </a:solidFill>
              </a:rPr>
              <a:t>国外犯</a:t>
            </a:r>
            <a:endParaRPr kumimoji="1" lang="ja-JP" altLang="en-US" sz="2400" b="1" dirty="0">
              <a:solidFill>
                <a:schemeClr val="tx1">
                  <a:lumMod val="95000"/>
                  <a:lumOff val="5000"/>
                </a:schemeClr>
              </a:solidFill>
            </a:endParaRPr>
          </a:p>
        </p:txBody>
      </p:sp>
      <p:sp>
        <p:nvSpPr>
          <p:cNvPr id="19" name="円/楕円 18"/>
          <p:cNvSpPr/>
          <p:nvPr/>
        </p:nvSpPr>
        <p:spPr>
          <a:xfrm>
            <a:off x="4427984" y="1506488"/>
            <a:ext cx="1440160"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医療行為等</a:t>
            </a:r>
            <a:endParaRPr kumimoji="1" lang="ja-JP" altLang="en-US" dirty="0">
              <a:solidFill>
                <a:schemeClr val="tx1">
                  <a:lumMod val="95000"/>
                  <a:lumOff val="5000"/>
                </a:schemeClr>
              </a:solidFill>
            </a:endParaRPr>
          </a:p>
        </p:txBody>
      </p:sp>
      <p:sp>
        <p:nvSpPr>
          <p:cNvPr id="21" name="正方形/長方形 20"/>
          <p:cNvSpPr/>
          <p:nvPr/>
        </p:nvSpPr>
        <p:spPr>
          <a:xfrm>
            <a:off x="8100392" y="1340768"/>
            <a:ext cx="864096" cy="5445224"/>
          </a:xfrm>
          <a:prstGeom prst="rect">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3600" dirty="0" smtClean="0">
                <a:solidFill>
                  <a:schemeClr val="tx1">
                    <a:lumMod val="95000"/>
                    <a:lumOff val="5000"/>
                  </a:schemeClr>
                </a:solidFill>
              </a:rPr>
              <a:t>（脱法的）</a:t>
            </a:r>
            <a:r>
              <a:rPr lang="ja-JP" altLang="en-US" sz="3600" dirty="0" smtClean="0">
                <a:solidFill>
                  <a:schemeClr val="tx1">
                    <a:lumMod val="95000"/>
                    <a:lumOff val="5000"/>
                  </a:schemeClr>
                </a:solidFill>
              </a:rPr>
              <a:t>便宜置籍国・地域</a:t>
            </a:r>
            <a:endParaRPr kumimoji="1" lang="ja-JP" altLang="en-US" sz="36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404664"/>
            <a:ext cx="8229600" cy="5721499"/>
          </a:xfrm>
        </p:spPr>
        <p:txBody>
          <a:bodyPr>
            <a:normAutofit fontScale="92500" lnSpcReduction="20000"/>
          </a:bodyPr>
          <a:lstStyle/>
          <a:p>
            <a:r>
              <a:rPr lang="ja-JP" altLang="ja-JP" dirty="0" smtClean="0"/>
              <a:t>　現在の文化財保護法体系では、無形文化財と無形民俗文化財は別のものとして範疇化されて</a:t>
            </a:r>
            <a:r>
              <a:rPr lang="ja-JP" altLang="en-US" dirty="0" smtClean="0"/>
              <a:t>います</a:t>
            </a:r>
            <a:r>
              <a:rPr lang="ja-JP" altLang="ja-JP" dirty="0" smtClean="0"/>
              <a:t>、他の前例に倣えば、坂網猟法は無形民俗文化財の範疇として一応分類されるもので</a:t>
            </a:r>
            <a:r>
              <a:rPr lang="ja-JP" altLang="en-US" dirty="0" smtClean="0"/>
              <a:t>す</a:t>
            </a:r>
            <a:r>
              <a:rPr lang="ja-JP" altLang="ja-JP" dirty="0" smtClean="0"/>
              <a:t>。加賀市文化財保護条例においても、国の例に倣えば、現在では、坂網猟法は無形民俗文化財に分類されるもので</a:t>
            </a:r>
            <a:r>
              <a:rPr lang="ja-JP" altLang="en-US" dirty="0" smtClean="0"/>
              <a:t>す</a:t>
            </a:r>
            <a:r>
              <a:rPr lang="ja-JP" altLang="ja-JP" dirty="0" smtClean="0"/>
              <a:t>が、</a:t>
            </a:r>
            <a:r>
              <a:rPr lang="ja-JP" altLang="en-US" dirty="0" smtClean="0"/>
              <a:t>１９６３</a:t>
            </a:r>
            <a:r>
              <a:rPr lang="ja-JP" altLang="ja-JP" dirty="0" smtClean="0"/>
              <a:t>年加賀市の指定時には無形文化財に分類され（</a:t>
            </a:r>
            <a:r>
              <a:rPr lang="ja-JP" altLang="ja-JP" dirty="0" smtClean="0">
                <a:solidFill>
                  <a:srgbClr val="FF0000"/>
                </a:solidFill>
              </a:rPr>
              <a:t>範疇化された民俗文化財概念が国、市とも未成熟であった</a:t>
            </a:r>
            <a:r>
              <a:rPr lang="ja-JP" altLang="ja-JP" dirty="0" smtClean="0"/>
              <a:t>）、その結果、坂網猟法は今日に至るまで加賀市では無形文化財として分類されてい</a:t>
            </a:r>
            <a:r>
              <a:rPr lang="ja-JP" altLang="en-US" dirty="0" smtClean="0"/>
              <a:t>ます</a:t>
            </a:r>
            <a:r>
              <a:rPr lang="ja-JP" altLang="ja-JP" dirty="0" smtClean="0"/>
              <a:t>。国は、その後</a:t>
            </a:r>
            <a:r>
              <a:rPr lang="ja-JP" altLang="en-US" dirty="0" smtClean="0"/>
              <a:t>１９７５</a:t>
            </a:r>
            <a:r>
              <a:rPr lang="ja-JP" altLang="ja-JP" dirty="0" smtClean="0"/>
              <a:t>年に無形民俗文化財を範疇化してい</a:t>
            </a:r>
            <a:r>
              <a:rPr lang="ja-JP" altLang="en-US" dirty="0" smtClean="0"/>
              <a:t>ますか</a:t>
            </a:r>
            <a:r>
              <a:rPr lang="ja-JP" altLang="ja-JP" dirty="0" smtClean="0"/>
              <a:t>ら、市と国で範疇化の範囲が異なっていた</a:t>
            </a:r>
            <a:r>
              <a:rPr lang="ja-JP" altLang="en-US" dirty="0" smtClean="0"/>
              <a:t>のです。</a:t>
            </a:r>
          </a:p>
          <a:p>
            <a:endParaRPr kumimoji="1" lang="ja-JP" altLang="en-US"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normAutofit/>
          </a:bodyPr>
          <a:lstStyle/>
          <a:p>
            <a:r>
              <a:rPr lang="ja-JP" altLang="ja-JP" b="1" dirty="0" smtClean="0"/>
              <a:t>優れた自然の風景地</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ja-JP" dirty="0" smtClean="0"/>
              <a:t>観光立国推進基本法は、観光資源として「優れた自然の風景地」を例示している。「すぐれた自然の風景地」を保護する総合的な法制度は</a:t>
            </a:r>
            <a:r>
              <a:rPr lang="ja-JP" altLang="ja-JP" dirty="0" smtClean="0">
                <a:solidFill>
                  <a:srgbClr val="FF0000"/>
                </a:solidFill>
              </a:rPr>
              <a:t>自然公園法</a:t>
            </a:r>
            <a:r>
              <a:rPr lang="ja-JP" altLang="ja-JP" dirty="0" smtClean="0"/>
              <a:t>であり、国立公園行政に代表される自然公園行政は、観光行政の大きなウェイトを占めることが認識され、観光基本法の制定された翌年</a:t>
            </a:r>
            <a:r>
              <a:rPr lang="en-US" altLang="ja-JP" dirty="0" smtClean="0"/>
              <a:t>1964</a:t>
            </a:r>
            <a:r>
              <a:rPr lang="ja-JP" altLang="ja-JP" dirty="0" smtClean="0"/>
              <a:t>年に厚生省国立公園局に昇格している</a:t>
            </a:r>
            <a:r>
              <a:rPr lang="en-US" altLang="ja-JP" dirty="0" smtClean="0"/>
              <a:t>(1968</a:t>
            </a:r>
            <a:r>
              <a:rPr lang="ja-JP" altLang="ja-JP" dirty="0" smtClean="0"/>
              <a:t>年行政改革で部に降格</a:t>
            </a:r>
            <a:r>
              <a:rPr lang="en-US" altLang="ja-JP" dirty="0" smtClean="0"/>
              <a:t>)</a:t>
            </a:r>
            <a:r>
              <a:rPr lang="ja-JP" altLang="ja-JP" dirty="0" err="1" smtClean="0"/>
              <a:t>。</a:t>
            </a:r>
            <a:endParaRPr lang="ja-JP" altLang="ja-JP"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20000"/>
              <a:lumOff val="80000"/>
            </a:schemeClr>
          </a:solidFill>
          <a:ln>
            <a:solidFill>
              <a:schemeClr val="tx1">
                <a:lumMod val="95000"/>
                <a:lumOff val="5000"/>
              </a:schemeClr>
            </a:solidFill>
          </a:ln>
        </p:spPr>
        <p:txBody>
          <a:bodyPr/>
          <a:lstStyle/>
          <a:p>
            <a:r>
              <a:rPr lang="ja-JP" altLang="ja-JP" dirty="0" smtClean="0"/>
              <a:t>自然公園法</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lang="ja-JP" altLang="ja-JP" dirty="0" smtClean="0"/>
              <a:t>自然公園法は「優れた自然の風景地を保護するとともに、その利用の増進を図り、もつて国民の保健、休養及び教化に資することを目的」としており、国立公園、国定公園及び都道府県立自然公園に分類する。</a:t>
            </a:r>
            <a:endParaRPr lang="en-US" altLang="ja-JP" dirty="0" smtClean="0"/>
          </a:p>
          <a:p>
            <a:r>
              <a:rPr lang="ja-JP" altLang="ja-JP" dirty="0" smtClean="0"/>
              <a:t>国立公園は我が国の風景を代表するに足りる傑出した自然の風景地、国定公園は国立公園に準ずる優れた自然の風景地、都道府県立自然公園は優れた自然の風景地であって都道府県が指定するものをいう。国立公園は、環境大臣が関係都道府県及び中央環境審議会の意見を聴き、区域を定めて指定し、国定公園は、環境大臣が、関係都道府県の申出により、審議会の意見を聴き、区域を定めて指定する。</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20000"/>
              <a:lumOff val="80000"/>
            </a:schemeClr>
          </a:solidFill>
        </p:spPr>
        <p:txBody>
          <a:bodyPr/>
          <a:lstStyle/>
          <a:p>
            <a:r>
              <a:rPr lang="ja-JP" altLang="ja-JP" dirty="0" smtClean="0"/>
              <a:t>景観</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ja-JP" dirty="0" smtClean="0"/>
              <a:t>風景に対応する用語として法律上「景観」が使用されたのは、</a:t>
            </a:r>
            <a:r>
              <a:rPr lang="en-US" altLang="ja-JP" dirty="0" smtClean="0"/>
              <a:t>1970</a:t>
            </a:r>
            <a:r>
              <a:rPr lang="ja-JP" altLang="ja-JP" dirty="0" smtClean="0"/>
              <a:t>年の自然公園法の一部改正法により、国立公園の定義が「我が国の風景を代表するに足りる傑出した自然の風景地（海中の景観地を含む。）」と改正されたことに始まり、</a:t>
            </a:r>
            <a:r>
              <a:rPr lang="en-US" altLang="ja-JP" dirty="0" smtClean="0"/>
              <a:t>1973</a:t>
            </a:r>
            <a:r>
              <a:rPr lang="ja-JP" altLang="ja-JP" dirty="0" smtClean="0"/>
              <a:t>年の港湾法の一部改正法により、臨港地区の分区に、その景観を整備するとともに、港湾関係者の厚生の増進を図ることを目的とする区域が修景厚生港区として追加され、景観法の制定により定着した。</a:t>
            </a: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20000"/>
              <a:lumOff val="80000"/>
            </a:schemeClr>
          </a:solidFill>
        </p:spPr>
        <p:txBody>
          <a:bodyPr>
            <a:normAutofit/>
          </a:bodyPr>
          <a:lstStyle/>
          <a:p>
            <a:r>
              <a:rPr kumimoji="1" lang="ja-JP" altLang="en-US" dirty="0" smtClean="0"/>
              <a:t>観光立国推進基本法の規範性</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fontScale="77500" lnSpcReduction="20000"/>
          </a:bodyPr>
          <a:lstStyle/>
          <a:p>
            <a:r>
              <a:rPr lang="ja-JP" altLang="ja-JP" dirty="0" smtClean="0"/>
              <a:t>観光立国推進基本法においては「観光資源の活用による地域の特性を生かした魅力ある観光地の形成を図るため」のものとして特記し、観光資源の例示に「歴史的風土」「良好な景観」を新たに加えている。観光立国推進基本法も観光基本法と同様、観光資源として「その他文化、産業等に関する観光資源」を想定しているところから、観光資源概念は広範なものであり、例示の追加によって観光資源の概念が変更されたものではない。</a:t>
            </a:r>
            <a:endParaRPr lang="en-US" altLang="ja-JP" dirty="0" smtClean="0"/>
          </a:p>
          <a:p>
            <a:r>
              <a:rPr lang="ja-JP" altLang="ja-JP" dirty="0" smtClean="0"/>
              <a:t>いずれにしろ観光基本法と同様観光立国推進基本法の規範性も極めて弱いところから、その他の観光資源を観光制度のもとに範疇化する実質的意味合いも少ないものである。世間で観光資源と認識されるものに関し規範性を有する現実の法律は、文化財保護法、自然公園法、温泉法、古都における歴史的風土の保存に関する特別措置法、景観法等直接観光を規律しない法律が中心となっていることは、観光基本法時代と変化はない。</a:t>
            </a:r>
          </a:p>
          <a:p>
            <a:endParaRPr kumimoji="1" lang="ja-JP"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20000"/>
              <a:lumOff val="80000"/>
            </a:schemeClr>
          </a:solidFill>
        </p:spPr>
        <p:txBody>
          <a:bodyPr/>
          <a:lstStyle/>
          <a:p>
            <a:r>
              <a:rPr lang="ja-JP" altLang="ja-JP" b="1" dirty="0" smtClean="0"/>
              <a:t>歴史的風土</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77500" lnSpcReduction="20000"/>
          </a:bodyPr>
          <a:lstStyle/>
          <a:p>
            <a:r>
              <a:rPr lang="ja-JP" altLang="ja-JP" dirty="0" smtClean="0"/>
              <a:t>観光立国推進基本法前文は観光が「わが国固有の文化、歴史等に関する理解を深める」ものと規定しており、これに対応して、歴史的風土も観光資源の例示として明記されている。歴史的風土は、</a:t>
            </a:r>
            <a:r>
              <a:rPr lang="ja-JP" altLang="ja-JP" dirty="0" smtClean="0">
                <a:solidFill>
                  <a:srgbClr val="FF0000"/>
                </a:solidFill>
              </a:rPr>
              <a:t>古都における歴史的風土の保存に関する特別措置法</a:t>
            </a:r>
            <a:r>
              <a:rPr lang="ja-JP" altLang="ja-JP" dirty="0" smtClean="0"/>
              <a:t>において「わが国の歴史上意義を有する建造物、遺跡等が周囲の自然的環境と一体をなして古都における伝統と文化を具現し、及び形成している土地の状況をいう」</a:t>
            </a:r>
            <a:r>
              <a:rPr lang="en-US" altLang="ja-JP" dirty="0" smtClean="0"/>
              <a:t>(3</a:t>
            </a:r>
            <a:r>
              <a:rPr lang="ja-JP" altLang="ja-JP" dirty="0" smtClean="0"/>
              <a:t>条</a:t>
            </a:r>
            <a:r>
              <a:rPr lang="en-US" altLang="ja-JP" dirty="0" smtClean="0"/>
              <a:t>)</a:t>
            </a:r>
            <a:r>
              <a:rPr lang="ja-JP" altLang="ja-JP" dirty="0" smtClean="0"/>
              <a:t>と定義されている。</a:t>
            </a:r>
            <a:endParaRPr lang="en-US" altLang="ja-JP" dirty="0" smtClean="0"/>
          </a:p>
          <a:p>
            <a:r>
              <a:rPr lang="ja-JP" altLang="ja-JP" dirty="0" smtClean="0"/>
              <a:t>同条にいう「古都」は、「わが国往時の政治、文化の中心等として歴史上重要な地位を有する京都市、奈良市、鎌倉市及び政令で定めるその他の市町村</a:t>
            </a:r>
            <a:r>
              <a:rPr lang="en-US" altLang="ja-JP" dirty="0" smtClean="0"/>
              <a:t>(</a:t>
            </a:r>
            <a:r>
              <a:rPr lang="ja-JP" altLang="ja-JP" dirty="0" smtClean="0"/>
              <a:t>天理市、橿原市、桜井市、奈良県生駒郡斑鳩町、同県高市郡明日香村、逗子市及び大津市</a:t>
            </a:r>
            <a:r>
              <a:rPr lang="en-US" altLang="ja-JP" dirty="0" smtClean="0"/>
              <a:t>)</a:t>
            </a:r>
            <a:r>
              <a:rPr lang="ja-JP" altLang="ja-JP" dirty="0" smtClean="0"/>
              <a:t>」と限定されているが、観光立国推進基本法が規定する歴史的風土は当該古都に限定される実質的意味はない。</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20000"/>
              <a:lumOff val="80000"/>
            </a:schemeClr>
          </a:solidFill>
        </p:spPr>
        <p:txBody>
          <a:bodyPr>
            <a:normAutofit fontScale="90000"/>
          </a:bodyPr>
          <a:lstStyle/>
          <a:p>
            <a:r>
              <a:rPr lang="ja-JP" altLang="ja-JP" dirty="0" smtClean="0"/>
              <a:t>歴史的風土の保存に関する特別措置法案についての提案理由説明</a:t>
            </a:r>
            <a:endParaRPr kumimoji="1" lang="ja-JP" altLang="en-US" dirty="0"/>
          </a:p>
        </p:txBody>
      </p:sp>
      <p:sp>
        <p:nvSpPr>
          <p:cNvPr id="3" name="コンテンツ プレースホルダ 2"/>
          <p:cNvSpPr>
            <a:spLocks noGrp="1"/>
          </p:cNvSpPr>
          <p:nvPr>
            <p:ph idx="1"/>
          </p:nvPr>
        </p:nvSpPr>
        <p:spPr>
          <a:xfrm>
            <a:off x="179512" y="1600200"/>
            <a:ext cx="8964488" cy="5257800"/>
          </a:xfrm>
        </p:spPr>
        <p:txBody>
          <a:bodyPr>
            <a:normAutofit fontScale="85000" lnSpcReduction="20000"/>
          </a:bodyPr>
          <a:lstStyle/>
          <a:p>
            <a:r>
              <a:rPr lang="en-US" altLang="ja-JP" dirty="0" smtClean="0"/>
              <a:t>1965</a:t>
            </a:r>
            <a:r>
              <a:rPr lang="ja-JP" altLang="ja-JP" dirty="0" smtClean="0"/>
              <a:t>年</a:t>
            </a:r>
            <a:r>
              <a:rPr lang="en-US" altLang="ja-JP" dirty="0" smtClean="0"/>
              <a:t>12</a:t>
            </a:r>
            <a:r>
              <a:rPr lang="ja-JP" altLang="ja-JP" dirty="0" smtClean="0"/>
              <a:t>月</a:t>
            </a:r>
            <a:r>
              <a:rPr lang="en-US" altLang="ja-JP" dirty="0" smtClean="0"/>
              <a:t>24</a:t>
            </a:r>
            <a:r>
              <a:rPr lang="ja-JP" altLang="ja-JP" dirty="0" smtClean="0"/>
              <a:t>日衆議院建設委員会において田中伊三次議員が行った歴史的風土の保存に関する特別措置法案についての提案理由説明では、「歴史的風土は広く全国民に親しまれておりますのみならず、諸外国の人々からもまた</a:t>
            </a:r>
            <a:r>
              <a:rPr lang="ja-JP" altLang="ja-JP" dirty="0" smtClean="0">
                <a:solidFill>
                  <a:srgbClr val="FF0000"/>
                </a:solidFill>
              </a:rPr>
              <a:t>貴重な文化観光資源</a:t>
            </a:r>
            <a:r>
              <a:rPr lang="ja-JP" altLang="ja-JP" dirty="0" smtClean="0"/>
              <a:t>として高く評価せられ、多大の興味と関心が寄せられている」と認識されるとともに「これらの古都においても、</a:t>
            </a:r>
            <a:r>
              <a:rPr lang="ja-JP" altLang="ja-JP" dirty="0" smtClean="0">
                <a:solidFill>
                  <a:srgbClr val="FF0000"/>
                </a:solidFill>
              </a:rPr>
              <a:t>俗悪な娯楽、観光施設</a:t>
            </a:r>
            <a:r>
              <a:rPr lang="ja-JP" altLang="ja-JP" dirty="0" smtClean="0"/>
              <a:t>、工場等の、その環境におよそふさわしからざる宅地の造成、建造物の建設計画がみだりに進められ、それがために、古都のユニークな風趣景観が著しくそこなわれようとしている」と認識されており、歴史的風土の保存に関する特別措置法が制定された時代において、</a:t>
            </a:r>
            <a:r>
              <a:rPr lang="ja-JP" altLang="ja-JP" dirty="0" smtClean="0">
                <a:solidFill>
                  <a:srgbClr val="FF0000"/>
                </a:solidFill>
              </a:rPr>
              <a:t>文化観光資源、俗悪な観光施設という観光に関する評価が分かれる表現が使用</a:t>
            </a:r>
            <a:r>
              <a:rPr lang="ja-JP" altLang="ja-JP" dirty="0" smtClean="0"/>
              <a:t>されていることからも、観光基本法の指針性が極めて低かったことが推測される。</a:t>
            </a:r>
          </a:p>
          <a:p>
            <a:endParaRPr lang="ja-JP"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lang="ja-JP" altLang="ja-JP" b="1" dirty="0" smtClean="0"/>
              <a:t>良好な景観</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a:bodyPr>
          <a:lstStyle/>
          <a:p>
            <a:r>
              <a:rPr lang="ja-JP" altLang="ja-JP" dirty="0" smtClean="0"/>
              <a:t>景観については観光資源としての認識は既に確立してい</a:t>
            </a:r>
            <a:r>
              <a:rPr lang="ja-JP" altLang="en-US" dirty="0" smtClean="0"/>
              <a:t>ました</a:t>
            </a:r>
            <a:r>
              <a:rPr lang="ja-JP" altLang="ja-JP" dirty="0" smtClean="0"/>
              <a:t>。</a:t>
            </a:r>
            <a:endParaRPr lang="en-US" altLang="ja-JP" dirty="0" smtClean="0"/>
          </a:p>
          <a:p>
            <a:r>
              <a:rPr lang="ja-JP" altLang="ja-JP" dirty="0" smtClean="0"/>
              <a:t>法的に保護されるものとしての景観については、</a:t>
            </a:r>
            <a:r>
              <a:rPr lang="ja-JP" altLang="ja-JP" dirty="0" smtClean="0">
                <a:solidFill>
                  <a:srgbClr val="FF0000"/>
                </a:solidFill>
              </a:rPr>
              <a:t>景勝地</a:t>
            </a:r>
            <a:r>
              <a:rPr lang="ja-JP" altLang="ja-JP" dirty="0" smtClean="0"/>
              <a:t>おいては判例でも確立してい</a:t>
            </a:r>
            <a:r>
              <a:rPr lang="ja-JP" altLang="en-US" dirty="0" smtClean="0"/>
              <a:t>まし</a:t>
            </a:r>
            <a:r>
              <a:rPr lang="ja-JP" altLang="ja-JP" dirty="0" smtClean="0"/>
              <a:t>たが、</a:t>
            </a:r>
            <a:r>
              <a:rPr lang="ja-JP" altLang="ja-JP" dirty="0" smtClean="0">
                <a:solidFill>
                  <a:srgbClr val="FF0000"/>
                </a:solidFill>
              </a:rPr>
              <a:t>市街地</a:t>
            </a:r>
            <a:r>
              <a:rPr lang="ja-JP" altLang="ja-JP" dirty="0" smtClean="0"/>
              <a:t>の景観についても、</a:t>
            </a:r>
            <a:r>
              <a:rPr lang="en-US" altLang="ja-JP" dirty="0" smtClean="0"/>
              <a:t>2006</a:t>
            </a:r>
            <a:r>
              <a:rPr lang="ja-JP" altLang="ja-JP" dirty="0" smtClean="0"/>
              <a:t>年</a:t>
            </a:r>
            <a:r>
              <a:rPr lang="en-US" altLang="ja-JP" dirty="0" smtClean="0"/>
              <a:t>3</a:t>
            </a:r>
            <a:r>
              <a:rPr lang="ja-JP" altLang="ja-JP" dirty="0" smtClean="0"/>
              <a:t>月</a:t>
            </a:r>
            <a:r>
              <a:rPr lang="en-US" altLang="ja-JP" dirty="0" smtClean="0"/>
              <a:t>30</a:t>
            </a:r>
            <a:r>
              <a:rPr lang="ja-JP" altLang="ja-JP" dirty="0" smtClean="0"/>
              <a:t>日最高裁は判決理由において、「良好な風景として人々の歴史的、文化的環境を形づくり、豊かな生活環境を構成する場合は、客観的価値を有する」と指摘し、「</a:t>
            </a:r>
            <a:r>
              <a:rPr lang="ja-JP" altLang="ja-JP" dirty="0" smtClean="0">
                <a:solidFill>
                  <a:srgbClr val="FF0000"/>
                </a:solidFill>
              </a:rPr>
              <a:t>景観利益</a:t>
            </a:r>
            <a:r>
              <a:rPr lang="ja-JP" altLang="ja-JP" dirty="0" smtClean="0"/>
              <a:t>」は法律上の保護の対象になるとし</a:t>
            </a:r>
            <a:r>
              <a:rPr lang="ja-JP" altLang="en-US" dirty="0" smtClean="0"/>
              <a:t>まし</a:t>
            </a:r>
            <a:r>
              <a:rPr lang="ja-JP" altLang="ja-JP" dirty="0" smtClean="0"/>
              <a:t>た。</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20000"/>
              <a:lumOff val="80000"/>
            </a:schemeClr>
          </a:solidFill>
          <a:ln>
            <a:solidFill>
              <a:schemeClr val="tx1">
                <a:lumMod val="95000"/>
                <a:lumOff val="5000"/>
              </a:schemeClr>
            </a:solidFill>
          </a:ln>
        </p:spPr>
        <p:txBody>
          <a:bodyPr>
            <a:normAutofit fontScale="90000"/>
          </a:bodyPr>
          <a:lstStyle/>
          <a:p>
            <a:r>
              <a:rPr lang="en-US" altLang="ja-JP" dirty="0" smtClean="0"/>
              <a:t>1946</a:t>
            </a:r>
            <a:r>
              <a:rPr lang="ja-JP" altLang="ja-JP" dirty="0" smtClean="0"/>
              <a:t>年</a:t>
            </a:r>
            <a:r>
              <a:rPr lang="en-US" altLang="ja-JP" dirty="0" smtClean="0"/>
              <a:t>11</a:t>
            </a:r>
            <a:r>
              <a:rPr lang="ja-JP" altLang="ja-JP" dirty="0" smtClean="0"/>
              <a:t>月</a:t>
            </a:r>
            <a:r>
              <a:rPr lang="en-US" altLang="ja-JP" dirty="0" smtClean="0"/>
              <a:t>26</a:t>
            </a:r>
            <a:r>
              <a:rPr lang="ja-JP" altLang="ja-JP" dirty="0" smtClean="0"/>
              <a:t>日貴族院本会議にお</a:t>
            </a:r>
            <a:r>
              <a:rPr lang="ja-JP" altLang="en-US" dirty="0" smtClean="0"/>
              <a:t>ける</a:t>
            </a:r>
            <a:r>
              <a:rPr lang="ja-JP" altLang="ja-JP" dirty="0" smtClean="0"/>
              <a:t>男爵團伊能</a:t>
            </a:r>
            <a:r>
              <a:rPr lang="ja-JP" altLang="en-US" dirty="0" smtClean="0"/>
              <a:t>発言</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Autofit/>
          </a:bodyPr>
          <a:lstStyle/>
          <a:p>
            <a:r>
              <a:rPr lang="ja-JP" altLang="ja-JP" sz="2400" dirty="0" smtClean="0"/>
              <a:t>「我が國の觀光資源に付きまして一言致しますれば、我が國の生産資源の貧困なる上に、耕地に乏しく、此の厖大なる人口を擁する我が國産業の前途に付きましては、誰しも憂を一にする所と存じます、然るに、幸にも此の美しき風光に富む國土と、温和なる氣候が、軈て國際社會に加</a:t>
            </a:r>
            <a:r>
              <a:rPr lang="ja-JP" altLang="ja-JP" sz="2400" dirty="0" err="1" smtClean="0"/>
              <a:t>り</a:t>
            </a:r>
            <a:r>
              <a:rPr lang="ja-JP" altLang="ja-JP" sz="2400" dirty="0" smtClean="0"/>
              <a:t>たる曉に於きまして、觀光資源として役立つことは、大いなる力と考へなければならないことだと存じます、然るに此の觀光資源の保護に</a:t>
            </a:r>
            <a:r>
              <a:rPr lang="ja-JP" altLang="ja-JP" sz="2400" dirty="0" err="1" smtClean="0"/>
              <a:t>當り</a:t>
            </a:r>
            <a:r>
              <a:rPr lang="ja-JP" altLang="ja-JP" sz="2400" dirty="0" smtClean="0"/>
              <a:t>まして、政府は又如何なる御方針を採らむとして居られるので</a:t>
            </a:r>
            <a:r>
              <a:rPr lang="ja-JP" altLang="ja-JP" sz="2400" dirty="0" err="1" smtClean="0"/>
              <a:t>ございませうか、此處に將來に於て</a:t>
            </a:r>
            <a:r>
              <a:rPr lang="ja-JP" altLang="ja-JP" sz="2400" dirty="0" smtClean="0"/>
              <a:t>完成さるべき路線の計畫、宿舍の計畫、其の他の觀光施設の企畫を述べむとするものではございませぬ、又今日各省分立の中に割據して計畫されつつある複雜なる觀光計畫を、國策的なる觀光院の一院に一元化する政府機構の改變を問題とするのでもございませぬ、</a:t>
            </a:r>
            <a:r>
              <a:rPr lang="ja-JP" altLang="ja-JP" sz="2400" u="sng" dirty="0" smtClean="0"/>
              <a:t>要は唯觀光事業をして將來可能ならしむ</a:t>
            </a:r>
            <a:r>
              <a:rPr lang="ja-JP" altLang="ja-JP" sz="2400" u="sng" dirty="0" err="1" smtClean="0"/>
              <a:t>る</a:t>
            </a:r>
            <a:r>
              <a:rPr lang="ja-JP" altLang="ja-JP" sz="2400" u="sng" dirty="0" smtClean="0"/>
              <a:t>如く、國土の景觀を保存することが今日目下の急務であると思ひます</a:t>
            </a:r>
            <a:r>
              <a:rPr lang="ja-JP" altLang="ja-JP" sz="2400" dirty="0" smtClean="0"/>
              <a:t>」</a:t>
            </a:r>
            <a:r>
              <a:rPr lang="en-US" altLang="ja-JP" sz="2400" dirty="0" smtClean="0"/>
              <a:t>(</a:t>
            </a:r>
            <a:r>
              <a:rPr lang="ja-JP" altLang="ja-JP" sz="2400" dirty="0" smtClean="0"/>
              <a:t>下線は筆者</a:t>
            </a:r>
            <a:r>
              <a:rPr lang="en-US" altLang="ja-JP" sz="2400" dirty="0" smtClean="0"/>
              <a:t>)</a:t>
            </a:r>
            <a:endParaRPr kumimoji="1" lang="ja-JP" altLang="en-US" sz="24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lang="ja-JP" altLang="ja-JP" dirty="0" smtClean="0"/>
              <a:t>景観法</a:t>
            </a:r>
            <a:r>
              <a:rPr lang="ja-JP" altLang="en-US" dirty="0" smtClean="0"/>
              <a:t>（２００４）</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a:bodyPr>
          <a:lstStyle/>
          <a:p>
            <a:r>
              <a:rPr lang="ja-JP" altLang="ja-JP" dirty="0" smtClean="0">
                <a:solidFill>
                  <a:srgbClr val="FF0000"/>
                </a:solidFill>
              </a:rPr>
              <a:t>景観法</a:t>
            </a:r>
            <a:r>
              <a:rPr lang="ja-JP" altLang="en-US" dirty="0" smtClean="0">
                <a:solidFill>
                  <a:srgbClr val="FF0000"/>
                </a:solidFill>
              </a:rPr>
              <a:t>の提案理由説明</a:t>
            </a:r>
            <a:r>
              <a:rPr lang="ja-JP" altLang="en-US" dirty="0" smtClean="0"/>
              <a:t>の中で</a:t>
            </a:r>
            <a:r>
              <a:rPr lang="ja-JP" altLang="ja-JP" dirty="0" smtClean="0"/>
              <a:t>「地域の個性を磨き発揮する</a:t>
            </a:r>
            <a:r>
              <a:rPr lang="ja-JP" altLang="ja-JP" dirty="0" smtClean="0">
                <a:solidFill>
                  <a:srgbClr val="FF0000"/>
                </a:solidFill>
              </a:rPr>
              <a:t>一地域一観光を推進</a:t>
            </a:r>
            <a:r>
              <a:rPr lang="ja-JP" altLang="ja-JP" dirty="0" smtClean="0"/>
              <a:t>する」観光立国政策に基づき、「</a:t>
            </a:r>
            <a:r>
              <a:rPr lang="ja-JP" altLang="ja-JP" dirty="0" smtClean="0">
                <a:solidFill>
                  <a:srgbClr val="FF0000"/>
                </a:solidFill>
              </a:rPr>
              <a:t>良好な景観は、観光その他の地域間の交流の促進に大きな役割を担うもの</a:t>
            </a:r>
            <a:r>
              <a:rPr lang="ja-JP" altLang="ja-JP" dirty="0" smtClean="0"/>
              <a:t>」と</a:t>
            </a:r>
            <a:r>
              <a:rPr lang="ja-JP" altLang="en-US" dirty="0" smtClean="0"/>
              <a:t>しています</a:t>
            </a:r>
            <a:r>
              <a:rPr lang="ja-JP" altLang="ja-JP" dirty="0" smtClean="0"/>
              <a:t>。</a:t>
            </a:r>
            <a:endParaRPr lang="en-US" altLang="ja-JP" dirty="0" smtClean="0"/>
          </a:p>
          <a:p>
            <a:r>
              <a:rPr lang="ja-JP" altLang="ja-JP" dirty="0" smtClean="0"/>
              <a:t>景観法が想定する景観は 観光を代表例に挙げるものの、観光に限定されることなく、地域間の交流の促進に大きな役割を担うものとしての地域の景観を想定してい</a:t>
            </a:r>
            <a:r>
              <a:rPr lang="ja-JP" altLang="en-US" dirty="0" smtClean="0"/>
              <a:t>ます</a:t>
            </a:r>
            <a:r>
              <a:rPr lang="ja-JP" altLang="ja-JP" dirty="0" smtClean="0"/>
              <a:t>。</a:t>
            </a:r>
          </a:p>
          <a:p>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57200" y="116632"/>
            <a:ext cx="8229600" cy="1143000"/>
          </a:xfrm>
          <a:solidFill>
            <a:schemeClr val="accent6">
              <a:lumMod val="40000"/>
              <a:lumOff val="60000"/>
            </a:schemeClr>
          </a:solidFill>
          <a:ln>
            <a:solidFill>
              <a:schemeClr val="tx1"/>
            </a:solidFill>
          </a:ln>
        </p:spPr>
        <p:txBody>
          <a:bodyPr/>
          <a:lstStyle/>
          <a:p>
            <a:r>
              <a:rPr lang="ja-JP" altLang="en-US" sz="4000" dirty="0" smtClean="0"/>
              <a:t>基本法</a:t>
            </a:r>
            <a:r>
              <a:rPr lang="ja-JP" altLang="en-US" sz="4000" dirty="0"/>
              <a:t>が規定する「観光資源」</a:t>
            </a:r>
          </a:p>
        </p:txBody>
      </p:sp>
      <p:sp>
        <p:nvSpPr>
          <p:cNvPr id="71683" name="Rectangle 3"/>
          <p:cNvSpPr>
            <a:spLocks noGrp="1" noChangeArrowheads="1"/>
          </p:cNvSpPr>
          <p:nvPr>
            <p:ph type="body" idx="1"/>
          </p:nvPr>
        </p:nvSpPr>
        <p:spPr>
          <a:xfrm>
            <a:off x="0" y="1600200"/>
            <a:ext cx="9324975" cy="5257800"/>
          </a:xfrm>
        </p:spPr>
        <p:txBody>
          <a:bodyPr>
            <a:normAutofit lnSpcReduction="10000"/>
          </a:bodyPr>
          <a:lstStyle/>
          <a:p>
            <a:pPr>
              <a:buFontTx/>
              <a:buNone/>
            </a:pPr>
            <a:r>
              <a:rPr lang="ja-JP" altLang="en-US" dirty="0" err="1"/>
              <a:t>ー</a:t>
            </a:r>
            <a:r>
              <a:rPr lang="ja-JP" altLang="en-US" sz="2800" dirty="0"/>
              <a:t>国が保護、育成及び開発を図る対象としてとらえている</a:t>
            </a:r>
            <a:r>
              <a:rPr lang="ja-JP" altLang="en-US" dirty="0"/>
              <a:t>－</a:t>
            </a:r>
          </a:p>
          <a:p>
            <a:r>
              <a:rPr lang="ja-JP" altLang="en-US" dirty="0"/>
              <a:t>「</a:t>
            </a:r>
            <a:r>
              <a:rPr lang="ja-JP" altLang="en-US" dirty="0">
                <a:solidFill>
                  <a:srgbClr val="FF0000"/>
                </a:solidFill>
              </a:rPr>
              <a:t>文化</a:t>
            </a:r>
            <a:r>
              <a:rPr lang="ja-JP" altLang="en-US" dirty="0"/>
              <a:t>財</a:t>
            </a:r>
            <a:r>
              <a:rPr lang="en-US" altLang="ja-JP" dirty="0"/>
              <a:t>(</a:t>
            </a:r>
            <a:r>
              <a:rPr lang="ja-JP" altLang="en-US" dirty="0"/>
              <a:t>史跡、名勝、天然記念物等</a:t>
            </a:r>
            <a:r>
              <a:rPr lang="en-US" altLang="ja-JP" dirty="0"/>
              <a:t>)</a:t>
            </a:r>
            <a:r>
              <a:rPr lang="ja-JP" altLang="en-US" dirty="0"/>
              <a:t>」</a:t>
            </a:r>
          </a:p>
          <a:p>
            <a:r>
              <a:rPr lang="ja-JP" altLang="en-US" dirty="0"/>
              <a:t>「優れた</a:t>
            </a:r>
            <a:r>
              <a:rPr lang="ja-JP" altLang="en-US" dirty="0">
                <a:solidFill>
                  <a:srgbClr val="FF0000"/>
                </a:solidFill>
              </a:rPr>
              <a:t>自然</a:t>
            </a:r>
            <a:r>
              <a:rPr lang="ja-JP" altLang="en-US" dirty="0"/>
              <a:t>の風景地」</a:t>
            </a:r>
          </a:p>
          <a:p>
            <a:r>
              <a:rPr lang="ja-JP" altLang="en-US" dirty="0"/>
              <a:t>「</a:t>
            </a:r>
            <a:r>
              <a:rPr lang="ja-JP" altLang="en-US" dirty="0">
                <a:solidFill>
                  <a:srgbClr val="FF0000"/>
                </a:solidFill>
              </a:rPr>
              <a:t>温泉</a:t>
            </a:r>
            <a:r>
              <a:rPr lang="ja-JP" altLang="en-US" dirty="0"/>
              <a:t>」</a:t>
            </a:r>
          </a:p>
          <a:p>
            <a:r>
              <a:rPr lang="ja-JP" altLang="en-US" dirty="0"/>
              <a:t>「その他文化、産業等に関する観光資源</a:t>
            </a:r>
            <a:r>
              <a:rPr lang="ja-JP" altLang="en-US" dirty="0" smtClean="0"/>
              <a:t>」</a:t>
            </a:r>
            <a:endParaRPr lang="en-US" altLang="ja-JP" dirty="0" smtClean="0"/>
          </a:p>
          <a:p>
            <a:pPr>
              <a:buNone/>
            </a:pPr>
            <a:r>
              <a:rPr lang="ja-JP" altLang="en-US" sz="2800" dirty="0" smtClean="0"/>
              <a:t>　　　　　　　　　　　　　　　　　　　　　　　</a:t>
            </a:r>
            <a:r>
              <a:rPr lang="en-US" altLang="ja-JP" sz="4000" dirty="0" smtClean="0">
                <a:solidFill>
                  <a:srgbClr val="00B050"/>
                </a:solidFill>
              </a:rPr>
              <a:t>(</a:t>
            </a:r>
            <a:r>
              <a:rPr lang="ja-JP" altLang="en-US" sz="4000" dirty="0">
                <a:solidFill>
                  <a:srgbClr val="00B050"/>
                </a:solidFill>
              </a:rPr>
              <a:t>バスケット条項</a:t>
            </a:r>
            <a:r>
              <a:rPr lang="en-US" altLang="ja-JP" sz="4000" dirty="0">
                <a:solidFill>
                  <a:srgbClr val="00B050"/>
                </a:solidFill>
              </a:rPr>
              <a:t>)</a:t>
            </a:r>
          </a:p>
          <a:p>
            <a:pPr>
              <a:buFontTx/>
              <a:buNone/>
            </a:pPr>
            <a:r>
              <a:rPr lang="ja-JP" altLang="en-US" dirty="0" err="1"/>
              <a:t>ー</a:t>
            </a:r>
            <a:r>
              <a:rPr lang="ja-JP" altLang="en-US" dirty="0"/>
              <a:t>観光立国推進基本法での追加</a:t>
            </a:r>
            <a:r>
              <a:rPr lang="ja-JP" altLang="en-US" dirty="0" err="1"/>
              <a:t>ー</a:t>
            </a:r>
            <a:endParaRPr lang="ja-JP" altLang="en-US" dirty="0"/>
          </a:p>
          <a:p>
            <a:r>
              <a:rPr lang="ja-JP" altLang="en-US" dirty="0"/>
              <a:t>「歴史的風土」</a:t>
            </a:r>
          </a:p>
          <a:p>
            <a:r>
              <a:rPr lang="ja-JP" altLang="en-US" dirty="0"/>
              <a:t>「良好な景観」</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260648"/>
            <a:ext cx="8964488" cy="6408712"/>
          </a:xfrm>
        </p:spPr>
        <p:txBody>
          <a:bodyPr>
            <a:normAutofit fontScale="77500" lnSpcReduction="20000"/>
          </a:bodyPr>
          <a:lstStyle/>
          <a:p>
            <a:r>
              <a:rPr lang="ja-JP" altLang="ja-JP" dirty="0" smtClean="0"/>
              <a:t>観光資源保護のための家屋の利用制限といった、典型的な法律事項である国民の権利を制限する手段については、住民のコンセンサスが得にくく、これまでは観光を法目的にした権利制限は</a:t>
            </a:r>
            <a:r>
              <a:rPr lang="ja-JP" altLang="en-US" dirty="0" smtClean="0"/>
              <a:t>ありませんでした</a:t>
            </a:r>
            <a:r>
              <a:rPr lang="ja-JP" altLang="ja-JP" dirty="0" smtClean="0"/>
              <a:t>。しかしながら、景観法は、景観というキーワードをもとに、都市計画法、建築基準法、屋外広告物法その他の関係法律について必要な規定の整備を行うことを可能とし</a:t>
            </a:r>
            <a:r>
              <a:rPr lang="ja-JP" altLang="en-US" dirty="0" smtClean="0"/>
              <a:t>まし</a:t>
            </a:r>
            <a:r>
              <a:rPr lang="ja-JP" altLang="ja-JP" dirty="0" smtClean="0"/>
              <a:t>た。</a:t>
            </a:r>
            <a:endParaRPr lang="en-US" altLang="ja-JP" dirty="0" smtClean="0"/>
          </a:p>
          <a:p>
            <a:r>
              <a:rPr lang="ja-JP" altLang="ja-JP" b="1" dirty="0" smtClean="0"/>
              <a:t>都市計画法</a:t>
            </a:r>
            <a:r>
              <a:rPr lang="ja-JP" altLang="ja-JP" dirty="0" smtClean="0"/>
              <a:t>の改正により、都市計画の地域地区として、</a:t>
            </a:r>
            <a:r>
              <a:rPr lang="ja-JP" altLang="ja-JP" b="1" dirty="0" smtClean="0">
                <a:solidFill>
                  <a:srgbClr val="FF0000"/>
                </a:solidFill>
              </a:rPr>
              <a:t>景観地区</a:t>
            </a:r>
            <a:r>
              <a:rPr lang="ja-JP" altLang="ja-JP" dirty="0" smtClean="0"/>
              <a:t>が規定され</a:t>
            </a:r>
            <a:r>
              <a:rPr lang="ja-JP" altLang="en-US" dirty="0" smtClean="0"/>
              <a:t>まし</a:t>
            </a:r>
            <a:r>
              <a:rPr lang="ja-JP" altLang="ja-JP" dirty="0" smtClean="0"/>
              <a:t>た。</a:t>
            </a:r>
            <a:r>
              <a:rPr lang="ja-JP" altLang="ja-JP" b="1" dirty="0" smtClean="0"/>
              <a:t>建築基準法</a:t>
            </a:r>
            <a:r>
              <a:rPr lang="ja-JP" altLang="ja-JP" dirty="0" smtClean="0"/>
              <a:t>の改正により、景観地区等における建築物の規制に関する規定が整備されるとともに、条例で景観重要建造物に対する規制の緩和を行うことや、屋外広告物法の改正により、景観行政を行う市町村が屋外広告物に関する条例を制定することができることとされ</a:t>
            </a:r>
            <a:r>
              <a:rPr lang="ja-JP" altLang="en-US" dirty="0" smtClean="0"/>
              <a:t>まし</a:t>
            </a:r>
            <a:r>
              <a:rPr lang="ja-JP" altLang="ja-JP" dirty="0" smtClean="0"/>
              <a:t>た。</a:t>
            </a:r>
            <a:endParaRPr lang="en-US" altLang="ja-JP" dirty="0" smtClean="0"/>
          </a:p>
          <a:p>
            <a:r>
              <a:rPr lang="ja-JP" altLang="ja-JP" dirty="0" smtClean="0"/>
              <a:t>この結果市町村は、景観地区内の工作物について、</a:t>
            </a:r>
            <a:r>
              <a:rPr lang="ja-JP" altLang="ja-JP" b="1" dirty="0" smtClean="0">
                <a:solidFill>
                  <a:srgbClr val="FF0000"/>
                </a:solidFill>
              </a:rPr>
              <a:t>条例</a:t>
            </a:r>
            <a:r>
              <a:rPr lang="ja-JP" altLang="ja-JP" dirty="0" smtClean="0"/>
              <a:t>で、その形態意匠の制限、その高さの最高限度若しくは最低限度又は工作物の設置の制限を定めることができ、開発行為その他について、条例で、良好な景観を形成するため</a:t>
            </a:r>
            <a:r>
              <a:rPr lang="ja-JP" altLang="ja-JP" b="1" dirty="0" smtClean="0">
                <a:solidFill>
                  <a:srgbClr val="FF0000"/>
                </a:solidFill>
              </a:rPr>
              <a:t>必要な規制</a:t>
            </a:r>
            <a:r>
              <a:rPr lang="ja-JP" altLang="ja-JP" dirty="0" smtClean="0"/>
              <a:t>をすることができるようにな</a:t>
            </a:r>
            <a:r>
              <a:rPr lang="ja-JP" altLang="en-US" dirty="0" smtClean="0"/>
              <a:t>りました</a:t>
            </a:r>
            <a:r>
              <a:rPr lang="ja-JP" altLang="ja-JP" dirty="0" smtClean="0"/>
              <a:t>。しかも景観法</a:t>
            </a:r>
            <a:r>
              <a:rPr lang="en-US" altLang="ja-JP" dirty="0" smtClean="0"/>
              <a:t>107</a:t>
            </a:r>
            <a:r>
              <a:rPr lang="ja-JP" altLang="ja-JP" dirty="0" smtClean="0"/>
              <a:t>条は、条例には、これに違反した者に対し、五十万円以下の罰金に処する旨の規定を設けることができることとし</a:t>
            </a:r>
            <a:r>
              <a:rPr lang="ja-JP" altLang="en-US" dirty="0" smtClean="0"/>
              <a:t>まし</a:t>
            </a:r>
            <a:r>
              <a:rPr lang="ja-JP" altLang="ja-JP" dirty="0" smtClean="0"/>
              <a:t>た。</a:t>
            </a:r>
            <a:endParaRPr kumimoji="1" lang="ja-JP"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lang="ja-JP" altLang="ja-JP" dirty="0" smtClean="0"/>
              <a:t>文化観光資源の保護による規制</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lang="ja-JP" altLang="ja-JP" dirty="0" smtClean="0"/>
              <a:t>これまでは、文化観光資源の保護による規制は住民の理解が得られないとの認識も存在した。</a:t>
            </a:r>
            <a:r>
              <a:rPr lang="ja-JP" altLang="ja-JP" b="1" dirty="0" smtClean="0">
                <a:solidFill>
                  <a:srgbClr val="FF0000"/>
                </a:solidFill>
              </a:rPr>
              <a:t>京都並びに奈良の国際文化観光都市建設法において、その第</a:t>
            </a:r>
            <a:r>
              <a:rPr lang="en-US" altLang="ja-JP" b="1" dirty="0" smtClean="0">
                <a:solidFill>
                  <a:srgbClr val="FF0000"/>
                </a:solidFill>
              </a:rPr>
              <a:t>3</a:t>
            </a:r>
            <a:r>
              <a:rPr lang="ja-JP" altLang="ja-JP" b="1" dirty="0" smtClean="0">
                <a:solidFill>
                  <a:srgbClr val="FF0000"/>
                </a:solidFill>
              </a:rPr>
              <a:t>条</a:t>
            </a:r>
            <a:r>
              <a:rPr lang="ja-JP" altLang="ja-JP" dirty="0" smtClean="0"/>
              <a:t>に「文化観光資源又は文化観施設の維持保存のために文化観光保存地区を指定することができる。」という特別な規定がわざわざ挿入されたので</a:t>
            </a:r>
            <a:r>
              <a:rPr lang="ja-JP" altLang="en-US" dirty="0" smtClean="0"/>
              <a:t>す</a:t>
            </a:r>
            <a:r>
              <a:rPr lang="ja-JP" altLang="ja-JP" dirty="0" smtClean="0"/>
              <a:t>が、</a:t>
            </a:r>
            <a:r>
              <a:rPr lang="ja-JP" altLang="ja-JP" b="1" dirty="0" smtClean="0">
                <a:solidFill>
                  <a:srgbClr val="FF0000"/>
                </a:solidFill>
              </a:rPr>
              <a:t>松江市国際文化観光郡市建設法にはその規定がない点につき</a:t>
            </a:r>
            <a:r>
              <a:rPr lang="ja-JP" altLang="ja-JP" dirty="0" smtClean="0"/>
              <a:t>、「ああいうふうな文化財保護地区を設けるという條文をはさみますと、その條文をたてにして非常な逆宣伝であるとか、幼年的なことが</a:t>
            </a:r>
            <a:r>
              <a:rPr lang="ja-JP" altLang="ja-JP" dirty="0" err="1" smtClean="0"/>
              <a:t>起つて、</a:t>
            </a:r>
            <a:r>
              <a:rPr lang="ja-JP" altLang="ja-JP" dirty="0" smtClean="0"/>
              <a:t>この法案の真意を生かすのに非常に困難な面もあると聞きましたので、先ほど申し上げましたような建築基準法とか、普通の都市計画法とか一般條例に</a:t>
            </a:r>
            <a:r>
              <a:rPr lang="ja-JP" altLang="ja-JP" dirty="0" err="1" smtClean="0"/>
              <a:t>よつて</a:t>
            </a:r>
            <a:r>
              <a:rPr lang="ja-JP" altLang="ja-JP" dirty="0" smtClean="0"/>
              <a:t>その実をあげ得るならばさしつかえあるまいと、かように考えた次第であります」とまで答弁されてい</a:t>
            </a:r>
            <a:r>
              <a:rPr lang="ja-JP" altLang="en-US" dirty="0" smtClean="0"/>
              <a:t>まし</a:t>
            </a:r>
            <a:r>
              <a:rPr lang="ja-JP" altLang="ja-JP" dirty="0" smtClean="0"/>
              <a:t>た。</a:t>
            </a:r>
          </a:p>
          <a:p>
            <a:endParaRPr kumimoji="1" lang="ja-JP"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20000"/>
              <a:lumOff val="80000"/>
            </a:schemeClr>
          </a:solidFill>
        </p:spPr>
        <p:txBody>
          <a:bodyPr/>
          <a:lstStyle/>
          <a:p>
            <a:r>
              <a:rPr kumimoji="1" lang="ja-JP" altLang="en-US" dirty="0" smtClean="0"/>
              <a:t>文化的景観の文化財化</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fontScale="70000" lnSpcReduction="20000"/>
          </a:bodyPr>
          <a:lstStyle/>
          <a:p>
            <a:r>
              <a:rPr lang="ja-JP" altLang="ja-JP" dirty="0" smtClean="0"/>
              <a:t>環境、防災、教育、といった一般概念でしか権利制限は行われてこなかったが、景観に関しては地域住民の権利を制限することのコンセンサスが得られる社会情勢となったわけで</a:t>
            </a:r>
            <a:r>
              <a:rPr lang="ja-JP" altLang="en-US" dirty="0" smtClean="0"/>
              <a:t>す</a:t>
            </a:r>
            <a:r>
              <a:rPr lang="ja-JP" altLang="ja-JP" dirty="0" smtClean="0"/>
              <a:t>。更に景観法と同時に制定された</a:t>
            </a:r>
            <a:r>
              <a:rPr lang="en-US" altLang="ja-JP" dirty="0" smtClean="0"/>
              <a:t>2004</a:t>
            </a:r>
            <a:r>
              <a:rPr lang="ja-JP" altLang="ja-JP" dirty="0" smtClean="0"/>
              <a:t>年文化財保護法の一部改正で</a:t>
            </a:r>
            <a:r>
              <a:rPr lang="ja-JP" altLang="ja-JP" b="1" dirty="0" smtClean="0">
                <a:solidFill>
                  <a:srgbClr val="FF0000"/>
                </a:solidFill>
              </a:rPr>
              <a:t>文化的景観</a:t>
            </a:r>
            <a:r>
              <a:rPr lang="ja-JP" altLang="ja-JP" dirty="0" smtClean="0"/>
              <a:t>が文化財となった。</a:t>
            </a:r>
          </a:p>
          <a:p>
            <a:r>
              <a:rPr lang="ja-JP" altLang="ja-JP" dirty="0" smtClean="0"/>
              <a:t>従来から文化財保護法は、「庭園、橋梁、峡谷、海浜、山岳その他の名勝地で我が国にとって芸術上又は観賞上価値の高いもの」を名勝として範疇化していたが、これに加えて、棚田、里山など人と自然とのかかわりのなかで作り出された景観のうち「地域における人々の生活または生業及び地域における風土により形成された景観地で我が国民の生活または生業の理解に欠くことができないもの」を文化的景観として範疇化し、規制･保護の対象とした。文化的景観は必ずしも「芸術上あるいは観賞上の価値を求めるものではないという点で」、観光資源概念に接近してきているわけである。この結果、景観は従来観光とされてきた概念に近くなり、観光が地域づくりの要として認識され始めている今日、規範性をもった観光計画を景観政策を加味することにより自治体が作成しやすい状況になってきている。</a:t>
            </a:r>
          </a:p>
          <a:p>
            <a:endParaRPr kumimoji="1" lang="ja-JP" alt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normAutofit fontScale="90000"/>
          </a:bodyPr>
          <a:lstStyle/>
          <a:p>
            <a:r>
              <a:rPr kumimoji="1" lang="ja-JP" altLang="en-US" dirty="0" smtClean="0"/>
              <a:t>自然観光資源</a:t>
            </a:r>
            <a:r>
              <a:rPr lang="ja-JP" altLang="en-US" dirty="0" smtClean="0"/>
              <a:t>に</a:t>
            </a:r>
            <a:r>
              <a:rPr kumimoji="1" lang="ja-JP" altLang="en-US" dirty="0" smtClean="0"/>
              <a:t>おける</a:t>
            </a:r>
            <a:r>
              <a:rPr kumimoji="1" lang="en-US" altLang="ja-JP" dirty="0" smtClean="0"/>
              <a:t/>
            </a:r>
            <a:br>
              <a:rPr kumimoji="1" lang="en-US" altLang="ja-JP" dirty="0" smtClean="0"/>
            </a:br>
            <a:r>
              <a:rPr lang="ja-JP" altLang="en-US" dirty="0" smtClean="0"/>
              <a:t>日常・非日常の相対化</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ja-JP" altLang="ja-JP" dirty="0" smtClean="0"/>
              <a:t>観光法制度として論じ</a:t>
            </a:r>
            <a:r>
              <a:rPr lang="ja-JP" altLang="en-US" dirty="0" smtClean="0"/>
              <a:t>ますと</a:t>
            </a:r>
            <a:r>
              <a:rPr lang="ja-JP" altLang="ja-JP" dirty="0" smtClean="0"/>
              <a:t>、景観は文化財保護法の文化財と範疇化されることにより規範性のある観光資源とされたということにな</a:t>
            </a:r>
            <a:r>
              <a:rPr lang="ja-JP" altLang="en-US" dirty="0" smtClean="0"/>
              <a:t>ります。</a:t>
            </a:r>
            <a:endParaRPr lang="ja-JP" altLang="ja-JP" dirty="0" smtClean="0"/>
          </a:p>
          <a:p>
            <a:r>
              <a:rPr lang="ja-JP" altLang="ja-JP" dirty="0" smtClean="0"/>
              <a:t>公共施設が安全、環境に配慮して設置されると同様に、観光</a:t>
            </a:r>
            <a:r>
              <a:rPr lang="en-US" altLang="ja-JP" dirty="0" smtClean="0"/>
              <a:t>(</a:t>
            </a:r>
            <a:r>
              <a:rPr lang="ja-JP" altLang="ja-JP" dirty="0" smtClean="0"/>
              <a:t>景観</a:t>
            </a:r>
            <a:r>
              <a:rPr lang="en-US" altLang="ja-JP" dirty="0" smtClean="0"/>
              <a:t>)</a:t>
            </a:r>
            <a:r>
              <a:rPr lang="ja-JP" altLang="ja-JP" dirty="0" smtClean="0"/>
              <a:t>に配慮して設置されることが常態化すれば、観光立国推進基本法の規範性は担保されるわけで</a:t>
            </a:r>
            <a:r>
              <a:rPr lang="ja-JP" altLang="en-US" dirty="0" smtClean="0"/>
              <a:t>す</a:t>
            </a:r>
            <a:r>
              <a:rPr lang="ja-JP" altLang="ja-JP" dirty="0" smtClean="0"/>
              <a:t>が、同時に常態化することにより、観光の持つ非日常性は薄まるわけで</a:t>
            </a:r>
            <a:r>
              <a:rPr lang="ja-JP" altLang="en-US" dirty="0" smtClean="0"/>
              <a:t>す</a:t>
            </a:r>
            <a:r>
              <a:rPr lang="ja-JP" altLang="ja-JP" dirty="0" smtClean="0"/>
              <a:t>。</a:t>
            </a:r>
            <a:r>
              <a:rPr lang="ja-JP" altLang="en-US" dirty="0" smtClean="0"/>
              <a:t>美しいことが常態化すれば非日常性はなくなりますから、醜いものの刺激が強くなり、観光資源化します➵</a:t>
            </a:r>
            <a:r>
              <a:rPr lang="ja-JP" altLang="en-US" dirty="0" smtClean="0">
                <a:solidFill>
                  <a:srgbClr val="FF0000"/>
                </a:solidFill>
              </a:rPr>
              <a:t>スラム観光</a:t>
            </a:r>
            <a:endParaRPr lang="ja-JP" altLang="ja-JP" dirty="0" smtClean="0">
              <a:solidFill>
                <a:srgbClr val="FF0000"/>
              </a:solidFill>
            </a:endParaRP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normAutofit/>
          </a:bodyPr>
          <a:lstStyle/>
          <a:p>
            <a:r>
              <a:rPr lang="ja-JP" altLang="en-US" b="1" dirty="0" smtClean="0"/>
              <a:t>田舎では必要なかった自然</a:t>
            </a:r>
            <a:r>
              <a:rPr lang="ja-JP" altLang="ja-JP" b="1" dirty="0" smtClean="0"/>
              <a:t>公園</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lang="ja-JP" altLang="ja-JP" dirty="0" smtClean="0"/>
              <a:t>営造物である公園に関する法制としては、明治六年太政官布告第十六号のほかは、わずかに都市計画法及び土地区画整理法にその建設に関する規定が散在するにすぎず、公園の管理に関する法制は全く存在し</a:t>
            </a:r>
            <a:r>
              <a:rPr lang="ja-JP" altLang="en-US" dirty="0" smtClean="0"/>
              <a:t>ませんでした</a:t>
            </a:r>
            <a:r>
              <a:rPr lang="ja-JP" altLang="ja-JP" dirty="0" smtClean="0"/>
              <a:t>。</a:t>
            </a:r>
            <a:endParaRPr lang="en-US" altLang="ja-JP" dirty="0" smtClean="0"/>
          </a:p>
          <a:p>
            <a:r>
              <a:rPr lang="ja-JP" altLang="ja-JP" dirty="0" smtClean="0"/>
              <a:t>その結果、公園の管理の適切を欠くものが多く、あるいは荒廃し、あるいは壊滅した公園が少ない状況であることから、</a:t>
            </a:r>
            <a:r>
              <a:rPr lang="en-US" altLang="ja-JP" dirty="0" smtClean="0"/>
              <a:t>1953</a:t>
            </a:r>
            <a:r>
              <a:rPr lang="ja-JP" altLang="ja-JP" dirty="0" smtClean="0"/>
              <a:t>年都市公園法が制定され</a:t>
            </a:r>
            <a:r>
              <a:rPr lang="ja-JP" altLang="en-US" dirty="0" smtClean="0"/>
              <a:t>まし</a:t>
            </a:r>
            <a:r>
              <a:rPr lang="ja-JP" altLang="ja-JP" dirty="0" smtClean="0"/>
              <a:t>た。</a:t>
            </a:r>
            <a:endParaRPr lang="en-US" altLang="ja-JP" dirty="0" smtClean="0"/>
          </a:p>
          <a:p>
            <a:r>
              <a:rPr lang="ja-JP" altLang="ja-JP" dirty="0" smtClean="0"/>
              <a:t>都市公園は自然公園法の適用は受けないものとされ、</a:t>
            </a:r>
            <a:r>
              <a:rPr lang="ja-JP" altLang="ja-JP" dirty="0" smtClean="0">
                <a:solidFill>
                  <a:srgbClr val="FF0000"/>
                </a:solidFill>
              </a:rPr>
              <a:t>優れた自然の景観地</a:t>
            </a:r>
            <a:r>
              <a:rPr lang="ja-JP" altLang="ja-JP" dirty="0" smtClean="0"/>
              <a:t>としては範疇化され</a:t>
            </a:r>
            <a:r>
              <a:rPr lang="ja-JP" altLang="en-US" dirty="0" smtClean="0"/>
              <a:t>ませんでした</a:t>
            </a:r>
            <a:r>
              <a:rPr lang="ja-JP" altLang="ja-JP" dirty="0" smtClean="0"/>
              <a:t>。地方都市では自然公園は必要なかった</a:t>
            </a:r>
            <a:r>
              <a:rPr lang="ja-JP" altLang="en-US" dirty="0" smtClean="0"/>
              <a:t>のです</a:t>
            </a:r>
            <a:r>
              <a:rPr lang="ja-JP" altLang="ja-JP" dirty="0" smtClean="0"/>
              <a:t>。少し足を伸ばせば自然はいくらでも存在し、庭園として範疇化されるものであったからで</a:t>
            </a:r>
            <a:r>
              <a:rPr lang="ja-JP" altLang="en-US" dirty="0" smtClean="0"/>
              <a:t>す</a:t>
            </a:r>
            <a:r>
              <a:rPr lang="ja-JP" altLang="ja-JP" dirty="0" smtClean="0"/>
              <a:t>。現在では都市公園のなかにも観光資源として認識されるものもあ</a:t>
            </a:r>
            <a:r>
              <a:rPr lang="ja-JP" altLang="en-US" dirty="0" smtClean="0"/>
              <a:t>ります。</a:t>
            </a:r>
            <a:endParaRPr lang="ja-JP" altLang="ja-JP"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lang="ja-JP" altLang="ja-JP" b="1" dirty="0" smtClean="0"/>
              <a:t>　規制制度による観光資源化</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92500" lnSpcReduction="10000"/>
          </a:bodyPr>
          <a:lstStyle/>
          <a:p>
            <a:r>
              <a:rPr lang="ja-JP" altLang="ja-JP" dirty="0" smtClean="0"/>
              <a:t>観光が非日常体験とすれば、日常を規制することにより非日常資源が生み出され、規制制度により観光資源が発生</a:t>
            </a:r>
            <a:endParaRPr lang="en-US" altLang="ja-JP" dirty="0" smtClean="0"/>
          </a:p>
          <a:p>
            <a:r>
              <a:rPr lang="ja-JP" altLang="ja-JP" dirty="0" smtClean="0"/>
              <a:t>賭博、風俗、麻薬、暴力等は刑法等により禁止されており、これらが可能となるのは特別法による。構造改革特区方式による規制緩和も同様である。</a:t>
            </a:r>
            <a:endParaRPr lang="en-US" altLang="ja-JP" dirty="0" smtClean="0"/>
          </a:p>
          <a:p>
            <a:r>
              <a:rPr lang="ja-JP" altLang="ja-JP" dirty="0" smtClean="0"/>
              <a:t>その一方で交通･通信手段の発達が国内の規制制度を形骸化する。外国やオンラインでのカジノ体験がそれである。観光資源は絶えず規制制度と表裏の関係にある。</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normAutofit/>
          </a:bodyPr>
          <a:lstStyle/>
          <a:p>
            <a:r>
              <a:rPr lang="ja-JP" altLang="ja-JP" b="1" dirty="0" smtClean="0"/>
              <a:t>賭博</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lang="ja-JP" altLang="ja-JP" dirty="0" smtClean="0"/>
              <a:t>刑法は賭博及び富籤に関する罪を規定する。賭博、富籤販売が禁止されることから賭博が制度的に非日常となり、観光資源化する。</a:t>
            </a:r>
          </a:p>
          <a:p>
            <a:r>
              <a:rPr lang="ja-JP" altLang="ja-JP" dirty="0" smtClean="0"/>
              <a:t>明らかに刑法に抵触することから、特別法により合法化されているものが、いわゆる公営ギャンブルであり、競馬法（</a:t>
            </a:r>
            <a:r>
              <a:rPr lang="en-US" altLang="ja-JP" dirty="0" smtClean="0"/>
              <a:t>1948</a:t>
            </a:r>
            <a:r>
              <a:rPr lang="ja-JP" altLang="ja-JP" dirty="0" smtClean="0"/>
              <a:t>年）自転車競技法</a:t>
            </a:r>
            <a:r>
              <a:rPr lang="en-US" altLang="ja-JP" dirty="0" smtClean="0"/>
              <a:t>(1948</a:t>
            </a:r>
            <a:r>
              <a:rPr lang="ja-JP" altLang="ja-JP" dirty="0" smtClean="0"/>
              <a:t>年</a:t>
            </a:r>
            <a:r>
              <a:rPr lang="en-US" altLang="ja-JP" dirty="0" smtClean="0"/>
              <a:t>) </a:t>
            </a:r>
            <a:r>
              <a:rPr lang="ja-JP" altLang="ja-JP" dirty="0" smtClean="0"/>
              <a:t>小型自動車競走法（</a:t>
            </a:r>
            <a:r>
              <a:rPr lang="en-US" altLang="ja-JP" dirty="0" smtClean="0"/>
              <a:t>1950</a:t>
            </a:r>
            <a:r>
              <a:rPr lang="ja-JP" altLang="ja-JP" dirty="0" smtClean="0"/>
              <a:t>年）モーターボート競走法（</a:t>
            </a:r>
            <a:r>
              <a:rPr lang="en-US" altLang="ja-JP" dirty="0" smtClean="0"/>
              <a:t>1951</a:t>
            </a:r>
            <a:r>
              <a:rPr lang="ja-JP" altLang="ja-JP" dirty="0" smtClean="0"/>
              <a:t>年）スポーツ振興投票の実施等に関する法律（</a:t>
            </a:r>
            <a:r>
              <a:rPr lang="en-US" altLang="ja-JP" dirty="0" smtClean="0"/>
              <a:t>1999</a:t>
            </a:r>
            <a:r>
              <a:rPr lang="ja-JP" altLang="ja-JP" dirty="0" smtClean="0"/>
              <a:t>年）により合法化されている</a:t>
            </a:r>
            <a:r>
              <a:rPr lang="en-US" altLang="ja-JP" b="1" baseline="30000" dirty="0" smtClean="0"/>
              <a:t>(48)</a:t>
            </a:r>
            <a:r>
              <a:rPr lang="ja-JP" altLang="ja-JP" dirty="0" err="1" smtClean="0"/>
              <a:t>。</a:t>
            </a:r>
            <a:r>
              <a:rPr lang="ja-JP" altLang="ja-JP" dirty="0" smtClean="0"/>
              <a:t>モーターボート競走法は観光に関する事業の振興を目的とすることを明文化している</a:t>
            </a:r>
            <a:r>
              <a:rPr lang="en-US" altLang="ja-JP" b="1" baseline="30000" dirty="0" smtClean="0"/>
              <a:t>(49)</a:t>
            </a:r>
            <a:r>
              <a:rPr lang="ja-JP" altLang="ja-JP" dirty="0" err="1" smtClean="0"/>
              <a:t>。</a:t>
            </a:r>
            <a:r>
              <a:rPr lang="ja-JP" altLang="ja-JP" dirty="0" smtClean="0"/>
              <a:t>いわゆる宝くじは当せん金附証票法</a:t>
            </a:r>
            <a:r>
              <a:rPr lang="en-US" altLang="ja-JP" dirty="0" smtClean="0"/>
              <a:t>(1948</a:t>
            </a:r>
            <a:r>
              <a:rPr lang="ja-JP" altLang="ja-JP" dirty="0" smtClean="0"/>
              <a:t>年</a:t>
            </a:r>
            <a:r>
              <a:rPr lang="en-US" altLang="ja-JP" dirty="0" smtClean="0"/>
              <a:t>)</a:t>
            </a:r>
            <a:r>
              <a:rPr lang="ja-JP" altLang="ja-JP" dirty="0" smtClean="0"/>
              <a:t>により合法化されている。これらの制度趣旨は、産業振興、スポーツ振興であり、海外のゲーミング法の趣旨も観光振興・地域振興となっている。</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1143000"/>
          </a:xfrm>
          <a:solidFill>
            <a:srgbClr val="FFFF00"/>
          </a:solidFill>
        </p:spPr>
        <p:txBody>
          <a:bodyPr/>
          <a:lstStyle/>
          <a:p>
            <a:r>
              <a:rPr kumimoji="1" lang="ja-JP" altLang="en-US" dirty="0" smtClean="0"/>
              <a:t>パチンコ産業</a:t>
            </a:r>
            <a:endParaRPr kumimoji="1" lang="ja-JP" altLang="en-US" dirty="0"/>
          </a:p>
        </p:txBody>
      </p:sp>
      <p:sp>
        <p:nvSpPr>
          <p:cNvPr id="3" name="コンテンツ プレースホルダ 2"/>
          <p:cNvSpPr>
            <a:spLocks noGrp="1"/>
          </p:cNvSpPr>
          <p:nvPr>
            <p:ph idx="1"/>
          </p:nvPr>
        </p:nvSpPr>
        <p:spPr>
          <a:xfrm>
            <a:off x="457200" y="1484784"/>
            <a:ext cx="8229600" cy="5257800"/>
          </a:xfrm>
        </p:spPr>
        <p:txBody>
          <a:bodyPr>
            <a:normAutofit fontScale="85000" lnSpcReduction="20000"/>
          </a:bodyPr>
          <a:lstStyle/>
          <a:p>
            <a:r>
              <a:rPr lang="ja-JP" altLang="ja-JP" dirty="0" smtClean="0"/>
              <a:t>パチンコ産業が</a:t>
            </a:r>
            <a:r>
              <a:rPr lang="en-US" altLang="ja-JP" dirty="0" smtClean="0"/>
              <a:t>27</a:t>
            </a:r>
            <a:r>
              <a:rPr lang="ja-JP" altLang="ja-JP" dirty="0" smtClean="0"/>
              <a:t>兆円を超える規模となり、ミニトロの販売等宝くじの多様化は、ギャンブルの日常化を表しており、ここにも観光資源の日常化現象が見られ、インターネット活用で日常化がさらに加速する傾向が強まっている。パチンコ等は風俗営業等の規制及び業務の適性化等に関する法律により「設備を設けて客に射幸心をそそるおそれのある遊技をさせる営業」の規制は受けるものの、刑法の賭博罪に抵触するものではなく</a:t>
            </a:r>
            <a:r>
              <a:rPr lang="en-US" altLang="ja-JP" dirty="0" smtClean="0"/>
              <a:t>(</a:t>
            </a:r>
            <a:r>
              <a:rPr lang="ja-JP" altLang="ja-JP" dirty="0" smtClean="0"/>
              <a:t>「一時の娯楽に供する物を賭けたにとどまるとき」</a:t>
            </a:r>
            <a:r>
              <a:rPr lang="en-US" altLang="ja-JP" dirty="0" smtClean="0"/>
              <a:t>(</a:t>
            </a:r>
            <a:r>
              <a:rPr lang="ja-JP" altLang="ja-JP" dirty="0" smtClean="0"/>
              <a:t>刑法</a:t>
            </a:r>
            <a:r>
              <a:rPr lang="en-US" altLang="ja-JP" dirty="0" smtClean="0"/>
              <a:t>185</a:t>
            </a:r>
            <a:r>
              <a:rPr lang="ja-JP" altLang="ja-JP" dirty="0" smtClean="0"/>
              <a:t>条</a:t>
            </a:r>
            <a:r>
              <a:rPr lang="en-US" altLang="ja-JP" dirty="0" smtClean="0"/>
              <a:t>)</a:t>
            </a:r>
            <a:r>
              <a:rPr lang="ja-JP" altLang="ja-JP" dirty="0" smtClean="0"/>
              <a:t>は違法ではない</a:t>
            </a:r>
            <a:r>
              <a:rPr lang="en-US" altLang="ja-JP" dirty="0" smtClean="0"/>
              <a:t>)</a:t>
            </a:r>
            <a:r>
              <a:rPr lang="ja-JP" altLang="ja-JP" dirty="0" smtClean="0"/>
              <a:t>自治体の税源としても検討されている。</a:t>
            </a:r>
            <a:endParaRPr lang="en-US" altLang="ja-JP" dirty="0" smtClean="0"/>
          </a:p>
          <a:p>
            <a:r>
              <a:rPr lang="ja-JP" altLang="ja-JP" dirty="0" smtClean="0"/>
              <a:t>法制度上はパチンコが「一時の娯楽」であり、公営ギャンブルが一時の娯楽以外の娯楽であり、いずれにしろギャンブルは娯楽であるという認識に立って法規制により観光資源化しているわけである。　</a:t>
            </a:r>
          </a:p>
          <a:p>
            <a:endParaRPr kumimoji="1" lang="ja-JP" alt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normAutofit fontScale="90000"/>
          </a:bodyPr>
          <a:lstStyle/>
          <a:p>
            <a:r>
              <a:rPr kumimoji="1" lang="ja-JP" altLang="en-US" dirty="0" smtClean="0"/>
              <a:t>ＩＲ</a:t>
            </a:r>
            <a:r>
              <a:rPr lang="ja-JP" altLang="en-US" dirty="0" smtClean="0"/>
              <a:t>（インテグレーテッドリゾート）法案</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ja-JP" dirty="0" smtClean="0"/>
              <a:t>カジノ導入に向けての動きは、2012年年明けにも起こり、民主党は超党派の国際観光産業振興議員連盟（IR議連）が検討している、カジノを核とした特定複合観光施設区域の整備の推進に関する法律案（IR推進法案）</a:t>
            </a:r>
          </a:p>
          <a:p>
            <a:endParaRPr kumimoji="1" lang="ja-JP" alt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ja-JP" b="1" dirty="0" smtClean="0"/>
              <a:t>風俗、猥褻</a:t>
            </a:r>
            <a:endParaRPr kumimoji="1" lang="ja-JP" altLang="en-US" dirty="0"/>
          </a:p>
        </p:txBody>
      </p:sp>
      <p:sp>
        <p:nvSpPr>
          <p:cNvPr id="3" name="コンテンツ プレースホルダ 2"/>
          <p:cNvSpPr>
            <a:spLocks noGrp="1"/>
          </p:cNvSpPr>
          <p:nvPr>
            <p:ph idx="1"/>
          </p:nvPr>
        </p:nvSpPr>
        <p:spPr/>
        <p:txBody>
          <a:bodyPr>
            <a:normAutofit fontScale="62500" lnSpcReduction="20000"/>
          </a:bodyPr>
          <a:lstStyle/>
          <a:p>
            <a:r>
              <a:rPr lang="ja-JP" altLang="ja-JP" dirty="0" smtClean="0"/>
              <a:t>人類にとって性行為は日常生活行為であるが、未成年、病気、暴力団等の対策等の理由による規制により非日常化され、観光資源化している。日本の刑法のわいせつな図画に該当するとの運用から上映が禁止されている映画等を鑑賞する目的で海外旅行に出かけたりする現象があったが、社会常識の変化による規制の運用緩和により、いわゆるヘアヌード等が合法化されるとともに日常化し、わざわざ海外まで出かける対象としても観光資源とはならなくなってしまった。</a:t>
            </a:r>
          </a:p>
          <a:p>
            <a:r>
              <a:rPr lang="ja-JP" altLang="ja-JP" dirty="0" smtClean="0"/>
              <a:t>わが国では売春防止法があり、売春自体は犯罪とされていないものの、管理売春等が犯罪とされている。海外においては合法的に管理売春を行うことが可能な地域も存在し、管理売春が非日常である日本在住者にとって、観光資源となっている。</a:t>
            </a:r>
          </a:p>
          <a:p>
            <a:r>
              <a:rPr lang="ja-JP" altLang="ja-JP" dirty="0" smtClean="0"/>
              <a:t>風俗営業及び性風俗関連特殊営業等は「善良の風俗と清浄な風俗環境を保持し、及び少年の健全な育成に障害を及ぼす行為を防止する」ため、「風俗営業等の規制及び業務の適正化等に関する法律」により規制を受ける。同法が規定する「風俗営業」は「客の接待をして客に飲食をさせる営業」であり、「接待」とは「歓楽的雰囲気を醸し出す方法により客をもてなすこと」であり、まさに観光産業との認識にたっている。</a:t>
            </a:r>
          </a:p>
          <a:p>
            <a:endParaRPr lang="ja-JP" altLang="en-US" dirty="0" smtClean="0"/>
          </a:p>
          <a:p>
            <a:endParaRPr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971600" y="260350"/>
            <a:ext cx="6841058" cy="731838"/>
          </a:xfrm>
          <a:solidFill>
            <a:schemeClr val="accent6">
              <a:lumMod val="40000"/>
              <a:lumOff val="60000"/>
            </a:schemeClr>
          </a:solidFill>
          <a:ln w="28575">
            <a:solidFill>
              <a:schemeClr val="tx1"/>
            </a:solidFill>
          </a:ln>
        </p:spPr>
        <p:txBody>
          <a:bodyPr>
            <a:normAutofit fontScale="90000"/>
          </a:bodyPr>
          <a:lstStyle/>
          <a:p>
            <a:r>
              <a:rPr lang="ja-JP" altLang="en-US" sz="4000" dirty="0"/>
              <a:t>観光資源</a:t>
            </a:r>
            <a:r>
              <a:rPr lang="ja-JP" altLang="en-US" sz="4000" dirty="0" smtClean="0"/>
              <a:t>のカテゴリー（範疇）化</a:t>
            </a:r>
            <a:endParaRPr lang="ja-JP" altLang="en-US" sz="4000" dirty="0"/>
          </a:p>
        </p:txBody>
      </p:sp>
      <p:sp>
        <p:nvSpPr>
          <p:cNvPr id="92163" name="Text Box 3"/>
          <p:cNvSpPr txBox="1">
            <a:spLocks noChangeArrowheads="1"/>
          </p:cNvSpPr>
          <p:nvPr/>
        </p:nvSpPr>
        <p:spPr bwMode="auto">
          <a:xfrm>
            <a:off x="755576" y="1628774"/>
            <a:ext cx="2232248" cy="1323439"/>
          </a:xfrm>
          <a:prstGeom prst="rect">
            <a:avLst/>
          </a:prstGeom>
          <a:solidFill>
            <a:srgbClr val="FFFF00"/>
          </a:solidFill>
          <a:ln w="19050">
            <a:solidFill>
              <a:schemeClr val="tx1"/>
            </a:solidFill>
            <a:miter lim="800000"/>
            <a:headEnd/>
            <a:tailEnd/>
          </a:ln>
          <a:effectLst/>
        </p:spPr>
        <p:txBody>
          <a:bodyPr wrap="square">
            <a:spAutoFit/>
          </a:bodyPr>
          <a:lstStyle/>
          <a:p>
            <a:pPr algn="ctr"/>
            <a:r>
              <a:rPr lang="ja-JP" altLang="en-US" sz="4000" dirty="0">
                <a:latin typeface="Times New Roman" pitchFamily="18" charset="0"/>
              </a:rPr>
              <a:t>私的評価</a:t>
            </a:r>
          </a:p>
          <a:p>
            <a:pPr algn="ctr"/>
            <a:r>
              <a:rPr lang="en-US" altLang="ja-JP" sz="4000" dirty="0">
                <a:latin typeface="Times New Roman" pitchFamily="18" charset="0"/>
              </a:rPr>
              <a:t>(</a:t>
            </a:r>
            <a:r>
              <a:rPr lang="ja-JP" altLang="en-US" sz="4000" dirty="0">
                <a:latin typeface="Times New Roman" pitchFamily="18" charset="0"/>
              </a:rPr>
              <a:t>学説</a:t>
            </a:r>
            <a:r>
              <a:rPr lang="en-US" altLang="ja-JP" sz="4000" dirty="0">
                <a:latin typeface="Times New Roman" pitchFamily="18" charset="0"/>
              </a:rPr>
              <a:t>)</a:t>
            </a:r>
          </a:p>
        </p:txBody>
      </p:sp>
      <p:sp>
        <p:nvSpPr>
          <p:cNvPr id="92164" name="Text Box 4"/>
          <p:cNvSpPr txBox="1">
            <a:spLocks noChangeArrowheads="1"/>
          </p:cNvSpPr>
          <p:nvPr/>
        </p:nvSpPr>
        <p:spPr bwMode="auto">
          <a:xfrm>
            <a:off x="5368271" y="1484784"/>
            <a:ext cx="2236510" cy="1323439"/>
          </a:xfrm>
          <a:prstGeom prst="rect">
            <a:avLst/>
          </a:prstGeom>
          <a:solidFill>
            <a:srgbClr val="FFFF00"/>
          </a:solidFill>
          <a:ln w="12700">
            <a:solidFill>
              <a:schemeClr val="tx1"/>
            </a:solidFill>
            <a:miter lim="800000"/>
            <a:headEnd/>
            <a:tailEnd/>
          </a:ln>
          <a:effectLst/>
        </p:spPr>
        <p:txBody>
          <a:bodyPr wrap="none">
            <a:spAutoFit/>
          </a:bodyPr>
          <a:lstStyle/>
          <a:p>
            <a:pPr algn="ctr"/>
            <a:r>
              <a:rPr lang="ja-JP" altLang="en-US" sz="4000" dirty="0">
                <a:latin typeface="Times New Roman" pitchFamily="18" charset="0"/>
              </a:rPr>
              <a:t>公的評価</a:t>
            </a:r>
          </a:p>
          <a:p>
            <a:pPr algn="ctr"/>
            <a:r>
              <a:rPr lang="en-US" altLang="ja-JP" sz="4000" dirty="0">
                <a:latin typeface="Times New Roman" pitchFamily="18" charset="0"/>
              </a:rPr>
              <a:t>(</a:t>
            </a:r>
            <a:r>
              <a:rPr lang="ja-JP" altLang="en-US" sz="4000" dirty="0">
                <a:latin typeface="Times New Roman" pitchFamily="18" charset="0"/>
              </a:rPr>
              <a:t>法制度</a:t>
            </a:r>
            <a:r>
              <a:rPr lang="en-US" altLang="ja-JP" sz="4000" dirty="0">
                <a:latin typeface="Times New Roman" pitchFamily="18" charset="0"/>
              </a:rPr>
              <a:t>)</a:t>
            </a:r>
          </a:p>
        </p:txBody>
      </p:sp>
      <p:sp>
        <p:nvSpPr>
          <p:cNvPr id="92165" name="Text Box 5"/>
          <p:cNvSpPr txBox="1">
            <a:spLocks noChangeArrowheads="1"/>
          </p:cNvSpPr>
          <p:nvPr/>
        </p:nvSpPr>
        <p:spPr bwMode="auto">
          <a:xfrm>
            <a:off x="323528" y="3668831"/>
            <a:ext cx="3228769" cy="1200329"/>
          </a:xfrm>
          <a:prstGeom prst="rect">
            <a:avLst/>
          </a:prstGeom>
          <a:noFill/>
          <a:ln w="9525">
            <a:solidFill>
              <a:schemeClr val="tx1"/>
            </a:solidFill>
            <a:prstDash val="dash"/>
            <a:miter lim="800000"/>
            <a:headEnd/>
            <a:tailEnd/>
          </a:ln>
          <a:effectLst/>
        </p:spPr>
        <p:txBody>
          <a:bodyPr wrap="none">
            <a:spAutoFit/>
          </a:bodyPr>
          <a:lstStyle/>
          <a:p>
            <a:pPr algn="ctr"/>
            <a:r>
              <a:rPr lang="ja-JP" altLang="en-US" sz="3600" dirty="0">
                <a:latin typeface="Times New Roman" pitchFamily="18" charset="0"/>
              </a:rPr>
              <a:t>観光資源と</a:t>
            </a:r>
            <a:r>
              <a:rPr lang="ja-JP" altLang="en-US" sz="3600" dirty="0" smtClean="0">
                <a:latin typeface="Times New Roman" pitchFamily="18" charset="0"/>
              </a:rPr>
              <a:t>する</a:t>
            </a:r>
            <a:endParaRPr lang="en-US" altLang="ja-JP" sz="3600" dirty="0" smtClean="0">
              <a:latin typeface="Times New Roman" pitchFamily="18" charset="0"/>
            </a:endParaRPr>
          </a:p>
          <a:p>
            <a:pPr algn="ctr"/>
            <a:r>
              <a:rPr lang="ja-JP" altLang="en-US" sz="3600" dirty="0" smtClean="0">
                <a:latin typeface="Times New Roman" pitchFamily="18" charset="0"/>
              </a:rPr>
              <a:t>学説上</a:t>
            </a:r>
            <a:r>
              <a:rPr lang="ja-JP" altLang="en-US" sz="3600" dirty="0">
                <a:latin typeface="Times New Roman" pitchFamily="18" charset="0"/>
              </a:rPr>
              <a:t>の理由</a:t>
            </a:r>
          </a:p>
        </p:txBody>
      </p:sp>
      <p:sp>
        <p:nvSpPr>
          <p:cNvPr id="92166" name="Text Box 6"/>
          <p:cNvSpPr txBox="1">
            <a:spLocks noChangeArrowheads="1"/>
          </p:cNvSpPr>
          <p:nvPr/>
        </p:nvSpPr>
        <p:spPr bwMode="auto">
          <a:xfrm>
            <a:off x="4685039" y="3617729"/>
            <a:ext cx="3775393" cy="1323439"/>
          </a:xfrm>
          <a:prstGeom prst="rect">
            <a:avLst/>
          </a:prstGeom>
          <a:noFill/>
          <a:ln w="9525">
            <a:solidFill>
              <a:schemeClr val="tx1"/>
            </a:solidFill>
            <a:prstDash val="dash"/>
            <a:miter lim="800000"/>
            <a:headEnd/>
            <a:tailEnd/>
          </a:ln>
          <a:effectLst/>
        </p:spPr>
        <p:txBody>
          <a:bodyPr wrap="none">
            <a:spAutoFit/>
          </a:bodyPr>
          <a:lstStyle/>
          <a:p>
            <a:pPr algn="ctr"/>
            <a:r>
              <a:rPr lang="ja-JP" altLang="en-US" sz="4000" dirty="0">
                <a:latin typeface="Times New Roman" pitchFamily="18" charset="0"/>
              </a:rPr>
              <a:t>観光資源法</a:t>
            </a:r>
            <a:r>
              <a:rPr lang="ja-JP" altLang="en-US" sz="4000" dirty="0" smtClean="0">
                <a:latin typeface="Times New Roman" pitchFamily="18" charset="0"/>
              </a:rPr>
              <a:t>制度</a:t>
            </a:r>
            <a:endParaRPr lang="en-US" altLang="ja-JP" sz="4000" dirty="0" smtClean="0">
              <a:latin typeface="Times New Roman" pitchFamily="18" charset="0"/>
            </a:endParaRPr>
          </a:p>
          <a:p>
            <a:pPr algn="ctr"/>
            <a:r>
              <a:rPr lang="ja-JP" altLang="en-US" sz="4000" dirty="0" smtClean="0">
                <a:latin typeface="Times New Roman" pitchFamily="18" charset="0"/>
              </a:rPr>
              <a:t>の</a:t>
            </a:r>
            <a:r>
              <a:rPr lang="ja-JP" altLang="en-US" sz="4000" dirty="0">
                <a:latin typeface="Times New Roman" pitchFamily="18" charset="0"/>
              </a:rPr>
              <a:t>目的</a:t>
            </a:r>
          </a:p>
        </p:txBody>
      </p:sp>
      <p:sp>
        <p:nvSpPr>
          <p:cNvPr id="92167" name="Text Box 7"/>
          <p:cNvSpPr txBox="1">
            <a:spLocks noChangeArrowheads="1"/>
          </p:cNvSpPr>
          <p:nvPr/>
        </p:nvSpPr>
        <p:spPr bwMode="auto">
          <a:xfrm>
            <a:off x="4024263" y="5463629"/>
            <a:ext cx="4148137" cy="701675"/>
          </a:xfrm>
          <a:prstGeom prst="rect">
            <a:avLst/>
          </a:prstGeom>
          <a:noFill/>
          <a:ln w="9525">
            <a:noFill/>
            <a:miter lim="800000"/>
            <a:headEnd/>
            <a:tailEnd/>
          </a:ln>
          <a:effectLst/>
        </p:spPr>
        <p:txBody>
          <a:bodyPr wrap="none">
            <a:spAutoFit/>
          </a:bodyPr>
          <a:lstStyle/>
          <a:p>
            <a:r>
              <a:rPr lang="ja-JP" altLang="en-US" sz="2000" dirty="0">
                <a:latin typeface="Times New Roman" pitchFamily="18" charset="0"/>
              </a:rPr>
              <a:t>観光基本法の規定</a:t>
            </a:r>
          </a:p>
          <a:p>
            <a:r>
              <a:rPr lang="ja-JP" altLang="en-US" sz="2000" dirty="0">
                <a:latin typeface="Times New Roman" pitchFamily="18" charset="0"/>
              </a:rPr>
              <a:t>　　保護･育成・開発の対象となるもの</a:t>
            </a:r>
          </a:p>
        </p:txBody>
      </p:sp>
      <p:sp>
        <p:nvSpPr>
          <p:cNvPr id="92169" name="Text Box 9"/>
          <p:cNvSpPr txBox="1">
            <a:spLocks noChangeArrowheads="1"/>
          </p:cNvSpPr>
          <p:nvPr/>
        </p:nvSpPr>
        <p:spPr bwMode="auto">
          <a:xfrm>
            <a:off x="3048000" y="1295400"/>
            <a:ext cx="2438400" cy="1558925"/>
          </a:xfrm>
          <a:prstGeom prst="rect">
            <a:avLst/>
          </a:prstGeom>
          <a:noFill/>
          <a:ln w="9525">
            <a:noFill/>
            <a:miter lim="800000"/>
            <a:headEnd/>
            <a:tailEnd/>
          </a:ln>
          <a:effectLst/>
        </p:spPr>
        <p:txBody>
          <a:bodyPr>
            <a:spAutoFit/>
          </a:bodyPr>
          <a:lstStyle/>
          <a:p>
            <a:r>
              <a:rPr lang="ja-JP" altLang="en-US" sz="1600" dirty="0">
                <a:latin typeface="Times New Roman" pitchFamily="18" charset="0"/>
                <a:ea typeface="ＭＳ 明朝" pitchFamily="17" charset="-128"/>
              </a:rPr>
              <a:t>観光の類似語</a:t>
            </a:r>
          </a:p>
          <a:p>
            <a:r>
              <a:rPr lang="ja-JP" altLang="en-US" sz="1600" dirty="0">
                <a:latin typeface="Times New Roman" pitchFamily="18" charset="0"/>
                <a:ea typeface="ＭＳ 明朝" pitchFamily="17" charset="-128"/>
              </a:rPr>
              <a:t>　　レジャー　</a:t>
            </a:r>
          </a:p>
          <a:p>
            <a:r>
              <a:rPr lang="ja-JP" altLang="en-US" sz="1600" dirty="0">
                <a:latin typeface="Times New Roman" pitchFamily="18" charset="0"/>
                <a:ea typeface="ＭＳ 明朝" pitchFamily="17" charset="-128"/>
              </a:rPr>
              <a:t>　　レクリエーション</a:t>
            </a:r>
          </a:p>
          <a:p>
            <a:r>
              <a:rPr lang="ja-JP" altLang="en-US" sz="1600" dirty="0">
                <a:latin typeface="Times New Roman" pitchFamily="18" charset="0"/>
                <a:ea typeface="ＭＳ 明朝" pitchFamily="17" charset="-128"/>
              </a:rPr>
              <a:t>　　滞在型余暇</a:t>
            </a:r>
          </a:p>
          <a:p>
            <a:r>
              <a:rPr lang="ja-JP" altLang="en-US" sz="1600" dirty="0">
                <a:latin typeface="Times New Roman" pitchFamily="18" charset="0"/>
                <a:ea typeface="ＭＳ 明朝" pitchFamily="17" charset="-128"/>
              </a:rPr>
              <a:t>　　総合保養地域</a:t>
            </a:r>
          </a:p>
          <a:p>
            <a:r>
              <a:rPr lang="ja-JP" altLang="en-US" sz="1600" dirty="0">
                <a:latin typeface="Times New Roman" pitchFamily="18" charset="0"/>
                <a:ea typeface="ＭＳ 明朝" pitchFamily="17" charset="-128"/>
              </a:rPr>
              <a:t>　　スポーツ</a:t>
            </a:r>
          </a:p>
        </p:txBody>
      </p:sp>
      <p:sp>
        <p:nvSpPr>
          <p:cNvPr id="92170" name="Text Box 10"/>
          <p:cNvSpPr txBox="1">
            <a:spLocks noChangeArrowheads="1"/>
          </p:cNvSpPr>
          <p:nvPr/>
        </p:nvSpPr>
        <p:spPr bwMode="auto">
          <a:xfrm>
            <a:off x="609600" y="5192365"/>
            <a:ext cx="1997075" cy="396875"/>
          </a:xfrm>
          <a:prstGeom prst="rect">
            <a:avLst/>
          </a:prstGeom>
          <a:noFill/>
          <a:ln w="9525">
            <a:noFill/>
            <a:miter lim="800000"/>
            <a:headEnd/>
            <a:tailEnd/>
          </a:ln>
          <a:effectLst/>
        </p:spPr>
        <p:txBody>
          <a:bodyPr wrap="none">
            <a:spAutoFit/>
          </a:bodyPr>
          <a:lstStyle/>
          <a:p>
            <a:r>
              <a:rPr lang="ja-JP" altLang="en-US" sz="2000" dirty="0">
                <a:latin typeface="Times New Roman" pitchFamily="18" charset="0"/>
              </a:rPr>
              <a:t>マーケティング等</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lang="ja-JP" altLang="en-US" b="1" dirty="0" smtClean="0"/>
              <a:t>ダンス営業</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en-US" dirty="0" smtClean="0"/>
              <a:t>風営法は売買春の防止を狙い、「設備を設け客にダンスをさせ、かつ飲食させる営業」を公安委員会の許可が必要な風俗営業と規定</a:t>
            </a:r>
            <a:endParaRPr lang="en-US" altLang="ja-JP" dirty="0" smtClean="0"/>
          </a:p>
          <a:p>
            <a:r>
              <a:rPr lang="ja-JP" altLang="en-US" dirty="0" smtClean="0"/>
              <a:t>ダンスは小中学校の授業にも取り入れられており、風営法はクラブが若者文化に定着している現状にそぐわないとの声が強い</a:t>
            </a:r>
            <a:endParaRPr lang="en-US" altLang="ja-JP" dirty="0" smtClean="0"/>
          </a:p>
          <a:p>
            <a:r>
              <a:rPr lang="ja-JP" altLang="en-US" dirty="0" smtClean="0"/>
              <a:t>政府の規制改革会議は、若者がダンスや音楽を楽しむクラブなどのダンス営業を風営法の規制対象から外すよう提案する方針。早急な法改正を求める</a:t>
            </a:r>
            <a:endParaRPr kumimoji="1" lang="ja-JP" alt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en-US" b="1" dirty="0" smtClean="0"/>
              <a:t>飲食</a:t>
            </a:r>
            <a:r>
              <a:rPr lang="ja-JP" altLang="ja-JP" b="1" dirty="0" smtClean="0"/>
              <a:t>物</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ja-JP" dirty="0" smtClean="0"/>
              <a:t>酒税法の運用により、自家製の酒類製造免許を取得するのに、年間６キロ・リットル以上の生産が義務づけられている。構造改革特別区域法の規定による特区認定で、民宿やレストランなどを併設している農業者が自家栽培米で濁酒を醸造する場合に、基準に満たない量でも製造を容認する特区が認められるようになった。通称「</a:t>
            </a:r>
            <a:r>
              <a:rPr lang="ja-JP" altLang="ja-JP" dirty="0" err="1" smtClean="0"/>
              <a:t>どぶ</a:t>
            </a:r>
            <a:r>
              <a:rPr lang="ja-JP" altLang="ja-JP" dirty="0" smtClean="0"/>
              <a:t>ろく特区」であり、規制制度による観光資源化をはかったわけである。</a:t>
            </a:r>
            <a:endParaRPr lang="en-US" altLang="ja-JP" dirty="0" smtClean="0"/>
          </a:p>
          <a:p>
            <a:r>
              <a:rPr lang="ja-JP" altLang="en-US" dirty="0" smtClean="0"/>
              <a:t>禁酒法　イスラム諸国、カポネ時代のアメリカ</a:t>
            </a:r>
            <a:endParaRPr lang="ja-JP" altLang="ja-JP" dirty="0" smtClean="0"/>
          </a:p>
          <a:p>
            <a:endParaRPr kumimoji="1" lang="ja-JP" alt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マリファナの動向</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lang="ja-JP" altLang="ja-JP" dirty="0" smtClean="0"/>
              <a:t>薬物は、</a:t>
            </a:r>
            <a:r>
              <a:rPr lang="ja-JP" altLang="ja-JP" dirty="0" err="1" smtClean="0"/>
              <a:t>あ</a:t>
            </a:r>
            <a:r>
              <a:rPr lang="ja-JP" altLang="ja-JP" dirty="0" smtClean="0"/>
              <a:t>へん法</a:t>
            </a:r>
            <a:r>
              <a:rPr lang="en-US" altLang="ja-JP" dirty="0" smtClean="0"/>
              <a:t>(1954</a:t>
            </a:r>
            <a:r>
              <a:rPr lang="ja-JP" altLang="ja-JP" dirty="0" smtClean="0"/>
              <a:t>年</a:t>
            </a:r>
            <a:r>
              <a:rPr lang="en-US" altLang="ja-JP" dirty="0" smtClean="0"/>
              <a:t>)</a:t>
            </a:r>
            <a:r>
              <a:rPr lang="ja-JP" altLang="ja-JP" dirty="0" smtClean="0"/>
              <a:t>麻薬及び向精神薬取締法</a:t>
            </a:r>
            <a:r>
              <a:rPr lang="en-US" altLang="ja-JP" dirty="0" smtClean="0"/>
              <a:t>(1953</a:t>
            </a:r>
            <a:r>
              <a:rPr lang="ja-JP" altLang="ja-JP" dirty="0" smtClean="0"/>
              <a:t>年</a:t>
            </a:r>
            <a:r>
              <a:rPr lang="en-US" altLang="ja-JP" dirty="0" smtClean="0"/>
              <a:t>)</a:t>
            </a:r>
            <a:r>
              <a:rPr lang="ja-JP" altLang="ja-JP" dirty="0" smtClean="0"/>
              <a:t>覚せい剤取締法</a:t>
            </a:r>
            <a:r>
              <a:rPr lang="en-US" altLang="ja-JP" dirty="0" smtClean="0"/>
              <a:t>(1951</a:t>
            </a:r>
            <a:r>
              <a:rPr lang="ja-JP" altLang="ja-JP" dirty="0" smtClean="0"/>
              <a:t>年</a:t>
            </a:r>
            <a:r>
              <a:rPr lang="en-US" altLang="ja-JP" dirty="0" smtClean="0"/>
              <a:t>)</a:t>
            </a:r>
            <a:r>
              <a:rPr lang="ja-JP" altLang="ja-JP" dirty="0" smtClean="0"/>
              <a:t>大麻取締法</a:t>
            </a:r>
            <a:r>
              <a:rPr lang="en-US" altLang="ja-JP" dirty="0" smtClean="0"/>
              <a:t>(1953</a:t>
            </a:r>
            <a:r>
              <a:rPr lang="ja-JP" altLang="ja-JP" dirty="0" smtClean="0"/>
              <a:t>年</a:t>
            </a:r>
            <a:r>
              <a:rPr lang="en-US" altLang="ja-JP" dirty="0" smtClean="0"/>
              <a:t>)</a:t>
            </a:r>
            <a:r>
              <a:rPr lang="ja-JP" altLang="ja-JP" dirty="0" smtClean="0"/>
              <a:t>等により禁止されているが、大麻については規制を受けない外国の地域が存在し、愛好家には観光資源化している。国内において例外が認められない以上、日本の法制度としては観光資源とは範疇化できないものである。</a:t>
            </a:r>
            <a:endParaRPr lang="en-US" altLang="ja-JP" dirty="0" smtClean="0"/>
          </a:p>
          <a:p>
            <a:r>
              <a:rPr lang="ja-JP" altLang="en-US" dirty="0" smtClean="0"/>
              <a:t>米国の一部の州、ウルグアイ等での合法化</a:t>
            </a:r>
            <a:endParaRPr lang="en-US" altLang="ja-JP" dirty="0" smtClean="0"/>
          </a:p>
          <a:p>
            <a:r>
              <a:rPr lang="ja-JP" altLang="en-US" dirty="0" smtClean="0"/>
              <a:t>日本でも戦前は規制されていなかった（戦後内閣法制局で大麻取締法案の法令審査をした者が何故アメリカは大麻を取り締まるのかと不思議がった逸話を残している）</a:t>
            </a:r>
            <a:endParaRPr lang="ja-JP" altLang="ja-JP" dirty="0" smtClean="0"/>
          </a:p>
          <a:p>
            <a:endParaRPr kumimoji="1" lang="ja-JP" alt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ja-JP" b="1" dirty="0" smtClean="0"/>
              <a:t>動物虐待、暴力等</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92500" lnSpcReduction="10000"/>
          </a:bodyPr>
          <a:lstStyle/>
          <a:p>
            <a:r>
              <a:rPr lang="en-US" altLang="ja-JP" dirty="0" smtClean="0"/>
              <a:t>1948</a:t>
            </a:r>
            <a:r>
              <a:rPr lang="ja-JP" altLang="ja-JP" dirty="0" smtClean="0"/>
              <a:t>年東京都は闘犬・闘鶏・闘牛取締条例を制定し、犬、鶏、牛その他の動物を互に闘わせてはならないとし、違反すれば五万円以下の罰金又は拘留若しくは科料に処すると規定した。</a:t>
            </a:r>
            <a:endParaRPr lang="en-US" altLang="ja-JP" dirty="0" smtClean="0"/>
          </a:p>
          <a:p>
            <a:r>
              <a:rPr lang="ja-JP" altLang="ja-JP" dirty="0" smtClean="0"/>
              <a:t>その一方で新潟県旧山古志村の牛の角突き</a:t>
            </a:r>
            <a:r>
              <a:rPr lang="en-US" altLang="ja-JP" dirty="0" smtClean="0"/>
              <a:t>(</a:t>
            </a:r>
            <a:r>
              <a:rPr lang="ja-JP" altLang="ja-JP" dirty="0" smtClean="0"/>
              <a:t>闘牛</a:t>
            </a:r>
            <a:r>
              <a:rPr lang="en-US" altLang="ja-JP" dirty="0" smtClean="0"/>
              <a:t>)</a:t>
            </a:r>
            <a:r>
              <a:rPr lang="ja-JP" altLang="ja-JP" dirty="0" smtClean="0"/>
              <a:t>は重要無形民俗文化財に指定され、観光資源となっている。</a:t>
            </a:r>
            <a:endParaRPr lang="en-US" altLang="ja-JP" dirty="0" smtClean="0"/>
          </a:p>
          <a:p>
            <a:r>
              <a:rPr lang="ja-JP" altLang="ja-JP" dirty="0" smtClean="0"/>
              <a:t>日本では闘牛、闘犬は存在するが、闘鶏は行われていない。日本で規制すれば規制のない国の観光資源となる。現にフィリピンでは闘鶏が観光資源として行われている。</a:t>
            </a:r>
          </a:p>
          <a:p>
            <a:endParaRPr kumimoji="1" lang="ja-JP" alt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fontScale="90000"/>
          </a:bodyPr>
          <a:lstStyle/>
          <a:p>
            <a:r>
              <a:rPr lang="ja-JP" altLang="ja-JP" dirty="0" smtClean="0"/>
              <a:t>動物の愛護及び管理に関する法律</a:t>
            </a:r>
            <a:endParaRPr kumimoji="1" lang="ja-JP" altLang="en-US" dirty="0"/>
          </a:p>
        </p:txBody>
      </p:sp>
      <p:sp>
        <p:nvSpPr>
          <p:cNvPr id="3" name="コンテンツ プレースホルダ 2"/>
          <p:cNvSpPr>
            <a:spLocks noGrp="1"/>
          </p:cNvSpPr>
          <p:nvPr>
            <p:ph idx="1"/>
          </p:nvPr>
        </p:nvSpPr>
        <p:spPr>
          <a:xfrm>
            <a:off x="0" y="1600200"/>
            <a:ext cx="8892480" cy="5257800"/>
          </a:xfrm>
        </p:spPr>
        <p:txBody>
          <a:bodyPr>
            <a:normAutofit fontScale="85000" lnSpcReduction="10000"/>
          </a:bodyPr>
          <a:lstStyle/>
          <a:p>
            <a:r>
              <a:rPr lang="ja-JP" altLang="ja-JP" dirty="0" smtClean="0"/>
              <a:t>動物の愛護及び管理に関する法律２条は「動物が命あるものであることにかんがみ、何人も、動物をみだりに殺し、傷つけ、又は苦しめることのないようにするのみでなく、人と動物の共生に配慮しつつ、その習性を考慮して適正に取り扱うようにしなければならない」と規定</a:t>
            </a:r>
            <a:endParaRPr lang="en-US" altLang="ja-JP" dirty="0" smtClean="0"/>
          </a:p>
          <a:p>
            <a:r>
              <a:rPr lang="ja-JP" altLang="ja-JP" dirty="0" smtClean="0"/>
              <a:t>沖縄県で開催されていた「</a:t>
            </a:r>
            <a:r>
              <a:rPr lang="ja-JP" altLang="ja-JP" dirty="0" smtClean="0">
                <a:solidFill>
                  <a:srgbClr val="00B0F0"/>
                </a:solidFill>
              </a:rPr>
              <a:t>ハブとマングースの決闘ショー</a:t>
            </a:r>
            <a:r>
              <a:rPr lang="ja-JP" altLang="ja-JP" dirty="0" smtClean="0"/>
              <a:t>」は、その残酷さが多くの人の批判を呼び、動物愛護の観点から問題があるとして、</a:t>
            </a:r>
            <a:r>
              <a:rPr lang="en-US" altLang="ja-JP" dirty="0" smtClean="0"/>
              <a:t>1999</a:t>
            </a:r>
            <a:r>
              <a:rPr lang="ja-JP" altLang="ja-JP" dirty="0" smtClean="0"/>
              <a:t>年以降行われていない。</a:t>
            </a:r>
            <a:endParaRPr lang="en-US" altLang="ja-JP" dirty="0" smtClean="0"/>
          </a:p>
          <a:p>
            <a:r>
              <a:rPr lang="ja-JP" altLang="ja-JP" dirty="0" smtClean="0"/>
              <a:t>スペインでもバルセロナ市は「</a:t>
            </a:r>
            <a:r>
              <a:rPr lang="ja-JP" altLang="ja-JP" dirty="0" smtClean="0">
                <a:solidFill>
                  <a:srgbClr val="00B0F0"/>
                </a:solidFill>
              </a:rPr>
              <a:t>反闘牛都市</a:t>
            </a:r>
            <a:r>
              <a:rPr lang="ja-JP" altLang="ja-JP" dirty="0" smtClean="0"/>
              <a:t>」を宣言している。</a:t>
            </a:r>
            <a:endParaRPr lang="en-US" altLang="ja-JP" dirty="0" smtClean="0"/>
          </a:p>
          <a:p>
            <a:r>
              <a:rPr lang="ja-JP" altLang="ja-JP" dirty="0" smtClean="0"/>
              <a:t>スコットランド議会は「野生哺乳類保護（スコットランド）法」</a:t>
            </a:r>
            <a:r>
              <a:rPr lang="en-US" altLang="ja-JP" dirty="0" smtClean="0"/>
              <a:t>(</a:t>
            </a:r>
            <a:r>
              <a:rPr lang="ja-JP" altLang="ja-JP" dirty="0" smtClean="0">
                <a:solidFill>
                  <a:srgbClr val="00B0F0"/>
                </a:solidFill>
              </a:rPr>
              <a:t>狐狩り法案</a:t>
            </a:r>
            <a:r>
              <a:rPr lang="en-US" altLang="ja-JP" dirty="0" smtClean="0"/>
              <a:t>)</a:t>
            </a:r>
            <a:r>
              <a:rPr lang="ja-JP" altLang="ja-JP" dirty="0" smtClean="0"/>
              <a:t>を可決しているが、狐狩りはイギリス農村の伝統文化、都市住民の感情的議論で禁止するのは不公平との反発があると報道されている。</a:t>
            </a:r>
          </a:p>
          <a:p>
            <a:endParaRPr kumimoji="1" lang="ja-JP" alt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ボクシングの合法化</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fontScale="92500"/>
          </a:bodyPr>
          <a:lstStyle/>
          <a:p>
            <a:r>
              <a:rPr lang="ja-JP" altLang="ja-JP" dirty="0" smtClean="0"/>
              <a:t>銃の使用も観光対象となる。わが国では銃砲刀剣類所持等取締法で規制されているから、外国では日本人相手の観光資源となる。</a:t>
            </a:r>
            <a:endParaRPr lang="en-US" altLang="ja-JP" dirty="0" smtClean="0"/>
          </a:p>
          <a:p>
            <a:r>
              <a:rPr lang="ja-JP" altLang="ja-JP" dirty="0" smtClean="0"/>
              <a:t>決闘罪ニ関スル件</a:t>
            </a:r>
            <a:r>
              <a:rPr lang="en-US" altLang="ja-JP" dirty="0" smtClean="0"/>
              <a:t>(</a:t>
            </a:r>
            <a:r>
              <a:rPr lang="ja-JP" altLang="ja-JP" dirty="0" smtClean="0"/>
              <a:t>明治２２年</a:t>
            </a:r>
            <a:r>
              <a:rPr lang="en-US" altLang="ja-JP" dirty="0" smtClean="0"/>
              <a:t>)</a:t>
            </a:r>
            <a:r>
              <a:rPr lang="ja-JP" altLang="ja-JP" dirty="0" smtClean="0"/>
              <a:t>は決闘すること自体を処罰する法律であるが、時代、地域においては決闘が合法である場合もあった。格闘技にも擬似決闘として観光資源化しているものもあり、またアニメーション、ビデオ等によるバーチャル体験を観光資源化するものもある。</a:t>
            </a:r>
          </a:p>
          <a:p>
            <a:r>
              <a:rPr lang="en-US" altLang="ja-JP" b="1" dirty="0" smtClean="0"/>
              <a:t> </a:t>
            </a:r>
            <a:endParaRPr lang="ja-JP" altLang="ja-JP" dirty="0" smtClean="0"/>
          </a:p>
          <a:p>
            <a:endParaRPr kumimoji="1" lang="ja-JP" alt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normAutofit/>
          </a:bodyPr>
          <a:lstStyle/>
          <a:p>
            <a:r>
              <a:rPr lang="ja-JP" altLang="ja-JP" b="1" dirty="0" smtClean="0"/>
              <a:t>娯楽</a:t>
            </a:r>
            <a:r>
              <a:rPr lang="ja-JP" altLang="en-US" b="1" dirty="0" smtClean="0"/>
              <a:t>としての囲碁、軽業</a:t>
            </a:r>
            <a:endParaRPr kumimoji="1" lang="ja-JP" altLang="en-US" dirty="0"/>
          </a:p>
        </p:txBody>
      </p:sp>
      <p:sp>
        <p:nvSpPr>
          <p:cNvPr id="3" name="コンテンツ プレースホルダ 2"/>
          <p:cNvSpPr>
            <a:spLocks noGrp="1"/>
          </p:cNvSpPr>
          <p:nvPr>
            <p:ph idx="1"/>
          </p:nvPr>
        </p:nvSpPr>
        <p:spPr>
          <a:xfrm>
            <a:off x="0" y="1600200"/>
            <a:ext cx="9144000" cy="5069160"/>
          </a:xfrm>
        </p:spPr>
        <p:txBody>
          <a:bodyPr>
            <a:normAutofit fontScale="85000" lnSpcReduction="10000"/>
          </a:bodyPr>
          <a:lstStyle/>
          <a:p>
            <a:r>
              <a:rPr lang="ja-JP" altLang="ja-JP" dirty="0" smtClean="0"/>
              <a:t>娯楽は教養や産業と対比されて使用される用語で、消費税の導入により廃止された</a:t>
            </a:r>
            <a:r>
              <a:rPr lang="ja-JP" altLang="ja-JP" b="1" dirty="0" smtClean="0"/>
              <a:t>娯楽施設利用税</a:t>
            </a:r>
            <a:r>
              <a:rPr lang="ja-JP" altLang="ja-JP" dirty="0" smtClean="0"/>
              <a:t>の用例にも代表されるように、遊びのニュアンスが含まれるもので</a:t>
            </a:r>
            <a:r>
              <a:rPr lang="ja-JP" altLang="en-US" dirty="0" smtClean="0"/>
              <a:t>す</a:t>
            </a:r>
            <a:endParaRPr lang="en-US" altLang="ja-JP" dirty="0" smtClean="0"/>
          </a:p>
          <a:p>
            <a:r>
              <a:rPr lang="en-US" altLang="ja-JP" dirty="0" smtClean="0"/>
              <a:t>2001</a:t>
            </a:r>
            <a:r>
              <a:rPr lang="ja-JP" altLang="ja-JP" dirty="0" smtClean="0"/>
              <a:t>年制定</a:t>
            </a:r>
            <a:r>
              <a:rPr lang="ja-JP" altLang="en-US" dirty="0" smtClean="0"/>
              <a:t>の</a:t>
            </a:r>
            <a:r>
              <a:rPr lang="zh-TW" altLang="ja-JP" b="1" dirty="0" smtClean="0"/>
              <a:t>文化芸術振興基本法</a:t>
            </a:r>
            <a:r>
              <a:rPr lang="ja-JP" altLang="ja-JP" dirty="0" smtClean="0"/>
              <a:t>は、囲碁、将棋その他の国民的娯楽のことを「</a:t>
            </a:r>
            <a:r>
              <a:rPr lang="ja-JP" altLang="ja-JP" b="1" dirty="0" smtClean="0"/>
              <a:t>国民娯楽</a:t>
            </a:r>
            <a:r>
              <a:rPr lang="ja-JP" altLang="ja-JP" dirty="0" smtClean="0"/>
              <a:t>」としてい</a:t>
            </a:r>
            <a:r>
              <a:rPr lang="ja-JP" altLang="en-US" dirty="0" smtClean="0"/>
              <a:t>ます</a:t>
            </a:r>
            <a:r>
              <a:rPr lang="ja-JP" altLang="ja-JP" dirty="0" smtClean="0"/>
              <a:t>。</a:t>
            </a:r>
            <a:endParaRPr lang="en-US" altLang="ja-JP" dirty="0" smtClean="0"/>
          </a:p>
          <a:p>
            <a:r>
              <a:rPr lang="en-US" altLang="ja-JP" dirty="0" smtClean="0"/>
              <a:t>2004</a:t>
            </a:r>
            <a:r>
              <a:rPr lang="ja-JP" altLang="ja-JP" dirty="0" smtClean="0"/>
              <a:t>年制定</a:t>
            </a:r>
            <a:r>
              <a:rPr lang="ja-JP" altLang="en-US" dirty="0" smtClean="0"/>
              <a:t>の</a:t>
            </a:r>
            <a:r>
              <a:rPr lang="ja-JP" altLang="ja-JP" dirty="0" smtClean="0"/>
              <a:t>「コンテンツの創造、保護及び活用の促進に関する法律」は</a:t>
            </a:r>
            <a:r>
              <a:rPr lang="ja-JP" altLang="ja-JP" b="1" dirty="0" smtClean="0"/>
              <a:t>「コンテンツ</a:t>
            </a:r>
            <a:r>
              <a:rPr lang="ja-JP" altLang="ja-JP" dirty="0" smtClean="0"/>
              <a:t>」とは、「人間の創造的活動により生み出されるもののうち、教養又は娯楽の範囲に属するもの」としてい</a:t>
            </a:r>
            <a:r>
              <a:rPr lang="ja-JP" altLang="en-US" dirty="0" smtClean="0"/>
              <a:t>ます</a:t>
            </a:r>
            <a:r>
              <a:rPr lang="ja-JP" altLang="ja-JP" dirty="0" smtClean="0"/>
              <a:t>。</a:t>
            </a:r>
          </a:p>
          <a:p>
            <a:r>
              <a:rPr lang="zh-CN" altLang="ja-JP" dirty="0" smtClean="0"/>
              <a:t>児童福祉法</a:t>
            </a:r>
            <a:r>
              <a:rPr lang="ja-JP" altLang="ja-JP" dirty="0" smtClean="0"/>
              <a:t>は、公衆の娯楽を目的とした児童の</a:t>
            </a:r>
            <a:r>
              <a:rPr lang="ja-JP" altLang="ja-JP" b="1" dirty="0" smtClean="0"/>
              <a:t>かるわざ</a:t>
            </a:r>
            <a:r>
              <a:rPr lang="ja-JP" altLang="ja-JP" dirty="0" smtClean="0"/>
              <a:t>を禁止してい</a:t>
            </a:r>
            <a:r>
              <a:rPr lang="ja-JP" altLang="en-US" dirty="0" smtClean="0"/>
              <a:t>ます</a:t>
            </a:r>
            <a:r>
              <a:rPr lang="ja-JP" altLang="ja-JP" dirty="0" smtClean="0"/>
              <a:t>が、無形文化財としては一定の定義づけを予想していることとな</a:t>
            </a:r>
            <a:r>
              <a:rPr lang="ja-JP" altLang="en-US" dirty="0" smtClean="0"/>
              <a:t>ります</a:t>
            </a:r>
            <a:r>
              <a:rPr lang="ja-JP" altLang="ja-JP" dirty="0" smtClean="0"/>
              <a:t>。</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20000"/>
              <a:lumOff val="80000"/>
            </a:schemeClr>
          </a:solidFill>
          <a:ln>
            <a:solidFill>
              <a:schemeClr val="tx1">
                <a:lumMod val="95000"/>
                <a:lumOff val="5000"/>
              </a:schemeClr>
            </a:solidFill>
          </a:ln>
        </p:spPr>
        <p:txBody>
          <a:bodyPr/>
          <a:lstStyle/>
          <a:p>
            <a:r>
              <a:rPr lang="ja-JP" altLang="ja-JP" b="1" dirty="0" smtClean="0"/>
              <a:t>博物館</a:t>
            </a:r>
            <a:endParaRPr kumimoji="1" lang="ja-JP" altLang="en-US" dirty="0"/>
          </a:p>
        </p:txBody>
      </p:sp>
      <p:sp>
        <p:nvSpPr>
          <p:cNvPr id="3" name="コンテンツ プレースホルダ 2"/>
          <p:cNvSpPr>
            <a:spLocks noGrp="1"/>
          </p:cNvSpPr>
          <p:nvPr>
            <p:ph idx="1"/>
          </p:nvPr>
        </p:nvSpPr>
        <p:spPr>
          <a:xfrm>
            <a:off x="179512" y="1484784"/>
            <a:ext cx="8964488" cy="5373216"/>
          </a:xfrm>
        </p:spPr>
        <p:txBody>
          <a:bodyPr>
            <a:normAutofit fontScale="85000" lnSpcReduction="20000"/>
          </a:bodyPr>
          <a:lstStyle/>
          <a:p>
            <a:endParaRPr lang="ja-JP" altLang="ja-JP" dirty="0" smtClean="0"/>
          </a:p>
          <a:p>
            <a:r>
              <a:rPr lang="ja-JP" altLang="ja-JP" dirty="0" smtClean="0"/>
              <a:t>博物館法が規定する博物館とは「歴史、芸術、民俗、産業、自然科学等に関する資料を収集し、保管（育成を含む）し、展示して教育的配慮の下に一般公衆の利用に供し、その教養、調査研究、</a:t>
            </a:r>
            <a:r>
              <a:rPr lang="ja-JP" altLang="ja-JP" dirty="0" smtClean="0">
                <a:solidFill>
                  <a:srgbClr val="FF0000"/>
                </a:solidFill>
              </a:rPr>
              <a:t>レクリエーション</a:t>
            </a:r>
            <a:r>
              <a:rPr lang="ja-JP" altLang="ja-JP" dirty="0" smtClean="0"/>
              <a:t>等に資するために必要な事業を行い、あわせてこれらの資料に関する調査研究をすることを目的とする機関」のうち、地方公共団体等が設置するもので登録を受けたものをいうと規定する。</a:t>
            </a:r>
            <a:endParaRPr lang="en-US" altLang="ja-JP" dirty="0" smtClean="0"/>
          </a:p>
          <a:p>
            <a:r>
              <a:rPr lang="ja-JP" altLang="ja-JP" dirty="0" smtClean="0"/>
              <a:t>観光ではなくレクリエーションが例示されているが、日常、非日常の区分を厳密に行っているものではない。文化財が観光資源とされるように、博物館が観光施設とされてもおかしくはない。博物館法では、公民館、図書館以外の資料公開施設はすべて博物館として範疇化している。動物園、植物園、水族館等も博物館法上の博物館となり、規制と助成を受けることとなる。</a:t>
            </a:r>
          </a:p>
          <a:p>
            <a:endParaRPr lang="ja-JP" altLang="ja-JP"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20000"/>
              <a:lumOff val="80000"/>
            </a:schemeClr>
          </a:solidFill>
          <a:ln>
            <a:solidFill>
              <a:schemeClr val="tx1">
                <a:lumMod val="95000"/>
                <a:lumOff val="5000"/>
              </a:schemeClr>
            </a:solidFill>
          </a:ln>
        </p:spPr>
        <p:txBody>
          <a:bodyPr/>
          <a:lstStyle/>
          <a:p>
            <a:r>
              <a:rPr lang="ja-JP" altLang="ja-JP" b="1" dirty="0" smtClean="0"/>
              <a:t>図書館</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ja-JP" dirty="0" smtClean="0"/>
              <a:t>図書館法（</a:t>
            </a:r>
            <a:r>
              <a:rPr lang="en-US" altLang="ja-JP" dirty="0" smtClean="0"/>
              <a:t>1950</a:t>
            </a:r>
            <a:r>
              <a:rPr lang="ja-JP" altLang="ja-JP" dirty="0" smtClean="0"/>
              <a:t>年）において図書館とは、地方公共団体、民法が規定する公益法人が設置する「図書、記録その他必要な資料を収集し、整理し、保存して、一般公衆の利用に供し、その教養、調査研究、</a:t>
            </a:r>
            <a:r>
              <a:rPr lang="ja-JP" altLang="ja-JP" dirty="0" smtClean="0">
                <a:solidFill>
                  <a:srgbClr val="FF0000"/>
                </a:solidFill>
              </a:rPr>
              <a:t>レクリエーション</a:t>
            </a:r>
            <a:r>
              <a:rPr lang="ja-JP" altLang="ja-JP" dirty="0" smtClean="0"/>
              <a:t>等に資することを目的とする施設」をいい、博物館とは別の助成、規制を受けることとなる。</a:t>
            </a:r>
            <a:endParaRPr lang="en-US" altLang="ja-JP" dirty="0" smtClean="0"/>
          </a:p>
          <a:p>
            <a:r>
              <a:rPr lang="ja-JP" altLang="ja-JP" dirty="0" smtClean="0"/>
              <a:t>観光とレクリエーションの関係は博物館と同じである。なお、博物館法も図書館法も教育基本法の指針性のもとに制定されたものである。</a:t>
            </a:r>
            <a:endParaRPr kumimoji="1" lang="ja-JP" alt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20000"/>
              <a:lumOff val="80000"/>
            </a:schemeClr>
          </a:solidFill>
          <a:ln>
            <a:solidFill>
              <a:schemeClr val="tx1">
                <a:lumMod val="95000"/>
                <a:lumOff val="5000"/>
              </a:schemeClr>
            </a:solidFill>
          </a:ln>
        </p:spPr>
        <p:txBody>
          <a:bodyPr>
            <a:normAutofit/>
          </a:bodyPr>
          <a:lstStyle/>
          <a:p>
            <a:r>
              <a:rPr lang="ja-JP" altLang="ja-JP" b="1" dirty="0" smtClean="0"/>
              <a:t>興行場</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fontScale="77500" lnSpcReduction="20000"/>
          </a:bodyPr>
          <a:lstStyle/>
          <a:p>
            <a:r>
              <a:rPr lang="ja-JP" altLang="ja-JP" dirty="0" smtClean="0"/>
              <a:t>無形の観光資源を観光客に提供する場所に関する法制度としては興行場法及び公民館法がある。</a:t>
            </a:r>
            <a:endParaRPr lang="en-US" altLang="ja-JP" dirty="0" smtClean="0"/>
          </a:p>
          <a:p>
            <a:r>
              <a:rPr lang="ja-JP" altLang="ja-JP" dirty="0" smtClean="0"/>
              <a:t>「興行場」とは、「映画、演劇、音楽、スポーツ、演芸又は観</a:t>
            </a:r>
            <a:r>
              <a:rPr lang="ja-JP" altLang="ja-JP" dirty="0" err="1" smtClean="0"/>
              <a:t>せ</a:t>
            </a:r>
            <a:r>
              <a:rPr lang="ja-JP" altLang="ja-JP" dirty="0" smtClean="0"/>
              <a:t>物を、公衆に見せ、又は聞かせる施設」をいい、業として興行場を経営する「興行場営業」は、都道府県知事（保健所を設置する市又は特別区にあっては、市長又は区長）の許可を受けなければならない。興行場法は提案理由説明に「これら多数人の集合出入りする場所の衞生上の取締りは、公衆衞生の見地から軽視することができない問題でありますので、この際統一的な基準を定めて、その徹底強化をはかるためこれらの法律案を提出」とあるように、その目的は観光振興ではないものの、観光資源を律する法制度として機能している。</a:t>
            </a:r>
            <a:endParaRPr lang="en-US" altLang="ja-JP" dirty="0" smtClean="0"/>
          </a:p>
          <a:p>
            <a:r>
              <a:rPr lang="ja-JP" altLang="ja-JP" dirty="0" smtClean="0"/>
              <a:t>興行場法は公衆衛生の確保を法目的とすることから、観光とレクリエーションを峻別する必要性がない。なお、我国においては博物館と博覧会</a:t>
            </a:r>
            <a:r>
              <a:rPr lang="en-US" altLang="ja-JP" dirty="0" smtClean="0"/>
              <a:t>(</a:t>
            </a:r>
            <a:r>
              <a:rPr lang="ja-JP" altLang="ja-JP" dirty="0" smtClean="0"/>
              <a:t>興行場</a:t>
            </a:r>
            <a:r>
              <a:rPr lang="en-US" altLang="ja-JP" dirty="0" smtClean="0"/>
              <a:t>)</a:t>
            </a:r>
            <a:r>
              <a:rPr lang="ja-JP" altLang="ja-JP" dirty="0" smtClean="0"/>
              <a:t>は西洋文明をうけいれる場として両者あいまって発展してきた。</a:t>
            </a:r>
          </a:p>
          <a:p>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ja-JP" b="1" dirty="0" smtClean="0"/>
              <a:t>客観的評価</a:t>
            </a:r>
            <a:r>
              <a:rPr lang="ja-JP" altLang="en-US" b="1" dirty="0" smtClean="0"/>
              <a:t>（情報論）</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ja-JP" dirty="0" smtClean="0"/>
              <a:t>規範性のある観光資源に関する法制度は、</a:t>
            </a:r>
            <a:r>
              <a:rPr lang="ja-JP" altLang="ja-JP" dirty="0" smtClean="0">
                <a:solidFill>
                  <a:srgbClr val="FF0000"/>
                </a:solidFill>
              </a:rPr>
              <a:t>観光資源の範疇化</a:t>
            </a:r>
            <a:r>
              <a:rPr lang="ja-JP" altLang="ja-JP" dirty="0" smtClean="0"/>
              <a:t>を行うための</a:t>
            </a:r>
            <a:r>
              <a:rPr lang="ja-JP" altLang="ja-JP" dirty="0" smtClean="0">
                <a:solidFill>
                  <a:srgbClr val="FF0000"/>
                </a:solidFill>
              </a:rPr>
              <a:t>評価制度</a:t>
            </a:r>
            <a:r>
              <a:rPr lang="ja-JP" altLang="ja-JP" dirty="0" smtClean="0"/>
              <a:t>を伴うもの</a:t>
            </a:r>
            <a:endParaRPr lang="en-US" altLang="ja-JP" dirty="0" smtClean="0"/>
          </a:p>
          <a:p>
            <a:r>
              <a:rPr lang="ja-JP" altLang="ja-JP" dirty="0" smtClean="0">
                <a:solidFill>
                  <a:srgbClr val="FF0000"/>
                </a:solidFill>
              </a:rPr>
              <a:t>評価のための手続</a:t>
            </a:r>
            <a:r>
              <a:rPr lang="ja-JP" altLang="ja-JP" dirty="0" smtClean="0"/>
              <a:t>及び</a:t>
            </a:r>
            <a:r>
              <a:rPr lang="ja-JP" altLang="ja-JP" dirty="0" smtClean="0">
                <a:solidFill>
                  <a:srgbClr val="FF0000"/>
                </a:solidFill>
              </a:rPr>
              <a:t>評価された観光資源の規制及び助成に関する法制度</a:t>
            </a:r>
            <a:r>
              <a:rPr lang="ja-JP" altLang="ja-JP" dirty="0" smtClean="0"/>
              <a:t>を伴うもの</a:t>
            </a:r>
            <a:endParaRPr lang="en-US" altLang="ja-JP" dirty="0" smtClean="0"/>
          </a:p>
          <a:p>
            <a:r>
              <a:rPr lang="ja-JP" altLang="ja-JP" dirty="0" smtClean="0"/>
              <a:t>そのためには観光資源に関する</a:t>
            </a:r>
            <a:r>
              <a:rPr lang="ja-JP" altLang="ja-JP" dirty="0" smtClean="0">
                <a:solidFill>
                  <a:srgbClr val="FF0000"/>
                </a:solidFill>
              </a:rPr>
              <a:t>情報公開</a:t>
            </a:r>
            <a:r>
              <a:rPr lang="ja-JP" altLang="ja-JP" dirty="0" smtClean="0"/>
              <a:t>と</a:t>
            </a:r>
            <a:r>
              <a:rPr lang="ja-JP" altLang="ja-JP" dirty="0" smtClean="0">
                <a:solidFill>
                  <a:srgbClr val="FF0000"/>
                </a:solidFill>
              </a:rPr>
              <a:t>評価制度</a:t>
            </a:r>
            <a:r>
              <a:rPr lang="ja-JP" altLang="ja-JP" dirty="0" smtClean="0"/>
              <a:t>の遵守を義務付けすることが課題</a:t>
            </a:r>
          </a:p>
          <a:p>
            <a:endParaRPr kumimoji="1" lang="ja-JP" alt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20000"/>
              <a:lumOff val="80000"/>
            </a:schemeClr>
          </a:solidFill>
        </p:spPr>
        <p:txBody>
          <a:bodyPr/>
          <a:lstStyle/>
          <a:p>
            <a:r>
              <a:rPr lang="ja-JP" altLang="ja-JP" b="1" dirty="0" smtClean="0"/>
              <a:t>公民館</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92500" lnSpcReduction="10000"/>
          </a:bodyPr>
          <a:lstStyle/>
          <a:p>
            <a:r>
              <a:rPr lang="ja-JP" altLang="ja-JP" dirty="0" smtClean="0"/>
              <a:t>公民館は、展示会等の開催、図書、記録、模型、資料等を備えその利用を図ること、体育、レ</a:t>
            </a:r>
            <a:r>
              <a:rPr lang="ja-JP" altLang="ja-JP" dirty="0" smtClean="0">
                <a:solidFill>
                  <a:srgbClr val="FF0000"/>
                </a:solidFill>
              </a:rPr>
              <a:t>クリエーシヨン</a:t>
            </a:r>
            <a:r>
              <a:rPr lang="ja-JP" altLang="ja-JP" dirty="0" smtClean="0"/>
              <a:t>等に関する集会を開催することを目的として、社会教育法の規制と助成を受けるものであるが、無形の観光資源のうち興行として成立しないものの維持を図ることに資するものとしても機能している。</a:t>
            </a:r>
            <a:endParaRPr lang="en-US" altLang="ja-JP" dirty="0" smtClean="0"/>
          </a:p>
          <a:p>
            <a:r>
              <a:rPr lang="ja-JP" altLang="ja-JP" dirty="0" smtClean="0"/>
              <a:t>国立劇場法</a:t>
            </a:r>
            <a:r>
              <a:rPr lang="en-US" altLang="ja-JP" dirty="0" smtClean="0"/>
              <a:t>(</a:t>
            </a:r>
            <a:r>
              <a:rPr lang="ja-JP" altLang="ja-JP" dirty="0" smtClean="0"/>
              <a:t>現在は独立行政法人日本芸術文化振興法</a:t>
            </a:r>
            <a:r>
              <a:rPr lang="en-US" altLang="ja-JP" dirty="0" smtClean="0"/>
              <a:t>)</a:t>
            </a:r>
            <a:r>
              <a:rPr lang="ja-JP" altLang="ja-JP" dirty="0" smtClean="0"/>
              <a:t>も、芸能について無形文化財としての指定により保護することとされていたが、その保存と振興を図るために国立劇場を建設すべきであるとの気運が高まり、制定されたものである。</a:t>
            </a:r>
            <a:r>
              <a:rPr lang="en-US" altLang="ja-JP" dirty="0" smtClean="0"/>
              <a:t> </a:t>
            </a:r>
            <a:endParaRPr lang="ja-JP" altLang="ja-JP" dirty="0" smtClean="0"/>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60648"/>
            <a:ext cx="8229600" cy="6408712"/>
          </a:xfrm>
        </p:spPr>
        <p:txBody>
          <a:bodyPr>
            <a:normAutofit fontScale="85000" lnSpcReduction="10000"/>
          </a:bodyPr>
          <a:lstStyle/>
          <a:p>
            <a:pPr>
              <a:buNone/>
            </a:pPr>
            <a:r>
              <a:rPr lang="ja-JP" altLang="en-US" dirty="0" smtClean="0"/>
              <a:t>①　</a:t>
            </a:r>
            <a:r>
              <a:rPr lang="ja-JP" altLang="ja-JP" dirty="0" smtClean="0"/>
              <a:t>観光概念はあいまい</a:t>
            </a:r>
            <a:r>
              <a:rPr lang="ja-JP" altLang="en-US" dirty="0" smtClean="0"/>
              <a:t>。</a:t>
            </a:r>
            <a:r>
              <a:rPr lang="ja-JP" altLang="ja-JP" dirty="0" smtClean="0"/>
              <a:t>法制度として観光資源全体の範疇化は困難</a:t>
            </a:r>
            <a:endParaRPr lang="en-US" altLang="ja-JP" dirty="0" smtClean="0"/>
          </a:p>
          <a:p>
            <a:pPr>
              <a:buNone/>
            </a:pPr>
            <a:r>
              <a:rPr lang="ja-JP" altLang="en-US" dirty="0" smtClean="0"/>
              <a:t>②　</a:t>
            </a:r>
            <a:r>
              <a:rPr lang="ja-JP" altLang="ja-JP" dirty="0" smtClean="0"/>
              <a:t>従って観光以外の観点から評価することとなってしまう。</a:t>
            </a:r>
            <a:endParaRPr lang="en-US" altLang="ja-JP" dirty="0" smtClean="0"/>
          </a:p>
          <a:p>
            <a:pPr>
              <a:buNone/>
            </a:pPr>
            <a:r>
              <a:rPr lang="ja-JP" altLang="en-US" dirty="0" smtClean="0"/>
              <a:t>　</a:t>
            </a:r>
            <a:r>
              <a:rPr lang="ja-JP" altLang="ja-JP" dirty="0" smtClean="0"/>
              <a:t>たとえば</a:t>
            </a:r>
            <a:r>
              <a:rPr lang="ja-JP" altLang="ja-JP" dirty="0" smtClean="0">
                <a:solidFill>
                  <a:srgbClr val="FF0000"/>
                </a:solidFill>
              </a:rPr>
              <a:t>文化財保護法</a:t>
            </a:r>
            <a:r>
              <a:rPr lang="ja-JP" altLang="ja-JP" dirty="0" smtClean="0"/>
              <a:t>においては、</a:t>
            </a:r>
            <a:r>
              <a:rPr lang="ja-JP" altLang="ja-JP" dirty="0" smtClean="0">
                <a:solidFill>
                  <a:srgbClr val="FF0000"/>
                </a:solidFill>
              </a:rPr>
              <a:t>「歴史上」「学術上」「芸術上」「鑑賞上」価値の高いものを範疇化</a:t>
            </a:r>
            <a:r>
              <a:rPr lang="ja-JP" altLang="ja-JP" dirty="0" smtClean="0"/>
              <a:t>しており、それぞれ専門家集団が対応している。世界の文化遺産及び自然遺産の保護に関する条約において、「文化遺産」とは、歴史上、芸術上又は学術上顕著な普遍的価値を有するもの、「自然遺産」とは、観賞上又は学術上顕著な普遍的価値を有するものと規定し、</a:t>
            </a:r>
            <a:r>
              <a:rPr lang="ja-JP" altLang="ja-JP" dirty="0" smtClean="0">
                <a:solidFill>
                  <a:srgbClr val="FF0000"/>
                </a:solidFill>
              </a:rPr>
              <a:t>観光上の普遍的価値を有するものとはされない</a:t>
            </a:r>
            <a:r>
              <a:rPr lang="ja-JP" altLang="ja-JP" dirty="0" smtClean="0"/>
              <a:t>。</a:t>
            </a:r>
            <a:endParaRPr lang="en-US" altLang="ja-JP" dirty="0" smtClean="0"/>
          </a:p>
          <a:p>
            <a:r>
              <a:rPr lang="ja-JP" altLang="ja-JP" dirty="0" smtClean="0"/>
              <a:t>法制度による範疇化は助成、規制等の具体的政策の裏づけがあって意味があり、現状では学術上、芸術上の価値とは別に</a:t>
            </a:r>
            <a:r>
              <a:rPr lang="ja-JP" altLang="ja-JP" dirty="0" smtClean="0">
                <a:solidFill>
                  <a:srgbClr val="FF0000"/>
                </a:solidFill>
              </a:rPr>
              <a:t>観光上の価値として範疇化ができる状況ではない。</a:t>
            </a:r>
          </a:p>
          <a:p>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2">
              <a:lumMod val="20000"/>
              <a:lumOff val="80000"/>
            </a:schemeClr>
          </a:solidFill>
          <a:ln>
            <a:solidFill>
              <a:schemeClr val="accent1"/>
            </a:solidFill>
          </a:ln>
        </p:spPr>
        <p:txBody>
          <a:bodyPr/>
          <a:lstStyle/>
          <a:p>
            <a:r>
              <a:rPr lang="ja-JP" altLang="ja-JP" dirty="0" smtClean="0"/>
              <a:t>「みにくいアヒルの子の定理」</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85000" lnSpcReduction="10000"/>
          </a:bodyPr>
          <a:lstStyle/>
          <a:p>
            <a:r>
              <a:rPr lang="ja-JP" altLang="ja-JP" dirty="0" smtClean="0"/>
              <a:t>純粋に「客観的」な分類の原理的な不可能性が、「みにくいアヒルの子の定理」によって論理的に証明されてしまっているとされる。</a:t>
            </a:r>
            <a:endParaRPr lang="en-US" altLang="ja-JP" dirty="0" smtClean="0"/>
          </a:p>
          <a:p>
            <a:r>
              <a:rPr lang="ja-JP" altLang="ja-JP" dirty="0" smtClean="0"/>
              <a:t>この定理が意味することは明白である。人間の認知パターンから独立した客観的な性質をことごとく選んでそれらを等価とみなす限り、そもそも分類という作業は成立しないということである。</a:t>
            </a:r>
            <a:endParaRPr lang="en-US" altLang="ja-JP" dirty="0" smtClean="0"/>
          </a:p>
          <a:p>
            <a:r>
              <a:rPr lang="ja-JP" altLang="ja-JP" dirty="0" smtClean="0"/>
              <a:t>逆に言えば、分類することは重要な基準を選ぶこと自体ということである。従って</a:t>
            </a:r>
            <a:r>
              <a:rPr lang="ja-JP" altLang="ja-JP" dirty="0" smtClean="0">
                <a:solidFill>
                  <a:srgbClr val="FF0000"/>
                </a:solidFill>
              </a:rPr>
              <a:t>分類することは世界観の表明であり、思想の構築なのである</a:t>
            </a:r>
            <a:r>
              <a:rPr lang="ja-JP" altLang="ja-JP" dirty="0" smtClean="0"/>
              <a:t>。芸術上等の価値は観光上の価値に比べれば規範性は維持できると認識されて範疇化がなされているものの、その客観性は絶対的なものではないわけである。</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1066130"/>
          </a:xfrm>
          <a:solidFill>
            <a:schemeClr val="accent1">
              <a:lumMod val="20000"/>
              <a:lumOff val="80000"/>
            </a:schemeClr>
          </a:solidFill>
          <a:ln>
            <a:solidFill>
              <a:schemeClr val="accent1"/>
            </a:solidFill>
          </a:ln>
        </p:spPr>
        <p:txBody>
          <a:bodyPr>
            <a:normAutofit/>
          </a:bodyPr>
          <a:lstStyle/>
          <a:p>
            <a:r>
              <a:rPr lang="ja-JP" altLang="en-US" b="1" dirty="0" smtClean="0"/>
              <a:t>生産者のため評価制度は廃止</a:t>
            </a:r>
            <a:endParaRPr kumimoji="1" lang="ja-JP" altLang="en-US" dirty="0"/>
          </a:p>
        </p:txBody>
      </p:sp>
      <p:sp>
        <p:nvSpPr>
          <p:cNvPr id="3" name="コンテンツ プレースホルダ 2"/>
          <p:cNvSpPr>
            <a:spLocks noGrp="1"/>
          </p:cNvSpPr>
          <p:nvPr>
            <p:ph idx="1"/>
          </p:nvPr>
        </p:nvSpPr>
        <p:spPr>
          <a:xfrm>
            <a:off x="457200" y="1340768"/>
            <a:ext cx="8229600" cy="5328592"/>
          </a:xfrm>
        </p:spPr>
        <p:txBody>
          <a:bodyPr>
            <a:normAutofit lnSpcReduction="10000"/>
          </a:bodyPr>
          <a:lstStyle/>
          <a:p>
            <a:r>
              <a:rPr lang="ja-JP" altLang="ja-JP" dirty="0" smtClean="0">
                <a:solidFill>
                  <a:srgbClr val="FF0000"/>
                </a:solidFill>
              </a:rPr>
              <a:t>輸出検査法（</a:t>
            </a:r>
            <a:r>
              <a:rPr lang="en-US" altLang="ja-JP" dirty="0" smtClean="0">
                <a:solidFill>
                  <a:srgbClr val="FF0000"/>
                </a:solidFill>
              </a:rPr>
              <a:t>1957</a:t>
            </a:r>
            <a:r>
              <a:rPr lang="ja-JP" altLang="ja-JP" dirty="0" smtClean="0">
                <a:solidFill>
                  <a:srgbClr val="FF0000"/>
                </a:solidFill>
              </a:rPr>
              <a:t>年）</a:t>
            </a:r>
            <a:r>
              <a:rPr lang="ja-JP" altLang="ja-JP" dirty="0" smtClean="0"/>
              <a:t>「輸出品の声価の維持及び向上」指定貨物について、品質の検査基準を定めなければならない。その品目並びにその品質を識別するための等級及びその基準を定めることができるとされていたが、</a:t>
            </a:r>
            <a:r>
              <a:rPr lang="en-US" altLang="ja-JP" dirty="0" smtClean="0">
                <a:solidFill>
                  <a:srgbClr val="FF0000"/>
                </a:solidFill>
              </a:rPr>
              <a:t>1997</a:t>
            </a:r>
            <a:r>
              <a:rPr lang="ja-JP" altLang="ja-JP" dirty="0" smtClean="0">
                <a:solidFill>
                  <a:srgbClr val="FF0000"/>
                </a:solidFill>
              </a:rPr>
              <a:t>年廃止</a:t>
            </a:r>
            <a:r>
              <a:rPr lang="ja-JP" altLang="ja-JP" dirty="0" smtClean="0"/>
              <a:t>された。</a:t>
            </a:r>
            <a:endParaRPr lang="en-US" altLang="ja-JP" dirty="0" smtClean="0"/>
          </a:p>
          <a:p>
            <a:r>
              <a:rPr lang="ja-JP" altLang="ja-JP" dirty="0" smtClean="0">
                <a:solidFill>
                  <a:srgbClr val="FF0000"/>
                </a:solidFill>
              </a:rPr>
              <a:t>酒税法</a:t>
            </a:r>
            <a:r>
              <a:rPr lang="ja-JP" altLang="ja-JP" dirty="0" smtClean="0"/>
              <a:t>は税率を定める</a:t>
            </a:r>
            <a:r>
              <a:rPr lang="ja-JP" altLang="ja-JP" dirty="0" smtClean="0">
                <a:solidFill>
                  <a:srgbClr val="FF0000"/>
                </a:solidFill>
              </a:rPr>
              <a:t>紋別制度を廃止</a:t>
            </a:r>
            <a:r>
              <a:rPr lang="ja-JP" altLang="ja-JP" dirty="0" smtClean="0"/>
              <a:t>し、</a:t>
            </a:r>
            <a:r>
              <a:rPr lang="ja-JP" altLang="ja-JP" dirty="0" smtClean="0">
                <a:solidFill>
                  <a:srgbClr val="FF0000"/>
                </a:solidFill>
              </a:rPr>
              <a:t>食糧管理法</a:t>
            </a:r>
            <a:r>
              <a:rPr lang="ja-JP" altLang="ja-JP" dirty="0" smtClean="0"/>
              <a:t>に基づき買上価格を定める</a:t>
            </a:r>
            <a:r>
              <a:rPr lang="ja-JP" altLang="ja-JP" dirty="0" smtClean="0">
                <a:solidFill>
                  <a:srgbClr val="FF0000"/>
                </a:solidFill>
              </a:rPr>
              <a:t>米の等級制度</a:t>
            </a:r>
            <a:r>
              <a:rPr lang="ja-JP" altLang="ja-JP" dirty="0" smtClean="0"/>
              <a:t>も</a:t>
            </a:r>
            <a:r>
              <a:rPr lang="en-US" altLang="ja-JP" dirty="0" smtClean="0"/>
              <a:t>1995</a:t>
            </a:r>
            <a:r>
              <a:rPr lang="ja-JP" altLang="ja-JP" dirty="0" smtClean="0"/>
              <a:t>年に廃止された。</a:t>
            </a:r>
            <a:endParaRPr lang="en-US" altLang="ja-JP" dirty="0" smtClean="0"/>
          </a:p>
          <a:p>
            <a:r>
              <a:rPr lang="ja-JP" altLang="ja-JP" dirty="0" smtClean="0">
                <a:solidFill>
                  <a:srgbClr val="FF0000"/>
                </a:solidFill>
              </a:rPr>
              <a:t>供給者の利便のための公的評価制度は廃止される傾向にある。</a:t>
            </a:r>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TotalTime>
  <Words>7449</Words>
  <Application>Microsoft Office PowerPoint</Application>
  <PresentationFormat>画面に合わせる (4:3)</PresentationFormat>
  <Paragraphs>243</Paragraphs>
  <Slides>60</Slides>
  <Notes>8</Notes>
  <HiddenSlides>3</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60</vt:i4>
      </vt:variant>
    </vt:vector>
  </HeadingPairs>
  <TitlesOfParts>
    <vt:vector size="62" baseType="lpstr">
      <vt:lpstr>Office テーマ</vt:lpstr>
      <vt:lpstr>スライド</vt:lpstr>
      <vt:lpstr>観光資源制度  ～心と規制が生み出す観光資源～</vt:lpstr>
      <vt:lpstr>スライド 2</vt:lpstr>
      <vt:lpstr>規制と人流ビジネスの関係</vt:lpstr>
      <vt:lpstr>基本法が規定する「観光資源」</vt:lpstr>
      <vt:lpstr>観光資源のカテゴリー（範疇）化</vt:lpstr>
      <vt:lpstr>客観的評価（情報論）</vt:lpstr>
      <vt:lpstr>スライド 7</vt:lpstr>
      <vt:lpstr>「みにくいアヒルの子の定理」</vt:lpstr>
      <vt:lpstr>生産者のため評価制度は廃止</vt:lpstr>
      <vt:lpstr>消費者保護のための評価</vt:lpstr>
      <vt:lpstr>観光地の範疇化</vt:lpstr>
      <vt:lpstr>観光資源としての温泉と温泉法　</vt:lpstr>
      <vt:lpstr>温泉法の温泉の定義</vt:lpstr>
      <vt:lpstr>温泉表示の法的問題</vt:lpstr>
      <vt:lpstr>スライド 15</vt:lpstr>
      <vt:lpstr>範疇化のヒエラルキー</vt:lpstr>
      <vt:lpstr>世界遺産条約</vt:lpstr>
      <vt:lpstr>白神山地、白川郷、知床</vt:lpstr>
      <vt:lpstr>世界遺産運動の後進性</vt:lpstr>
      <vt:lpstr>文化財保護法のスキーム (有形文化財の例)</vt:lpstr>
      <vt:lpstr>文化財の定義 （心が生み出すもの）</vt:lpstr>
      <vt:lpstr>格付の拡大詳細化(評価システム)</vt:lpstr>
      <vt:lpstr>文化財のヒエラルキー的思想に対する注意</vt:lpstr>
      <vt:lpstr>スライド 24</vt:lpstr>
      <vt:lpstr>登録と指定の大きな制度的違い</vt:lpstr>
      <vt:lpstr>スライド 26</vt:lpstr>
      <vt:lpstr>スライド 27</vt:lpstr>
      <vt:lpstr>「坂網猟」の文化財範疇化 県と市での食い違いの例</vt:lpstr>
      <vt:lpstr>スライド 29</vt:lpstr>
      <vt:lpstr>スライド 30</vt:lpstr>
      <vt:lpstr>優れた自然の風景地</vt:lpstr>
      <vt:lpstr>自然公園法</vt:lpstr>
      <vt:lpstr>景観</vt:lpstr>
      <vt:lpstr>観光立国推進基本法の規範性</vt:lpstr>
      <vt:lpstr>歴史的風土</vt:lpstr>
      <vt:lpstr>歴史的風土の保存に関する特別措置法案についての提案理由説明</vt:lpstr>
      <vt:lpstr>良好な景観</vt:lpstr>
      <vt:lpstr>1946年11月26日貴族院本会議における男爵團伊能発言</vt:lpstr>
      <vt:lpstr>景観法（２００４）</vt:lpstr>
      <vt:lpstr>スライド 40</vt:lpstr>
      <vt:lpstr>文化観光資源の保護による規制</vt:lpstr>
      <vt:lpstr>文化的景観の文化財化</vt:lpstr>
      <vt:lpstr>自然観光資源における 日常・非日常の相対化</vt:lpstr>
      <vt:lpstr>田舎では必要なかった自然公園</vt:lpstr>
      <vt:lpstr>　規制制度による観光資源化</vt:lpstr>
      <vt:lpstr>賭博</vt:lpstr>
      <vt:lpstr>パチンコ産業</vt:lpstr>
      <vt:lpstr>ＩＲ（インテグレーテッドリゾート）法案</vt:lpstr>
      <vt:lpstr>風俗、猥褻</vt:lpstr>
      <vt:lpstr>ダンス営業</vt:lpstr>
      <vt:lpstr>飲食物</vt:lpstr>
      <vt:lpstr>マリファナの動向</vt:lpstr>
      <vt:lpstr>動物虐待、暴力等</vt:lpstr>
      <vt:lpstr>動物の愛護及び管理に関する法律</vt:lpstr>
      <vt:lpstr>ボクシングの合法化</vt:lpstr>
      <vt:lpstr>娯楽としての囲碁、軽業</vt:lpstr>
      <vt:lpstr>博物館</vt:lpstr>
      <vt:lpstr>図書館</vt:lpstr>
      <vt:lpstr>興行場</vt:lpstr>
      <vt:lpstr>公民館</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観光と税制</dc:title>
  <dc:creator>owner</dc:creator>
  <cp:lastModifiedBy>teramae</cp:lastModifiedBy>
  <cp:revision>15</cp:revision>
  <dcterms:created xsi:type="dcterms:W3CDTF">2014-03-13T23:57:55Z</dcterms:created>
  <dcterms:modified xsi:type="dcterms:W3CDTF">2014-06-03T01:39:38Z</dcterms:modified>
</cp:coreProperties>
</file>