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0"/>
  </p:notesMasterIdLst>
  <p:sldIdLst>
    <p:sldId id="256" r:id="rId2"/>
    <p:sldId id="366" r:id="rId3"/>
    <p:sldId id="333" r:id="rId4"/>
    <p:sldId id="334" r:id="rId5"/>
    <p:sldId id="337" r:id="rId6"/>
    <p:sldId id="367" r:id="rId7"/>
    <p:sldId id="335" r:id="rId8"/>
    <p:sldId id="368" r:id="rId9"/>
    <p:sldId id="384" r:id="rId10"/>
    <p:sldId id="385" r:id="rId11"/>
    <p:sldId id="338" r:id="rId12"/>
    <p:sldId id="340" r:id="rId13"/>
    <p:sldId id="339" r:id="rId14"/>
    <p:sldId id="293" r:id="rId15"/>
    <p:sldId id="294" r:id="rId16"/>
    <p:sldId id="370" r:id="rId17"/>
    <p:sldId id="295" r:id="rId18"/>
    <p:sldId id="304" r:id="rId19"/>
    <p:sldId id="296" r:id="rId20"/>
    <p:sldId id="297" r:id="rId21"/>
    <p:sldId id="300" r:id="rId22"/>
    <p:sldId id="306" r:id="rId23"/>
    <p:sldId id="307" r:id="rId24"/>
    <p:sldId id="308" r:id="rId25"/>
    <p:sldId id="303" r:id="rId26"/>
    <p:sldId id="309" r:id="rId27"/>
    <p:sldId id="310" r:id="rId28"/>
    <p:sldId id="311" r:id="rId29"/>
    <p:sldId id="312" r:id="rId30"/>
    <p:sldId id="348" r:id="rId31"/>
    <p:sldId id="313" r:id="rId32"/>
    <p:sldId id="372" r:id="rId33"/>
    <p:sldId id="371" r:id="rId34"/>
    <p:sldId id="314" r:id="rId35"/>
    <p:sldId id="373" r:id="rId36"/>
    <p:sldId id="349" r:id="rId37"/>
    <p:sldId id="315" r:id="rId38"/>
    <p:sldId id="350" r:id="rId39"/>
    <p:sldId id="316" r:id="rId40"/>
    <p:sldId id="351" r:id="rId41"/>
    <p:sldId id="318" r:id="rId42"/>
    <p:sldId id="319" r:id="rId43"/>
    <p:sldId id="321" r:id="rId44"/>
    <p:sldId id="360" r:id="rId45"/>
    <p:sldId id="377" r:id="rId46"/>
    <p:sldId id="359" r:id="rId47"/>
    <p:sldId id="378" r:id="rId48"/>
    <p:sldId id="322" r:id="rId49"/>
    <p:sldId id="323" r:id="rId50"/>
    <p:sldId id="324" r:id="rId51"/>
    <p:sldId id="327" r:id="rId52"/>
    <p:sldId id="320" r:id="rId53"/>
    <p:sldId id="328" r:id="rId54"/>
    <p:sldId id="361" r:id="rId55"/>
    <p:sldId id="332" r:id="rId56"/>
    <p:sldId id="379" r:id="rId57"/>
    <p:sldId id="331" r:id="rId58"/>
    <p:sldId id="380" r:id="rId59"/>
    <p:sldId id="362" r:id="rId60"/>
    <p:sldId id="383" r:id="rId61"/>
    <p:sldId id="329" r:id="rId62"/>
    <p:sldId id="330" r:id="rId63"/>
    <p:sldId id="365" r:id="rId64"/>
    <p:sldId id="375" r:id="rId65"/>
    <p:sldId id="275" r:id="rId66"/>
    <p:sldId id="279" r:id="rId67"/>
    <p:sldId id="280" r:id="rId68"/>
    <p:sldId id="281" r:id="rId69"/>
    <p:sldId id="282" r:id="rId70"/>
    <p:sldId id="283" r:id="rId71"/>
    <p:sldId id="284" r:id="rId72"/>
    <p:sldId id="285" r:id="rId73"/>
    <p:sldId id="286" r:id="rId74"/>
    <p:sldId id="287" r:id="rId75"/>
    <p:sldId id="288" r:id="rId76"/>
    <p:sldId id="289" r:id="rId77"/>
    <p:sldId id="290" r:id="rId78"/>
    <p:sldId id="291" r:id="rId7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7484"/>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FE2A02-EC98-425F-AED7-AE32AC661C7D}" type="datetimeFigureOut">
              <a:rPr kumimoji="1" lang="ja-JP" altLang="en-US" smtClean="0"/>
              <a:pPr/>
              <a:t>2014/5/25</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61B888-6099-4B85-8E00-3659F9B9B9B8}"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B61B888-6099-4B85-8E00-3659F9B9B9B8}"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F0CC56C-2A38-4180-8412-5FBF3F7969FA}" type="slidenum">
              <a:rPr kumimoji="1" lang="ja-JP" altLang="en-US" smtClean="0"/>
              <a:pPr/>
              <a:t>72</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F0CC56C-2A38-4180-8412-5FBF3F7969FA}" type="slidenum">
              <a:rPr kumimoji="1" lang="ja-JP" altLang="en-US" smtClean="0"/>
              <a:pPr/>
              <a:t>74</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F0CC56C-2A38-4180-8412-5FBF3F7969FA}" type="slidenum">
              <a:rPr kumimoji="1" lang="ja-JP" altLang="en-US" smtClean="0"/>
              <a:pPr/>
              <a:t>75</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F0CC56C-2A38-4180-8412-5FBF3F7969FA}" type="slidenum">
              <a:rPr kumimoji="1" lang="ja-JP" altLang="en-US" smtClean="0"/>
              <a:pPr/>
              <a:t>76</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F0CC56C-2A38-4180-8412-5FBF3F7969FA}" type="slidenum">
              <a:rPr kumimoji="1" lang="ja-JP" altLang="en-US" smtClean="0"/>
              <a:pPr/>
              <a:t>77</a:t>
            </a:fld>
            <a:endParaRPr kumimoji="1" lang="ja-JP"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F0CC56C-2A38-4180-8412-5FBF3F7969FA}" type="slidenum">
              <a:rPr kumimoji="1" lang="ja-JP" altLang="en-US" smtClean="0"/>
              <a:pPr/>
              <a:t>78</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07C7662-989A-4611-9D5E-22E1DE056DB7}" type="slidenum">
              <a:rPr kumimoji="1" lang="ja-JP" altLang="en-US" smtClean="0"/>
              <a:pPr/>
              <a:t>22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0340C91-93B2-401F-998D-16D3520C07C9}" type="slidenum">
              <a:rPr kumimoji="1" lang="ja-JP" altLang="en-US" smtClean="0"/>
              <a:pPr/>
              <a:t>24</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9561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9562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7D6EC05-6335-4ACF-9520-B6CD4F0BC190}" type="slidenum">
              <a:rPr lang="ja-JP" altLang="en-US" smtClean="0">
                <a:latin typeface="Arial" pitchFamily="34" charset="0"/>
              </a:rPr>
              <a:pPr/>
              <a:t>66</a:t>
            </a:fld>
            <a:endParaRPr lang="ja-JP" alt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F0CC56C-2A38-4180-8412-5FBF3F7969FA}" type="slidenum">
              <a:rPr kumimoji="1" lang="ja-JP" altLang="en-US" smtClean="0"/>
              <a:pPr/>
              <a:t>67</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F0CC56C-2A38-4180-8412-5FBF3F7969FA}" type="slidenum">
              <a:rPr kumimoji="1" lang="ja-JP" altLang="en-US" smtClean="0"/>
              <a:pPr/>
              <a:t>68</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F0CC56C-2A38-4180-8412-5FBF3F7969FA}" type="slidenum">
              <a:rPr kumimoji="1" lang="ja-JP" altLang="en-US" smtClean="0"/>
              <a:pPr/>
              <a:t>69</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F0CC56C-2A38-4180-8412-5FBF3F7969FA}" type="slidenum">
              <a:rPr kumimoji="1" lang="ja-JP" altLang="en-US" smtClean="0"/>
              <a:pPr/>
              <a:t>70</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F0CC56C-2A38-4180-8412-5FBF3F7969FA}" type="slidenum">
              <a:rPr kumimoji="1" lang="ja-JP" altLang="en-US" smtClean="0"/>
              <a:pPr/>
              <a:t>71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C5DF51F-6657-48BC-8E79-8C939AA48D82}" type="datetimeFigureOut">
              <a:rPr kumimoji="1" lang="ja-JP" altLang="en-US" smtClean="0"/>
              <a:pPr/>
              <a:t>2014/5/25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A8BDE19-C77B-4CCB-8C36-81343D7207B4}"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C5DF51F-6657-48BC-8E79-8C939AA48D82}" type="datetimeFigureOut">
              <a:rPr kumimoji="1" lang="ja-JP" altLang="en-US" smtClean="0"/>
              <a:pPr/>
              <a:t>2014/5/25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A8BDE19-C77B-4CCB-8C36-81343D7207B4}"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C5DF51F-6657-48BC-8E79-8C939AA48D82}" type="datetimeFigureOut">
              <a:rPr kumimoji="1" lang="ja-JP" altLang="en-US" smtClean="0"/>
              <a:pPr/>
              <a:t>2014/5/25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A8BDE19-C77B-4CCB-8C36-81343D7207B4}"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C5DF51F-6657-48BC-8E79-8C939AA48D82}" type="datetimeFigureOut">
              <a:rPr kumimoji="1" lang="ja-JP" altLang="en-US" smtClean="0"/>
              <a:pPr/>
              <a:t>2014/5/25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A8BDE19-C77B-4CCB-8C36-81343D7207B4}"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9C5DF51F-6657-48BC-8E79-8C939AA48D82}" type="datetimeFigureOut">
              <a:rPr kumimoji="1" lang="ja-JP" altLang="en-US" smtClean="0"/>
              <a:pPr/>
              <a:t>2014/5/25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A8BDE19-C77B-4CCB-8C36-81343D7207B4}"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9C5DF51F-6657-48BC-8E79-8C939AA48D82}" type="datetimeFigureOut">
              <a:rPr kumimoji="1" lang="ja-JP" altLang="en-US" smtClean="0"/>
              <a:pPr/>
              <a:t>2014/5/25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A8BDE19-C77B-4CCB-8C36-81343D7207B4}"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9C5DF51F-6657-48BC-8E79-8C939AA48D82}" type="datetimeFigureOut">
              <a:rPr kumimoji="1" lang="ja-JP" altLang="en-US" smtClean="0"/>
              <a:pPr/>
              <a:t>2014/5/25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5A8BDE19-C77B-4CCB-8C36-81343D7207B4}"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C5DF51F-6657-48BC-8E79-8C939AA48D82}" type="datetimeFigureOut">
              <a:rPr kumimoji="1" lang="ja-JP" altLang="en-US" smtClean="0"/>
              <a:pPr/>
              <a:t>2014/5/25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5A8BDE19-C77B-4CCB-8C36-81343D7207B4}"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C5DF51F-6657-48BC-8E79-8C939AA48D82}" type="datetimeFigureOut">
              <a:rPr kumimoji="1" lang="ja-JP" altLang="en-US" smtClean="0"/>
              <a:pPr/>
              <a:t>2014/5/25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5A8BDE19-C77B-4CCB-8C36-81343D7207B4}"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C5DF51F-6657-48BC-8E79-8C939AA48D82}" type="datetimeFigureOut">
              <a:rPr kumimoji="1" lang="ja-JP" altLang="en-US" smtClean="0"/>
              <a:pPr/>
              <a:t>2014/5/25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A8BDE19-C77B-4CCB-8C36-81343D7207B4}"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C5DF51F-6657-48BC-8E79-8C939AA48D82}" type="datetimeFigureOut">
              <a:rPr kumimoji="1" lang="ja-JP" altLang="en-US" smtClean="0"/>
              <a:pPr/>
              <a:t>2014/5/25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A8BDE19-C77B-4CCB-8C36-81343D7207B4}"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5DF51F-6657-48BC-8E79-8C939AA48D82}" type="datetimeFigureOut">
              <a:rPr kumimoji="1" lang="ja-JP" altLang="en-US" smtClean="0"/>
              <a:pPr/>
              <a:t>2014/5/25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8BDE19-C77B-4CCB-8C36-81343D7207B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solidFill>
            <a:srgbClr val="FFFF00"/>
          </a:solidFill>
          <a:ln w="57150">
            <a:solidFill>
              <a:schemeClr val="tx1">
                <a:lumMod val="95000"/>
                <a:lumOff val="5000"/>
              </a:schemeClr>
            </a:solidFill>
          </a:ln>
        </p:spPr>
        <p:txBody>
          <a:bodyPr/>
          <a:lstStyle/>
          <a:p>
            <a:r>
              <a:rPr lang="ja-JP" altLang="en-US" dirty="0" smtClean="0"/>
              <a:t>戦後</a:t>
            </a:r>
            <a:r>
              <a:rPr kumimoji="1" lang="ja-JP" altLang="en-US" dirty="0" smtClean="0"/>
              <a:t>の観光政策</a:t>
            </a:r>
            <a:endParaRPr kumimoji="1" lang="ja-JP" altLang="en-US" dirty="0"/>
          </a:p>
        </p:txBody>
      </p:sp>
      <p:sp>
        <p:nvSpPr>
          <p:cNvPr id="3" name="サブタイトル 2"/>
          <p:cNvSpPr>
            <a:spLocks noGrp="1"/>
          </p:cNvSpPr>
          <p:nvPr>
            <p:ph type="subTitle" idx="1"/>
          </p:nvPr>
        </p:nvSpPr>
        <p:spPr>
          <a:xfrm>
            <a:off x="1371600" y="3886200"/>
            <a:ext cx="6400800" cy="694928"/>
          </a:xfrm>
        </p:spPr>
        <p:txBody>
          <a:bodyPr/>
          <a:lstStyle/>
          <a:p>
            <a:r>
              <a:rPr lang="ja-JP" altLang="en-US" dirty="0" smtClean="0">
                <a:solidFill>
                  <a:schemeClr val="tx1">
                    <a:lumMod val="85000"/>
                    <a:lumOff val="15000"/>
                  </a:schemeClr>
                </a:solidFill>
              </a:rPr>
              <a:t>外客保護、邦人保護、休日</a:t>
            </a:r>
            <a:endParaRPr kumimoji="1" lang="ja-JP" altLang="en-US"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lang="ja-JP" altLang="en-US" dirty="0" smtClean="0"/>
              <a:t>移民の世紀</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en-US" dirty="0" smtClean="0"/>
              <a:t>近代</a:t>
            </a:r>
            <a:r>
              <a:rPr kumimoji="1" lang="ja-JP" altLang="en-US" dirty="0" smtClean="0"/>
              <a:t>世界史の大部分は、現代の常識よりははるかに自由で動きの激しい、巨大なヒト、モノ、カネの移動の歴史</a:t>
            </a:r>
            <a:endParaRPr kumimoji="1" lang="en-US" altLang="ja-JP" dirty="0" smtClean="0"/>
          </a:p>
          <a:p>
            <a:r>
              <a:rPr kumimoji="1" lang="ja-JP" altLang="en-US" dirty="0" smtClean="0"/>
              <a:t>ＵＳＡは、１７世紀にはじまり１９世紀の大西洋で本格化したそうした移動なしでは成立しなかった</a:t>
            </a:r>
            <a:endParaRPr kumimoji="1" lang="en-US" altLang="ja-JP" dirty="0" smtClean="0"/>
          </a:p>
          <a:p>
            <a:r>
              <a:rPr lang="ja-JP" altLang="en-US" dirty="0" smtClean="0"/>
              <a:t>国家による規制も現代よりははるかに緩かった</a:t>
            </a:r>
            <a:endParaRPr lang="en-US" altLang="ja-JP" dirty="0" smtClean="0"/>
          </a:p>
          <a:p>
            <a:r>
              <a:rPr kumimoji="1" lang="ja-JP" altLang="en-US" dirty="0" smtClean="0"/>
              <a:t>航空機よる旅行が一般化し</a:t>
            </a:r>
            <a:r>
              <a:rPr lang="ja-JP" altLang="en-US" dirty="0" smtClean="0"/>
              <a:t>パスポートコントロールが本格化したのは、１９３０年以降のことである。それまではロシアをのぞき個人の自由の侵害とみなされがちであった</a:t>
            </a:r>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412776"/>
            <a:ext cx="9144000" cy="6669360"/>
          </a:xfrm>
        </p:spPr>
        <p:txBody>
          <a:bodyPr>
            <a:normAutofit/>
          </a:bodyPr>
          <a:lstStyle/>
          <a:p>
            <a:r>
              <a:rPr lang="en-US" altLang="ja-JP" dirty="0" smtClean="0"/>
              <a:t>1979</a:t>
            </a:r>
            <a:r>
              <a:rPr lang="ja-JP" altLang="ja-JP" dirty="0" smtClean="0"/>
              <a:t>年国際観光振興会法の一部を改正する法律により、日本人海外観光旅客に対する旅行情報の提供等旅行の円滑化に必要な業務が追加された。</a:t>
            </a:r>
            <a:endParaRPr lang="en-US" altLang="ja-JP" dirty="0" smtClean="0"/>
          </a:p>
          <a:p>
            <a:r>
              <a:rPr lang="ja-JP" altLang="ja-JP" dirty="0" smtClean="0"/>
              <a:t>しかしながら特殊法人改革の一環として</a:t>
            </a:r>
            <a:r>
              <a:rPr lang="en-US" altLang="ja-JP" dirty="0" smtClean="0"/>
              <a:t>1985</a:t>
            </a:r>
            <a:r>
              <a:rPr lang="ja-JP" altLang="ja-JP" dirty="0" smtClean="0"/>
              <a:t>年国際観光振興会法改正により、旅行の安全に関する情報提供等に限定され、最終的には</a:t>
            </a:r>
            <a:r>
              <a:rPr lang="en-US" altLang="ja-JP" dirty="0" smtClean="0"/>
              <a:t>2002</a:t>
            </a:r>
            <a:r>
              <a:rPr lang="ja-JP" altLang="ja-JP" dirty="0" smtClean="0"/>
              <a:t>年の独立行政法人国際観光振興機構法でアウトバウンド業務は削除された。</a:t>
            </a:r>
            <a:endParaRPr kumimoji="1" lang="ja-JP" altLang="en-US" dirty="0"/>
          </a:p>
        </p:txBody>
      </p:sp>
      <p:sp>
        <p:nvSpPr>
          <p:cNvPr id="4" name="タイトル 1"/>
          <p:cNvSpPr>
            <a:spLocks noGrp="1"/>
          </p:cNvSpPr>
          <p:nvPr>
            <p:ph type="title"/>
          </p:nvPr>
        </p:nvSpPr>
        <p:spPr>
          <a:xfrm>
            <a:off x="457200" y="116632"/>
            <a:ext cx="8507288" cy="1143000"/>
          </a:xfrm>
          <a:solidFill>
            <a:srgbClr val="FFFF00"/>
          </a:solidFill>
          <a:ln w="38100">
            <a:solidFill>
              <a:schemeClr val="tx1">
                <a:lumMod val="95000"/>
                <a:lumOff val="5000"/>
              </a:schemeClr>
            </a:solidFill>
          </a:ln>
        </p:spPr>
        <p:txBody>
          <a:bodyPr>
            <a:normAutofit fontScale="90000"/>
          </a:bodyPr>
          <a:lstStyle/>
          <a:p>
            <a:r>
              <a:rPr lang="ja-JP" altLang="en-US" b="1" dirty="0" smtClean="0"/>
              <a:t>国際観光振興会のアウトバウンド業務</a:t>
            </a:r>
            <a:r>
              <a:rPr lang="ja-JP" altLang="ja-JP" b="1" dirty="0" smtClean="0"/>
              <a:t>　</a:t>
            </a:r>
            <a:endParaRPr kumimoji="1" lang="ja-JP" alt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332656"/>
            <a:ext cx="9144000" cy="6525344"/>
          </a:xfrm>
        </p:spPr>
        <p:txBody>
          <a:bodyPr>
            <a:normAutofit lnSpcReduction="10000"/>
          </a:bodyPr>
          <a:lstStyle/>
          <a:p>
            <a:r>
              <a:rPr lang="ja-JP" altLang="ja-JP" dirty="0" smtClean="0"/>
              <a:t>テロ、新型肺炎</a:t>
            </a:r>
            <a:r>
              <a:rPr lang="en-US" altLang="ja-JP" dirty="0" smtClean="0"/>
              <a:t>(SARS)</a:t>
            </a:r>
            <a:r>
              <a:rPr lang="ja-JP" altLang="ja-JP" dirty="0" smtClean="0"/>
              <a:t>で実証されたように、日本人海外旅行者が減少すれば日本旅行産業の主力である旅行事業、航空輸送事業は経営危機に陥る。航空、保険等の旅行産業にとって、中高年を中心に高額可処分所得と自由時間を有する日本人市場は世界有数の市場であり、日本人海外旅行者の安全確保政策や国際的な旅客移動の円滑化は国の観光政策の重要な目的である。</a:t>
            </a:r>
            <a:endParaRPr lang="en-US" altLang="ja-JP" dirty="0" smtClean="0"/>
          </a:p>
          <a:p>
            <a:r>
              <a:rPr lang="ja-JP" altLang="ja-JP" dirty="0" smtClean="0"/>
              <a:t>従って、観光立国推進基本法においては、「</a:t>
            </a:r>
            <a:r>
              <a:rPr lang="ja-JP" altLang="ja-JP" dirty="0" smtClean="0">
                <a:solidFill>
                  <a:srgbClr val="FF0000"/>
                </a:solidFill>
              </a:rPr>
              <a:t>国内外の観光地における事故、災害等の発生の状況に関する情報の提供、観光旅行における事故の発生の防止等に必要な施策を講ずるものとする</a:t>
            </a:r>
            <a:r>
              <a:rPr lang="ja-JP" altLang="ja-JP" dirty="0" smtClean="0"/>
              <a:t>」</a:t>
            </a:r>
            <a:r>
              <a:rPr lang="en-US" altLang="ja-JP" dirty="0" smtClean="0"/>
              <a:t>(23</a:t>
            </a:r>
            <a:r>
              <a:rPr lang="ja-JP" altLang="ja-JP" dirty="0" smtClean="0"/>
              <a:t>条</a:t>
            </a:r>
            <a:r>
              <a:rPr lang="en-US" altLang="ja-JP" dirty="0" smtClean="0"/>
              <a:t>)</a:t>
            </a:r>
            <a:r>
              <a:rPr lang="ja-JP" altLang="ja-JP" dirty="0" smtClean="0"/>
              <a:t>と明記した。</a:t>
            </a:r>
          </a:p>
          <a:p>
            <a:endParaRPr lang="ja-JP" altLang="en-US" dirty="0" smtClean="0"/>
          </a:p>
          <a:p>
            <a:endParaRPr kumimoji="1" lang="ja-JP" alt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124744"/>
            <a:ext cx="8229600" cy="5865515"/>
          </a:xfrm>
        </p:spPr>
        <p:txBody>
          <a:bodyPr>
            <a:normAutofit lnSpcReduction="10000"/>
          </a:bodyPr>
          <a:lstStyle/>
          <a:p>
            <a:r>
              <a:rPr lang="ja-JP" altLang="ja-JP" dirty="0" smtClean="0"/>
              <a:t>国内法においては行旅病人及行旅死亡人取扱法</a:t>
            </a:r>
            <a:r>
              <a:rPr lang="en-US" altLang="ja-JP" dirty="0" smtClean="0"/>
              <a:t>(</a:t>
            </a:r>
            <a:r>
              <a:rPr lang="ja-JP" altLang="ja-JP" dirty="0" smtClean="0"/>
              <a:t>明治</a:t>
            </a:r>
            <a:r>
              <a:rPr lang="en-US" altLang="ja-JP" dirty="0" smtClean="0"/>
              <a:t>32</a:t>
            </a:r>
            <a:r>
              <a:rPr lang="ja-JP" altLang="ja-JP" dirty="0" smtClean="0"/>
              <a:t>年法律</a:t>
            </a:r>
            <a:r>
              <a:rPr lang="en-US" altLang="ja-JP" dirty="0" smtClean="0"/>
              <a:t>93</a:t>
            </a:r>
            <a:r>
              <a:rPr lang="ja-JP" altLang="ja-JP" dirty="0" smtClean="0"/>
              <a:t>号</a:t>
            </a:r>
            <a:r>
              <a:rPr lang="en-US" altLang="ja-JP" dirty="0" smtClean="0"/>
              <a:t>)</a:t>
            </a:r>
            <a:r>
              <a:rPr lang="ja-JP" altLang="ja-JP" dirty="0" smtClean="0"/>
              <a:t>により、「歩行ニ堪ヘサル行旅中ノ病人ニシテ療養ノ途ヲ有セス且救護者ナキ者」については「其ノ所在地市町村之ヲ救護スヘシ」「救護ニ要シタル費用ハ被救護者ノ負担トシ被救護者ヨリ弁償ヲ得サルトキハ其ノ扶養義務者ノ負担トス」と規定し、「行旅中死亡シ引取者ナキ者」については「行旅病人行旅死亡人及其ノ同伴者ノ救護若ハ取扱ニ関スル費用ハ所在地市町村費ヲ以テ一時之ヲ繰替フヘシ」と規定する。これ等の規定は</a:t>
            </a:r>
            <a:r>
              <a:rPr lang="ja-JP" altLang="ja-JP" dirty="0" smtClean="0">
                <a:solidFill>
                  <a:srgbClr val="FF0000"/>
                </a:solidFill>
              </a:rPr>
              <a:t>江戸時代の往来手形の伝統を継承</a:t>
            </a:r>
            <a:r>
              <a:rPr lang="ja-JP" altLang="ja-JP" dirty="0" smtClean="0"/>
              <a:t>したものである</a:t>
            </a:r>
          </a:p>
          <a:p>
            <a:endParaRPr kumimoji="1" lang="ja-JP" altLang="en-US" dirty="0"/>
          </a:p>
        </p:txBody>
      </p:sp>
      <p:sp>
        <p:nvSpPr>
          <p:cNvPr id="4" name="タイトル 1"/>
          <p:cNvSpPr>
            <a:spLocks noGrp="1"/>
          </p:cNvSpPr>
          <p:nvPr>
            <p:ph type="title"/>
          </p:nvPr>
        </p:nvSpPr>
        <p:spPr>
          <a:xfrm>
            <a:off x="457200" y="-27384"/>
            <a:ext cx="8507288" cy="1143000"/>
          </a:xfrm>
          <a:solidFill>
            <a:srgbClr val="FFFF00"/>
          </a:solidFill>
          <a:ln w="38100">
            <a:solidFill>
              <a:schemeClr val="tx1">
                <a:lumMod val="95000"/>
                <a:lumOff val="5000"/>
              </a:schemeClr>
            </a:solidFill>
          </a:ln>
        </p:spPr>
        <p:txBody>
          <a:bodyPr>
            <a:normAutofit fontScale="90000"/>
          </a:bodyPr>
          <a:lstStyle/>
          <a:p>
            <a:r>
              <a:rPr lang="ja-JP" altLang="ja-JP" dirty="0" smtClean="0"/>
              <a:t>行旅病人及行旅死亡人取扱法</a:t>
            </a:r>
            <a:r>
              <a:rPr lang="en-US" altLang="ja-JP" dirty="0" smtClean="0"/>
              <a:t/>
            </a:r>
            <a:br>
              <a:rPr lang="en-US" altLang="ja-JP" dirty="0" smtClean="0"/>
            </a:br>
            <a:r>
              <a:rPr lang="en-US" altLang="ja-JP" dirty="0" smtClean="0"/>
              <a:t>(</a:t>
            </a:r>
            <a:r>
              <a:rPr lang="ja-JP" altLang="ja-JP" dirty="0" smtClean="0"/>
              <a:t>明治</a:t>
            </a:r>
            <a:r>
              <a:rPr lang="en-US" altLang="ja-JP" dirty="0" smtClean="0"/>
              <a:t>32</a:t>
            </a:r>
            <a:r>
              <a:rPr lang="ja-JP" altLang="ja-JP" dirty="0" smtClean="0"/>
              <a:t>年法律</a:t>
            </a:r>
            <a:r>
              <a:rPr lang="en-US" altLang="ja-JP" dirty="0" smtClean="0"/>
              <a:t>93</a:t>
            </a:r>
            <a:r>
              <a:rPr lang="ja-JP" altLang="ja-JP" dirty="0" smtClean="0"/>
              <a:t>号</a:t>
            </a:r>
            <a:r>
              <a:rPr lang="en-US" altLang="ja-JP" dirty="0" smtClean="0"/>
              <a:t>) </a:t>
            </a:r>
            <a:r>
              <a:rPr lang="ja-JP" altLang="ja-JP" b="1" dirty="0" smtClean="0"/>
              <a:t>　</a:t>
            </a:r>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3528" y="116632"/>
            <a:ext cx="8134672" cy="2406129"/>
          </a:xfrm>
          <a:solidFill>
            <a:srgbClr val="FFFF00"/>
          </a:solidFill>
          <a:ln w="76200">
            <a:solidFill>
              <a:schemeClr val="tx1">
                <a:lumMod val="95000"/>
                <a:lumOff val="5000"/>
              </a:schemeClr>
            </a:solidFill>
          </a:ln>
        </p:spPr>
        <p:txBody>
          <a:bodyPr>
            <a:normAutofit/>
          </a:bodyPr>
          <a:lstStyle/>
          <a:p>
            <a:pPr algn="r"/>
            <a:r>
              <a:rPr lang="ja-JP" altLang="ja-JP" sz="6600" dirty="0" smtClean="0"/>
              <a:t>実施された観光施策</a:t>
            </a:r>
            <a:endParaRPr kumimoji="1" lang="ja-JP" altLang="en-US" sz="6600" dirty="0"/>
          </a:p>
        </p:txBody>
      </p:sp>
      <p:sp>
        <p:nvSpPr>
          <p:cNvPr id="3" name="コンテンツ プレースホルダ 2"/>
          <p:cNvSpPr>
            <a:spLocks noGrp="1"/>
          </p:cNvSpPr>
          <p:nvPr>
            <p:ph type="subTitle" idx="1"/>
          </p:nvPr>
        </p:nvSpPr>
        <p:spPr>
          <a:xfrm>
            <a:off x="1843608" y="2662064"/>
            <a:ext cx="6400800" cy="2567136"/>
          </a:xfrm>
        </p:spPr>
        <p:txBody>
          <a:bodyPr>
            <a:noAutofit/>
          </a:bodyPr>
          <a:lstStyle/>
          <a:p>
            <a:pPr algn="r"/>
            <a:r>
              <a:rPr lang="ja-JP" altLang="ja-JP" sz="4000" b="1" dirty="0" smtClean="0">
                <a:solidFill>
                  <a:schemeClr val="tx1">
                    <a:lumMod val="95000"/>
                    <a:lumOff val="5000"/>
                  </a:schemeClr>
                </a:solidFill>
              </a:rPr>
              <a:t>所得に関する施策</a:t>
            </a:r>
            <a:endParaRPr lang="en-US" altLang="ja-JP" sz="4000" b="1" dirty="0" smtClean="0">
              <a:solidFill>
                <a:schemeClr val="tx1">
                  <a:lumMod val="95000"/>
                  <a:lumOff val="5000"/>
                </a:schemeClr>
              </a:solidFill>
            </a:endParaRPr>
          </a:p>
          <a:p>
            <a:pPr algn="r"/>
            <a:r>
              <a:rPr lang="ja-JP" altLang="ja-JP" sz="4000" b="1" dirty="0" smtClean="0">
                <a:solidFill>
                  <a:schemeClr val="tx1">
                    <a:lumMod val="95000"/>
                    <a:lumOff val="5000"/>
                  </a:schemeClr>
                </a:solidFill>
              </a:rPr>
              <a:t>時間に関する施策</a:t>
            </a:r>
            <a:endParaRPr lang="en-US" altLang="ja-JP" sz="4000" b="1" dirty="0" smtClean="0">
              <a:solidFill>
                <a:schemeClr val="tx1">
                  <a:lumMod val="95000"/>
                  <a:lumOff val="5000"/>
                </a:schemeClr>
              </a:solidFill>
            </a:endParaRPr>
          </a:p>
          <a:p>
            <a:pPr algn="r"/>
            <a:r>
              <a:rPr lang="ja-JP" altLang="ja-JP" sz="4000" b="1" dirty="0" smtClean="0">
                <a:solidFill>
                  <a:schemeClr val="tx1">
                    <a:lumMod val="95000"/>
                    <a:lumOff val="5000"/>
                  </a:schemeClr>
                </a:solidFill>
              </a:rPr>
              <a:t>観光施設・観光資源に関する施策</a:t>
            </a:r>
            <a:endParaRPr lang="en-US" altLang="ja-JP" sz="4000" b="1" dirty="0" smtClean="0">
              <a:solidFill>
                <a:schemeClr val="tx1">
                  <a:lumMod val="95000"/>
                  <a:lumOff val="5000"/>
                </a:schemeClr>
              </a:solidFill>
            </a:endParaRPr>
          </a:p>
          <a:p>
            <a:pPr algn="r"/>
            <a:r>
              <a:rPr lang="ja-JP" altLang="ja-JP" sz="4000" b="1" dirty="0" smtClean="0">
                <a:solidFill>
                  <a:schemeClr val="tx1">
                    <a:lumMod val="95000"/>
                    <a:lumOff val="5000"/>
                  </a:schemeClr>
                </a:solidFill>
              </a:rPr>
              <a:t>観光情報に関する施策</a:t>
            </a:r>
            <a:endParaRPr lang="en-US" altLang="ja-JP" sz="4000" b="1" dirty="0" smtClean="0">
              <a:solidFill>
                <a:schemeClr val="tx1">
                  <a:lumMod val="95000"/>
                  <a:lumOff val="5000"/>
                </a:schemeClr>
              </a:solidFill>
            </a:endParaRPr>
          </a:p>
          <a:p>
            <a:pPr algn="r"/>
            <a:r>
              <a:rPr lang="ja-JP" altLang="ja-JP" sz="4000" b="1" dirty="0" smtClean="0">
                <a:solidFill>
                  <a:schemeClr val="tx1">
                    <a:lumMod val="95000"/>
                    <a:lumOff val="5000"/>
                  </a:schemeClr>
                </a:solidFill>
              </a:rPr>
              <a:t>観光施策実施主体間の関係</a:t>
            </a:r>
            <a:endParaRPr kumimoji="1" lang="ja-JP" altLang="en-US" sz="4000" b="1"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a:solidFill>
            <a:srgbClr val="FFFF00"/>
          </a:solidFill>
          <a:ln>
            <a:solidFill>
              <a:schemeClr val="accent1"/>
            </a:solidFill>
          </a:ln>
        </p:spPr>
        <p:txBody>
          <a:bodyPr>
            <a:normAutofit/>
          </a:bodyPr>
          <a:lstStyle/>
          <a:p>
            <a:r>
              <a:rPr lang="ja-JP" altLang="ja-JP" b="1" dirty="0" smtClean="0"/>
              <a:t>所得に関連する施策</a:t>
            </a:r>
            <a:endParaRPr kumimoji="1" lang="ja-JP" altLang="en-US" dirty="0"/>
          </a:p>
        </p:txBody>
      </p:sp>
      <p:sp>
        <p:nvSpPr>
          <p:cNvPr id="3" name="コンテンツ プレースホルダ 2"/>
          <p:cNvSpPr>
            <a:spLocks noGrp="1"/>
          </p:cNvSpPr>
          <p:nvPr>
            <p:ph idx="1"/>
          </p:nvPr>
        </p:nvSpPr>
        <p:spPr>
          <a:xfrm>
            <a:off x="457200" y="1268760"/>
            <a:ext cx="8229600" cy="5589240"/>
          </a:xfrm>
        </p:spPr>
        <p:txBody>
          <a:bodyPr>
            <a:normAutofit fontScale="92500" lnSpcReduction="10000"/>
          </a:bodyPr>
          <a:lstStyle/>
          <a:p>
            <a:r>
              <a:rPr lang="ja-JP" altLang="ja-JP" dirty="0" smtClean="0"/>
              <a:t>経済の拡大に伴い人の移動も拡大し、観光者の行動も拡大してきた。従って観光行動を増加させる効果的な施策の一つに所得を増加させる施策があると考えられる。</a:t>
            </a:r>
            <a:endParaRPr lang="en-US" altLang="ja-JP" dirty="0" smtClean="0"/>
          </a:p>
          <a:p>
            <a:r>
              <a:rPr lang="ja-JP" altLang="ja-JP" dirty="0" smtClean="0"/>
              <a:t>外客誘致に関しては、誘致国の施策等よりも被誘致国の住民の所得水準の向上のほうが効果的に働く。</a:t>
            </a:r>
            <a:endParaRPr lang="en-US" altLang="ja-JP" dirty="0" smtClean="0"/>
          </a:p>
          <a:p>
            <a:r>
              <a:rPr lang="ja-JP" altLang="ja-JP" dirty="0" smtClean="0"/>
              <a:t>このことはわが国において海外旅行と所得水準には正の相関関係が見られることからも推測でき、また</a:t>
            </a:r>
            <a:r>
              <a:rPr lang="en-US" altLang="ja-JP" dirty="0" smtClean="0"/>
              <a:t>2002</a:t>
            </a:r>
            <a:r>
              <a:rPr lang="ja-JP" altLang="ja-JP" dirty="0" smtClean="0"/>
              <a:t>年</a:t>
            </a:r>
            <a:r>
              <a:rPr lang="en-US" altLang="ja-JP" dirty="0" smtClean="0"/>
              <a:t>3</a:t>
            </a:r>
            <a:r>
              <a:rPr lang="ja-JP" altLang="ja-JP" dirty="0" smtClean="0"/>
              <a:t>月「国土交通月例経済」においても国民所得と出国日本人数について相関関係が深いと分析されている。</a:t>
            </a:r>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548680"/>
            <a:ext cx="8229600" cy="5577483"/>
          </a:xfrm>
        </p:spPr>
        <p:txBody>
          <a:bodyPr>
            <a:normAutofit fontScale="92500" lnSpcReduction="10000"/>
          </a:bodyPr>
          <a:lstStyle/>
          <a:p>
            <a:r>
              <a:rPr lang="ja-JP" altLang="ja-JP" dirty="0" smtClean="0"/>
              <a:t>日本、中国の</a:t>
            </a:r>
            <a:r>
              <a:rPr lang="en-US" altLang="ja-JP" dirty="0" smtClean="0"/>
              <a:t>GDP</a:t>
            </a:r>
            <a:r>
              <a:rPr lang="ja-JP" altLang="ja-JP" dirty="0" smtClean="0"/>
              <a:t>は世界第２～３位、韓国の</a:t>
            </a:r>
            <a:r>
              <a:rPr lang="en-US" altLang="ja-JP" dirty="0" smtClean="0"/>
              <a:t>GDP</a:t>
            </a:r>
            <a:r>
              <a:rPr lang="ja-JP" altLang="ja-JP" dirty="0" smtClean="0"/>
              <a:t>は世界第</a:t>
            </a:r>
            <a:r>
              <a:rPr lang="en-US" altLang="ja-JP" dirty="0" smtClean="0"/>
              <a:t>10</a:t>
            </a:r>
            <a:r>
              <a:rPr lang="ja-JP" altLang="ja-JP" dirty="0" smtClean="0"/>
              <a:t>～</a:t>
            </a:r>
            <a:r>
              <a:rPr lang="en-US" altLang="ja-JP" dirty="0" smtClean="0"/>
              <a:t>11</a:t>
            </a:r>
            <a:r>
              <a:rPr lang="ja-JP" altLang="ja-JP" dirty="0" smtClean="0"/>
              <a:t>位であり、訪日外客数の増大はこの周辺国の経済規模の拡大による効果が大きいものと考える</a:t>
            </a:r>
            <a:endParaRPr lang="en-US" altLang="ja-JP" dirty="0" smtClean="0"/>
          </a:p>
          <a:p>
            <a:r>
              <a:rPr lang="ja-JP" altLang="ja-JP" dirty="0" smtClean="0"/>
              <a:t>円安基調の</a:t>
            </a:r>
            <a:r>
              <a:rPr lang="en-US" altLang="ja-JP" dirty="0" smtClean="0"/>
              <a:t>2007</a:t>
            </a:r>
            <a:r>
              <a:rPr lang="ja-JP" altLang="ja-JP" dirty="0" smtClean="0"/>
              <a:t>年には台湾に引き続き韓国も訪日韓国人が訪韓日本人数を上回ることとなった。ビジット・ジャパン・キャンペーンはこの経済動向を踏まえて展開され始めた。</a:t>
            </a:r>
            <a:endParaRPr lang="en-US" altLang="ja-JP" dirty="0" smtClean="0"/>
          </a:p>
          <a:p>
            <a:r>
              <a:rPr lang="ja-JP" altLang="en-US" dirty="0" smtClean="0"/>
              <a:t>アジア観光客の増大も、アジア諸国の所得水準の上昇と円安効果によるところが大きいが、結果であり、観光政策というものではない</a:t>
            </a:r>
            <a:endParaRPr lang="en-US" altLang="ja-JP" dirty="0" smtClean="0"/>
          </a:p>
          <a:p>
            <a:r>
              <a:rPr lang="ja-JP" altLang="en-US" dirty="0" smtClean="0"/>
              <a:t>政治的には「住田方式」「中村方式」があるが</a:t>
            </a:r>
            <a:endParaRPr lang="ja-JP" altLang="ja-JP" dirty="0" smtClean="0"/>
          </a:p>
          <a:p>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lang="ja-JP" altLang="ja-JP" dirty="0" smtClean="0"/>
              <a:t>職員旅行への税制度の特例措置</a:t>
            </a:r>
            <a:endParaRPr kumimoji="1" lang="ja-JP" altLang="en-US" dirty="0"/>
          </a:p>
        </p:txBody>
      </p:sp>
      <p:sp>
        <p:nvSpPr>
          <p:cNvPr id="3" name="コンテンツ プレースホルダ 2"/>
          <p:cNvSpPr>
            <a:spLocks noGrp="1"/>
          </p:cNvSpPr>
          <p:nvPr>
            <p:ph idx="1"/>
          </p:nvPr>
        </p:nvSpPr>
        <p:spPr/>
        <p:txBody>
          <a:bodyPr>
            <a:normAutofit fontScale="77500" lnSpcReduction="20000"/>
          </a:bodyPr>
          <a:lstStyle/>
          <a:p>
            <a:r>
              <a:rPr lang="ja-JP" altLang="ja-JP" dirty="0" smtClean="0"/>
              <a:t>わが国で観光行動を直接刺激する施策として、職員旅行への税制度の特例措置が実施されている。雇用主が職員旅行費用を負担する場合、当該負担が賞与と認識される場合には所得税等が職員に課税されることとなる。しかしながら国税庁長官通達により①旅行期間が一定期間内、②職員等の参加割合が</a:t>
            </a:r>
            <a:r>
              <a:rPr lang="en-US" altLang="ja-JP" dirty="0" smtClean="0"/>
              <a:t>50</a:t>
            </a:r>
            <a:r>
              <a:rPr lang="ja-JP" altLang="ja-JP" dirty="0" smtClean="0"/>
              <a:t>％以上、③雇用主負担の旅費が社会通念上一般的な額を超えないことの条件を満たせば、雇用主は福利厚生費として、職員旅行の費用を必要経費に算入でき、職員も所得税等が課税されることはないこととなっている。</a:t>
            </a:r>
            <a:r>
              <a:rPr lang="en-US" altLang="ja-JP" dirty="0" smtClean="0"/>
              <a:t>1986</a:t>
            </a:r>
            <a:r>
              <a:rPr lang="ja-JP" altLang="ja-JP" dirty="0" smtClean="0"/>
              <a:t>年に実施された海外旅行者倍増計画においては、この控除対象となる旅行期間の上限がそれまで</a:t>
            </a:r>
            <a:r>
              <a:rPr lang="en-US" altLang="ja-JP" dirty="0" smtClean="0"/>
              <a:t>2</a:t>
            </a:r>
            <a:r>
              <a:rPr lang="ja-JP" altLang="ja-JP" dirty="0" smtClean="0"/>
              <a:t>泊</a:t>
            </a:r>
            <a:r>
              <a:rPr lang="en-US" altLang="ja-JP" dirty="0" smtClean="0"/>
              <a:t>3</a:t>
            </a:r>
            <a:r>
              <a:rPr lang="ja-JP" altLang="ja-JP" dirty="0" smtClean="0"/>
              <a:t>日であったものを</a:t>
            </a:r>
            <a:r>
              <a:rPr lang="en-US" altLang="ja-JP" dirty="0" smtClean="0"/>
              <a:t>3</a:t>
            </a:r>
            <a:r>
              <a:rPr lang="ja-JP" altLang="ja-JP" dirty="0" smtClean="0"/>
              <a:t>泊</a:t>
            </a:r>
            <a:r>
              <a:rPr lang="en-US" altLang="ja-JP" dirty="0" smtClean="0"/>
              <a:t>4</a:t>
            </a:r>
            <a:r>
              <a:rPr lang="ja-JP" altLang="ja-JP" dirty="0" smtClean="0"/>
              <a:t>日に拡大する施策を講じた。現在は</a:t>
            </a:r>
            <a:r>
              <a:rPr lang="en-US" altLang="ja-JP" dirty="0" smtClean="0"/>
              <a:t>4</a:t>
            </a:r>
            <a:r>
              <a:rPr lang="ja-JP" altLang="ja-JP" dirty="0" smtClean="0"/>
              <a:t>泊</a:t>
            </a:r>
            <a:r>
              <a:rPr lang="en-US" altLang="ja-JP" dirty="0" smtClean="0"/>
              <a:t>5</a:t>
            </a:r>
            <a:r>
              <a:rPr lang="ja-JP" altLang="ja-JP" dirty="0" smtClean="0"/>
              <a:t>日以内（海外旅行の場合には、目的地の滞在日数）となっている。</a:t>
            </a:r>
          </a:p>
          <a:p>
            <a:endParaRPr kumimoji="1" lang="ja-JP"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38100">
            <a:solidFill>
              <a:schemeClr val="tx1">
                <a:lumMod val="95000"/>
                <a:lumOff val="5000"/>
              </a:schemeClr>
            </a:solidFill>
          </a:ln>
        </p:spPr>
        <p:txBody>
          <a:bodyPr>
            <a:normAutofit fontScale="90000"/>
          </a:bodyPr>
          <a:lstStyle/>
          <a:p>
            <a:r>
              <a:rPr lang="ja-JP" altLang="en-US" dirty="0" smtClean="0"/>
              <a:t>海外旅行倍増計画</a:t>
            </a:r>
            <a:r>
              <a:rPr lang="en-US" altLang="ja-JP" dirty="0" smtClean="0"/>
              <a:t>( </a:t>
            </a:r>
            <a:r>
              <a:rPr lang="ja-JP" altLang="en-US" dirty="0" smtClean="0"/>
              <a:t>テンミリオン計画</a:t>
            </a:r>
            <a:r>
              <a:rPr lang="en-US" altLang="ja-JP" dirty="0" smtClean="0"/>
              <a:t>)</a:t>
            </a:r>
            <a:endParaRPr kumimoji="1" lang="ja-JP" altLang="en-US" dirty="0"/>
          </a:p>
        </p:txBody>
      </p:sp>
      <p:sp>
        <p:nvSpPr>
          <p:cNvPr id="3" name="コンテンツ プレースホルダ 2"/>
          <p:cNvSpPr>
            <a:spLocks noGrp="1"/>
          </p:cNvSpPr>
          <p:nvPr>
            <p:ph idx="1"/>
          </p:nvPr>
        </p:nvSpPr>
        <p:spPr>
          <a:xfrm>
            <a:off x="457200" y="1600200"/>
            <a:ext cx="8229600" cy="4997152"/>
          </a:xfrm>
        </p:spPr>
        <p:txBody>
          <a:bodyPr>
            <a:normAutofit fontScale="92500" lnSpcReduction="10000"/>
          </a:bodyPr>
          <a:lstStyle/>
          <a:p>
            <a:r>
              <a:rPr lang="ja-JP" altLang="en-US" dirty="0" smtClean="0"/>
              <a:t>プラザ合意後の国際収支のバランス改善政策として、</a:t>
            </a:r>
            <a:r>
              <a:rPr lang="en-US" altLang="ja-JP" dirty="0" smtClean="0"/>
              <a:t>5 </a:t>
            </a:r>
            <a:r>
              <a:rPr lang="ja-JP" altLang="en-US" dirty="0" smtClean="0"/>
              <a:t>年間で日本人海外旅行者数を</a:t>
            </a:r>
            <a:r>
              <a:rPr lang="en-US" altLang="ja-JP" dirty="0" smtClean="0"/>
              <a:t>5 </a:t>
            </a:r>
            <a:r>
              <a:rPr lang="ja-JP" altLang="en-US" dirty="0" smtClean="0"/>
              <a:t>百万人から</a:t>
            </a:r>
            <a:r>
              <a:rPr lang="en-US" altLang="ja-JP" dirty="0" smtClean="0"/>
              <a:t>1 </a:t>
            </a:r>
            <a:r>
              <a:rPr lang="ja-JP" altLang="en-US" dirty="0" smtClean="0"/>
              <a:t>千万人に増加させることを目標にした海外旅行倍増計画</a:t>
            </a:r>
            <a:r>
              <a:rPr lang="en-US" altLang="ja-JP" dirty="0" smtClean="0"/>
              <a:t>( </a:t>
            </a:r>
            <a:r>
              <a:rPr lang="ja-JP" altLang="en-US" dirty="0" smtClean="0"/>
              <a:t>テンミリオン計画</a:t>
            </a:r>
            <a:r>
              <a:rPr lang="en-US" altLang="ja-JP" dirty="0" smtClean="0"/>
              <a:t>) </a:t>
            </a:r>
            <a:r>
              <a:rPr lang="ja-JP" altLang="en-US" dirty="0" smtClean="0"/>
              <a:t>が運輸省から提案された。</a:t>
            </a:r>
            <a:endParaRPr lang="en-US" altLang="ja-JP" dirty="0" smtClean="0"/>
          </a:p>
          <a:p>
            <a:r>
              <a:rPr lang="ja-JP" altLang="en-US" dirty="0" smtClean="0"/>
              <a:t>円高及び国際航空運賃の低廉化により</a:t>
            </a:r>
            <a:r>
              <a:rPr lang="en-US" altLang="ja-JP" dirty="0" smtClean="0"/>
              <a:t>3 </a:t>
            </a:r>
            <a:r>
              <a:rPr lang="ja-JP" altLang="en-US" dirty="0" smtClean="0"/>
              <a:t>年間で目標が達成されたが、海外旅行促進ミッションの派遣等キャンペーンが主体であり、政策評価的には内容の乏しいものであった。厳しい見方をすれば市場よりも効果があったと証明しなければ、政策効果を認めることは出来ないのである。</a:t>
            </a:r>
            <a:endParaRPr lang="en-US" altLang="ja-JP"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96" y="332656"/>
            <a:ext cx="9073008" cy="1143000"/>
          </a:xfrm>
          <a:solidFill>
            <a:schemeClr val="accent5">
              <a:lumMod val="20000"/>
              <a:lumOff val="80000"/>
            </a:schemeClr>
          </a:solidFill>
          <a:ln w="38100">
            <a:solidFill>
              <a:schemeClr val="tx1">
                <a:lumMod val="85000"/>
                <a:lumOff val="15000"/>
              </a:schemeClr>
            </a:solidFill>
          </a:ln>
        </p:spPr>
        <p:txBody>
          <a:bodyPr>
            <a:normAutofit/>
          </a:bodyPr>
          <a:lstStyle/>
          <a:p>
            <a:r>
              <a:rPr lang="ja-JP" altLang="ja-JP" sz="3600" dirty="0" smtClean="0"/>
              <a:t>沖縄振興特別措置法による税制上の措置</a:t>
            </a:r>
            <a:endParaRPr kumimoji="1" lang="ja-JP" altLang="en-US" sz="3600" dirty="0"/>
          </a:p>
        </p:txBody>
      </p:sp>
      <p:sp>
        <p:nvSpPr>
          <p:cNvPr id="3" name="コンテンツ プレースホルダ 2"/>
          <p:cNvSpPr>
            <a:spLocks noGrp="1"/>
          </p:cNvSpPr>
          <p:nvPr>
            <p:ph idx="1"/>
          </p:nvPr>
        </p:nvSpPr>
        <p:spPr/>
        <p:txBody>
          <a:bodyPr/>
          <a:lstStyle/>
          <a:p>
            <a:r>
              <a:rPr lang="ja-JP" altLang="ja-JP" dirty="0" smtClean="0"/>
              <a:t>特定の地域の観光行動を刺激する施策として沖縄振興特別措置法による税制上の措置がある。同法は観光の振興を第一に掲げ、観光振興のための免税等について規定している。特定免税店で購入し、携帯して出域する場合に金額</a:t>
            </a:r>
            <a:r>
              <a:rPr lang="en-US" altLang="ja-JP" dirty="0" smtClean="0"/>
              <a:t>20</a:t>
            </a:r>
            <a:r>
              <a:rPr lang="ja-JP" altLang="ja-JP" dirty="0" smtClean="0"/>
              <a:t>万円までは関税暫定法</a:t>
            </a:r>
            <a:r>
              <a:rPr lang="en-US" altLang="ja-JP" dirty="0" smtClean="0"/>
              <a:t>10</a:t>
            </a:r>
            <a:r>
              <a:rPr lang="ja-JP" altLang="ja-JP" dirty="0" smtClean="0"/>
              <a:t>条の４により関税が免除される制度である。</a:t>
            </a:r>
          </a:p>
          <a:p>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35496" y="692696"/>
            <a:ext cx="7772400" cy="1470025"/>
          </a:xfrm>
          <a:solidFill>
            <a:srgbClr val="FFFF00"/>
          </a:solidFill>
        </p:spPr>
        <p:txBody>
          <a:bodyPr/>
          <a:lstStyle/>
          <a:p>
            <a:pPr algn="l"/>
            <a:r>
              <a:rPr lang="ja-JP" altLang="en-US" dirty="0" smtClean="0"/>
              <a:t>観光政策の目的は何か？</a:t>
            </a:r>
            <a:endParaRPr kumimoji="1" lang="ja-JP" altLang="en-US" dirty="0"/>
          </a:p>
        </p:txBody>
      </p:sp>
      <p:sp>
        <p:nvSpPr>
          <p:cNvPr id="5" name="サブタイトル 4"/>
          <p:cNvSpPr>
            <a:spLocks noGrp="1"/>
          </p:cNvSpPr>
          <p:nvPr>
            <p:ph type="subTitle" idx="1"/>
          </p:nvPr>
        </p:nvSpPr>
        <p:spPr>
          <a:xfrm>
            <a:off x="251520" y="2684512"/>
            <a:ext cx="8784976" cy="1752600"/>
          </a:xfrm>
          <a:ln>
            <a:solidFill>
              <a:schemeClr val="accent1"/>
            </a:solidFill>
          </a:ln>
        </p:spPr>
        <p:txBody>
          <a:bodyPr>
            <a:normAutofit/>
          </a:bodyPr>
          <a:lstStyle/>
          <a:p>
            <a:pPr algn="r"/>
            <a:r>
              <a:rPr kumimoji="1" lang="ja-JP" altLang="en-US" dirty="0" smtClean="0"/>
              <a:t>この視点が欠如している教科書が多い</a:t>
            </a:r>
            <a:endParaRPr lang="en-US" altLang="ja-JP" dirty="0" smtClean="0"/>
          </a:p>
          <a:p>
            <a:pPr algn="r"/>
            <a:r>
              <a:rPr lang="ja-JP" altLang="en-US" dirty="0" smtClean="0"/>
              <a:t>「観光振興」ではトウトロジー</a:t>
            </a:r>
            <a:endParaRPr lang="en-US" altLang="ja-JP" dirty="0" smtClean="0"/>
          </a:p>
          <a:p>
            <a:pPr algn="r"/>
            <a:r>
              <a:rPr kumimoji="1" lang="ja-JP" altLang="en-US" dirty="0" smtClean="0"/>
              <a:t>何のために観光以外と区分するのか</a:t>
            </a:r>
            <a:endParaRPr kumimoji="1" lang="ja-JP" altLang="en-US" dirty="0"/>
          </a:p>
        </p:txBody>
      </p:sp>
      <p:sp>
        <p:nvSpPr>
          <p:cNvPr id="6" name="タイトル 3"/>
          <p:cNvSpPr txBox="1">
            <a:spLocks/>
          </p:cNvSpPr>
          <p:nvPr/>
        </p:nvSpPr>
        <p:spPr>
          <a:xfrm>
            <a:off x="827584" y="5055319"/>
            <a:ext cx="8280920" cy="1470025"/>
          </a:xfrm>
          <a:prstGeom prst="rect">
            <a:avLst/>
          </a:prstGeom>
          <a:solidFill>
            <a:srgbClr val="FFFF00"/>
          </a:solidFill>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沿革的には外貨獲得、国威発揚</a:t>
            </a:r>
            <a:endParaRPr kumimoji="1" lang="ja-JP"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20000"/>
              <a:lumOff val="80000"/>
            </a:schemeClr>
          </a:solidFill>
        </p:spPr>
        <p:txBody>
          <a:bodyPr/>
          <a:lstStyle/>
          <a:p>
            <a:r>
              <a:rPr lang="ja-JP" altLang="ja-JP" dirty="0" smtClean="0"/>
              <a:t>社会的弱者</a:t>
            </a:r>
            <a:endParaRPr kumimoji="1" lang="ja-JP" altLang="en-US" dirty="0"/>
          </a:p>
        </p:txBody>
      </p:sp>
      <p:sp>
        <p:nvSpPr>
          <p:cNvPr id="3" name="コンテンツ プレースホルダ 2"/>
          <p:cNvSpPr>
            <a:spLocks noGrp="1"/>
          </p:cNvSpPr>
          <p:nvPr>
            <p:ph idx="1"/>
          </p:nvPr>
        </p:nvSpPr>
        <p:spPr/>
        <p:txBody>
          <a:bodyPr/>
          <a:lstStyle/>
          <a:p>
            <a:r>
              <a:rPr lang="ja-JP" altLang="ja-JP" dirty="0" smtClean="0"/>
              <a:t>社会的弱者の観光行動を促進させる施策として実施されたものに、フランスではヴァカンス小切手、休暇基金等があり、ミッテラン元大統領による政策の柱の一つであったとされる。</a:t>
            </a:r>
            <a:endParaRPr lang="en-US" altLang="ja-JP" dirty="0" smtClean="0"/>
          </a:p>
          <a:p>
            <a:r>
              <a:rPr lang="ja-JP" altLang="en-US" dirty="0" smtClean="0"/>
              <a:t>景気浮揚策として地域振興券が発行されることがあるが、旅行振興券であれば、観光政策と認識できる</a:t>
            </a:r>
            <a:endParaRPr lang="ja-JP" altLang="ja-JP" dirty="0" smtClean="0"/>
          </a:p>
          <a:p>
            <a:endParaRPr kumimoji="1" lang="ja-JP"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38100">
            <a:solidFill>
              <a:schemeClr val="tx1">
                <a:lumMod val="95000"/>
                <a:lumOff val="5000"/>
              </a:schemeClr>
            </a:solidFill>
          </a:ln>
        </p:spPr>
        <p:txBody>
          <a:bodyPr>
            <a:normAutofit/>
          </a:bodyPr>
          <a:lstStyle/>
          <a:p>
            <a:r>
              <a:rPr lang="ja-JP" altLang="ja-JP" b="1" dirty="0" smtClean="0"/>
              <a:t>時間に関連する施策</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ja-JP" dirty="0" smtClean="0"/>
              <a:t>時間に関する施策は労働政策の重要課題であり、労働時間の制限をめぐり、労働基準法等で強行規定として制定されている。</a:t>
            </a:r>
            <a:endParaRPr lang="en-US" altLang="ja-JP" dirty="0" smtClean="0"/>
          </a:p>
          <a:p>
            <a:r>
              <a:rPr lang="ja-JP" altLang="ja-JP" dirty="0" smtClean="0"/>
              <a:t>労働時間を制限する施策の反射的効果として観光行動に当てられる時間が増大することとなる。労働時間の短縮とともに、余暇時間をめぐる施策が重要視され、宿泊施設、レクリエーション施設等の整備が社会政策として実施され始めた。</a:t>
            </a:r>
            <a:endParaRPr lang="en-US" altLang="ja-JP" dirty="0" smtClean="0"/>
          </a:p>
          <a:p>
            <a:r>
              <a:rPr lang="ja-JP" altLang="ja-JP" dirty="0" smtClean="0"/>
              <a:t>なお、大衆消費社会においては労働時間が長くなるのは所得を上回る消費欲があることによる。</a:t>
            </a:r>
          </a:p>
          <a:p>
            <a:endParaRPr kumimoji="1" lang="ja-JP"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lstStyle/>
          <a:p>
            <a:r>
              <a:rPr kumimoji="1" lang="ja-JP" altLang="en-US" dirty="0" smtClean="0"/>
              <a:t>休日制度</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normAutofit fontScale="92500" lnSpcReduction="10000"/>
          </a:bodyPr>
          <a:lstStyle/>
          <a:p>
            <a:r>
              <a:rPr lang="ja-JP" altLang="ja-JP" dirty="0" smtClean="0"/>
              <a:t>国民大衆の観光旅行の容易化に関し規定する</a:t>
            </a:r>
            <a:r>
              <a:rPr lang="ja-JP" altLang="ja-JP" dirty="0" smtClean="0">
                <a:solidFill>
                  <a:srgbClr val="FF0000"/>
                </a:solidFill>
              </a:rPr>
              <a:t>観光基本法</a:t>
            </a:r>
            <a:r>
              <a:rPr lang="en-US" altLang="ja-JP" dirty="0" smtClean="0">
                <a:solidFill>
                  <a:srgbClr val="FF0000"/>
                </a:solidFill>
              </a:rPr>
              <a:t>11</a:t>
            </a:r>
            <a:r>
              <a:rPr lang="ja-JP" altLang="ja-JP" dirty="0" smtClean="0">
                <a:solidFill>
                  <a:srgbClr val="FF0000"/>
                </a:solidFill>
              </a:rPr>
              <a:t>条</a:t>
            </a:r>
            <a:r>
              <a:rPr lang="ja-JP" altLang="ja-JP" dirty="0" smtClean="0"/>
              <a:t>は、法案提案者の三党の間で最も議論がなされた規定であった。</a:t>
            </a:r>
            <a:endParaRPr lang="en-US" altLang="ja-JP" dirty="0" smtClean="0"/>
          </a:p>
          <a:p>
            <a:r>
              <a:rPr lang="ja-JP" altLang="ja-JP" dirty="0" smtClean="0"/>
              <a:t>しかしながら「観光旅行を行うのに必要な時間の不足」については「現在の段階では、一応観光基本法の範囲外の問題」と考えられていた。</a:t>
            </a:r>
            <a:endParaRPr lang="en-US" altLang="ja-JP" dirty="0" smtClean="0"/>
          </a:p>
          <a:p>
            <a:r>
              <a:rPr lang="ja-JP" altLang="ja-JP" dirty="0" smtClean="0"/>
              <a:t>従って、</a:t>
            </a:r>
            <a:r>
              <a:rPr lang="ja-JP" altLang="ja-JP" dirty="0" smtClean="0">
                <a:solidFill>
                  <a:srgbClr val="FF0000"/>
                </a:solidFill>
              </a:rPr>
              <a:t>祝日三連休化</a:t>
            </a:r>
            <a:r>
              <a:rPr lang="ja-JP" altLang="ja-JP" dirty="0" smtClean="0"/>
              <a:t>の実現が、日本人海外旅行を含め需要の増大に大いに寄与すると認識され、「国民の祝日に関する法律の一部を改正する法律」が成立したが、観光基本法第</a:t>
            </a:r>
            <a:r>
              <a:rPr lang="en-US" altLang="ja-JP" dirty="0" smtClean="0"/>
              <a:t>11</a:t>
            </a:r>
            <a:r>
              <a:rPr lang="ja-JP" altLang="ja-JP" dirty="0" smtClean="0"/>
              <a:t>条との関連での直接の議論はなかった。</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79512" y="260648"/>
            <a:ext cx="8964488" cy="6597352"/>
          </a:xfrm>
        </p:spPr>
        <p:txBody>
          <a:bodyPr>
            <a:normAutofit fontScale="92500" lnSpcReduction="20000"/>
          </a:bodyPr>
          <a:lstStyle/>
          <a:p>
            <a:r>
              <a:rPr lang="ja-JP" altLang="ja-JP" dirty="0" smtClean="0"/>
              <a:t>これまで休日制度は、行政機関の休日に関する法律、民法等に規定されるとおり、規範性のある制度として存在し、前川レポートに象徴されるように労働時間の短縮が政労使共通課題となっていたが、高齢化社会の進展により年金受給者等にとって、規範性のある休日の増加の必要性は低下しており、休日のとり方に論議が移行している。</a:t>
            </a:r>
          </a:p>
          <a:p>
            <a:r>
              <a:rPr lang="en-US" altLang="ja-JP" dirty="0" smtClean="0"/>
              <a:t>(</a:t>
            </a:r>
            <a:r>
              <a:rPr lang="ja-JP" altLang="ja-JP" dirty="0" smtClean="0"/>
              <a:t>社</a:t>
            </a:r>
            <a:r>
              <a:rPr lang="en-US" altLang="ja-JP" dirty="0" smtClean="0"/>
              <a:t>)</a:t>
            </a:r>
            <a:r>
              <a:rPr lang="ja-JP" altLang="ja-JP" dirty="0" smtClean="0"/>
              <a:t>日本ツーリズム産業団体連合会が中心となって展開してい</a:t>
            </a:r>
            <a:r>
              <a:rPr lang="ja-JP" altLang="en-US" dirty="0" smtClean="0"/>
              <a:t>た</a:t>
            </a:r>
            <a:r>
              <a:rPr lang="ja-JP" altLang="ja-JP" dirty="0" smtClean="0">
                <a:solidFill>
                  <a:srgbClr val="FF0000"/>
                </a:solidFill>
              </a:rPr>
              <a:t>秋休みキャンペーン</a:t>
            </a:r>
            <a:r>
              <a:rPr lang="ja-JP" altLang="ja-JP" dirty="0" smtClean="0"/>
              <a:t>は、児童の教育水準の確保との調整が課題となってい</a:t>
            </a:r>
            <a:r>
              <a:rPr lang="ja-JP" altLang="en-US" dirty="0" smtClean="0"/>
              <a:t>た</a:t>
            </a:r>
            <a:r>
              <a:rPr lang="ja-JP" altLang="ja-JP" dirty="0" smtClean="0"/>
              <a:t>。</a:t>
            </a:r>
            <a:endParaRPr lang="en-US" altLang="ja-JP" dirty="0" smtClean="0"/>
          </a:p>
          <a:p>
            <a:r>
              <a:rPr lang="ja-JP" altLang="ja-JP" dirty="0" smtClean="0"/>
              <a:t>休日は文化問題でもあり、休息日には旅行をも戒める宗教もある。需要者の観点に立てば、地域の実情に合わせた休暇制度の導入等休日の地域分散をはかる</a:t>
            </a:r>
            <a:r>
              <a:rPr lang="ja-JP" altLang="ja-JP" dirty="0" smtClean="0">
                <a:solidFill>
                  <a:srgbClr val="FF0000"/>
                </a:solidFill>
              </a:rPr>
              <a:t>ローカル休日</a:t>
            </a:r>
            <a:r>
              <a:rPr lang="ja-JP" altLang="ja-JP" dirty="0" smtClean="0"/>
              <a:t>制度の促進も必要である。基本法理念の再検討を行うことにより、ローカル休日制度の根拠となるような規範性のある規定の整備が課題となる。</a:t>
            </a:r>
          </a:p>
          <a:p>
            <a:endParaRPr kumimoji="1" lang="ja-JP"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20000"/>
              <a:lumOff val="80000"/>
            </a:schemeClr>
          </a:solidFill>
          <a:ln>
            <a:solidFill>
              <a:schemeClr val="tx1">
                <a:lumMod val="95000"/>
                <a:lumOff val="5000"/>
              </a:schemeClr>
            </a:solidFill>
          </a:ln>
        </p:spPr>
        <p:txBody>
          <a:bodyPr>
            <a:normAutofit fontScale="90000"/>
          </a:bodyPr>
          <a:lstStyle/>
          <a:p>
            <a:r>
              <a:rPr kumimoji="1" lang="ja-JP" altLang="en-US" dirty="0" smtClean="0"/>
              <a:t>働き方と休み方</a:t>
            </a:r>
            <a:r>
              <a:rPr kumimoji="1" lang="en-US" altLang="ja-JP" dirty="0" smtClean="0"/>
              <a:t/>
            </a:r>
            <a:br>
              <a:rPr kumimoji="1" lang="en-US" altLang="ja-JP" dirty="0" smtClean="0"/>
            </a:br>
            <a:r>
              <a:rPr lang="ja-JP" altLang="en-US" dirty="0" smtClean="0"/>
              <a:t>日本人は勤勉か？</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江戸時代の日本人をみるヨーロッパ人の感想</a:t>
            </a:r>
            <a:endParaRPr kumimoji="1" lang="ja-JP"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38100">
            <a:solidFill>
              <a:schemeClr val="tx1"/>
            </a:solidFill>
          </a:ln>
        </p:spPr>
        <p:txBody>
          <a:bodyPr/>
          <a:lstStyle/>
          <a:p>
            <a:r>
              <a:rPr lang="ja-JP" altLang="ja-JP" dirty="0" smtClean="0"/>
              <a:t>休日は文化問題</a:t>
            </a:r>
            <a:endParaRPr kumimoji="1" lang="ja-JP" altLang="en-US" dirty="0"/>
          </a:p>
        </p:txBody>
      </p:sp>
      <p:sp>
        <p:nvSpPr>
          <p:cNvPr id="3" name="コンテンツ プレースホルダ 2"/>
          <p:cNvSpPr>
            <a:spLocks noGrp="1"/>
          </p:cNvSpPr>
          <p:nvPr>
            <p:ph idx="1"/>
          </p:nvPr>
        </p:nvSpPr>
        <p:spPr>
          <a:xfrm>
            <a:off x="457200" y="1600200"/>
            <a:ext cx="8229600" cy="4997152"/>
          </a:xfrm>
        </p:spPr>
        <p:txBody>
          <a:bodyPr>
            <a:normAutofit fontScale="92500" lnSpcReduction="10000"/>
          </a:bodyPr>
          <a:lstStyle/>
          <a:p>
            <a:r>
              <a:rPr lang="ja-JP" altLang="ja-JP" dirty="0" smtClean="0"/>
              <a:t>休日は文化問題でもあり、休息日には旅行をも戒める宗教もある。</a:t>
            </a:r>
            <a:endParaRPr lang="en-US" altLang="ja-JP" dirty="0" smtClean="0"/>
          </a:p>
          <a:p>
            <a:r>
              <a:rPr lang="ja-JP" altLang="ja-JP" dirty="0" smtClean="0"/>
              <a:t>需要者の観点に立てば、地域の実情に合わせた休暇制度の導入等休日の地域分散をはかるローカル休日制度の促進も必要である。</a:t>
            </a:r>
            <a:endParaRPr lang="en-US" altLang="ja-JP" dirty="0" smtClean="0"/>
          </a:p>
          <a:p>
            <a:r>
              <a:rPr lang="ja-JP" altLang="ja-JP" dirty="0" smtClean="0"/>
              <a:t>このローカル休日に関する施策が推進されにくい理由は、観光施策がサプライサイド行政にウエイトがおかれがちであることであり、特に地方公共団体の観光施策は域外客の誘致による地域活性化にウエイトが置かれ、サプライサイドにならざるを得ないからである。</a:t>
            </a:r>
          </a:p>
          <a:p>
            <a:endParaRPr kumimoji="1" lang="ja-JP"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38100">
            <a:solidFill>
              <a:schemeClr val="tx1">
                <a:lumMod val="95000"/>
                <a:lumOff val="5000"/>
              </a:schemeClr>
            </a:solidFill>
          </a:ln>
        </p:spPr>
        <p:txBody>
          <a:bodyPr>
            <a:normAutofit/>
          </a:bodyPr>
          <a:lstStyle/>
          <a:p>
            <a:r>
              <a:rPr lang="ja-JP" altLang="ja-JP" b="1" dirty="0" smtClean="0"/>
              <a:t>観光施設・観光資源に関する施策</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92500" lnSpcReduction="20000"/>
          </a:bodyPr>
          <a:lstStyle/>
          <a:p>
            <a:r>
              <a:rPr lang="ja-JP" altLang="ja-JP" dirty="0" smtClean="0"/>
              <a:t>観光行動の対象としての観光資源は広義には観光施設と観光資源</a:t>
            </a:r>
            <a:r>
              <a:rPr lang="en-US" altLang="ja-JP" dirty="0" smtClean="0"/>
              <a:t>(</a:t>
            </a:r>
            <a:r>
              <a:rPr lang="ja-JP" altLang="ja-JP" dirty="0" smtClean="0"/>
              <a:t>狭義</a:t>
            </a:r>
            <a:r>
              <a:rPr lang="en-US" altLang="ja-JP" dirty="0" smtClean="0"/>
              <a:t>)</a:t>
            </a:r>
            <a:r>
              <a:rPr lang="ja-JP" altLang="ja-JP" dirty="0" smtClean="0"/>
              <a:t>がありこの場合の観光施設としては、交通施設、宿泊施設、休憩施設等があげられる。</a:t>
            </a:r>
            <a:endParaRPr lang="en-US" altLang="ja-JP" dirty="0" smtClean="0"/>
          </a:p>
          <a:p>
            <a:r>
              <a:rPr lang="ja-JP" altLang="ja-JP" dirty="0" smtClean="0"/>
              <a:t>第二次世界大戦後、観光行動を増大させる施策は観光資源</a:t>
            </a:r>
            <a:r>
              <a:rPr lang="ja-JP" altLang="en-US" dirty="0" smtClean="0"/>
              <a:t>３</a:t>
            </a:r>
            <a:r>
              <a:rPr lang="ja-JP" altLang="ja-JP" dirty="0" smtClean="0"/>
              <a:t>そのものを整備する施策に先行して交通施設等の観光施設の整備が行われた。</a:t>
            </a:r>
            <a:endParaRPr lang="en-US" altLang="ja-JP" dirty="0" smtClean="0"/>
          </a:p>
          <a:p>
            <a:r>
              <a:rPr lang="ja-JP" altLang="ja-JP" dirty="0" smtClean="0"/>
              <a:t>交通施設、宿泊施設等の観光施設の整備が進展するに従い、観光資源そのものの開発、整備につき施策が進められるようになってきた</a:t>
            </a:r>
            <a:endParaRPr lang="en-US" altLang="ja-JP" dirty="0" smtClean="0"/>
          </a:p>
          <a:p>
            <a:r>
              <a:rPr lang="ja-JP" altLang="ja-JP" dirty="0" smtClean="0"/>
              <a:t>観光資源の整備が進展すればするほど、観光客に比べて観光資源の数が過剰となり、観光情報提供の重要性が増大することとなる。</a:t>
            </a:r>
          </a:p>
          <a:p>
            <a:endParaRPr kumimoji="1" lang="ja-JP"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a:solidFill>
            <a:srgbClr val="FFFF00"/>
          </a:solidFill>
          <a:ln>
            <a:solidFill>
              <a:schemeClr val="accent1"/>
            </a:solidFill>
          </a:ln>
        </p:spPr>
        <p:txBody>
          <a:bodyPr/>
          <a:lstStyle/>
          <a:p>
            <a:r>
              <a:rPr lang="ja-JP" altLang="ja-JP" dirty="0" smtClean="0"/>
              <a:t>交通施設整備</a:t>
            </a:r>
            <a:endParaRPr kumimoji="1" lang="ja-JP" altLang="en-US" dirty="0"/>
          </a:p>
        </p:txBody>
      </p:sp>
      <p:sp>
        <p:nvSpPr>
          <p:cNvPr id="3" name="コンテンツ プレースホルダ 2"/>
          <p:cNvSpPr>
            <a:spLocks noGrp="1"/>
          </p:cNvSpPr>
          <p:nvPr>
            <p:ph idx="1"/>
          </p:nvPr>
        </p:nvSpPr>
        <p:spPr>
          <a:xfrm>
            <a:off x="0" y="1340768"/>
            <a:ext cx="9144000" cy="5517232"/>
          </a:xfrm>
        </p:spPr>
        <p:txBody>
          <a:bodyPr>
            <a:normAutofit lnSpcReduction="10000"/>
          </a:bodyPr>
          <a:lstStyle/>
          <a:p>
            <a:r>
              <a:rPr lang="ja-JP" altLang="ja-JP" dirty="0" smtClean="0"/>
              <a:t>現実に交通施設の整備が観光行動に大きな影響を与えてきた。特に空港、高速道路、新幹線等の交通施設整備は観光行動に大きな影響を及ぼしてきたものの、観光施策としての認識を前面に出しては推進されてこなかった。観光を目的に整備することが公共投資関連施策としては困難であったからである。</a:t>
            </a:r>
            <a:endParaRPr lang="en-US" altLang="ja-JP" dirty="0" smtClean="0"/>
          </a:p>
          <a:p>
            <a:r>
              <a:rPr lang="ja-JP" altLang="ja-JP" dirty="0" smtClean="0"/>
              <a:t>施設建設予算を獲得するためにはなおさらであったが、その後施設整備が進捗し、施設運営のウエイトが増大するにつけ、観光目的が強調されるようになってきた。</a:t>
            </a:r>
          </a:p>
          <a:p>
            <a:endParaRPr kumimoji="1" lang="ja-JP"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332656"/>
            <a:ext cx="9144000" cy="6525344"/>
          </a:xfrm>
        </p:spPr>
        <p:txBody>
          <a:bodyPr>
            <a:normAutofit fontScale="92500" lnSpcReduction="10000"/>
          </a:bodyPr>
          <a:lstStyle/>
          <a:p>
            <a:r>
              <a:rPr lang="ja-JP" altLang="ja-JP" dirty="0" smtClean="0"/>
              <a:t>法制度上、交通施設整備について観光との関係を直接規定するものは道路法だけであり、国際観光上重要な地を連絡する道路は一般国道と位置付けている。</a:t>
            </a:r>
            <a:endParaRPr lang="en-US" altLang="ja-JP" dirty="0" smtClean="0"/>
          </a:p>
          <a:p>
            <a:r>
              <a:rPr lang="ja-JP" altLang="ja-JP" dirty="0" smtClean="0"/>
              <a:t>地域の観光用道路は初期段階において、箱根ターンパイク、伊豆スカイライン等道路運送法が規定する自動車道事業として民間経営を前提とするものが中心であった。</a:t>
            </a:r>
            <a:endParaRPr lang="en-US" altLang="ja-JP" dirty="0" smtClean="0"/>
          </a:p>
          <a:p>
            <a:r>
              <a:rPr lang="ja-JP" altLang="ja-JP" dirty="0" smtClean="0"/>
              <a:t>道路整備が相当程度進展を遂げた今日、道路公団の民営化により再び再び観光と道路の関係が注目され始めている。</a:t>
            </a:r>
            <a:endParaRPr lang="en-US" altLang="ja-JP" dirty="0" smtClean="0"/>
          </a:p>
          <a:p>
            <a:r>
              <a:rPr lang="ja-JP" altLang="ja-JP" dirty="0" smtClean="0"/>
              <a:t>鋼索鉄道、索道は観光用に設置されたものが多く、黒部アルペンルートは鋼索鉄道、索道、無軌条電車等の設置により立山等の自然の風景地が観光資源として活用されることとなったものである。</a:t>
            </a:r>
          </a:p>
          <a:p>
            <a:endParaRPr kumimoji="1" lang="ja-JP"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32656"/>
            <a:ext cx="8229600" cy="1143000"/>
          </a:xfrm>
          <a:solidFill>
            <a:srgbClr val="FFFF00"/>
          </a:solidFill>
          <a:ln>
            <a:solidFill>
              <a:schemeClr val="tx1">
                <a:lumMod val="95000"/>
                <a:lumOff val="5000"/>
              </a:schemeClr>
            </a:solidFill>
          </a:ln>
        </p:spPr>
        <p:txBody>
          <a:bodyPr>
            <a:normAutofit/>
          </a:bodyPr>
          <a:lstStyle/>
          <a:p>
            <a:r>
              <a:rPr lang="ja-JP" altLang="ja-JP" b="1" dirty="0" smtClean="0"/>
              <a:t>宿泊施設整備</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ja-JP" dirty="0" smtClean="0"/>
              <a:t>宿泊施設の政策的整備は、外客用のものについては、外貨獲得の目的から税制、財政上の支援施策が実施されてきたが、一般国民用ものについて当初支援措置は講じられなかった。</a:t>
            </a:r>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38100">
            <a:solidFill>
              <a:schemeClr val="tx1">
                <a:lumMod val="95000"/>
                <a:lumOff val="5000"/>
              </a:schemeClr>
            </a:solidFill>
          </a:ln>
        </p:spPr>
        <p:txBody>
          <a:bodyPr>
            <a:normAutofit/>
          </a:bodyPr>
          <a:lstStyle/>
          <a:p>
            <a:r>
              <a:rPr lang="ja-JP" altLang="ja-JP" b="1" dirty="0" smtClean="0"/>
              <a:t>消費者対策と邦人保護</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lnSpcReduction="10000"/>
          </a:bodyPr>
          <a:lstStyle/>
          <a:p>
            <a:r>
              <a:rPr lang="ja-JP" altLang="ja-JP" dirty="0" smtClean="0"/>
              <a:t>日本人海外旅行中の死亡事故、ハンセン病に関する宿泊拒否問題、温泉表示問題等がマスコミで大きく取り上げられたように、今日規範性を持つ観光政策が機能することが最も期待される分野は</a:t>
            </a:r>
            <a:r>
              <a:rPr lang="ja-JP" altLang="en-US" dirty="0" smtClean="0"/>
              <a:t>、</a:t>
            </a:r>
            <a:r>
              <a:rPr lang="ja-JP" altLang="ja-JP" dirty="0" smtClean="0"/>
              <a:t>消費者としての旅行者の利益確保である。</a:t>
            </a:r>
            <a:endParaRPr lang="en-US" altLang="ja-JP" dirty="0" smtClean="0"/>
          </a:p>
          <a:p>
            <a:r>
              <a:rPr lang="ja-JP" altLang="en-US" dirty="0" smtClean="0"/>
              <a:t>観光において他と区分して消費者保護を行わなければならない理由は何か。</a:t>
            </a:r>
            <a:r>
              <a:rPr lang="ja-JP" altLang="ja-JP" dirty="0" smtClean="0"/>
              <a:t>内閣において重要施策として消費者庁を設置し、旅行業法等を所管することが検討</a:t>
            </a:r>
            <a:r>
              <a:rPr lang="ja-JP" altLang="en-US" dirty="0" smtClean="0"/>
              <a:t>された</a:t>
            </a:r>
            <a:r>
              <a:rPr lang="ja-JP" altLang="ja-JP" dirty="0" smtClean="0"/>
              <a:t>ことも</a:t>
            </a:r>
            <a:r>
              <a:rPr lang="ja-JP" altLang="en-US" dirty="0" smtClean="0"/>
              <a:t>この点が不明であったから</a:t>
            </a:r>
            <a:r>
              <a:rPr lang="ja-JP" altLang="ja-JP" dirty="0" smtClean="0"/>
              <a:t>による。</a:t>
            </a:r>
          </a:p>
          <a:p>
            <a:endParaRPr kumimoji="1" lang="ja-JP" alt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r>
              <a:rPr lang="ja-JP" altLang="ja-JP" b="1" dirty="0" smtClean="0"/>
              <a:t>社会秩序維持と宿泊引受義務</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lnSpcReduction="10000"/>
          </a:bodyPr>
          <a:lstStyle/>
          <a:p>
            <a:r>
              <a:rPr lang="en-US" altLang="ja-JP" dirty="0" smtClean="0">
                <a:solidFill>
                  <a:srgbClr val="FF0000"/>
                </a:solidFill>
              </a:rPr>
              <a:t>1949</a:t>
            </a:r>
            <a:r>
              <a:rPr lang="ja-JP" altLang="ja-JP" dirty="0" smtClean="0">
                <a:solidFill>
                  <a:srgbClr val="FF0000"/>
                </a:solidFill>
              </a:rPr>
              <a:t>年制定された旅館業法</a:t>
            </a:r>
            <a:r>
              <a:rPr lang="ja-JP" altLang="ja-JP" dirty="0" smtClean="0"/>
              <a:t>においては、旅館業者に対して宿泊引受義務が課されることとなった。これは旅行者に宿泊サービスが提供されることにより</a:t>
            </a:r>
            <a:r>
              <a:rPr lang="ja-JP" altLang="ja-JP" dirty="0" smtClean="0">
                <a:solidFill>
                  <a:srgbClr val="FF0000"/>
                </a:solidFill>
              </a:rPr>
              <a:t>社会秩序を維持</a:t>
            </a:r>
            <a:r>
              <a:rPr lang="ja-JP" altLang="ja-JP" dirty="0" smtClean="0"/>
              <a:t>することを狙いとするものであった。</a:t>
            </a:r>
            <a:endParaRPr lang="en-US" altLang="ja-JP" dirty="0" smtClean="0"/>
          </a:p>
          <a:p>
            <a:r>
              <a:rPr lang="ja-JP" altLang="ja-JP" dirty="0" smtClean="0"/>
              <a:t>旅館業は</a:t>
            </a:r>
            <a:r>
              <a:rPr lang="ja-JP" altLang="ja-JP" dirty="0" smtClean="0">
                <a:solidFill>
                  <a:srgbClr val="FF0000"/>
                </a:solidFill>
              </a:rPr>
              <a:t>宿泊引受義務</a:t>
            </a:r>
            <a:r>
              <a:rPr lang="ja-JP" altLang="ja-JP" dirty="0" smtClean="0"/>
              <a:t>があるものの、支援措置が行われるものでもなく、交通事業等と異なり基本的には助成措置の対象とは認識されていなかった。宿泊施設は交通施設、住宅施設と異なり、</a:t>
            </a:r>
            <a:r>
              <a:rPr lang="ja-JP" altLang="ja-JP" dirty="0" smtClean="0">
                <a:solidFill>
                  <a:srgbClr val="FF0000"/>
                </a:solidFill>
              </a:rPr>
              <a:t>その後も政策的に、公共投資の対象として整備されることはなかった</a:t>
            </a:r>
            <a:r>
              <a:rPr lang="ja-JP" altLang="ja-JP" dirty="0" smtClean="0"/>
              <a:t>。</a:t>
            </a:r>
          </a:p>
          <a:p>
            <a:endParaRPr kumimoji="1" lang="ja-JP"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38100">
            <a:solidFill>
              <a:schemeClr val="tx1"/>
            </a:solidFill>
          </a:ln>
        </p:spPr>
        <p:txBody>
          <a:bodyPr>
            <a:normAutofit fontScale="90000"/>
          </a:bodyPr>
          <a:lstStyle/>
          <a:p>
            <a:r>
              <a:rPr lang="ja-JP" altLang="ja-JP" b="1" dirty="0" smtClean="0"/>
              <a:t>　勤労意欲高揚等のための国民旅行の促進と宿泊施設整備</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a:bodyPr>
          <a:lstStyle/>
          <a:p>
            <a:r>
              <a:rPr lang="ja-JP" altLang="ja-JP" sz="3600" dirty="0" smtClean="0"/>
              <a:t>経済の復興とともに国民旅行の重要性が政策課題として認識されるようになり、国内旅行用の宿泊施設の整備が政策的に推進されることとなった。</a:t>
            </a:r>
            <a:endParaRPr lang="en-US" altLang="ja-JP" sz="3600" dirty="0" smtClean="0"/>
          </a:p>
          <a:p>
            <a:r>
              <a:rPr lang="en-US" altLang="ja-JP" sz="3600" dirty="0" smtClean="0"/>
              <a:t>1955</a:t>
            </a:r>
            <a:r>
              <a:rPr lang="ja-JP" altLang="ja-JP" sz="3600" dirty="0" smtClean="0"/>
              <a:t>年１１月に観光事業審議会に「</a:t>
            </a:r>
            <a:r>
              <a:rPr lang="ja-JP" altLang="ja-JP" sz="3600" dirty="0" smtClean="0">
                <a:solidFill>
                  <a:srgbClr val="FF0000"/>
                </a:solidFill>
              </a:rPr>
              <a:t>ソーシアル・ツーリズム</a:t>
            </a:r>
            <a:r>
              <a:rPr lang="ja-JP" altLang="ja-JP" sz="3600" dirty="0" smtClean="0"/>
              <a:t>研究部会」が設けられ、</a:t>
            </a:r>
            <a:r>
              <a:rPr lang="en-US" altLang="ja-JP" sz="3600" dirty="0" smtClean="0"/>
              <a:t>1957</a:t>
            </a:r>
            <a:r>
              <a:rPr lang="ja-JP" altLang="ja-JP" sz="3600" dirty="0" smtClean="0"/>
              <a:t>年</a:t>
            </a:r>
            <a:r>
              <a:rPr lang="en-US" altLang="ja-JP" sz="3600" dirty="0" smtClean="0"/>
              <a:t>10</a:t>
            </a:r>
            <a:r>
              <a:rPr lang="ja-JP" altLang="ja-JP" sz="3600" dirty="0" smtClean="0"/>
              <a:t>月には中間報告書がとりまとめられ、同審議会に報告された。</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332656"/>
            <a:ext cx="8229600" cy="6525344"/>
          </a:xfrm>
        </p:spPr>
        <p:txBody>
          <a:bodyPr>
            <a:normAutofit lnSpcReduction="10000"/>
          </a:bodyPr>
          <a:lstStyle/>
          <a:p>
            <a:r>
              <a:rPr lang="ja-JP" altLang="en-US" dirty="0" smtClean="0"/>
              <a:t>１９５５</a:t>
            </a:r>
            <a:r>
              <a:rPr lang="ja-JP" altLang="ja-JP" dirty="0" smtClean="0"/>
              <a:t>年</a:t>
            </a:r>
            <a:r>
              <a:rPr lang="en-US" altLang="ja-JP" dirty="0" smtClean="0"/>
              <a:t>10</a:t>
            </a:r>
            <a:r>
              <a:rPr lang="ja-JP" altLang="ja-JP" dirty="0" smtClean="0"/>
              <a:t>月</a:t>
            </a:r>
            <a:r>
              <a:rPr lang="en-US" altLang="ja-JP" dirty="0" smtClean="0"/>
              <a:t>29</a:t>
            </a:r>
            <a:r>
              <a:rPr lang="ja-JP" altLang="ja-JP" dirty="0" smtClean="0"/>
              <a:t>日観光事業審議会から内閣総理大臣に国際観光事業の促進につき建議されるなかで「他面、国民各層、特に青少年、勤労階層等の厚生保険の増進と勤労意欲の高揚等社会政策的見地から、</a:t>
            </a:r>
            <a:r>
              <a:rPr lang="ja-JP" altLang="ja-JP" dirty="0" smtClean="0">
                <a:solidFill>
                  <a:srgbClr val="FF0000"/>
                </a:solidFill>
              </a:rPr>
              <a:t>健全な国民旅行（ソーシアル・ツーリズム）</a:t>
            </a:r>
            <a:r>
              <a:rPr lang="ja-JP" altLang="ja-JP" dirty="0" smtClean="0"/>
              <a:t>の普及発達についても所要の施設を整備する必要がある」とされた。</a:t>
            </a:r>
            <a:endParaRPr lang="en-US" altLang="ja-JP" dirty="0" smtClean="0"/>
          </a:p>
          <a:p>
            <a:r>
              <a:rPr lang="ja-JP" altLang="ja-JP" dirty="0" smtClean="0"/>
              <a:t>この提言にあわせて</a:t>
            </a:r>
            <a:r>
              <a:rPr lang="ja-JP" altLang="ja-JP" dirty="0" smtClean="0">
                <a:solidFill>
                  <a:srgbClr val="FF0000"/>
                </a:solidFill>
              </a:rPr>
              <a:t>国民宿舎、国民休暇村、国立青年の家、公営ユースホステル</a:t>
            </a:r>
            <a:r>
              <a:rPr lang="ja-JP" altLang="ja-JP" dirty="0" smtClean="0"/>
              <a:t>等の整備が促進されるようになった。これ等の施設は公的主体が運営するいわゆる公共の宿として分類されているものである。</a:t>
            </a:r>
          </a:p>
          <a:p>
            <a:endParaRPr kumimoji="1" lang="ja-JP"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88640"/>
            <a:ext cx="8229600" cy="6480720"/>
          </a:xfrm>
        </p:spPr>
        <p:txBody>
          <a:bodyPr/>
          <a:lstStyle/>
          <a:p>
            <a:r>
              <a:rPr lang="ja-JP" altLang="ja-JP" dirty="0" smtClean="0"/>
              <a:t>ソーシアル・ツーリズムは、第二次世界大戦後の</a:t>
            </a:r>
            <a:r>
              <a:rPr lang="ja-JP" altLang="ja-JP" dirty="0" smtClean="0">
                <a:solidFill>
                  <a:srgbClr val="FF0000"/>
                </a:solidFill>
              </a:rPr>
              <a:t>ヨーロッパにおいて生まれた概念</a:t>
            </a:r>
            <a:r>
              <a:rPr lang="ja-JP" altLang="ja-JP" dirty="0" smtClean="0"/>
              <a:t>であるとされ、人が人らしく生きるためには、一年のサイクルの中に連続した休憩期間を設け、心身をリフレッシュすることが必要であるとの思想が流れている。</a:t>
            </a:r>
            <a:endParaRPr lang="en-US" altLang="ja-JP" dirty="0" smtClean="0"/>
          </a:p>
          <a:p>
            <a:r>
              <a:rPr lang="ja-JP" altLang="ja-JP" dirty="0" smtClean="0"/>
              <a:t>それまで、</a:t>
            </a:r>
            <a:r>
              <a:rPr lang="ja-JP" altLang="ja-JP" dirty="0" smtClean="0">
                <a:solidFill>
                  <a:srgbClr val="FF0000"/>
                </a:solidFill>
              </a:rPr>
              <a:t>観光旅行から阻害されていた労働者階級</a:t>
            </a:r>
            <a:r>
              <a:rPr lang="ja-JP" altLang="ja-JP" dirty="0" smtClean="0"/>
              <a:t>においても、休暇や旅行の権利を認め、その権利の行使をしやすくすべきだという考えであった。</a:t>
            </a:r>
          </a:p>
          <a:p>
            <a:endParaRPr kumimoji="1" lang="ja-JP"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20000"/>
              <a:lumOff val="80000"/>
            </a:schemeClr>
          </a:solidFill>
        </p:spPr>
        <p:txBody>
          <a:bodyPr/>
          <a:lstStyle/>
          <a:p>
            <a:r>
              <a:rPr lang="ja-JP" altLang="ja-JP" dirty="0" smtClean="0"/>
              <a:t>国民宿舎</a:t>
            </a:r>
            <a:r>
              <a:rPr lang="ja-JP" altLang="en-US" dirty="0" smtClean="0"/>
              <a:t>、</a:t>
            </a:r>
            <a:r>
              <a:rPr lang="ja-JP" altLang="ja-JP" dirty="0" smtClean="0"/>
              <a:t>国民休暇村</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a:bodyPr>
          <a:lstStyle/>
          <a:p>
            <a:r>
              <a:rPr lang="ja-JP" altLang="ja-JP" dirty="0" smtClean="0">
                <a:solidFill>
                  <a:srgbClr val="FF0000"/>
                </a:solidFill>
              </a:rPr>
              <a:t>国民宿舎</a:t>
            </a:r>
            <a:r>
              <a:rPr lang="ja-JP" altLang="ja-JP" dirty="0" smtClean="0"/>
              <a:t>は、国民の間にようやく余暇時間が意識され始めた</a:t>
            </a:r>
            <a:r>
              <a:rPr lang="en-US" altLang="ja-JP" dirty="0" smtClean="0"/>
              <a:t>1956</a:t>
            </a:r>
            <a:r>
              <a:rPr lang="ja-JP" altLang="ja-JP" dirty="0" smtClean="0"/>
              <a:t>年、低廉かつ快適な宿泊施設の整備を促進するため厚生省</a:t>
            </a:r>
            <a:r>
              <a:rPr lang="en-US" altLang="ja-JP" dirty="0" smtClean="0"/>
              <a:t>(</a:t>
            </a:r>
            <a:r>
              <a:rPr lang="ja-JP" altLang="ja-JP" dirty="0" smtClean="0"/>
              <a:t>当時</a:t>
            </a:r>
            <a:r>
              <a:rPr lang="en-US" altLang="ja-JP" dirty="0" smtClean="0"/>
              <a:t>)</a:t>
            </a:r>
            <a:r>
              <a:rPr lang="ja-JP" altLang="ja-JP" dirty="0" smtClean="0"/>
              <a:t>により創設された制度であり、自然公園法が規定する自然公園、温泉法が規定する温泉地等の休養地において地方公共団体が設置した宿泊施設である。</a:t>
            </a:r>
            <a:endParaRPr lang="en-US" altLang="ja-JP" dirty="0" smtClean="0"/>
          </a:p>
          <a:p>
            <a:r>
              <a:rPr lang="ja-JP" altLang="ja-JP" dirty="0" smtClean="0"/>
              <a:t>環境庁</a:t>
            </a:r>
            <a:r>
              <a:rPr lang="en-US" altLang="ja-JP" dirty="0" smtClean="0"/>
              <a:t>(</a:t>
            </a:r>
            <a:r>
              <a:rPr lang="ja-JP" altLang="ja-JP" dirty="0" smtClean="0"/>
              <a:t>省</a:t>
            </a:r>
            <a:r>
              <a:rPr lang="en-US" altLang="ja-JP" dirty="0" smtClean="0"/>
              <a:t>)</a:t>
            </a:r>
            <a:r>
              <a:rPr lang="ja-JP" altLang="ja-JP" dirty="0" smtClean="0"/>
              <a:t>が定めた一定の要件を備え、整備資金として厚生年金、国民年金の積立金還元融資（特別地方債）等が使われた。</a:t>
            </a:r>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260648"/>
            <a:ext cx="8229600" cy="6597352"/>
          </a:xfrm>
        </p:spPr>
        <p:txBody>
          <a:bodyPr>
            <a:normAutofit fontScale="92500" lnSpcReduction="10000"/>
          </a:bodyPr>
          <a:lstStyle/>
          <a:p>
            <a:r>
              <a:rPr lang="ja-JP" altLang="ja-JP" dirty="0" smtClean="0">
                <a:solidFill>
                  <a:srgbClr val="FF0000"/>
                </a:solidFill>
              </a:rPr>
              <a:t>国民休暇村</a:t>
            </a:r>
            <a:r>
              <a:rPr lang="ja-JP" altLang="ja-JP" dirty="0" smtClean="0"/>
              <a:t>は、国立公園及び国定公園の集団施設地区に設置された総合的休養施設のことであり、旧厚生省（現・厚生労働省）により、</a:t>
            </a:r>
            <a:r>
              <a:rPr lang="en-US" altLang="ja-JP" dirty="0" smtClean="0"/>
              <a:t>1961</a:t>
            </a:r>
            <a:r>
              <a:rPr lang="ja-JP" altLang="ja-JP" dirty="0" smtClean="0"/>
              <a:t>年度から整備が始められた。</a:t>
            </a:r>
            <a:endParaRPr lang="en-US" altLang="ja-JP" dirty="0" smtClean="0"/>
          </a:p>
          <a:p>
            <a:r>
              <a:rPr lang="ja-JP" altLang="ja-JP" dirty="0" smtClean="0"/>
              <a:t>かつて自然公園の施設整備は、民間の有料施設、それも大半が高級な宿泊施設に偏りがちだった。このため、低廉で健全な宿泊施設を中心として、スキー場、キャンプ場等地域に応じた各種の野外レクリエーション施設を集団的に整備する目的で、自然公園法の公園計画にもとづき制度化された。</a:t>
            </a:r>
            <a:endParaRPr lang="en-US" altLang="ja-JP" dirty="0" smtClean="0"/>
          </a:p>
          <a:p>
            <a:r>
              <a:rPr lang="ja-JP" altLang="ja-JP" dirty="0" smtClean="0"/>
              <a:t>国費により国または地方公共団体が整備した基本的公共施設と、年金福祉事業団の直接融資等により</a:t>
            </a:r>
            <a:r>
              <a:rPr lang="ja-JP" altLang="ja-JP" dirty="0" smtClean="0">
                <a:solidFill>
                  <a:srgbClr val="FF0000"/>
                </a:solidFill>
              </a:rPr>
              <a:t>財団法人国民休暇村協会</a:t>
            </a:r>
            <a:r>
              <a:rPr lang="ja-JP" altLang="ja-JP" dirty="0" smtClean="0"/>
              <a:t>が整備した有料施設からなっている。</a:t>
            </a:r>
          </a:p>
          <a:p>
            <a:endParaRPr kumimoji="1" lang="ja-JP" altLang="en-US" dirty="0"/>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8568952" cy="1143000"/>
          </a:xfrm>
          <a:solidFill>
            <a:schemeClr val="accent5">
              <a:lumMod val="20000"/>
              <a:lumOff val="80000"/>
            </a:schemeClr>
          </a:solidFill>
        </p:spPr>
        <p:txBody>
          <a:bodyPr>
            <a:noAutofit/>
          </a:bodyPr>
          <a:lstStyle/>
          <a:p>
            <a:r>
              <a:rPr lang="ja-JP" altLang="ja-JP" sz="3600" dirty="0" smtClean="0"/>
              <a:t>国立青少年交流の家</a:t>
            </a:r>
            <a:r>
              <a:rPr lang="ja-JP" altLang="en-US" sz="3600" dirty="0" smtClean="0"/>
              <a:t>、</a:t>
            </a:r>
            <a:r>
              <a:rPr lang="ja-JP" altLang="ja-JP" sz="3600" dirty="0" smtClean="0"/>
              <a:t>国民旅館、国民温泉</a:t>
            </a:r>
            <a:endParaRPr kumimoji="1" lang="ja-JP" altLang="en-US" sz="3600" dirty="0"/>
          </a:p>
        </p:txBody>
      </p:sp>
      <p:sp>
        <p:nvSpPr>
          <p:cNvPr id="3" name="コンテンツ プレースホルダ 2"/>
          <p:cNvSpPr>
            <a:spLocks noGrp="1"/>
          </p:cNvSpPr>
          <p:nvPr>
            <p:ph idx="1"/>
          </p:nvPr>
        </p:nvSpPr>
        <p:spPr>
          <a:xfrm>
            <a:off x="251520" y="1600200"/>
            <a:ext cx="8435280" cy="5257800"/>
          </a:xfrm>
        </p:spPr>
        <p:txBody>
          <a:bodyPr>
            <a:normAutofit fontScale="85000" lnSpcReduction="10000"/>
          </a:bodyPr>
          <a:lstStyle/>
          <a:p>
            <a:r>
              <a:rPr lang="ja-JP" altLang="ja-JP" dirty="0" smtClean="0"/>
              <a:t>国立青少年交流の家（旧国立青年の家）は、</a:t>
            </a:r>
            <a:r>
              <a:rPr lang="en-US" altLang="ja-JP" dirty="0" smtClean="0"/>
              <a:t>1959</a:t>
            </a:r>
            <a:r>
              <a:rPr lang="ja-JP" altLang="ja-JP" dirty="0" smtClean="0"/>
              <a:t>年皇太子殿下（今上天皇）の御成婚を記念して、静岡県御殿場市に旧文部省の国立中央青年の家が初めて設置され、以後</a:t>
            </a:r>
            <a:r>
              <a:rPr lang="en-US" altLang="ja-JP" dirty="0" smtClean="0"/>
              <a:t>1976</a:t>
            </a:r>
            <a:r>
              <a:rPr lang="ja-JP" altLang="ja-JP" dirty="0" smtClean="0"/>
              <a:t>年までに全国</a:t>
            </a:r>
            <a:r>
              <a:rPr lang="en-US" altLang="ja-JP" dirty="0" smtClean="0"/>
              <a:t>13</a:t>
            </a:r>
            <a:r>
              <a:rPr lang="ja-JP" altLang="ja-JP" dirty="0" smtClean="0"/>
              <a:t>か所に設置された。</a:t>
            </a:r>
            <a:r>
              <a:rPr lang="en-US" altLang="ja-JP" dirty="0" smtClean="0"/>
              <a:t>2001</a:t>
            </a:r>
            <a:r>
              <a:rPr lang="ja-JP" altLang="ja-JP" dirty="0" smtClean="0"/>
              <a:t>年</a:t>
            </a:r>
            <a:r>
              <a:rPr lang="en-US" altLang="ja-JP" dirty="0" smtClean="0"/>
              <a:t>4</a:t>
            </a:r>
            <a:r>
              <a:rPr lang="ja-JP" altLang="ja-JP" dirty="0" smtClean="0"/>
              <a:t>月全国の国立青年の家が一つの組織にまとまり、「独立行政法人国立青年の家」が誕生した。利用は学校やクラブ活動などでの利用が多いが、団体ならだれでも利用は可能で、家族で利用することもできる。あくまで「団体宿泊訓練」施設であると強調されている。</a:t>
            </a:r>
          </a:p>
          <a:p>
            <a:r>
              <a:rPr lang="ja-JP" altLang="ja-JP" dirty="0" smtClean="0"/>
              <a:t>その他ソーシアル・ツーリズムとして整備されたものに、国民旅館、国民温泉があるが、何れも厚生省</a:t>
            </a:r>
            <a:r>
              <a:rPr lang="en-US" altLang="ja-JP" dirty="0" smtClean="0"/>
              <a:t>(</a:t>
            </a:r>
            <a:r>
              <a:rPr lang="ja-JP" altLang="ja-JP" dirty="0" smtClean="0"/>
              <a:t>当時</a:t>
            </a:r>
            <a:r>
              <a:rPr lang="en-US" altLang="ja-JP" dirty="0" smtClean="0"/>
              <a:t>)</a:t>
            </a:r>
            <a:r>
              <a:rPr lang="ja-JP" altLang="ja-JP" dirty="0" smtClean="0"/>
              <a:t>に関る施策として実施されたものであり、観光政策というよりも社会政策の側面が強調されていたと考えられる。</a:t>
            </a:r>
          </a:p>
          <a:p>
            <a:endParaRPr kumimoji="1" lang="ja-JP" altLang="en-US" dirty="0"/>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74638"/>
            <a:ext cx="8291264" cy="1143000"/>
          </a:xfrm>
          <a:solidFill>
            <a:srgbClr val="FFFF00"/>
          </a:solidFill>
        </p:spPr>
        <p:txBody>
          <a:bodyPr>
            <a:normAutofit/>
          </a:bodyPr>
          <a:lstStyle/>
          <a:p>
            <a:r>
              <a:rPr lang="ja-JP" altLang="ja-JP" b="1" dirty="0" smtClean="0"/>
              <a:t>観光・レクリエーション施設の整備</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lnSpcReduction="10000"/>
          </a:bodyPr>
          <a:lstStyle/>
          <a:p>
            <a:r>
              <a:rPr lang="ja-JP" altLang="ja-JP" dirty="0" smtClean="0">
                <a:solidFill>
                  <a:srgbClr val="FF0000"/>
                </a:solidFill>
              </a:rPr>
              <a:t>観光・レクリエーション構想</a:t>
            </a:r>
            <a:r>
              <a:rPr lang="ja-JP" altLang="ja-JP" dirty="0" smtClean="0"/>
              <a:t>は</a:t>
            </a:r>
            <a:r>
              <a:rPr lang="en-US" altLang="ja-JP" dirty="0" smtClean="0"/>
              <a:t>1969</a:t>
            </a:r>
            <a:r>
              <a:rPr lang="ja-JP" altLang="ja-JP" dirty="0" smtClean="0"/>
              <a:t>年に閣議決定された</a:t>
            </a:r>
            <a:r>
              <a:rPr lang="ja-JP" altLang="ja-JP" dirty="0" smtClean="0">
                <a:solidFill>
                  <a:srgbClr val="FF0000"/>
                </a:solidFill>
              </a:rPr>
              <a:t>新全国総合開発計画</a:t>
            </a:r>
            <a:r>
              <a:rPr lang="ja-JP" altLang="ja-JP" dirty="0" smtClean="0"/>
              <a:t>において集大成された。このレクリエーションという用語は元気回復の訳語であり、勤労意欲の高揚等のニュアンスを含み労働に対する余暇であったが、レクリエーションというカタカナ用語として単独で用いられるようになった時点では、観光に接近してきたものと考えられ、さらに観光とセットで観光レクリエーションとして使用されることにより、余暇よりも積極的な印象を持つこととなった。</a:t>
            </a:r>
            <a:endParaRPr kumimoji="1" lang="ja-JP" altLang="en-US" dirty="0"/>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4638"/>
            <a:ext cx="9144000" cy="1143000"/>
          </a:xfrm>
          <a:solidFill>
            <a:schemeClr val="accent5">
              <a:lumMod val="20000"/>
              <a:lumOff val="80000"/>
            </a:schemeClr>
          </a:solidFill>
        </p:spPr>
        <p:txBody>
          <a:bodyPr>
            <a:normAutofit fontScale="90000"/>
          </a:bodyPr>
          <a:lstStyle/>
          <a:p>
            <a:r>
              <a:rPr lang="ja-JP" altLang="ja-JP" dirty="0" smtClean="0"/>
              <a:t>グリーンピア（大規模年金保養基地）構想</a:t>
            </a:r>
            <a:endParaRPr kumimoji="1" lang="ja-JP" altLang="en-US" dirty="0"/>
          </a:p>
        </p:txBody>
      </p:sp>
      <p:sp>
        <p:nvSpPr>
          <p:cNvPr id="3" name="コンテンツ プレースホルダ 2"/>
          <p:cNvSpPr>
            <a:spLocks noGrp="1"/>
          </p:cNvSpPr>
          <p:nvPr>
            <p:ph idx="1"/>
          </p:nvPr>
        </p:nvSpPr>
        <p:spPr>
          <a:xfrm>
            <a:off x="0" y="1600200"/>
            <a:ext cx="8964488" cy="5257800"/>
          </a:xfrm>
        </p:spPr>
        <p:txBody>
          <a:bodyPr>
            <a:normAutofit lnSpcReduction="10000"/>
          </a:bodyPr>
          <a:lstStyle/>
          <a:p>
            <a:r>
              <a:rPr lang="en-US" altLang="ja-JP" dirty="0" smtClean="0"/>
              <a:t>1972</a:t>
            </a:r>
            <a:r>
              <a:rPr lang="ja-JP" altLang="ja-JP" dirty="0" smtClean="0"/>
              <a:t>年</a:t>
            </a:r>
            <a:r>
              <a:rPr lang="en-US" altLang="ja-JP" dirty="0" smtClean="0"/>
              <a:t>7</a:t>
            </a:r>
            <a:r>
              <a:rPr lang="ja-JP" altLang="ja-JP" dirty="0" smtClean="0"/>
              <a:t>月に田中内閣が発足すると、首相の私的諮問機関として「日本列島改造問題懇談会」が設置され、</a:t>
            </a:r>
            <a:r>
              <a:rPr lang="ja-JP" altLang="ja-JP" dirty="0" smtClean="0">
                <a:solidFill>
                  <a:srgbClr val="FF0000"/>
                </a:solidFill>
              </a:rPr>
              <a:t>グリーンピア（大規模年金保養基地）構想</a:t>
            </a:r>
            <a:r>
              <a:rPr lang="ja-JP" altLang="ja-JP" dirty="0" smtClean="0"/>
              <a:t>が日本列島改造論に促されて具体化した。</a:t>
            </a:r>
            <a:r>
              <a:rPr lang="en-US" altLang="ja-JP" dirty="0" smtClean="0"/>
              <a:t>1977</a:t>
            </a:r>
            <a:r>
              <a:rPr lang="ja-JP" altLang="ja-JP" dirty="0" smtClean="0"/>
              <a:t>年三全総が閣議決定された。法定計画事項である観光資源の保護、観光施設の配置・整備については、レクリエーションの記述として、定住圏構想のフレームの中の「生活様式と水準」の一項目に存在するものの、沖縄については観光に関する記述がないことに代表されるように、</a:t>
            </a:r>
            <a:r>
              <a:rPr lang="ja-JP" altLang="ja-JP" dirty="0" smtClean="0">
                <a:solidFill>
                  <a:srgbClr val="FF0000"/>
                </a:solidFill>
              </a:rPr>
              <a:t>定住圏構想は観光に関する構想が弱かった。</a:t>
            </a:r>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395536" y="260649"/>
            <a:ext cx="8229600" cy="6597352"/>
          </a:xfrm>
        </p:spPr>
        <p:txBody>
          <a:bodyPr>
            <a:normAutofit fontScale="92500" lnSpcReduction="20000"/>
          </a:bodyPr>
          <a:lstStyle/>
          <a:p>
            <a:r>
              <a:rPr lang="ja-JP" altLang="ja-JP" dirty="0" smtClean="0"/>
              <a:t>地方公共団体等が運営している公的レクリエーション施設への国及び日本船舶振興会からの補助金交付という予算措置により</a:t>
            </a:r>
            <a:r>
              <a:rPr lang="en-US" altLang="ja-JP" dirty="0" smtClean="0"/>
              <a:t>1971</a:t>
            </a:r>
            <a:r>
              <a:rPr lang="ja-JP" altLang="ja-JP" dirty="0" smtClean="0"/>
              <a:t>年度から</a:t>
            </a:r>
            <a:r>
              <a:rPr lang="ja-JP" altLang="ja-JP" dirty="0" smtClean="0">
                <a:solidFill>
                  <a:srgbClr val="FF0000"/>
                </a:solidFill>
              </a:rPr>
              <a:t>青少年旅行村</a:t>
            </a:r>
            <a:r>
              <a:rPr lang="ja-JP" altLang="ja-JP" dirty="0" smtClean="0"/>
              <a:t>が整備され、</a:t>
            </a:r>
            <a:r>
              <a:rPr lang="en-US" altLang="ja-JP" dirty="0" smtClean="0"/>
              <a:t>1973</a:t>
            </a:r>
            <a:r>
              <a:rPr lang="ja-JP" altLang="ja-JP" dirty="0" smtClean="0"/>
              <a:t>年度から大都市に生活する国民大衆を対象とする</a:t>
            </a:r>
            <a:r>
              <a:rPr lang="ja-JP" altLang="ja-JP" dirty="0" smtClean="0">
                <a:solidFill>
                  <a:srgbClr val="FF0000"/>
                </a:solidFill>
              </a:rPr>
              <a:t>大規模観光レクリエーション地区の整備</a:t>
            </a:r>
            <a:r>
              <a:rPr lang="ja-JP" altLang="ja-JP" dirty="0" smtClean="0"/>
              <a:t>が推進された。</a:t>
            </a:r>
            <a:endParaRPr lang="en-US" altLang="ja-JP" dirty="0" smtClean="0"/>
          </a:p>
          <a:p>
            <a:r>
              <a:rPr lang="ja-JP" altLang="ja-JP" dirty="0" smtClean="0"/>
              <a:t>次に青少年に限定されない</a:t>
            </a:r>
            <a:r>
              <a:rPr lang="ja-JP" altLang="ja-JP" dirty="0" smtClean="0">
                <a:solidFill>
                  <a:srgbClr val="FF0000"/>
                </a:solidFill>
              </a:rPr>
              <a:t>家族旅行村</a:t>
            </a:r>
            <a:r>
              <a:rPr lang="ja-JP" altLang="ja-JP" dirty="0" smtClean="0"/>
              <a:t>が、国の予算補助及び船舶振興会補助により、各市町村によって整備された。</a:t>
            </a:r>
            <a:endParaRPr lang="en-US" altLang="ja-JP" dirty="0" smtClean="0"/>
          </a:p>
          <a:p>
            <a:r>
              <a:rPr lang="en-US" altLang="ja-JP" dirty="0" smtClean="0"/>
              <a:t>1978</a:t>
            </a:r>
            <a:r>
              <a:rPr lang="ja-JP" altLang="ja-JP" dirty="0" smtClean="0"/>
              <a:t>年度からは</a:t>
            </a:r>
            <a:r>
              <a:rPr lang="ja-JP" altLang="ja-JP" dirty="0" smtClean="0">
                <a:solidFill>
                  <a:srgbClr val="FF0000"/>
                </a:solidFill>
              </a:rPr>
              <a:t>中規模観光レクリエーション地区が整備</a:t>
            </a:r>
            <a:r>
              <a:rPr lang="ja-JP" altLang="ja-JP" dirty="0" smtClean="0"/>
              <a:t>された。</a:t>
            </a:r>
            <a:r>
              <a:rPr lang="en-US" altLang="ja-JP" dirty="0" smtClean="0"/>
              <a:t>1988</a:t>
            </a:r>
            <a:r>
              <a:rPr lang="ja-JP" altLang="ja-JP" dirty="0" smtClean="0"/>
              <a:t>年度からは地方における国際観光振興と国際交流の促進を図り、地域の活性化に資する目的で、</a:t>
            </a:r>
            <a:r>
              <a:rPr lang="ja-JP" altLang="ja-JP" dirty="0" smtClean="0">
                <a:solidFill>
                  <a:srgbClr val="FF0000"/>
                </a:solidFill>
              </a:rPr>
              <a:t>国際交流村の整備</a:t>
            </a:r>
            <a:r>
              <a:rPr lang="ja-JP" altLang="ja-JP" dirty="0" smtClean="0"/>
              <a:t>がすすめられた。これらの施設と一体となって機能を果たす関連施設を整備する民間企業に対しては、財政融資のあっ旋が行われた。</a:t>
            </a:r>
          </a:p>
          <a:p>
            <a:endParaRPr kumimoji="1" lang="ja-JP" alt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38100">
            <a:solidFill>
              <a:schemeClr val="tx1">
                <a:lumMod val="95000"/>
                <a:lumOff val="5000"/>
              </a:schemeClr>
            </a:solidFill>
          </a:ln>
        </p:spPr>
        <p:txBody>
          <a:bodyPr>
            <a:normAutofit fontScale="90000"/>
          </a:bodyPr>
          <a:lstStyle/>
          <a:p>
            <a:r>
              <a:rPr lang="ja-JP" altLang="ja-JP" b="1" dirty="0" smtClean="0"/>
              <a:t>旅行業法の制定</a:t>
            </a:r>
            <a:r>
              <a:rPr lang="en-US" altLang="ja-JP" b="1" dirty="0" smtClean="0"/>
              <a:t/>
            </a:r>
            <a:br>
              <a:rPr lang="en-US" altLang="ja-JP" b="1" dirty="0" smtClean="0"/>
            </a:br>
            <a:r>
              <a:rPr lang="ja-JP" altLang="en-US" b="1" dirty="0" smtClean="0"/>
              <a:t>旅行であって観光ではない！</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a:bodyPr>
          <a:lstStyle/>
          <a:p>
            <a:r>
              <a:rPr lang="ja-JP" altLang="ja-JP" sz="4000" dirty="0" smtClean="0"/>
              <a:t>終戦直後の復興期に制定された旅行あっ旋業法が外貨獲得を目的として訪日外国人</a:t>
            </a:r>
            <a:r>
              <a:rPr lang="en-US" altLang="ja-JP" sz="4000" dirty="0" smtClean="0"/>
              <a:t>(</a:t>
            </a:r>
            <a:r>
              <a:rPr lang="ja-JP" altLang="ja-JP" sz="4000" dirty="0" smtClean="0"/>
              <a:t>特に米国人</a:t>
            </a:r>
            <a:r>
              <a:rPr lang="en-US" altLang="ja-JP" sz="4000" dirty="0" smtClean="0"/>
              <a:t>)</a:t>
            </a:r>
            <a:r>
              <a:rPr lang="ja-JP" altLang="ja-JP" sz="4000" dirty="0" smtClean="0"/>
              <a:t>旅行者</a:t>
            </a:r>
            <a:r>
              <a:rPr lang="ja-JP" altLang="en-US" sz="4000" dirty="0" smtClean="0"/>
              <a:t>保護</a:t>
            </a:r>
            <a:r>
              <a:rPr lang="ja-JP" altLang="ja-JP" sz="4000" dirty="0" smtClean="0"/>
              <a:t>対策を念頭においていたのに対して、旅行業法になってからの制度改正は、海外旅行を中心に日本人旅行者に対する旅行業者の責任に関する制度の充実強化を中心に行われてきている。</a:t>
            </a:r>
          </a:p>
          <a:p>
            <a:endParaRPr kumimoji="1" lang="ja-JP" alt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20000"/>
              <a:lumOff val="80000"/>
            </a:schemeClr>
          </a:solidFill>
        </p:spPr>
        <p:txBody>
          <a:bodyPr/>
          <a:lstStyle/>
          <a:p>
            <a:r>
              <a:rPr lang="ja-JP" altLang="ja-JP" dirty="0" smtClean="0"/>
              <a:t>自然休養村</a:t>
            </a:r>
            <a:endParaRPr kumimoji="1" lang="ja-JP" altLang="en-US" dirty="0"/>
          </a:p>
        </p:txBody>
      </p:sp>
      <p:sp>
        <p:nvSpPr>
          <p:cNvPr id="3" name="コンテンツ プレースホルダ 2"/>
          <p:cNvSpPr>
            <a:spLocks noGrp="1"/>
          </p:cNvSpPr>
          <p:nvPr>
            <p:ph idx="1"/>
          </p:nvPr>
        </p:nvSpPr>
        <p:spPr>
          <a:xfrm>
            <a:off x="179512" y="1556792"/>
            <a:ext cx="8229600" cy="4997152"/>
          </a:xfrm>
        </p:spPr>
        <p:txBody>
          <a:bodyPr>
            <a:normAutofit fontScale="85000" lnSpcReduction="20000"/>
          </a:bodyPr>
          <a:lstStyle/>
          <a:p>
            <a:r>
              <a:rPr lang="ja-JP" altLang="ja-JP" dirty="0" smtClean="0"/>
              <a:t>自然休養村は、</a:t>
            </a:r>
            <a:r>
              <a:rPr lang="ja-JP" altLang="ja-JP" dirty="0" smtClean="0">
                <a:solidFill>
                  <a:srgbClr val="FF0000"/>
                </a:solidFill>
              </a:rPr>
              <a:t>農林水産省の農業構造改善事業の一環</a:t>
            </a:r>
            <a:r>
              <a:rPr lang="ja-JP" altLang="ja-JP" dirty="0" smtClean="0"/>
              <a:t>として、観光農業地域として整備されるもの</a:t>
            </a:r>
            <a:r>
              <a:rPr lang="en-US" altLang="ja-JP" dirty="0" smtClean="0"/>
              <a:t>(</a:t>
            </a:r>
            <a:r>
              <a:rPr lang="ja-JP" altLang="ja-JP" dirty="0" smtClean="0"/>
              <a:t>自然休養村整備事業</a:t>
            </a:r>
            <a:r>
              <a:rPr lang="en-US" altLang="ja-JP" dirty="0" smtClean="0"/>
              <a:t>)</a:t>
            </a:r>
            <a:r>
              <a:rPr lang="ja-JP" altLang="ja-JP" dirty="0" smtClean="0"/>
              <a:t>で、農村の自然環境、史跡、文化財、農林業資源を活用し、市街地住民の土に親しむ安らぎの場として農林水産省の指定を受けた地域のことをいう。なお、自然休養村に対する補助額は</a:t>
            </a:r>
            <a:r>
              <a:rPr lang="en-US" altLang="ja-JP" dirty="0" smtClean="0"/>
              <a:t>1999</a:t>
            </a:r>
            <a:r>
              <a:rPr lang="ja-JP" altLang="ja-JP" dirty="0" smtClean="0"/>
              <a:t>年度において</a:t>
            </a:r>
            <a:r>
              <a:rPr lang="en-US" altLang="ja-JP" dirty="0" smtClean="0"/>
              <a:t>1500</a:t>
            </a:r>
            <a:r>
              <a:rPr lang="ja-JP" altLang="ja-JP" dirty="0" smtClean="0"/>
              <a:t>億円と家族旅行村に対する補助額</a:t>
            </a:r>
            <a:r>
              <a:rPr lang="en-US" altLang="ja-JP" dirty="0" smtClean="0"/>
              <a:t>38</a:t>
            </a:r>
            <a:r>
              <a:rPr lang="ja-JP" altLang="ja-JP" dirty="0" smtClean="0"/>
              <a:t>億円に比べて大きなものである。</a:t>
            </a:r>
          </a:p>
          <a:p>
            <a:r>
              <a:rPr lang="ja-JP" altLang="ja-JP" dirty="0" smtClean="0"/>
              <a:t>このように昭和</a:t>
            </a:r>
            <a:r>
              <a:rPr lang="en-US" altLang="ja-JP" dirty="0" smtClean="0"/>
              <a:t>40</a:t>
            </a:r>
            <a:r>
              <a:rPr lang="ja-JP" altLang="ja-JP" dirty="0" smtClean="0"/>
              <a:t>年代に入ってからは、社会政策から脱皮し、観光政策へ一歩踏み出した施策が展開されるようになってきた。</a:t>
            </a:r>
          </a:p>
          <a:p>
            <a:r>
              <a:rPr lang="ja-JP" altLang="ja-JP" dirty="0" smtClean="0"/>
              <a:t>なお、これらの施設は法律に基かない予算措置として実施されたものが多いことが特徴である。</a:t>
            </a:r>
          </a:p>
          <a:p>
            <a:endParaRPr kumimoji="1" lang="ja-JP" altLang="en-US" dirty="0"/>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fontScale="90000"/>
          </a:bodyPr>
          <a:lstStyle/>
          <a:p>
            <a:r>
              <a:rPr lang="ja-JP" altLang="ja-JP" b="1" dirty="0" smtClean="0"/>
              <a:t>財政投融資制度の廃止と民間と競合する公的宿泊施設の廃止</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55000" lnSpcReduction="20000"/>
          </a:bodyPr>
          <a:lstStyle/>
          <a:p>
            <a:r>
              <a:rPr lang="ja-JP" altLang="ja-JP" dirty="0" smtClean="0"/>
              <a:t>ソーシアル・ツーリズム、観光レクリエーション構想、リゾート施設整備により宿泊施設が整備されるとともに、公共の宿等の公的施設と民業との調整問題も増大し、採算性の問題もクローズアップされるようになった</a:t>
            </a:r>
            <a:r>
              <a:rPr lang="en-US" altLang="ja-JP" b="1" baseline="30000" dirty="0" smtClean="0"/>
              <a:t>39)</a:t>
            </a:r>
            <a:r>
              <a:rPr lang="ja-JP" altLang="ja-JP" dirty="0" err="1" smtClean="0"/>
              <a:t>。</a:t>
            </a:r>
            <a:r>
              <a:rPr lang="ja-JP" altLang="ja-JP" dirty="0" smtClean="0"/>
              <a:t>このため国又は特殊法人等が設置主体となる公的施設（会館、宿泊施設、会議場、結婚式場、健康増進施設、総合保養施設、勤労者リフレッシュ施設その他これらに準ずる施設で、特殊会社及び民営化が決定された法人が設置するものを除く。）について、「民間と競合する公的施設の改革について」（</a:t>
            </a:r>
            <a:r>
              <a:rPr lang="en-US" altLang="ja-JP" dirty="0" smtClean="0"/>
              <a:t>2000</a:t>
            </a:r>
            <a:r>
              <a:rPr lang="ja-JP" altLang="ja-JP" dirty="0" smtClean="0"/>
              <a:t>年</a:t>
            </a:r>
            <a:r>
              <a:rPr lang="en-US" altLang="ja-JP" dirty="0" smtClean="0"/>
              <a:t>5</a:t>
            </a:r>
            <a:r>
              <a:rPr lang="ja-JP" altLang="ja-JP" dirty="0" smtClean="0"/>
              <a:t>月</a:t>
            </a:r>
            <a:r>
              <a:rPr lang="en-US" altLang="ja-JP" dirty="0" smtClean="0"/>
              <a:t>26</a:t>
            </a:r>
            <a:r>
              <a:rPr lang="ja-JP" altLang="ja-JP" dirty="0" smtClean="0"/>
              <a:t>日閣議決定）に従い、</a:t>
            </a:r>
            <a:r>
              <a:rPr lang="en-US" altLang="ja-JP" dirty="0" smtClean="0"/>
              <a:t>2001</a:t>
            </a:r>
            <a:r>
              <a:rPr lang="ja-JP" altLang="ja-JP" dirty="0" smtClean="0"/>
              <a:t>年度予算編成過程等において厳しく対処することとなり、公共の宿が縮小される政策が実施されることとなった。</a:t>
            </a:r>
          </a:p>
          <a:p>
            <a:r>
              <a:rPr lang="ja-JP" altLang="ja-JP" dirty="0" smtClean="0"/>
              <a:t>グリーンピアは、厚生年金保険及び国民年金等の受給者が生きがいある有意義な老後生活を送るための場を提供するとともに、これら年金制度の加入者及びその家族等の有効な余暇利用に資すること等を目的として、年金資金運用基金（旧厚生省所管の特殊法人年金福祉事業団）が、旧大蔵省資金運用部から貸付けを受けて設置し、地方公共団体等に委託し運営していた。</a:t>
            </a:r>
            <a:r>
              <a:rPr lang="en-US" altLang="ja-JP" dirty="0" smtClean="0"/>
              <a:t>1980</a:t>
            </a:r>
            <a:r>
              <a:rPr lang="ja-JP" altLang="ja-JP" dirty="0" smtClean="0"/>
              <a:t>年から</a:t>
            </a:r>
            <a:r>
              <a:rPr lang="en-US" altLang="ja-JP" dirty="0" smtClean="0"/>
              <a:t>1988</a:t>
            </a:r>
            <a:r>
              <a:rPr lang="ja-JP" altLang="ja-JP" dirty="0" smtClean="0"/>
              <a:t>年にかけて</a:t>
            </a:r>
            <a:r>
              <a:rPr lang="en-US" altLang="ja-JP" dirty="0" smtClean="0"/>
              <a:t>13</a:t>
            </a:r>
            <a:r>
              <a:rPr lang="ja-JP" altLang="ja-JP" dirty="0" smtClean="0"/>
              <a:t>ヶ所設置したが、民間部門における類似施設の増加など、社会環境や国民のニーズが大きく変化して経営不振になったことにより、</a:t>
            </a:r>
            <a:r>
              <a:rPr lang="en-US" altLang="ja-JP" dirty="0" smtClean="0"/>
              <a:t>2001</a:t>
            </a:r>
            <a:r>
              <a:rPr lang="ja-JP" altLang="ja-JP" dirty="0" smtClean="0"/>
              <a:t>年</a:t>
            </a:r>
            <a:r>
              <a:rPr lang="en-US" altLang="ja-JP" dirty="0" smtClean="0"/>
              <a:t>12</a:t>
            </a:r>
            <a:r>
              <a:rPr lang="ja-JP" altLang="ja-JP" dirty="0" smtClean="0"/>
              <a:t>月の特殊法人等整理合理化計画（閣議決定）において、「</a:t>
            </a:r>
            <a:r>
              <a:rPr lang="en-US" altLang="ja-JP" dirty="0" smtClean="0"/>
              <a:t>2005</a:t>
            </a:r>
            <a:r>
              <a:rPr lang="ja-JP" altLang="ja-JP" dirty="0" smtClean="0"/>
              <a:t>年度までに廃止、特に赤字施設についてはできるだけ早期に廃止する」とされた。公的施設として引き続き活用されるように地方公共団体等への譲渡を進め、</a:t>
            </a:r>
            <a:r>
              <a:rPr lang="en-US" altLang="ja-JP" dirty="0" smtClean="0"/>
              <a:t>2005</a:t>
            </a:r>
            <a:r>
              <a:rPr lang="ja-JP" altLang="ja-JP" dirty="0" smtClean="0"/>
              <a:t>年</a:t>
            </a:r>
            <a:r>
              <a:rPr lang="en-US" altLang="ja-JP" dirty="0" smtClean="0"/>
              <a:t>12</a:t>
            </a:r>
            <a:r>
              <a:rPr lang="ja-JP" altLang="ja-JP" dirty="0" smtClean="0"/>
              <a:t>月にすべてのグリーンピアの譲渡が完了した。年金保険料</a:t>
            </a:r>
            <a:r>
              <a:rPr lang="en-US" altLang="ja-JP" dirty="0" smtClean="0"/>
              <a:t>1,953</a:t>
            </a:r>
            <a:r>
              <a:rPr lang="ja-JP" altLang="ja-JP" dirty="0" smtClean="0"/>
              <a:t>億円を投じたグリーンピアの売却総額は、わずか約</a:t>
            </a:r>
            <a:r>
              <a:rPr lang="en-US" altLang="ja-JP" dirty="0" smtClean="0"/>
              <a:t>48</a:t>
            </a:r>
            <a:r>
              <a:rPr lang="ja-JP" altLang="ja-JP" dirty="0" smtClean="0"/>
              <a:t>億円であった。なお、公共の宿に分類されていた「かん</a:t>
            </a:r>
            <a:r>
              <a:rPr lang="ja-JP" altLang="ja-JP" dirty="0" err="1" smtClean="0"/>
              <a:t>ぽの</a:t>
            </a:r>
            <a:r>
              <a:rPr lang="ja-JP" altLang="ja-JP" dirty="0" smtClean="0"/>
              <a:t>宿」は日本郵政株式会社が運営する民営旅館・ホテルとなった。</a:t>
            </a:r>
          </a:p>
          <a:p>
            <a:endParaRPr kumimoji="1" lang="ja-JP" altLang="en-US" dirty="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lang="ja-JP" altLang="ja-JP" b="1" dirty="0" smtClean="0"/>
              <a:t>民間宿泊施設等への支援措置</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ja-JP" dirty="0" smtClean="0"/>
              <a:t>奈良県はわが国有数の観光資源を抱えながら競争力のある宿泊施設が不足するとの認識から奈良県企業立地及び宿泊施設誘致を促進するための県税の特例に関する条例（平成</a:t>
            </a:r>
            <a:r>
              <a:rPr lang="en-US" altLang="ja-JP" dirty="0" smtClean="0"/>
              <a:t>17</a:t>
            </a:r>
            <a:r>
              <a:rPr lang="ja-JP" altLang="ja-JP" dirty="0" smtClean="0"/>
              <a:t>年</a:t>
            </a:r>
            <a:r>
              <a:rPr lang="en-US" altLang="ja-JP" dirty="0" smtClean="0"/>
              <a:t>12</a:t>
            </a:r>
            <a:r>
              <a:rPr lang="ja-JP" altLang="ja-JP" dirty="0" smtClean="0"/>
              <a:t>奈良県条例第</a:t>
            </a:r>
            <a:r>
              <a:rPr lang="en-US" altLang="ja-JP" dirty="0" smtClean="0"/>
              <a:t>23</a:t>
            </a:r>
            <a:r>
              <a:rPr lang="ja-JP" altLang="ja-JP" dirty="0" smtClean="0"/>
              <a:t>号）を制定して宿泊施設に関する県税の優遇措置を創設した。外貨獲得ではないものの一種の外客誘致</a:t>
            </a:r>
            <a:r>
              <a:rPr lang="en-US" altLang="ja-JP" dirty="0" smtClean="0"/>
              <a:t>(</a:t>
            </a:r>
            <a:r>
              <a:rPr lang="ja-JP" altLang="ja-JP" dirty="0" smtClean="0"/>
              <a:t>特に首都圏からの観光客であることが議事録からも推測できる）政策である。</a:t>
            </a:r>
          </a:p>
          <a:p>
            <a:endParaRPr kumimoji="1" lang="ja-JP" altLang="en-US" dirty="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normAutofit/>
          </a:bodyPr>
          <a:lstStyle/>
          <a:p>
            <a:r>
              <a:rPr lang="ja-JP" altLang="ja-JP" b="1" dirty="0" smtClean="0"/>
              <a:t>催事の実施</a:t>
            </a:r>
            <a:endParaRPr kumimoji="1" lang="ja-JP" altLang="en-US" dirty="0"/>
          </a:p>
        </p:txBody>
      </p:sp>
      <p:sp>
        <p:nvSpPr>
          <p:cNvPr id="3" name="コンテンツ プレースホルダ 2"/>
          <p:cNvSpPr>
            <a:spLocks noGrp="1"/>
          </p:cNvSpPr>
          <p:nvPr>
            <p:ph idx="1"/>
          </p:nvPr>
        </p:nvSpPr>
        <p:spPr>
          <a:xfrm>
            <a:off x="251520" y="1600200"/>
            <a:ext cx="8712968" cy="5257800"/>
          </a:xfrm>
        </p:spPr>
        <p:txBody>
          <a:bodyPr>
            <a:normAutofit fontScale="92500" lnSpcReduction="10000"/>
          </a:bodyPr>
          <a:lstStyle/>
          <a:p>
            <a:r>
              <a:rPr lang="ja-JP" altLang="ja-JP" dirty="0" smtClean="0"/>
              <a:t>オリンピック、博覧会等の催事に際し重要な観光行動に影響を与える施策が実施されることが多い。</a:t>
            </a:r>
            <a:endParaRPr lang="en-US" altLang="ja-JP" dirty="0" smtClean="0"/>
          </a:p>
          <a:p>
            <a:r>
              <a:rPr lang="ja-JP" altLang="ja-JP" dirty="0" smtClean="0"/>
              <a:t>オリンピック東京大会では</a:t>
            </a:r>
            <a:r>
              <a:rPr lang="ja-JP" altLang="ja-JP" dirty="0" smtClean="0">
                <a:solidFill>
                  <a:srgbClr val="FF0000"/>
                </a:solidFill>
              </a:rPr>
              <a:t>日本人海外観光旅行の自由化</a:t>
            </a:r>
            <a:r>
              <a:rPr lang="ja-JP" altLang="ja-JP" dirty="0" smtClean="0"/>
              <a:t>、オリンピック長野大会では</a:t>
            </a:r>
            <a:r>
              <a:rPr lang="ja-JP" altLang="ja-JP" dirty="0" smtClean="0">
                <a:solidFill>
                  <a:srgbClr val="FF0000"/>
                </a:solidFill>
              </a:rPr>
              <a:t>北陸新幹線</a:t>
            </a:r>
            <a:r>
              <a:rPr lang="ja-JP" altLang="ja-JP" dirty="0" smtClean="0"/>
              <a:t>の高崎・長野間のフル規格化が実施された。</a:t>
            </a:r>
            <a:endParaRPr lang="en-US" altLang="ja-JP" dirty="0" smtClean="0"/>
          </a:p>
          <a:p>
            <a:r>
              <a:rPr lang="ja-JP" altLang="ja-JP" dirty="0" smtClean="0"/>
              <a:t>沖縄国際海洋博覧会が終了した</a:t>
            </a:r>
            <a:r>
              <a:rPr lang="en-US" altLang="ja-JP" dirty="0" smtClean="0"/>
              <a:t>1976</a:t>
            </a:r>
            <a:r>
              <a:rPr lang="ja-JP" altLang="ja-JP" dirty="0" smtClean="0"/>
              <a:t>年の翌年</a:t>
            </a:r>
            <a:r>
              <a:rPr lang="en-US" altLang="ja-JP" dirty="0" smtClean="0"/>
              <a:t>1977</a:t>
            </a:r>
            <a:r>
              <a:rPr lang="ja-JP" altLang="ja-JP" dirty="0" smtClean="0"/>
              <a:t>年には、博覧会終了後の観光客反動減対策もあり、</a:t>
            </a:r>
            <a:r>
              <a:rPr lang="ja-JP" altLang="ja-JP" dirty="0" smtClean="0">
                <a:solidFill>
                  <a:srgbClr val="FF0000"/>
                </a:solidFill>
              </a:rPr>
              <a:t>団体用包括旅行運賃制度が沖縄線に導入</a:t>
            </a:r>
            <a:r>
              <a:rPr lang="ja-JP" altLang="ja-JP" dirty="0" smtClean="0"/>
              <a:t>され、沖縄ブームが引き起こされた。</a:t>
            </a:r>
            <a:endParaRPr lang="en-US" altLang="ja-JP" dirty="0" smtClean="0"/>
          </a:p>
          <a:p>
            <a:r>
              <a:rPr lang="en-US" altLang="ja-JP" dirty="0" smtClean="0"/>
              <a:t>2005</a:t>
            </a:r>
            <a:r>
              <a:rPr lang="ja-JP" altLang="ja-JP" dirty="0" smtClean="0"/>
              <a:t>年の愛・地球博は</a:t>
            </a:r>
            <a:r>
              <a:rPr lang="ja-JP" altLang="ja-JP" dirty="0" smtClean="0">
                <a:solidFill>
                  <a:srgbClr val="FF0000"/>
                </a:solidFill>
              </a:rPr>
              <a:t>韓国人観光客等の査証が廃止</a:t>
            </a:r>
            <a:r>
              <a:rPr lang="ja-JP" altLang="ja-JP" dirty="0" smtClean="0"/>
              <a:t>される契機を作った。</a:t>
            </a:r>
          </a:p>
          <a:p>
            <a:endParaRPr kumimoji="1" lang="ja-JP" alt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a:bodyPr>
          <a:lstStyle/>
          <a:p>
            <a:r>
              <a:rPr lang="ja-JP" altLang="ja-JP" dirty="0" smtClean="0"/>
              <a:t>ポートピア</a:t>
            </a:r>
            <a:r>
              <a:rPr lang="en-US" altLang="ja-JP" dirty="0" smtClean="0"/>
              <a:t>’81</a:t>
            </a:r>
            <a:r>
              <a:rPr lang="ja-JP" altLang="en-US" dirty="0" smtClean="0"/>
              <a:t>　</a:t>
            </a:r>
            <a:r>
              <a:rPr lang="ja-JP" altLang="ja-JP" dirty="0" smtClean="0"/>
              <a:t>世界・食の祭典</a:t>
            </a:r>
            <a:endParaRPr kumimoji="1" lang="ja-JP" altLang="en-US" dirty="0"/>
          </a:p>
        </p:txBody>
      </p:sp>
      <p:sp>
        <p:nvSpPr>
          <p:cNvPr id="3" name="コンテンツ プレースホルダ 2"/>
          <p:cNvSpPr>
            <a:spLocks noGrp="1"/>
          </p:cNvSpPr>
          <p:nvPr>
            <p:ph idx="1"/>
          </p:nvPr>
        </p:nvSpPr>
        <p:spPr>
          <a:xfrm>
            <a:off x="457200" y="1600200"/>
            <a:ext cx="8229600" cy="4997152"/>
          </a:xfrm>
        </p:spPr>
        <p:txBody>
          <a:bodyPr>
            <a:normAutofit fontScale="92500"/>
          </a:bodyPr>
          <a:lstStyle/>
          <a:p>
            <a:r>
              <a:rPr lang="ja-JP" altLang="ja-JP" dirty="0" smtClean="0"/>
              <a:t>神戸ポートアイランド博覧会</a:t>
            </a:r>
            <a:r>
              <a:rPr lang="en-US" altLang="ja-JP" dirty="0" smtClean="0"/>
              <a:t>(</a:t>
            </a:r>
            <a:r>
              <a:rPr lang="ja-JP" altLang="ja-JP" dirty="0" smtClean="0"/>
              <a:t>ポートピア</a:t>
            </a:r>
            <a:r>
              <a:rPr lang="en-US" altLang="ja-JP" dirty="0" smtClean="0"/>
              <a:t>‘81)</a:t>
            </a:r>
            <a:r>
              <a:rPr lang="ja-JP" altLang="ja-JP" dirty="0" smtClean="0"/>
              <a:t>は、神戸の埋立地で</a:t>
            </a:r>
            <a:r>
              <a:rPr lang="en-US" altLang="ja-JP" dirty="0" smtClean="0"/>
              <a:t>1981</a:t>
            </a:r>
            <a:r>
              <a:rPr lang="ja-JP" altLang="ja-JP" dirty="0" smtClean="0"/>
              <a:t>年に神戸市が実施した博覧会である。約</a:t>
            </a:r>
            <a:r>
              <a:rPr lang="en-US" altLang="ja-JP" dirty="0" smtClean="0"/>
              <a:t>1600</a:t>
            </a:r>
            <a:r>
              <a:rPr lang="ja-JP" altLang="ja-JP" dirty="0" smtClean="0"/>
              <a:t>万人の来場者と純益約</a:t>
            </a:r>
            <a:r>
              <a:rPr lang="en-US" altLang="ja-JP" dirty="0" smtClean="0"/>
              <a:t>60</a:t>
            </a:r>
            <a:r>
              <a:rPr lang="ja-JP" altLang="ja-JP" dirty="0" smtClean="0"/>
              <a:t>億円を生み出したポートピアの成功を契機に、「</a:t>
            </a:r>
            <a:r>
              <a:rPr lang="ja-JP" altLang="ja-JP" dirty="0" smtClean="0">
                <a:solidFill>
                  <a:srgbClr val="FF0000"/>
                </a:solidFill>
              </a:rPr>
              <a:t>地方博</a:t>
            </a:r>
            <a:r>
              <a:rPr lang="ja-JP" altLang="ja-JP" dirty="0" smtClean="0"/>
              <a:t>」というカテゴリーが生まれたとされる。</a:t>
            </a:r>
            <a:endParaRPr lang="en-US" altLang="ja-JP" dirty="0" smtClean="0"/>
          </a:p>
          <a:p>
            <a:r>
              <a:rPr lang="ja-JP" altLang="ja-JP" dirty="0" smtClean="0">
                <a:solidFill>
                  <a:srgbClr val="FF0000"/>
                </a:solidFill>
              </a:rPr>
              <a:t>世界・食の祭典</a:t>
            </a:r>
            <a:r>
              <a:rPr lang="ja-JP" altLang="ja-JP" dirty="0" smtClean="0"/>
              <a:t>は、</a:t>
            </a:r>
            <a:r>
              <a:rPr lang="en-US" altLang="ja-JP" dirty="0" smtClean="0"/>
              <a:t>1988</a:t>
            </a:r>
            <a:r>
              <a:rPr lang="ja-JP" altLang="ja-JP" dirty="0" smtClean="0"/>
              <a:t>年</a:t>
            </a:r>
            <a:r>
              <a:rPr lang="en-US" altLang="ja-JP" dirty="0" smtClean="0"/>
              <a:t>8</a:t>
            </a:r>
            <a:r>
              <a:rPr lang="ja-JP" altLang="ja-JP" dirty="0" smtClean="0"/>
              <a:t>月から</a:t>
            </a:r>
            <a:r>
              <a:rPr lang="en-US" altLang="ja-JP" dirty="0" smtClean="0"/>
              <a:t>10</a:t>
            </a:r>
            <a:r>
              <a:rPr lang="ja-JP" altLang="ja-JP" dirty="0" smtClean="0"/>
              <a:t>月にかけて、実質上北海道庁が実施した地方博であるが、</a:t>
            </a:r>
            <a:r>
              <a:rPr lang="ja-JP" altLang="ja-JP" dirty="0" smtClean="0">
                <a:solidFill>
                  <a:srgbClr val="FF0000"/>
                </a:solidFill>
              </a:rPr>
              <a:t>赤字額が約</a:t>
            </a:r>
            <a:r>
              <a:rPr lang="en-US" altLang="ja-JP" dirty="0" smtClean="0">
                <a:solidFill>
                  <a:srgbClr val="FF0000"/>
                </a:solidFill>
              </a:rPr>
              <a:t>90</a:t>
            </a:r>
            <a:r>
              <a:rPr lang="ja-JP" altLang="ja-JP" dirty="0" smtClean="0">
                <a:solidFill>
                  <a:srgbClr val="FF0000"/>
                </a:solidFill>
              </a:rPr>
              <a:t>億</a:t>
            </a:r>
            <a:r>
              <a:rPr lang="ja-JP" altLang="ja-JP" dirty="0" smtClean="0"/>
              <a:t>円にも及び翌</a:t>
            </a:r>
            <a:r>
              <a:rPr lang="en-US" altLang="ja-JP" dirty="0" smtClean="0"/>
              <a:t>89</a:t>
            </a:r>
            <a:r>
              <a:rPr lang="ja-JP" altLang="ja-JP" dirty="0" smtClean="0"/>
              <a:t>年に実施した青函博でも</a:t>
            </a:r>
            <a:r>
              <a:rPr lang="en-US" altLang="ja-JP" dirty="0" smtClean="0"/>
              <a:t>5</a:t>
            </a:r>
            <a:r>
              <a:rPr lang="ja-JP" altLang="ja-JP" dirty="0" smtClean="0"/>
              <a:t>億円の赤字を出した。これ以後、北海道では博覧会の類は計画・実施されていない。</a:t>
            </a:r>
          </a:p>
          <a:p>
            <a:endParaRPr kumimoji="1" lang="ja-JP" alt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a:bodyPr>
          <a:lstStyle/>
          <a:p>
            <a:r>
              <a:rPr kumimoji="1" lang="ja-JP" altLang="en-US" dirty="0" smtClean="0"/>
              <a:t>新聞の見出しに現れた地方博</a:t>
            </a:r>
            <a:endParaRPr kumimoji="1" lang="ja-JP" altLang="en-US" dirty="0"/>
          </a:p>
        </p:txBody>
      </p:sp>
      <p:pic>
        <p:nvPicPr>
          <p:cNvPr id="4" name="Picture 2" descr="C:\Users\teramae\AppData\Local\Microsoft\Windows\Temporary Internet Files\Content.IE5\5M8Q6TGH\写真 1.JPG"/>
          <p:cNvPicPr>
            <a:picLocks noChangeAspect="1" noChangeArrowheads="1"/>
          </p:cNvPicPr>
          <p:nvPr/>
        </p:nvPicPr>
        <p:blipFill>
          <a:blip r:embed="rId2" cstate="print"/>
          <a:srcRect l="12988" t="15350" r="12201" b="18501"/>
          <a:stretch>
            <a:fillRect/>
          </a:stretch>
        </p:blipFill>
        <p:spPr bwMode="auto">
          <a:xfrm>
            <a:off x="827584" y="1534053"/>
            <a:ext cx="7920880" cy="5252794"/>
          </a:xfrm>
          <a:prstGeom prst="rect">
            <a:avLst/>
          </a:prstGeom>
          <a:noFill/>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lang="ja-JP" altLang="ja-JP" dirty="0" smtClean="0"/>
              <a:t>国民体育大会</a:t>
            </a:r>
            <a:r>
              <a:rPr lang="ja-JP" altLang="en-US" dirty="0" smtClean="0"/>
              <a:t>等</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lnSpcReduction="10000"/>
          </a:bodyPr>
          <a:lstStyle/>
          <a:p>
            <a:r>
              <a:rPr lang="ja-JP" altLang="ja-JP" sz="3600" dirty="0" smtClean="0"/>
              <a:t>国民体育大会</a:t>
            </a:r>
            <a:r>
              <a:rPr lang="en-US" altLang="ja-JP" sz="3600" dirty="0" smtClean="0"/>
              <a:t>(</a:t>
            </a:r>
            <a:r>
              <a:rPr lang="ja-JP" altLang="ja-JP" sz="3600" dirty="0" smtClean="0"/>
              <a:t>主催者は財団法人日本体育協会、文部科学省及び開催都道府県</a:t>
            </a:r>
            <a:r>
              <a:rPr lang="en-US" altLang="ja-JP" sz="3600" dirty="0" smtClean="0"/>
              <a:t>)</a:t>
            </a:r>
            <a:r>
              <a:rPr lang="ja-JP" altLang="ja-JP" sz="3600" dirty="0" err="1" smtClean="0"/>
              <a:t>、</a:t>
            </a:r>
            <a:r>
              <a:rPr lang="ja-JP" altLang="ja-JP" sz="3600" dirty="0" smtClean="0"/>
              <a:t>全国植樹祭</a:t>
            </a:r>
            <a:r>
              <a:rPr lang="en-US" altLang="ja-JP" sz="3600" dirty="0" smtClean="0"/>
              <a:t>(</a:t>
            </a:r>
            <a:r>
              <a:rPr lang="ja-JP" altLang="ja-JP" sz="3600" dirty="0" smtClean="0"/>
              <a:t>主催者は社団法人国土緑化保全協会及び開催都道府県</a:t>
            </a:r>
            <a:r>
              <a:rPr lang="en-US" altLang="ja-JP" sz="3600" dirty="0" smtClean="0"/>
              <a:t>)</a:t>
            </a:r>
            <a:r>
              <a:rPr lang="ja-JP" altLang="ja-JP" sz="3600" dirty="0" smtClean="0"/>
              <a:t>等天皇皇后両陛下臨席のもと全国的規模で定期的に行われる催事においてはこれまで国体道路、スポーツ・レクリエーション施設の整備等が行われ地元観光産業に寄与したとされるが、次第にその</a:t>
            </a:r>
            <a:r>
              <a:rPr lang="ja-JP" altLang="ja-JP" sz="3600" dirty="0" smtClean="0">
                <a:solidFill>
                  <a:srgbClr val="FF0000"/>
                </a:solidFill>
              </a:rPr>
              <a:t>費用対効果が低くなってきていると認識</a:t>
            </a:r>
            <a:r>
              <a:rPr lang="ja-JP" altLang="ja-JP" sz="3600" dirty="0" smtClean="0"/>
              <a:t>されている。</a:t>
            </a:r>
          </a:p>
          <a:p>
            <a:endParaRPr kumimoji="1" lang="ja-JP" alt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260648"/>
            <a:ext cx="8568952" cy="6597352"/>
          </a:xfrm>
        </p:spPr>
        <p:txBody>
          <a:bodyPr>
            <a:normAutofit/>
          </a:bodyPr>
          <a:lstStyle/>
          <a:p>
            <a:r>
              <a:rPr lang="en-US" altLang="ja-JP" dirty="0" smtClean="0"/>
              <a:t>2002</a:t>
            </a:r>
            <a:r>
              <a:rPr lang="ja-JP" altLang="ja-JP" dirty="0" smtClean="0"/>
              <a:t>年に、観光及び商工業の振興を目的として、地域伝統芸能等を活用した行事に対する支援を行うために「地域伝統芸能等を活用した行事の実施による観光及び特定地域商工業の振興に関する法律」が制定された。</a:t>
            </a:r>
            <a:endParaRPr lang="en-US" altLang="ja-JP" dirty="0" smtClean="0"/>
          </a:p>
          <a:p>
            <a:r>
              <a:rPr lang="ja-JP" altLang="ja-JP" dirty="0" smtClean="0"/>
              <a:t>観光を前面に出したものとしての法定制度である点で注目され、</a:t>
            </a:r>
            <a:r>
              <a:rPr lang="ja-JP" altLang="ja-JP" dirty="0" smtClean="0">
                <a:solidFill>
                  <a:srgbClr val="FF0000"/>
                </a:solidFill>
              </a:rPr>
              <a:t>地域伝統芸能フェスティバル</a:t>
            </a:r>
            <a:r>
              <a:rPr lang="ja-JP" altLang="ja-JP" dirty="0" smtClean="0"/>
              <a:t>が実施されているが、引受開催地の確保問題等により、その意義も再検討が必要となってきている。</a:t>
            </a: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lang="ja-JP" altLang="ja-JP" b="1" dirty="0" smtClean="0"/>
              <a:t>博物館等の建設</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normAutofit fontScale="85000" lnSpcReduction="20000"/>
          </a:bodyPr>
          <a:lstStyle/>
          <a:p>
            <a:r>
              <a:rPr lang="ja-JP" altLang="ja-JP" dirty="0" smtClean="0"/>
              <a:t>博物館法第</a:t>
            </a:r>
            <a:r>
              <a:rPr lang="en-US" altLang="ja-JP" dirty="0" smtClean="0"/>
              <a:t>2</a:t>
            </a:r>
            <a:r>
              <a:rPr lang="ja-JP" altLang="ja-JP" dirty="0" smtClean="0"/>
              <a:t>条が規定する博物館は「レクリエーション等に資するために必要な事業」を行うものであり、図書館法第</a:t>
            </a:r>
            <a:r>
              <a:rPr lang="en-US" altLang="ja-JP" dirty="0" smtClean="0"/>
              <a:t>2</a:t>
            </a:r>
            <a:r>
              <a:rPr lang="ja-JP" altLang="ja-JP" dirty="0" smtClean="0"/>
              <a:t>条が規定する図書館は「レクリエーション等に資することを目的とする施設」であり、社会教育法</a:t>
            </a:r>
            <a:r>
              <a:rPr lang="en-US" altLang="ja-JP" dirty="0" smtClean="0"/>
              <a:t>22</a:t>
            </a:r>
            <a:r>
              <a:rPr lang="ja-JP" altLang="ja-JP" dirty="0" smtClean="0"/>
              <a:t>条が規定する公民館の事業は「レクリエーシヨン等に関する集会」を開催することを目的としており、いずれもレクリエーション施設と位置づけられている。これ等の施設は、いわゆるハコモノと評されるものであり、</a:t>
            </a:r>
            <a:r>
              <a:rPr lang="ja-JP" altLang="en-US" dirty="0" smtClean="0">
                <a:solidFill>
                  <a:srgbClr val="FF0000"/>
                </a:solidFill>
              </a:rPr>
              <a:t>旭山動物園</a:t>
            </a:r>
            <a:r>
              <a:rPr lang="ja-JP" altLang="en-US" dirty="0" smtClean="0"/>
              <a:t>、</a:t>
            </a:r>
            <a:r>
              <a:rPr lang="ja-JP" altLang="ja-JP" dirty="0" smtClean="0">
                <a:solidFill>
                  <a:srgbClr val="FF0000"/>
                </a:solidFill>
              </a:rPr>
              <a:t>金沢</a:t>
            </a:r>
            <a:r>
              <a:rPr lang="en-US" altLang="ja-JP" dirty="0" smtClean="0">
                <a:solidFill>
                  <a:srgbClr val="FF0000"/>
                </a:solidFill>
              </a:rPr>
              <a:t>21</a:t>
            </a:r>
            <a:r>
              <a:rPr lang="ja-JP" altLang="ja-JP" dirty="0" smtClean="0">
                <a:solidFill>
                  <a:srgbClr val="FF0000"/>
                </a:solidFill>
              </a:rPr>
              <a:t>世紀美術館</a:t>
            </a:r>
            <a:r>
              <a:rPr lang="ja-JP" altLang="ja-JP" dirty="0" smtClean="0"/>
              <a:t>のように現在のところ評価されるものもあるが、建設コストはもとより維持運営コストがかかるため、経営見通しが甘いと相当の財政負担となるリスクがある。国又は特殊法人が設置していた国立博物館等は、運営の効率化を図るため、独立行政法人化されている。</a:t>
            </a:r>
          </a:p>
          <a:p>
            <a:endParaRPr kumimoji="1" lang="ja-JP" alt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3752"/>
            <a:ext cx="8229600" cy="1143000"/>
          </a:xfrm>
          <a:solidFill>
            <a:srgbClr val="FFFF00"/>
          </a:solidFill>
          <a:ln>
            <a:solidFill>
              <a:schemeClr val="tx1">
                <a:lumMod val="95000"/>
                <a:lumOff val="5000"/>
              </a:schemeClr>
            </a:solidFill>
          </a:ln>
        </p:spPr>
        <p:txBody>
          <a:bodyPr/>
          <a:lstStyle/>
          <a:p>
            <a:r>
              <a:rPr lang="ja-JP" altLang="ja-JP" b="1" dirty="0" smtClean="0"/>
              <a:t>第三セクターの破綻</a:t>
            </a:r>
            <a:endParaRPr kumimoji="1" lang="ja-JP" altLang="en-US" dirty="0"/>
          </a:p>
        </p:txBody>
      </p:sp>
      <p:sp>
        <p:nvSpPr>
          <p:cNvPr id="3" name="コンテンツ プレースホルダ 2"/>
          <p:cNvSpPr>
            <a:spLocks noGrp="1"/>
          </p:cNvSpPr>
          <p:nvPr>
            <p:ph idx="1"/>
          </p:nvPr>
        </p:nvSpPr>
        <p:spPr>
          <a:xfrm>
            <a:off x="0" y="1124744"/>
            <a:ext cx="9144000" cy="5733256"/>
          </a:xfrm>
        </p:spPr>
        <p:txBody>
          <a:bodyPr>
            <a:normAutofit/>
          </a:bodyPr>
          <a:lstStyle/>
          <a:p>
            <a:r>
              <a:rPr lang="ja-JP" altLang="ja-JP" dirty="0" smtClean="0"/>
              <a:t>地方分権改革は夕張市に代表される地方財政再建問題を顕在化させた。夕張市の財政破綻は、観光関連施設等に多額の投資を続けてきたことが原因である。ホテル、スキー場取得、ミュージアム整備等観光施設の整備に多額の投資をしたものの、実態は赤字運営となっていた。本来収益を上げて施設整備に係る元利償還金を支払っていくべきところが、その運営上の赤字に加え、施設整備の償還金相当額を債務として抱えるという状況になっている。</a:t>
            </a:r>
          </a:p>
          <a:p>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332656"/>
            <a:ext cx="9144000" cy="6336704"/>
          </a:xfrm>
        </p:spPr>
        <p:txBody>
          <a:bodyPr>
            <a:normAutofit/>
          </a:bodyPr>
          <a:lstStyle/>
          <a:p>
            <a:r>
              <a:rPr lang="ja-JP" altLang="ja-JP" sz="3600" dirty="0" smtClean="0"/>
              <a:t>旅行業法の制定に関しては、国際的には</a:t>
            </a:r>
            <a:r>
              <a:rPr lang="ja-JP" altLang="ja-JP" sz="3600" dirty="0" smtClean="0">
                <a:solidFill>
                  <a:srgbClr val="FF0000"/>
                </a:solidFill>
              </a:rPr>
              <a:t>ブラッセル条約</a:t>
            </a:r>
            <a:r>
              <a:rPr lang="ja-JP" altLang="ja-JP" sz="3600" dirty="0" smtClean="0"/>
              <a:t>の影響、国内的には</a:t>
            </a:r>
            <a:r>
              <a:rPr lang="en-US" altLang="ja-JP" sz="3600" dirty="0" smtClean="0"/>
              <a:t>1968</a:t>
            </a:r>
            <a:r>
              <a:rPr lang="ja-JP" altLang="ja-JP" sz="3600" dirty="0" smtClean="0"/>
              <a:t>年に発生した名鉄観光サービス等が主催した旅行団体が巻き込まれた「</a:t>
            </a:r>
            <a:r>
              <a:rPr lang="ja-JP" altLang="ja-JP" sz="3600" dirty="0" smtClean="0">
                <a:solidFill>
                  <a:srgbClr val="FF0000"/>
                </a:solidFill>
              </a:rPr>
              <a:t>飛騨川バス事件</a:t>
            </a:r>
            <a:r>
              <a:rPr lang="ja-JP" altLang="ja-JP" sz="3600" dirty="0" smtClean="0"/>
              <a:t>」及び同年「</a:t>
            </a:r>
            <a:r>
              <a:rPr lang="ja-JP" altLang="ja-JP" sz="3600" dirty="0" smtClean="0">
                <a:solidFill>
                  <a:srgbClr val="FF0000"/>
                </a:solidFill>
              </a:rPr>
              <a:t>墨東睦共和会事件</a:t>
            </a:r>
            <a:r>
              <a:rPr lang="ja-JP" altLang="ja-JP" sz="3600" dirty="0" smtClean="0"/>
              <a:t>」判決が立法の契機となった。</a:t>
            </a:r>
            <a:endParaRPr lang="en-US" altLang="ja-JP" sz="3600" dirty="0" smtClean="0"/>
          </a:p>
          <a:p>
            <a:r>
              <a:rPr lang="en-US" altLang="ja-JP" sz="3600" dirty="0" smtClean="0"/>
              <a:t>1971</a:t>
            </a:r>
            <a:r>
              <a:rPr lang="ja-JP" altLang="ja-JP" sz="3600" dirty="0" smtClean="0"/>
              <a:t>年法改正作業時においては、旅行あっ旋業法において必ずしも</a:t>
            </a:r>
            <a:r>
              <a:rPr lang="ja-JP" altLang="ja-JP" sz="3600" dirty="0" smtClean="0">
                <a:solidFill>
                  <a:srgbClr val="FF0000"/>
                </a:solidFill>
              </a:rPr>
              <a:t>制度概念が明確にされていなかった主催旅行と手配旅行概念を区別する意識</a:t>
            </a:r>
            <a:r>
              <a:rPr lang="ja-JP" altLang="ja-JP" sz="3600" dirty="0" smtClean="0"/>
              <a:t>はあったにもかかわらず、制定された法律においては明確にされなかった。</a:t>
            </a:r>
            <a:endParaRPr lang="en-US" altLang="ja-JP" sz="3600" dirty="0" smtClean="0"/>
          </a:p>
          <a:p>
            <a:endParaRPr lang="ja-JP" altLang="ja-JP" dirty="0" smtClean="0"/>
          </a:p>
          <a:p>
            <a:endParaRPr kumimoji="1" lang="ja-JP" alt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a:bodyPr>
          <a:lstStyle/>
          <a:p>
            <a:r>
              <a:rPr lang="ja-JP" altLang="ja-JP" b="1" dirty="0" smtClean="0"/>
              <a:t>観光に係る情報に関連する施策</a:t>
            </a:r>
            <a:endParaRPr kumimoji="1" lang="ja-JP" altLang="en-US" dirty="0"/>
          </a:p>
        </p:txBody>
      </p:sp>
      <p:sp>
        <p:nvSpPr>
          <p:cNvPr id="3" name="コンテンツ プレースホルダ 2"/>
          <p:cNvSpPr>
            <a:spLocks noGrp="1"/>
          </p:cNvSpPr>
          <p:nvPr>
            <p:ph idx="1"/>
          </p:nvPr>
        </p:nvSpPr>
        <p:spPr/>
        <p:txBody>
          <a:bodyPr/>
          <a:lstStyle/>
          <a:p>
            <a:r>
              <a:rPr lang="ja-JP" altLang="ja-JP" dirty="0" smtClean="0"/>
              <a:t>観光に関連する施策のウエイトは次第に観光情報に関するものに移ってきている。国際観光施策もビジット・ジャパン・キャンペーンに代表されるように、情報提供にウエイトをおいており、リゾート施設に代表された観光関連施設整備施策から観光情報の整備等の施策に移行しているといえる。</a:t>
            </a:r>
          </a:p>
          <a:p>
            <a:endParaRPr kumimoji="1" lang="ja-JP" alt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lang="ja-JP" altLang="ja-JP" b="1" dirty="0" smtClean="0"/>
              <a:t>観光施策実施責任主体の関係</a:t>
            </a:r>
            <a:endParaRPr kumimoji="1" lang="ja-JP" altLang="en-US" dirty="0"/>
          </a:p>
        </p:txBody>
      </p:sp>
      <p:sp>
        <p:nvSpPr>
          <p:cNvPr id="3" name="コンテンツ プレースホルダ 2"/>
          <p:cNvSpPr>
            <a:spLocks noGrp="1"/>
          </p:cNvSpPr>
          <p:nvPr>
            <p:ph idx="1"/>
          </p:nvPr>
        </p:nvSpPr>
        <p:spPr/>
        <p:txBody>
          <a:bodyPr/>
          <a:lstStyle/>
          <a:p>
            <a:r>
              <a:rPr lang="ja-JP" altLang="ja-JP" dirty="0" smtClean="0"/>
              <a:t>観光施策を実施する行政機関としては、国、都道府県、市町村が存在する。</a:t>
            </a:r>
            <a:endParaRPr lang="en-US" altLang="ja-JP" dirty="0" smtClean="0"/>
          </a:p>
          <a:p>
            <a:r>
              <a:rPr lang="ja-JP" altLang="ja-JP" dirty="0" smtClean="0"/>
              <a:t>国の行政機関は、外務省、国土交通省等のように、機能的に分立しているが、地方公共団体は総合的主体として地域的に分立している。</a:t>
            </a:r>
          </a:p>
          <a:p>
            <a:endParaRPr kumimoji="1" lang="ja-JP" alt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a:bodyPr>
          <a:lstStyle/>
          <a:p>
            <a:r>
              <a:rPr lang="ja-JP" altLang="ja-JP" b="1" dirty="0" smtClean="0"/>
              <a:t>観光資源の整備等</a:t>
            </a:r>
            <a:endParaRPr kumimoji="1" lang="ja-JP" altLang="en-US" dirty="0"/>
          </a:p>
        </p:txBody>
      </p:sp>
      <p:sp>
        <p:nvSpPr>
          <p:cNvPr id="3" name="コンテンツ プレースホルダ 2"/>
          <p:cNvSpPr>
            <a:spLocks noGrp="1"/>
          </p:cNvSpPr>
          <p:nvPr>
            <p:ph idx="1"/>
          </p:nvPr>
        </p:nvSpPr>
        <p:spPr/>
        <p:txBody>
          <a:bodyPr/>
          <a:lstStyle/>
          <a:p>
            <a:r>
              <a:rPr lang="ja-JP" altLang="ja-JP" dirty="0" smtClean="0"/>
              <a:t>観光資源整備施策は、行政機関が直接整備するものと民間を支援するものに大別され、前者には、催事の開催、美術館の建設・運営等がある。これ等の整備にあたって、行政機関の関与が曖昧な第三セクターについては経営破綻するものが少なからず出てきている。</a:t>
            </a:r>
          </a:p>
          <a:p>
            <a:endParaRPr kumimoji="1" lang="ja-JP" alt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74638"/>
            <a:ext cx="8964488" cy="1143000"/>
          </a:xfrm>
          <a:ln>
            <a:solidFill>
              <a:schemeClr val="tx1">
                <a:lumMod val="95000"/>
                <a:lumOff val="5000"/>
              </a:schemeClr>
            </a:solidFill>
          </a:ln>
        </p:spPr>
        <p:txBody>
          <a:bodyPr>
            <a:normAutofit fontScale="90000"/>
          </a:bodyPr>
          <a:lstStyle/>
          <a:p>
            <a:r>
              <a:rPr lang="ja-JP" altLang="ja-JP" b="1" dirty="0" smtClean="0"/>
              <a:t>アウトバウンド、インバウンド、域内観光</a:t>
            </a:r>
            <a:endParaRPr kumimoji="1" lang="ja-JP" altLang="en-US" dirty="0"/>
          </a:p>
        </p:txBody>
      </p:sp>
      <p:sp>
        <p:nvSpPr>
          <p:cNvPr id="3" name="コンテンツ プレースホルダ 2"/>
          <p:cNvSpPr>
            <a:spLocks noGrp="1"/>
          </p:cNvSpPr>
          <p:nvPr>
            <p:ph idx="1"/>
          </p:nvPr>
        </p:nvSpPr>
        <p:spPr>
          <a:xfrm>
            <a:off x="179512" y="1600200"/>
            <a:ext cx="8964488" cy="5069160"/>
          </a:xfrm>
        </p:spPr>
        <p:txBody>
          <a:bodyPr>
            <a:normAutofit fontScale="85000" lnSpcReduction="20000"/>
          </a:bodyPr>
          <a:lstStyle/>
          <a:p>
            <a:r>
              <a:rPr lang="ja-JP" altLang="ja-JP" dirty="0" smtClean="0"/>
              <a:t>観光施策を行政機関の責任地域に着目して分類すると①アウトバウンド（行政区域内住民の行政区域外への観光行動）②インバウンド（行政区域外住民の行政区域内への観光行動）③域内観光（行政区域内住民の行政区域内における観光行動）④三国間</a:t>
            </a:r>
            <a:r>
              <a:rPr lang="en-US" altLang="ja-JP" dirty="0" smtClean="0"/>
              <a:t>(</a:t>
            </a:r>
            <a:r>
              <a:rPr lang="ja-JP" altLang="ja-JP" dirty="0" smtClean="0"/>
              <a:t>行政区域外住民の行政区域外における観光行動</a:t>
            </a:r>
            <a:r>
              <a:rPr lang="en-US" altLang="ja-JP" dirty="0" smtClean="0"/>
              <a:t>)</a:t>
            </a:r>
            <a:r>
              <a:rPr lang="ja-JP" altLang="ja-JP" dirty="0" smtClean="0"/>
              <a:t>に分類</a:t>
            </a:r>
            <a:endParaRPr lang="en-US" altLang="ja-JP" dirty="0" smtClean="0"/>
          </a:p>
          <a:p>
            <a:r>
              <a:rPr lang="ja-JP" altLang="ja-JP" dirty="0" smtClean="0"/>
              <a:t>②の行政区域外観光客誘致は、国レベルでは外国人</a:t>
            </a:r>
            <a:r>
              <a:rPr lang="en-US" altLang="ja-JP" dirty="0" smtClean="0"/>
              <a:t>(</a:t>
            </a:r>
            <a:r>
              <a:rPr lang="ja-JP" altLang="ja-JP" dirty="0" smtClean="0"/>
              <a:t>厳密には国外居住者</a:t>
            </a:r>
            <a:r>
              <a:rPr lang="en-US" altLang="ja-JP" dirty="0" smtClean="0"/>
              <a:t>)</a:t>
            </a:r>
            <a:r>
              <a:rPr lang="ja-JP" altLang="ja-JP" dirty="0" smtClean="0"/>
              <a:t>観光客誘致となる。②は地方公共団体レベルでは外国人観光客と行政域外住民の観光客誘致となるものの、これまでは首都圏（しかも都心三区）を中心にウエイトがおかれてきたが、中国、台湾及び韓国の経済発展によりこれらの地域にも注目されている。また日本人海外旅行マーケットの拡大は期待できず④に着目した企業戦略</a:t>
            </a:r>
            <a:r>
              <a:rPr lang="ja-JP" altLang="en-US" dirty="0" smtClean="0"/>
              <a:t>（人流業）</a:t>
            </a:r>
            <a:r>
              <a:rPr lang="ja-JP" altLang="ja-JP" dirty="0" smtClean="0"/>
              <a:t>も模索されはじめている。</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a:solidFill>
            <a:srgbClr val="FFFF00"/>
          </a:solidFill>
          <a:ln>
            <a:solidFill>
              <a:schemeClr val="tx1">
                <a:lumMod val="95000"/>
                <a:lumOff val="5000"/>
              </a:schemeClr>
            </a:solidFill>
          </a:ln>
        </p:spPr>
        <p:txBody>
          <a:bodyPr/>
          <a:lstStyle/>
          <a:p>
            <a:r>
              <a:rPr lang="ja-JP" altLang="ja-JP" dirty="0" smtClean="0"/>
              <a:t>着地型観光</a:t>
            </a:r>
            <a:endParaRPr kumimoji="1" lang="ja-JP" altLang="en-US" dirty="0"/>
          </a:p>
        </p:txBody>
      </p:sp>
      <p:sp>
        <p:nvSpPr>
          <p:cNvPr id="3" name="コンテンツ プレースホルダ 2"/>
          <p:cNvSpPr>
            <a:spLocks noGrp="1"/>
          </p:cNvSpPr>
          <p:nvPr>
            <p:ph idx="1"/>
          </p:nvPr>
        </p:nvSpPr>
        <p:spPr>
          <a:xfrm>
            <a:off x="0" y="1196752"/>
            <a:ext cx="9144000" cy="5661248"/>
          </a:xfrm>
        </p:spPr>
        <p:txBody>
          <a:bodyPr>
            <a:normAutofit fontScale="70000" lnSpcReduction="20000"/>
          </a:bodyPr>
          <a:lstStyle/>
          <a:p>
            <a:r>
              <a:rPr lang="ja-JP" altLang="ja-JP" dirty="0" smtClean="0"/>
              <a:t>着地型観光とは②の同意語であるが、旅行者に着目する旅行業は営業的に発地型である</a:t>
            </a:r>
            <a:r>
              <a:rPr lang="en-US" altLang="ja-JP" dirty="0" smtClean="0"/>
              <a:t>(</a:t>
            </a:r>
            <a:r>
              <a:rPr lang="ja-JP" altLang="ja-JP" dirty="0" smtClean="0"/>
              <a:t>同様に消費者保護を目的とした旅行業法も発地型である</a:t>
            </a:r>
            <a:r>
              <a:rPr lang="en-US" altLang="ja-JP" dirty="0" smtClean="0"/>
              <a:t>)</a:t>
            </a:r>
            <a:r>
              <a:rPr lang="ja-JP" altLang="ja-JP" dirty="0" smtClean="0"/>
              <a:t>ことから造語されたものであり、インターネット等がそれを可能としている。旅客運送の場合は、長らく自分で手配して自分の費用で目的地に出かけていった</a:t>
            </a:r>
            <a:r>
              <a:rPr lang="en-US" altLang="ja-JP" dirty="0" smtClean="0"/>
              <a:t>(</a:t>
            </a:r>
            <a:r>
              <a:rPr lang="ja-JP" altLang="ja-JP" dirty="0" smtClean="0"/>
              <a:t>通勤費雇用者負担が例外的</a:t>
            </a:r>
            <a:r>
              <a:rPr lang="en-US" altLang="ja-JP" dirty="0" smtClean="0"/>
              <a:t>)</a:t>
            </a:r>
            <a:r>
              <a:rPr lang="ja-JP" altLang="ja-JP" dirty="0" err="1" smtClean="0"/>
              <a:t>。</a:t>
            </a:r>
            <a:r>
              <a:rPr lang="ja-JP" altLang="ja-JP" dirty="0" smtClean="0"/>
              <a:t>パッケージツアーを利用すればなおさら便利であった。物流でいうお届けするのは、観光で言えばお迎えに行くことである。商品の価格に交通費等がすべて含まれる。温泉旅館やホテルが最寄り駅まで自家用バスで送迎を行ったのは初歩的なものであり、次第に、空港から更には発地へと遠距離化した。更には、ラスベガスの高額利用者サービスのように、部屋代等すべて無料へと発展するかもしれない。着地型観光も掛け声だけでなく、顧客を迎えに行くことにより範疇化が可能となる。手配権を着地が押さえれば、営業上の優位性が発揮できる旅主社会が形成できる。また日本人海外旅行マーケットの拡大は期待できず④に着目した旅行業戦略も模索されはじめている。</a:t>
            </a:r>
          </a:p>
          <a:p>
            <a:r>
              <a:rPr lang="ja-JP" altLang="ja-JP" dirty="0" smtClean="0"/>
              <a:t>なお、行政区域は階層的、相対的なものである。国、都道府県がそれぞれ都道府県、市町村に対して広域の行政機関として域内行政機関等をとりまとめるためには連携を強調せざるを得ない。</a:t>
            </a:r>
          </a:p>
          <a:p>
            <a:endParaRPr lang="ja-JP" altLang="en-US" dirty="0" smtClean="0"/>
          </a:p>
          <a:p>
            <a:endParaRPr kumimoji="1" lang="ja-JP" altLang="en-US" dirty="0"/>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ln>
            <a:solidFill>
              <a:schemeClr val="tx1">
                <a:lumMod val="95000"/>
                <a:lumOff val="5000"/>
              </a:schemeClr>
            </a:solidFill>
          </a:ln>
        </p:spPr>
        <p:txBody>
          <a:bodyPr/>
          <a:lstStyle/>
          <a:p>
            <a:r>
              <a:rPr lang="ja-JP" altLang="ja-JP" b="1" dirty="0" smtClean="0"/>
              <a:t>国と地方公共団体の計画の関係</a:t>
            </a:r>
            <a:endParaRPr kumimoji="1" lang="ja-JP" altLang="en-US" dirty="0"/>
          </a:p>
        </p:txBody>
      </p:sp>
      <p:sp>
        <p:nvSpPr>
          <p:cNvPr id="3" name="コンテンツ プレースホルダ 2"/>
          <p:cNvSpPr>
            <a:spLocks noGrp="1"/>
          </p:cNvSpPr>
          <p:nvPr>
            <p:ph idx="1"/>
          </p:nvPr>
        </p:nvSpPr>
        <p:spPr>
          <a:xfrm>
            <a:off x="179512" y="1412776"/>
            <a:ext cx="8964488" cy="5445224"/>
          </a:xfrm>
        </p:spPr>
        <p:txBody>
          <a:bodyPr>
            <a:normAutofit/>
          </a:bodyPr>
          <a:lstStyle/>
          <a:p>
            <a:r>
              <a:rPr lang="ja-JP" altLang="ja-JP" dirty="0" smtClean="0"/>
              <a:t>観光立国推進基本法は「地方公共団体は、基本理念にのっとり、観光立国の実現に関し、国との適切な役割分担を踏まえて、</a:t>
            </a:r>
            <a:r>
              <a:rPr lang="ja-JP" altLang="ja-JP" b="1" dirty="0" smtClean="0">
                <a:solidFill>
                  <a:srgbClr val="FF0000"/>
                </a:solidFill>
              </a:rPr>
              <a:t>自主的かつ主体的に</a:t>
            </a:r>
            <a:r>
              <a:rPr lang="ja-JP" altLang="ja-JP" dirty="0" smtClean="0"/>
              <a:t>、その地方公共団体の区域の特性を生かした施策を策定し、及び実施する責務を有する。」</a:t>
            </a:r>
            <a:r>
              <a:rPr lang="en-US" altLang="ja-JP" dirty="0" smtClean="0"/>
              <a:t>(4</a:t>
            </a:r>
            <a:r>
              <a:rPr lang="ja-JP" altLang="ja-JP" dirty="0" smtClean="0"/>
              <a:t>条</a:t>
            </a:r>
            <a:r>
              <a:rPr lang="en-US" altLang="ja-JP" dirty="0" smtClean="0"/>
              <a:t>)</a:t>
            </a:r>
            <a:r>
              <a:rPr lang="ja-JP" altLang="ja-JP" dirty="0" smtClean="0"/>
              <a:t>と規定することとなった。「自主的かつ主体的に」という表現は第</a:t>
            </a:r>
            <a:r>
              <a:rPr lang="en-US" altLang="ja-JP" dirty="0" smtClean="0"/>
              <a:t>164</a:t>
            </a:r>
            <a:r>
              <a:rPr lang="ja-JP" altLang="ja-JP" dirty="0" smtClean="0"/>
              <a:t>国会に愛知和夫衆議院議員が提案した当初案にはなかったものであり、第</a:t>
            </a:r>
            <a:r>
              <a:rPr lang="en-US" altLang="ja-JP" dirty="0" smtClean="0"/>
              <a:t>165</a:t>
            </a:r>
            <a:r>
              <a:rPr lang="ja-JP" altLang="ja-JP" dirty="0" smtClean="0"/>
              <a:t>国会に</a:t>
            </a:r>
            <a:r>
              <a:rPr lang="ja-JP" altLang="ja-JP" b="1" dirty="0" smtClean="0">
                <a:solidFill>
                  <a:srgbClr val="FF0000"/>
                </a:solidFill>
              </a:rPr>
              <a:t>衆議院国土交通委員長が提案</a:t>
            </a:r>
            <a:r>
              <a:rPr lang="ja-JP" altLang="ja-JP" dirty="0" smtClean="0"/>
              <a:t>したものの中に規定されたものである。</a:t>
            </a:r>
          </a:p>
          <a:p>
            <a:endParaRPr kumimoji="1" lang="ja-JP" altLang="en-US" dirty="0"/>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260648"/>
            <a:ext cx="9144000" cy="6597352"/>
          </a:xfrm>
        </p:spPr>
        <p:txBody>
          <a:bodyPr>
            <a:normAutofit/>
          </a:bodyPr>
          <a:lstStyle/>
          <a:p>
            <a:r>
              <a:rPr lang="ja-JP" altLang="ja-JP" dirty="0" smtClean="0">
                <a:solidFill>
                  <a:srgbClr val="FF0000"/>
                </a:solidFill>
              </a:rPr>
              <a:t>欧米では観光政策の地方分権化を実施</a:t>
            </a:r>
            <a:r>
              <a:rPr lang="ja-JP" altLang="ja-JP" dirty="0" smtClean="0"/>
              <a:t>している国がある。国際観光収入が世界第</a:t>
            </a:r>
            <a:r>
              <a:rPr lang="en-US" altLang="ja-JP" dirty="0" smtClean="0"/>
              <a:t>1</a:t>
            </a:r>
            <a:r>
              <a:rPr lang="ja-JP" altLang="ja-JP" dirty="0" smtClean="0"/>
              <a:t>位（</a:t>
            </a:r>
            <a:r>
              <a:rPr lang="en-US" altLang="ja-JP" dirty="0" smtClean="0"/>
              <a:t>2005</a:t>
            </a:r>
            <a:r>
              <a:rPr lang="ja-JP" altLang="ja-JP" dirty="0" smtClean="0"/>
              <a:t>年、収支では第</a:t>
            </a:r>
            <a:r>
              <a:rPr lang="en-US" altLang="ja-JP" dirty="0" smtClean="0"/>
              <a:t>4</a:t>
            </a:r>
            <a:r>
              <a:rPr lang="ja-JP" altLang="ja-JP" dirty="0" smtClean="0"/>
              <a:t>位）である</a:t>
            </a:r>
            <a:r>
              <a:rPr lang="ja-JP" altLang="ja-JP" dirty="0" smtClean="0">
                <a:solidFill>
                  <a:srgbClr val="FF0000"/>
                </a:solidFill>
              </a:rPr>
              <a:t>米国連邦政府は</a:t>
            </a:r>
            <a:r>
              <a:rPr lang="en-US" altLang="ja-JP" dirty="0" smtClean="0">
                <a:solidFill>
                  <a:srgbClr val="FF0000"/>
                </a:solidFill>
              </a:rPr>
              <a:t>1996</a:t>
            </a:r>
            <a:r>
              <a:rPr lang="ja-JP" altLang="ja-JP" dirty="0" smtClean="0">
                <a:solidFill>
                  <a:srgbClr val="FF0000"/>
                </a:solidFill>
              </a:rPr>
              <a:t>年に商務省観光局を廃止し</a:t>
            </a:r>
            <a:r>
              <a:rPr lang="ja-JP" altLang="ja-JP" dirty="0" smtClean="0"/>
              <a:t>、州または地域単位に設立された観光局が個別に自地域への外国人旅行者の誘致、受入を行っている。</a:t>
            </a:r>
            <a:endParaRPr lang="en-US" altLang="ja-JP" dirty="0" smtClean="0"/>
          </a:p>
          <a:p>
            <a:r>
              <a:rPr lang="ja-JP" altLang="ja-JP" dirty="0" smtClean="0">
                <a:solidFill>
                  <a:srgbClr val="FF0000"/>
                </a:solidFill>
              </a:rPr>
              <a:t>世界</a:t>
            </a:r>
            <a:r>
              <a:rPr lang="en-US" altLang="ja-JP" dirty="0" smtClean="0">
                <a:solidFill>
                  <a:srgbClr val="FF0000"/>
                </a:solidFill>
              </a:rPr>
              <a:t>2</a:t>
            </a:r>
            <a:r>
              <a:rPr lang="ja-JP" altLang="ja-JP" dirty="0" smtClean="0">
                <a:solidFill>
                  <a:srgbClr val="FF0000"/>
                </a:solidFill>
              </a:rPr>
              <a:t>位のスペインは</a:t>
            </a:r>
            <a:r>
              <a:rPr lang="en-US" altLang="ja-JP" dirty="0" smtClean="0">
                <a:solidFill>
                  <a:srgbClr val="FF0000"/>
                </a:solidFill>
              </a:rPr>
              <a:t>1978</a:t>
            </a:r>
            <a:r>
              <a:rPr lang="ja-JP" altLang="ja-JP" dirty="0" smtClean="0">
                <a:solidFill>
                  <a:srgbClr val="FF0000"/>
                </a:solidFill>
              </a:rPr>
              <a:t>年憲法でその観光に関する権限の移譲</a:t>
            </a:r>
            <a:r>
              <a:rPr lang="ja-JP" altLang="ja-JP" dirty="0" smtClean="0"/>
              <a:t>を受けてから、各自治州がそれぞれ観光整備法を制定し州の経済・地域政策に適応した特色ある観光政策を展開している。</a:t>
            </a:r>
            <a:r>
              <a:rPr lang="ja-JP" altLang="ja-JP" dirty="0" smtClean="0">
                <a:solidFill>
                  <a:srgbClr val="FF0000"/>
                </a:solidFill>
              </a:rPr>
              <a:t>観光が地域の個性の発揮を強調するのであれば当然の帰結であろう。</a:t>
            </a:r>
          </a:p>
          <a:p>
            <a:endParaRPr kumimoji="1" lang="ja-JP" alt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lang="ja-JP" altLang="ja-JP" b="1" dirty="0" smtClean="0"/>
              <a:t>法定格付けのヒエラルキー化</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a:bodyPr>
          <a:lstStyle/>
          <a:p>
            <a:r>
              <a:rPr lang="ja-JP" altLang="ja-JP" dirty="0" smtClean="0"/>
              <a:t>観光立国基本法は観光資源として、自然の風景地、文化財、温泉等を例示している。自然公園法、文化財保護法、温泉法等はそれぞれ自然の風景地、文化財、温泉等につき範疇化を行っているが、範疇化されることにより結果として、範疇化されないものとの相対評価において、観光資源としての格付け効果を持つことは否定できない。</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260648"/>
            <a:ext cx="9144000" cy="6597352"/>
          </a:xfrm>
        </p:spPr>
        <p:txBody>
          <a:bodyPr>
            <a:normAutofit fontScale="92500" lnSpcReduction="20000"/>
          </a:bodyPr>
          <a:lstStyle/>
          <a:p>
            <a:r>
              <a:rPr lang="ja-JP" altLang="ja-JP" dirty="0" smtClean="0"/>
              <a:t>文化財保護法は「地方公共団体は、条例の定めるところにより、重要文化財、重要無形文化財、重要有形民俗文化財、重要無形民俗文化財及び史跡名勝天然記念物以外の文化財で当該地方公共団体の区域内に存するもののうち重要なものを指定して、その保存及び活用のため必要な措置を講ずることができる」と規定し、指定の</a:t>
            </a:r>
            <a:r>
              <a:rPr lang="ja-JP" altLang="ja-JP" dirty="0" smtClean="0">
                <a:solidFill>
                  <a:srgbClr val="FF0000"/>
                </a:solidFill>
              </a:rPr>
              <a:t>ヒエラルキー化</a:t>
            </a:r>
            <a:r>
              <a:rPr lang="ja-JP" altLang="ja-JP" dirty="0" smtClean="0"/>
              <a:t>を行っている。</a:t>
            </a:r>
            <a:endParaRPr lang="en-US" altLang="ja-JP" dirty="0" smtClean="0"/>
          </a:p>
          <a:p>
            <a:r>
              <a:rPr lang="ja-JP" altLang="ja-JP" dirty="0" smtClean="0"/>
              <a:t>港区文化財保護条例は、文化財保護法の規定による指定を受けた文化財及び東京都文化財保護条例による指定を受けた文化財以外の文化財で港区の区域内に存するものを指定するとし、国、都及び区の順序での指定のヒエラルキー化を行っている。しかしながら現実の指定行為は地区予選的に、区指定、都指定、国指定と</a:t>
            </a:r>
            <a:r>
              <a:rPr lang="ja-JP" altLang="ja-JP" dirty="0" smtClean="0">
                <a:solidFill>
                  <a:srgbClr val="FF0000"/>
                </a:solidFill>
              </a:rPr>
              <a:t>指定の階段を順次上昇する形</a:t>
            </a:r>
            <a:r>
              <a:rPr lang="ja-JP" altLang="ja-JP" dirty="0" smtClean="0"/>
              <a:t>で行われている。国、都及び区の指定の重複を回避する制度は、</a:t>
            </a:r>
            <a:r>
              <a:rPr lang="ja-JP" altLang="ja-JP" dirty="0" smtClean="0">
                <a:solidFill>
                  <a:srgbClr val="FF0000"/>
                </a:solidFill>
              </a:rPr>
              <a:t>助成措置、規制措置の重複を回避する目的</a:t>
            </a:r>
            <a:r>
              <a:rPr lang="ja-JP" altLang="ja-JP" dirty="0" smtClean="0"/>
              <a:t>である。</a:t>
            </a:r>
          </a:p>
          <a:p>
            <a:endParaRPr kumimoji="1" lang="ja-JP" alt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kumimoji="1" lang="ja-JP" altLang="en-US" dirty="0" smtClean="0"/>
              <a:t>世界遺産の後進性</a:t>
            </a:r>
            <a:endParaRPr kumimoji="1" lang="ja-JP" altLang="en-US" dirty="0"/>
          </a:p>
        </p:txBody>
      </p:sp>
      <p:sp>
        <p:nvSpPr>
          <p:cNvPr id="3" name="コンテンツ プレースホルダ 2"/>
          <p:cNvSpPr>
            <a:spLocks noGrp="1"/>
          </p:cNvSpPr>
          <p:nvPr>
            <p:ph idx="1"/>
          </p:nvPr>
        </p:nvSpPr>
        <p:spPr>
          <a:xfrm>
            <a:off x="179512" y="1600200"/>
            <a:ext cx="8964488" cy="5257800"/>
          </a:xfrm>
        </p:spPr>
        <p:txBody>
          <a:bodyPr>
            <a:normAutofit/>
          </a:bodyPr>
          <a:lstStyle/>
          <a:p>
            <a:r>
              <a:rPr lang="en-US" altLang="ja-JP" dirty="0" smtClean="0"/>
              <a:t>1992</a:t>
            </a:r>
            <a:r>
              <a:rPr lang="ja-JP" altLang="ja-JP" dirty="0" smtClean="0"/>
              <a:t>年に「世界の文化遺産及び自然遺産の保護に関する条約」を締結した。前文で「</a:t>
            </a:r>
            <a:r>
              <a:rPr lang="ja-JP" altLang="ja-JP" dirty="0" smtClean="0">
                <a:solidFill>
                  <a:srgbClr val="FF0000"/>
                </a:solidFill>
              </a:rPr>
              <a:t>経済的、学術的及び技術的な能力が十分でないため、国内的保護が不完全なものになりがちであることを考慮し</a:t>
            </a:r>
            <a:r>
              <a:rPr lang="ja-JP" altLang="ja-JP" dirty="0" smtClean="0"/>
              <a:t>」とあるように、世界遺産を人類全体で保存しようとするものであり、</a:t>
            </a:r>
            <a:r>
              <a:rPr lang="ja-JP" altLang="ja-JP" dirty="0" smtClean="0">
                <a:solidFill>
                  <a:srgbClr val="FF0000"/>
                </a:solidFill>
              </a:rPr>
              <a:t>日本のように単独で保存する能力のある国は</a:t>
            </a:r>
            <a:r>
              <a:rPr lang="ja-JP" altLang="ja-JP" dirty="0" smtClean="0"/>
              <a:t>、同条約に基づいた登録制度を活用する</a:t>
            </a:r>
            <a:r>
              <a:rPr lang="ja-JP" altLang="ja-JP" dirty="0" smtClean="0">
                <a:solidFill>
                  <a:srgbClr val="FF0000"/>
                </a:solidFill>
              </a:rPr>
              <a:t>必要性は</a:t>
            </a:r>
            <a:r>
              <a:rPr lang="ja-JP" altLang="ja-JP" dirty="0" smtClean="0"/>
              <a:t>相対的には</a:t>
            </a:r>
            <a:r>
              <a:rPr lang="ja-JP" altLang="ja-JP" dirty="0" smtClean="0">
                <a:solidFill>
                  <a:srgbClr val="FF0000"/>
                </a:solidFill>
              </a:rPr>
              <a:t>低い</a:t>
            </a:r>
            <a:r>
              <a:rPr lang="ja-JP" altLang="ja-JP" dirty="0" smtClean="0"/>
              <a:t>はずである。</a:t>
            </a:r>
            <a:endParaRPr lang="en-US" altLang="ja-JP" dirty="0" smtClean="0"/>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88640"/>
            <a:ext cx="8686800" cy="6480720"/>
          </a:xfrm>
        </p:spPr>
        <p:txBody>
          <a:bodyPr>
            <a:normAutofit/>
          </a:bodyPr>
          <a:lstStyle/>
          <a:p>
            <a:r>
              <a:rPr lang="ja-JP" altLang="en-US" sz="4000" dirty="0" smtClean="0"/>
              <a:t>ＥＣ</a:t>
            </a:r>
            <a:r>
              <a:rPr lang="ja-JP" altLang="ja-JP" sz="4000" dirty="0" smtClean="0"/>
              <a:t>理事会指令等の影響を受け、ようやく</a:t>
            </a:r>
            <a:r>
              <a:rPr lang="en-US" altLang="ja-JP" sz="4000" dirty="0" smtClean="0"/>
              <a:t>1982</a:t>
            </a:r>
            <a:r>
              <a:rPr lang="ja-JP" altLang="ja-JP" sz="4000" dirty="0" smtClean="0"/>
              <a:t>年に主催旅行概念が法定化されたものの、</a:t>
            </a:r>
            <a:r>
              <a:rPr lang="ja-JP" altLang="ja-JP" sz="4000" dirty="0" smtClean="0">
                <a:solidFill>
                  <a:srgbClr val="FF0000"/>
                </a:solidFill>
              </a:rPr>
              <a:t>旅客運送法と旅行業法の制度的整理がなされなかった</a:t>
            </a:r>
            <a:r>
              <a:rPr lang="ja-JP" altLang="ja-JP" sz="4000" dirty="0" smtClean="0"/>
              <a:t>ことが、今日の旅行業法が抱える規範性の問題を発生させることとなった。</a:t>
            </a:r>
            <a:endParaRPr lang="en-US" altLang="ja-JP" sz="4000" dirty="0" smtClean="0"/>
          </a:p>
          <a:p>
            <a:r>
              <a:rPr lang="ja-JP" altLang="ja-JP" sz="4000" dirty="0" smtClean="0"/>
              <a:t>また</a:t>
            </a:r>
            <a:r>
              <a:rPr lang="en-US" altLang="ja-JP" sz="4000" dirty="0" smtClean="0"/>
              <a:t>1971</a:t>
            </a:r>
            <a:r>
              <a:rPr lang="ja-JP" altLang="ja-JP" sz="4000" dirty="0" smtClean="0"/>
              <a:t>年の旅行業法改正においては消費者保護を目的として</a:t>
            </a:r>
            <a:r>
              <a:rPr lang="ja-JP" altLang="ja-JP" sz="4000" dirty="0" smtClean="0">
                <a:solidFill>
                  <a:srgbClr val="FF0000"/>
                </a:solidFill>
              </a:rPr>
              <a:t>書面主義を強化</a:t>
            </a:r>
            <a:r>
              <a:rPr lang="ja-JP" altLang="ja-JP" sz="4000" dirty="0" smtClean="0"/>
              <a:t>したが、その後の</a:t>
            </a:r>
            <a:r>
              <a:rPr lang="ja-JP" altLang="ja-JP" sz="4000" dirty="0" smtClean="0">
                <a:solidFill>
                  <a:srgbClr val="FF0000"/>
                </a:solidFill>
              </a:rPr>
              <a:t>情報化対応には制度的障害</a:t>
            </a:r>
            <a:r>
              <a:rPr lang="ja-JP" altLang="ja-JP" sz="4000" dirty="0" smtClean="0"/>
              <a:t>となった面がある。</a:t>
            </a:r>
            <a:endParaRPr kumimoji="1" lang="ja-JP" altLang="en-US" sz="4000"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normAutofit fontScale="90000"/>
          </a:bodyPr>
          <a:lstStyle/>
          <a:p>
            <a:r>
              <a:rPr kumimoji="1" lang="ja-JP" altLang="en-US" dirty="0" smtClean="0"/>
              <a:t>文化財保護法、自然公園法で十分</a:t>
            </a:r>
            <a:endParaRPr kumimoji="1" lang="ja-JP" altLang="en-US" dirty="0"/>
          </a:p>
        </p:txBody>
      </p:sp>
      <p:sp>
        <p:nvSpPr>
          <p:cNvPr id="3" name="コンテンツ プレースホルダ 2"/>
          <p:cNvSpPr>
            <a:spLocks noGrp="1"/>
          </p:cNvSpPr>
          <p:nvPr>
            <p:ph idx="1"/>
          </p:nvPr>
        </p:nvSpPr>
        <p:spPr>
          <a:xfrm>
            <a:off x="179512" y="1600200"/>
            <a:ext cx="8507288" cy="5257800"/>
          </a:xfrm>
        </p:spPr>
        <p:txBody>
          <a:bodyPr>
            <a:normAutofit lnSpcReduction="10000"/>
          </a:bodyPr>
          <a:lstStyle/>
          <a:p>
            <a:r>
              <a:rPr lang="ja-JP" altLang="ja-JP" dirty="0" smtClean="0"/>
              <a:t>世界遺産はわが国では文化財保護法の規定する文化財と自然公園法に規定する自然公園にほぼ対応する形で範疇化されており、日本国内法でも対応できるわけである</a:t>
            </a:r>
            <a:endParaRPr lang="en-US" altLang="ja-JP" dirty="0" smtClean="0"/>
          </a:p>
          <a:p>
            <a:r>
              <a:rPr lang="ja-JP" altLang="ja-JP" dirty="0" smtClean="0"/>
              <a:t>国内各地で世界遺産登録運動が盛んに行われているのは、観光資源としてのより高い権威が得られるからであ</a:t>
            </a:r>
            <a:r>
              <a:rPr lang="ja-JP" altLang="en-US" dirty="0" smtClean="0"/>
              <a:t>る。</a:t>
            </a:r>
            <a:endParaRPr lang="en-US" altLang="ja-JP" dirty="0" smtClean="0"/>
          </a:p>
          <a:p>
            <a:r>
              <a:rPr lang="ja-JP" altLang="ja-JP" dirty="0" smtClean="0">
                <a:solidFill>
                  <a:srgbClr val="FF0000"/>
                </a:solidFill>
              </a:rPr>
              <a:t>外国</a:t>
            </a:r>
            <a:r>
              <a:rPr lang="en-US" altLang="ja-JP" dirty="0" smtClean="0">
                <a:solidFill>
                  <a:srgbClr val="FF0000"/>
                </a:solidFill>
              </a:rPr>
              <a:t>(</a:t>
            </a:r>
            <a:r>
              <a:rPr lang="ja-JP" altLang="ja-JP" dirty="0" smtClean="0">
                <a:solidFill>
                  <a:srgbClr val="FF0000"/>
                </a:solidFill>
              </a:rPr>
              <a:t>特に欧米</a:t>
            </a:r>
            <a:r>
              <a:rPr lang="en-US" altLang="ja-JP" dirty="0" smtClean="0">
                <a:solidFill>
                  <a:srgbClr val="FF0000"/>
                </a:solidFill>
              </a:rPr>
              <a:t>)</a:t>
            </a:r>
            <a:r>
              <a:rPr lang="ja-JP" altLang="ja-JP" dirty="0" smtClean="0">
                <a:solidFill>
                  <a:srgbClr val="FF0000"/>
                </a:solidFill>
              </a:rPr>
              <a:t>からの評価をもとに観光資源の範疇化を図らなければ、地域利害関係者の説得が難しい点では後進性から脱却していない</a:t>
            </a:r>
            <a:r>
              <a:rPr lang="ja-JP" altLang="ja-JP" dirty="0" smtClean="0"/>
              <a:t>。</a:t>
            </a:r>
            <a:r>
              <a:rPr lang="en-US" altLang="ja-JP" b="1" dirty="0" smtClean="0"/>
              <a:t> </a:t>
            </a:r>
            <a:endParaRPr lang="ja-JP" altLang="ja-JP" dirty="0" smtClean="0"/>
          </a:p>
          <a:p>
            <a:endParaRPr kumimoji="1" lang="ja-JP" alt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lang="ja-JP" altLang="ja-JP" b="1" dirty="0" smtClean="0"/>
              <a:t>地方公共団体交流事業</a:t>
            </a:r>
            <a:endParaRPr kumimoji="1" lang="ja-JP" altLang="en-US" dirty="0"/>
          </a:p>
        </p:txBody>
      </p:sp>
      <p:sp>
        <p:nvSpPr>
          <p:cNvPr id="3" name="コンテンツ プレースホルダ 2"/>
          <p:cNvSpPr>
            <a:spLocks noGrp="1"/>
          </p:cNvSpPr>
          <p:nvPr>
            <p:ph idx="1"/>
          </p:nvPr>
        </p:nvSpPr>
        <p:spPr>
          <a:xfrm>
            <a:off x="179512" y="1600200"/>
            <a:ext cx="8964488" cy="5069160"/>
          </a:xfrm>
        </p:spPr>
        <p:txBody>
          <a:bodyPr>
            <a:normAutofit fontScale="62500" lnSpcReduction="20000"/>
          </a:bodyPr>
          <a:lstStyle/>
          <a:p>
            <a:r>
              <a:rPr lang="ja-JP" altLang="ja-JP" dirty="0" smtClean="0"/>
              <a:t>都道府県、市町村がそれぞれの政策として、条例、予算措置に基づき、姉妹都市（友好都市）交流を実施している。地方公共団体交流事業は、それぞれの地方公共団体の判断によるものであり、定義があるわけではないが、最大公約数的に整理すると、両首長による提携書があること、議会の承認があること、交流分野が特定のものに限られないことが挙げられる。</a:t>
            </a:r>
          </a:p>
          <a:p>
            <a:r>
              <a:rPr lang="ja-JP" altLang="ja-JP" dirty="0" smtClean="0"/>
              <a:t>自治体間の友好交流に関する基本的なあり方について、平成</a:t>
            </a:r>
            <a:r>
              <a:rPr lang="en-US" altLang="ja-JP" dirty="0" smtClean="0"/>
              <a:t>17</a:t>
            </a:r>
            <a:r>
              <a:rPr lang="ja-JP" altLang="ja-JP" dirty="0" smtClean="0"/>
              <a:t>年</a:t>
            </a:r>
            <a:r>
              <a:rPr lang="en-US" altLang="ja-JP" dirty="0" smtClean="0"/>
              <a:t>6</a:t>
            </a:r>
            <a:r>
              <a:rPr lang="ja-JP" altLang="ja-JP" dirty="0" smtClean="0"/>
              <a:t>月</a:t>
            </a:r>
            <a:r>
              <a:rPr lang="en-US" altLang="ja-JP" dirty="0" smtClean="0"/>
              <a:t>8</a:t>
            </a:r>
            <a:r>
              <a:rPr lang="ja-JP" altLang="ja-JP" dirty="0" smtClean="0"/>
              <a:t>日荒川区議会第二回定例会において議員の質問に答える形で西川太一郎区長は「地理的、歴史的、人的な面などでのさまざまな縁をきっかけとして行う自治体との交流目的は、第一に、自然環境や生活、文化等の異なる地域との交流によって、荒川区の活性化と豊かな区民生活の実現に資することが大事であり」「第二に、特産品や観光資源を介しての人、物、情報の行き来などを通じて、荒川区の産業振興や観光振興につなげること」、「第三に、大規模災害時に迅速な人的、物的支援を可能とすることなどにある」と答弁している。この答弁にもあるように、交流事業は近年観光施策としても積極的に評価され始めている。従来は観光施策との位置づけで行われることは市民、議会の理解を得ることが困難であり、予算措置等が困難であった。また、災害を受けた観光地においては復興に当たって風評被害に苦しむこととなるため、交流団体が率先して観光地訪問を行う傾向が強まってきている。</a:t>
            </a:r>
          </a:p>
          <a:p>
            <a:endParaRPr kumimoji="1" lang="ja-JP" altLang="en-US" dirty="0"/>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normAutofit/>
          </a:bodyPr>
          <a:lstStyle/>
          <a:p>
            <a:r>
              <a:rPr lang="ja-JP" altLang="ja-JP" b="1" dirty="0" smtClean="0"/>
              <a:t>都市と農村交流</a:t>
            </a:r>
            <a:r>
              <a:rPr lang="ja-JP" altLang="ja-JP" dirty="0" smtClean="0"/>
              <a:t>　</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a:bodyPr>
          <a:lstStyle/>
          <a:p>
            <a:r>
              <a:rPr lang="ja-JP" altLang="ja-JP" sz="3600" dirty="0" smtClean="0"/>
              <a:t>都市と農村の住民どうしの交流が</a:t>
            </a:r>
            <a:r>
              <a:rPr lang="en-US" altLang="ja-JP" sz="3600" dirty="0" smtClean="0"/>
              <a:t>1992</a:t>
            </a:r>
            <a:r>
              <a:rPr lang="ja-JP" altLang="ja-JP" sz="3600" dirty="0" smtClean="0"/>
              <a:t>年度に農林水産省により</a:t>
            </a:r>
            <a:r>
              <a:rPr lang="ja-JP" altLang="ja-JP" sz="3600" dirty="0" smtClean="0">
                <a:solidFill>
                  <a:srgbClr val="FF0000"/>
                </a:solidFill>
              </a:rPr>
              <a:t>グリーン・ツーリズム</a:t>
            </a:r>
            <a:r>
              <a:rPr lang="ja-JP" altLang="ja-JP" sz="3600" dirty="0" smtClean="0"/>
              <a:t>として提唱された。</a:t>
            </a:r>
            <a:r>
              <a:rPr lang="ja-JP" altLang="ja-JP" sz="3600" dirty="0" smtClean="0">
                <a:solidFill>
                  <a:srgbClr val="FF0000"/>
                </a:solidFill>
              </a:rPr>
              <a:t>農山漁村滞在型余暇活動のための基盤整備の促進に関する法律</a:t>
            </a:r>
            <a:r>
              <a:rPr lang="ja-JP" altLang="ja-JP" sz="3600" dirty="0" smtClean="0"/>
              <a:t>（</a:t>
            </a:r>
            <a:r>
              <a:rPr lang="en-US" altLang="ja-JP" sz="3600" dirty="0" smtClean="0"/>
              <a:t>1994</a:t>
            </a:r>
            <a:r>
              <a:rPr lang="ja-JP" altLang="ja-JP" sz="3600" dirty="0" smtClean="0"/>
              <a:t>年法律第</a:t>
            </a:r>
            <a:r>
              <a:rPr lang="en-US" altLang="ja-JP" sz="3600" dirty="0" smtClean="0"/>
              <a:t>46</a:t>
            </a:r>
            <a:r>
              <a:rPr lang="ja-JP" altLang="ja-JP" sz="3600" dirty="0" smtClean="0"/>
              <a:t>号）第２条においては、「</a:t>
            </a:r>
            <a:r>
              <a:rPr lang="ja-JP" altLang="ja-JP" sz="3600" dirty="0" smtClean="0">
                <a:solidFill>
                  <a:srgbClr val="FF0000"/>
                </a:solidFill>
              </a:rPr>
              <a:t>農村滞在型余暇活動</a:t>
            </a:r>
            <a:r>
              <a:rPr lang="ja-JP" altLang="ja-JP" sz="3600" dirty="0" smtClean="0"/>
              <a:t>」として「主として都市の住民が余暇を利用して農村に滞在しつつ行う農作業の体験その他農業に対する理解を深めるための活動をいう」と定義されている。</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a:solidFill>
            <a:srgbClr val="FFFF00"/>
          </a:solidFill>
          <a:ln>
            <a:solidFill>
              <a:schemeClr val="tx1">
                <a:lumMod val="95000"/>
                <a:lumOff val="5000"/>
              </a:schemeClr>
            </a:solidFill>
          </a:ln>
        </p:spPr>
        <p:txBody>
          <a:bodyPr/>
          <a:lstStyle/>
          <a:p>
            <a:r>
              <a:rPr kumimoji="1" lang="ja-JP" altLang="en-US" dirty="0" smtClean="0"/>
              <a:t>都市と農村の</a:t>
            </a:r>
            <a:r>
              <a:rPr kumimoji="1" lang="ja-JP" altLang="en-US" dirty="0" smtClean="0">
                <a:solidFill>
                  <a:srgbClr val="FF0000"/>
                </a:solidFill>
              </a:rPr>
              <a:t>逆転から消滅</a:t>
            </a:r>
            <a:endParaRPr kumimoji="1" lang="ja-JP" altLang="en-US" dirty="0">
              <a:solidFill>
                <a:srgbClr val="FF0000"/>
              </a:solidFill>
            </a:endParaRPr>
          </a:p>
        </p:txBody>
      </p:sp>
      <p:sp>
        <p:nvSpPr>
          <p:cNvPr id="3" name="コンテンツ プレースホルダ 2"/>
          <p:cNvSpPr>
            <a:spLocks noGrp="1"/>
          </p:cNvSpPr>
          <p:nvPr>
            <p:ph idx="1"/>
          </p:nvPr>
        </p:nvSpPr>
        <p:spPr>
          <a:xfrm>
            <a:off x="0" y="1412776"/>
            <a:ext cx="9144000" cy="5445224"/>
          </a:xfrm>
        </p:spPr>
        <p:txBody>
          <a:bodyPr>
            <a:noAutofit/>
          </a:bodyPr>
          <a:lstStyle/>
          <a:p>
            <a:r>
              <a:rPr lang="ja-JP" altLang="ja-JP" sz="3600" dirty="0" smtClean="0"/>
              <a:t>グリーン・ツーリズムを都市住民が農村に滞在するものとすると、日本は都市農村の距離が比較的近く、</a:t>
            </a:r>
            <a:r>
              <a:rPr lang="ja-JP" altLang="ja-JP" sz="3600" b="1" dirty="0" smtClean="0">
                <a:solidFill>
                  <a:srgbClr val="FF0000"/>
                </a:solidFill>
              </a:rPr>
              <a:t>都市住民にとって欧州ほど滞在の意義が強くない</a:t>
            </a:r>
            <a:r>
              <a:rPr lang="ja-JP" altLang="ja-JP" sz="3600" dirty="0" smtClean="0"/>
              <a:t>。</a:t>
            </a:r>
            <a:endParaRPr lang="en-US" altLang="ja-JP" sz="3600" dirty="0" smtClean="0"/>
          </a:p>
          <a:p>
            <a:r>
              <a:rPr lang="ja-JP" altLang="ja-JP" sz="3600" dirty="0" smtClean="0"/>
              <a:t>農村が、</a:t>
            </a:r>
            <a:r>
              <a:rPr lang="ja-JP" altLang="en-US" sz="3600" dirty="0" smtClean="0"/>
              <a:t>「</a:t>
            </a:r>
            <a:r>
              <a:rPr lang="ja-JP" altLang="ja-JP" sz="3600" dirty="0" smtClean="0"/>
              <a:t>人口や家屋の密度が小さく、農業に従事する人の割合が高い集落を指し、人間関係の社会的・文化的な統合状態に基づく社会学的概念</a:t>
            </a:r>
            <a:r>
              <a:rPr lang="ja-JP" altLang="en-US" sz="3600" dirty="0" smtClean="0"/>
              <a:t>」</a:t>
            </a:r>
            <a:r>
              <a:rPr lang="ja-JP" altLang="ja-JP" sz="3600" dirty="0" smtClean="0"/>
              <a:t>であるとすると、</a:t>
            </a:r>
            <a:r>
              <a:rPr lang="ja-JP" altLang="ja-JP" sz="3600" b="1" dirty="0" smtClean="0">
                <a:solidFill>
                  <a:srgbClr val="FF0000"/>
                </a:solidFill>
              </a:rPr>
              <a:t>施策の対象となる農村は消滅</a:t>
            </a:r>
            <a:r>
              <a:rPr lang="ja-JP" altLang="ja-JP" sz="3600" dirty="0" smtClean="0">
                <a:solidFill>
                  <a:schemeClr val="tx1">
                    <a:lumMod val="95000"/>
                    <a:lumOff val="5000"/>
                  </a:schemeClr>
                </a:solidFill>
              </a:rPr>
              <a:t>している状況にある</a:t>
            </a:r>
            <a:r>
              <a:rPr lang="ja-JP" altLang="ja-JP" sz="3600" dirty="0" smtClean="0"/>
              <a:t>。</a:t>
            </a:r>
            <a:endParaRPr kumimoji="1" lang="ja-JP" altLang="en-US" sz="3600"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332656"/>
            <a:ext cx="8229600" cy="6264696"/>
          </a:xfrm>
        </p:spPr>
        <p:txBody>
          <a:bodyPr>
            <a:normAutofit/>
          </a:bodyPr>
          <a:lstStyle/>
          <a:p>
            <a:r>
              <a:rPr lang="ja-JP" altLang="ja-JP" dirty="0" smtClean="0"/>
              <a:t>竹内啓は「</a:t>
            </a:r>
            <a:r>
              <a:rPr lang="ja-JP" altLang="ja-JP" b="1" dirty="0" smtClean="0"/>
              <a:t>生産力の中心が地方の農家にあった時代には、</a:t>
            </a:r>
            <a:r>
              <a:rPr lang="ja-JP" altLang="ja-JP" b="1" dirty="0" smtClean="0">
                <a:solidFill>
                  <a:srgbClr val="FF0000"/>
                </a:solidFill>
              </a:rPr>
              <a:t>日常生活の場は、</a:t>
            </a:r>
            <a:r>
              <a:rPr lang="ja-JP" altLang="ja-JP" b="1" dirty="0" smtClean="0"/>
              <a:t>人口の大部分が生活している</a:t>
            </a:r>
            <a:r>
              <a:rPr lang="ja-JP" altLang="ja-JP" b="1" dirty="0" smtClean="0">
                <a:solidFill>
                  <a:srgbClr val="FF0000"/>
                </a:solidFill>
              </a:rPr>
              <a:t>農村</a:t>
            </a:r>
            <a:r>
              <a:rPr lang="ja-JP" altLang="ja-JP" b="1" dirty="0" smtClean="0"/>
              <a:t>にあり、「市」や「祭り」や政治権力の成立をきっかけとして成立していた</a:t>
            </a:r>
            <a:r>
              <a:rPr lang="ja-JP" altLang="ja-JP" b="1" dirty="0" smtClean="0">
                <a:solidFill>
                  <a:srgbClr val="FF0000"/>
                </a:solidFill>
              </a:rPr>
              <a:t>都市が「非日常性」の場</a:t>
            </a:r>
            <a:r>
              <a:rPr lang="ja-JP" altLang="ja-JP" b="1" dirty="0" smtClean="0"/>
              <a:t>であった。そうして「</a:t>
            </a:r>
            <a:r>
              <a:rPr lang="ja-JP" altLang="ja-JP" b="1" dirty="0" smtClean="0">
                <a:solidFill>
                  <a:srgbClr val="FF0000"/>
                </a:solidFill>
              </a:rPr>
              <a:t>都見物</a:t>
            </a:r>
            <a:r>
              <a:rPr lang="ja-JP" altLang="ja-JP" b="1" dirty="0" smtClean="0"/>
              <a:t>」や「聖地まいり」が農村に住む人々の「</a:t>
            </a:r>
            <a:r>
              <a:rPr lang="ja-JP" altLang="ja-JP" b="1" dirty="0" smtClean="0">
                <a:solidFill>
                  <a:srgbClr val="FF0000"/>
                </a:solidFill>
              </a:rPr>
              <a:t>レジャー</a:t>
            </a:r>
            <a:r>
              <a:rPr lang="ja-JP" altLang="ja-JP" b="1" dirty="0" smtClean="0"/>
              <a:t>」であった。</a:t>
            </a:r>
            <a:r>
              <a:rPr lang="ja-JP" altLang="ja-JP" b="1" dirty="0" smtClean="0">
                <a:solidFill>
                  <a:schemeClr val="tx1">
                    <a:lumMod val="95000"/>
                    <a:lumOff val="5000"/>
                  </a:schemeClr>
                </a:solidFill>
              </a:rPr>
              <a:t>それが</a:t>
            </a:r>
            <a:r>
              <a:rPr lang="ja-JP" altLang="ja-JP" b="1" dirty="0" smtClean="0">
                <a:solidFill>
                  <a:srgbClr val="FF0000"/>
                </a:solidFill>
              </a:rPr>
              <a:t>逆に都市が日常生活の場</a:t>
            </a:r>
            <a:r>
              <a:rPr lang="ja-JP" altLang="ja-JP" b="1" dirty="0" smtClean="0">
                <a:solidFill>
                  <a:schemeClr val="tx1">
                    <a:lumMod val="95000"/>
                    <a:lumOff val="5000"/>
                  </a:schemeClr>
                </a:solidFill>
              </a:rPr>
              <a:t>となり、</a:t>
            </a:r>
            <a:r>
              <a:rPr lang="ja-JP" altLang="ja-JP" b="1" dirty="0" smtClean="0">
                <a:solidFill>
                  <a:srgbClr val="FF0000"/>
                </a:solidFill>
              </a:rPr>
              <a:t>地方が非日常性の場</a:t>
            </a:r>
            <a:r>
              <a:rPr lang="ja-JP" altLang="ja-JP" b="1" dirty="0" smtClean="0">
                <a:solidFill>
                  <a:schemeClr val="tx1">
                    <a:lumMod val="95000"/>
                    <a:lumOff val="5000"/>
                  </a:schemeClr>
                </a:solidFill>
              </a:rPr>
              <a:t>となりつつある</a:t>
            </a:r>
            <a:r>
              <a:rPr lang="ja-JP" altLang="ja-JP" dirty="0" smtClean="0"/>
              <a:t>」としたが、</a:t>
            </a:r>
            <a:r>
              <a:rPr lang="ja-JP" altLang="ja-JP" dirty="0" smtClean="0">
                <a:solidFill>
                  <a:srgbClr val="FF0000"/>
                </a:solidFill>
              </a:rPr>
              <a:t>逆転どころか農村は消滅</a:t>
            </a:r>
            <a:r>
              <a:rPr lang="ja-JP" altLang="ja-JP" dirty="0" smtClean="0"/>
              <a:t>している。</a:t>
            </a:r>
            <a:endParaRPr lang="en-US" altLang="ja-JP" dirty="0" smtClean="0"/>
          </a:p>
          <a:p>
            <a:r>
              <a:rPr lang="ja-JP" altLang="ja-JP" dirty="0" smtClean="0"/>
              <a:t>グリーン・ツーリズムは農林水産省が施策遂行上作り上げた概念であるとの批判</a:t>
            </a:r>
          </a:p>
          <a:p>
            <a:endParaRPr kumimoji="1" lang="ja-JP" alt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600200"/>
            <a:ext cx="8229600" cy="4997152"/>
          </a:xfrm>
        </p:spPr>
        <p:txBody>
          <a:bodyPr/>
          <a:lstStyle/>
          <a:p>
            <a:r>
              <a:rPr lang="ja-JP" altLang="en-US" dirty="0" smtClean="0"/>
              <a:t>戦後経済復興までは、外貨獲得が観光政策の目的　そのための外客保護</a:t>
            </a:r>
            <a:endParaRPr lang="en-US" altLang="ja-JP" dirty="0" smtClean="0"/>
          </a:p>
          <a:p>
            <a:r>
              <a:rPr kumimoji="1" lang="ja-JP" altLang="en-US" dirty="0" smtClean="0"/>
              <a:t>観光法制度も外貨獲得のため制定された。その限りにおいて戦前の観光政策と連続性がある</a:t>
            </a:r>
            <a:endParaRPr kumimoji="1" lang="en-US" altLang="ja-JP" dirty="0" smtClean="0"/>
          </a:p>
          <a:p>
            <a:r>
              <a:rPr lang="ja-JP" altLang="en-US" dirty="0" smtClean="0"/>
              <a:t>転換点は、</a:t>
            </a:r>
            <a:r>
              <a:rPr lang="en-US" altLang="ja-JP" dirty="0" smtClean="0"/>
              <a:t>1969</a:t>
            </a:r>
            <a:r>
              <a:rPr lang="ja-JP" altLang="en-US" dirty="0" smtClean="0"/>
              <a:t>年旅行あっせん業法が旅行業法に全面改正され、消費者たる日本人旅行者の保護にシフト</a:t>
            </a:r>
            <a:endParaRPr lang="en-US" altLang="ja-JP" dirty="0" smtClean="0"/>
          </a:p>
        </p:txBody>
      </p:sp>
      <p:sp>
        <p:nvSpPr>
          <p:cNvPr id="4" name="サブタイトル 2"/>
          <p:cNvSpPr>
            <a:spLocks noGrp="1"/>
          </p:cNvSpPr>
          <p:nvPr>
            <p:ph type="title"/>
          </p:nvPr>
        </p:nvSpPr>
        <p:spPr>
          <a:solidFill>
            <a:srgbClr val="FFFF00"/>
          </a:solidFill>
          <a:ln w="57150">
            <a:solidFill>
              <a:schemeClr val="tx1">
                <a:lumMod val="95000"/>
                <a:lumOff val="5000"/>
              </a:schemeClr>
            </a:solidFill>
          </a:ln>
        </p:spPr>
        <p:txBody>
          <a:bodyPr>
            <a:normAutofit/>
          </a:bodyPr>
          <a:lstStyle/>
          <a:p>
            <a:r>
              <a:rPr lang="ja-JP" altLang="en-US" dirty="0" smtClean="0">
                <a:solidFill>
                  <a:schemeClr val="tx1">
                    <a:lumMod val="85000"/>
                    <a:lumOff val="15000"/>
                  </a:schemeClr>
                </a:solidFill>
              </a:rPr>
              <a:t>外客保護⇒消費者保護</a:t>
            </a:r>
            <a:endParaRPr kumimoji="1" lang="ja-JP" altLang="en-US"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pPr>
              <a:defRPr/>
            </a:pPr>
            <a:r>
              <a:rPr lang="ja-JP" altLang="en-US" dirty="0" smtClean="0"/>
              <a:t>観光地の固定資産税</a:t>
            </a:r>
            <a:endParaRPr lang="ja-JP" altLang="en-US" dirty="0"/>
          </a:p>
        </p:txBody>
      </p:sp>
      <p:sp>
        <p:nvSpPr>
          <p:cNvPr id="245763" name="コンテンツ プレースホルダ 2"/>
          <p:cNvSpPr>
            <a:spLocks noGrp="1"/>
          </p:cNvSpPr>
          <p:nvPr>
            <p:ph idx="1"/>
          </p:nvPr>
        </p:nvSpPr>
        <p:spPr>
          <a:xfrm>
            <a:off x="457200" y="1600200"/>
            <a:ext cx="8229600" cy="4997450"/>
          </a:xfrm>
        </p:spPr>
        <p:txBody>
          <a:bodyPr/>
          <a:lstStyle/>
          <a:p>
            <a:r>
              <a:rPr lang="ja-JP" altLang="en-US" smtClean="0"/>
              <a:t>観光活動のウェイト高い市町村は相対的に固定資産税不足に悩まされる構造がビルトインされている</a:t>
            </a:r>
            <a:endParaRPr lang="en-US" altLang="ja-JP" smtClean="0"/>
          </a:p>
          <a:p>
            <a:r>
              <a:rPr lang="ja-JP" altLang="en-US" smtClean="0"/>
              <a:t>地方税法は宗教施設非課税　高度経済成長期、京都等は税収不足に対応するため拝観料課税を実施</a:t>
            </a:r>
            <a:endParaRPr lang="en-US" altLang="ja-JP" smtClean="0"/>
          </a:p>
          <a:p>
            <a:r>
              <a:rPr lang="ja-JP" altLang="en-US" smtClean="0"/>
              <a:t>国際観光ホテル整備法は、優遇の選択可能性を規定　しかし東京都は逆に宿泊税を課税</a:t>
            </a:r>
            <a:endParaRPr lang="en-US" altLang="ja-JP" smtClean="0"/>
          </a:p>
          <a:p>
            <a:r>
              <a:rPr lang="ja-JP" altLang="en-US" smtClean="0"/>
              <a:t>そろそろ「外客」イコール「ホテル」は終焉</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249362" y="260350"/>
            <a:ext cx="5770909" cy="1080418"/>
          </a:xfrm>
          <a:solidFill>
            <a:schemeClr val="accent5">
              <a:lumMod val="20000"/>
              <a:lumOff val="80000"/>
            </a:schemeClr>
          </a:solidFill>
          <a:ln w="38100">
            <a:solidFill>
              <a:schemeClr val="tx1"/>
            </a:solidFill>
          </a:ln>
        </p:spPr>
        <p:txBody>
          <a:bodyPr/>
          <a:lstStyle/>
          <a:p>
            <a:r>
              <a:rPr lang="ja-JP" altLang="en-US" sz="4000" dirty="0"/>
              <a:t>観光に関する金融制度</a:t>
            </a:r>
          </a:p>
        </p:txBody>
      </p:sp>
      <p:sp>
        <p:nvSpPr>
          <p:cNvPr id="11267" name="Text Box 3"/>
          <p:cNvSpPr txBox="1">
            <a:spLocks noChangeArrowheads="1"/>
          </p:cNvSpPr>
          <p:nvPr/>
        </p:nvSpPr>
        <p:spPr bwMode="auto">
          <a:xfrm>
            <a:off x="323850" y="1459061"/>
            <a:ext cx="2954655" cy="646331"/>
          </a:xfrm>
          <a:prstGeom prst="rect">
            <a:avLst/>
          </a:prstGeom>
          <a:noFill/>
          <a:ln w="19050">
            <a:solidFill>
              <a:schemeClr val="tx1"/>
            </a:solidFill>
            <a:miter lim="800000"/>
            <a:headEnd/>
            <a:tailEnd/>
          </a:ln>
          <a:effectLst/>
        </p:spPr>
        <p:txBody>
          <a:bodyPr wrap="none">
            <a:spAutoFit/>
          </a:bodyPr>
          <a:lstStyle/>
          <a:p>
            <a:r>
              <a:rPr lang="ja-JP" altLang="en-US" sz="3600" dirty="0"/>
              <a:t>国民金融公庫</a:t>
            </a:r>
          </a:p>
        </p:txBody>
      </p:sp>
      <p:sp>
        <p:nvSpPr>
          <p:cNvPr id="11268" name="Text Box 4"/>
          <p:cNvSpPr txBox="1">
            <a:spLocks noChangeArrowheads="1"/>
          </p:cNvSpPr>
          <p:nvPr/>
        </p:nvSpPr>
        <p:spPr bwMode="auto">
          <a:xfrm>
            <a:off x="3635896" y="1484784"/>
            <a:ext cx="5388013" cy="584775"/>
          </a:xfrm>
          <a:prstGeom prst="rect">
            <a:avLst/>
          </a:prstGeom>
          <a:noFill/>
          <a:ln w="19050">
            <a:solidFill>
              <a:schemeClr val="tx1"/>
            </a:solidFill>
            <a:miter lim="800000"/>
            <a:headEnd/>
            <a:tailEnd/>
          </a:ln>
          <a:effectLst/>
        </p:spPr>
        <p:txBody>
          <a:bodyPr wrap="none">
            <a:spAutoFit/>
          </a:bodyPr>
          <a:lstStyle/>
          <a:p>
            <a:r>
              <a:rPr lang="ja-JP" altLang="en-US" sz="3200" dirty="0"/>
              <a:t>平成</a:t>
            </a:r>
            <a:r>
              <a:rPr lang="en-US" altLang="ja-JP" sz="3200" dirty="0"/>
              <a:t>11</a:t>
            </a:r>
            <a:r>
              <a:rPr lang="ja-JP" altLang="en-US" sz="3200" dirty="0"/>
              <a:t>年　国民生活金融公庫</a:t>
            </a:r>
          </a:p>
        </p:txBody>
      </p:sp>
      <p:sp>
        <p:nvSpPr>
          <p:cNvPr id="11269" name="Text Box 5"/>
          <p:cNvSpPr txBox="1">
            <a:spLocks noChangeArrowheads="1"/>
          </p:cNvSpPr>
          <p:nvPr/>
        </p:nvSpPr>
        <p:spPr bwMode="auto">
          <a:xfrm>
            <a:off x="1116013" y="2348880"/>
            <a:ext cx="5113900" cy="646331"/>
          </a:xfrm>
          <a:prstGeom prst="rect">
            <a:avLst/>
          </a:prstGeom>
          <a:noFill/>
          <a:ln w="19050">
            <a:solidFill>
              <a:schemeClr val="tx1"/>
            </a:solidFill>
            <a:miter lim="800000"/>
            <a:headEnd/>
            <a:tailEnd/>
          </a:ln>
          <a:effectLst/>
        </p:spPr>
        <p:txBody>
          <a:bodyPr wrap="none">
            <a:spAutoFit/>
          </a:bodyPr>
          <a:lstStyle/>
          <a:p>
            <a:r>
              <a:rPr lang="en-US" altLang="ja-JP" sz="3600" dirty="0"/>
              <a:t>42</a:t>
            </a:r>
            <a:r>
              <a:rPr lang="ja-JP" altLang="en-US" sz="3600" dirty="0"/>
              <a:t>年　環境衛生金融公庫</a:t>
            </a:r>
          </a:p>
        </p:txBody>
      </p:sp>
      <p:sp>
        <p:nvSpPr>
          <p:cNvPr id="11270" name="Line 6"/>
          <p:cNvSpPr>
            <a:spLocks noChangeShapeType="1"/>
          </p:cNvSpPr>
          <p:nvPr/>
        </p:nvSpPr>
        <p:spPr bwMode="auto">
          <a:xfrm>
            <a:off x="1331640" y="2204864"/>
            <a:ext cx="0" cy="503237"/>
          </a:xfrm>
          <a:prstGeom prst="line">
            <a:avLst/>
          </a:prstGeom>
          <a:noFill/>
          <a:ln w="57150">
            <a:solidFill>
              <a:schemeClr val="tx1"/>
            </a:solidFill>
            <a:prstDash val="dash"/>
            <a:round/>
            <a:headEnd/>
            <a:tailEnd type="triangle" w="med" len="med"/>
          </a:ln>
          <a:effectLst/>
        </p:spPr>
        <p:txBody>
          <a:bodyPr/>
          <a:lstStyle/>
          <a:p>
            <a:endParaRPr lang="ja-JP" altLang="en-US"/>
          </a:p>
        </p:txBody>
      </p:sp>
      <p:sp>
        <p:nvSpPr>
          <p:cNvPr id="11271" name="Line 7"/>
          <p:cNvSpPr>
            <a:spLocks noChangeShapeType="1"/>
          </p:cNvSpPr>
          <p:nvPr/>
        </p:nvSpPr>
        <p:spPr bwMode="auto">
          <a:xfrm flipV="1">
            <a:off x="4932040" y="2132534"/>
            <a:ext cx="0" cy="504378"/>
          </a:xfrm>
          <a:prstGeom prst="line">
            <a:avLst/>
          </a:prstGeom>
          <a:noFill/>
          <a:ln w="57150">
            <a:solidFill>
              <a:schemeClr val="tx1"/>
            </a:solidFill>
            <a:round/>
            <a:headEnd/>
            <a:tailEnd type="triangle" w="med" len="med"/>
          </a:ln>
          <a:effectLst/>
        </p:spPr>
        <p:txBody>
          <a:bodyPr/>
          <a:lstStyle/>
          <a:p>
            <a:endParaRPr lang="ja-JP" altLang="en-US"/>
          </a:p>
        </p:txBody>
      </p:sp>
      <p:sp>
        <p:nvSpPr>
          <p:cNvPr id="11272" name="Text Box 8"/>
          <p:cNvSpPr txBox="1">
            <a:spLocks noChangeArrowheads="1"/>
          </p:cNvSpPr>
          <p:nvPr/>
        </p:nvSpPr>
        <p:spPr bwMode="auto">
          <a:xfrm>
            <a:off x="2555776" y="5292497"/>
            <a:ext cx="1944812" cy="584775"/>
          </a:xfrm>
          <a:prstGeom prst="rect">
            <a:avLst/>
          </a:prstGeom>
          <a:noFill/>
          <a:ln w="28575">
            <a:solidFill>
              <a:schemeClr val="tx1"/>
            </a:solidFill>
            <a:miter lim="800000"/>
            <a:headEnd/>
            <a:tailEnd/>
          </a:ln>
          <a:effectLst/>
        </p:spPr>
        <p:txBody>
          <a:bodyPr wrap="square">
            <a:spAutoFit/>
          </a:bodyPr>
          <a:lstStyle/>
          <a:p>
            <a:r>
              <a:rPr lang="ja-JP" altLang="en-US" sz="3200" dirty="0"/>
              <a:t>観光施設</a:t>
            </a:r>
          </a:p>
        </p:txBody>
      </p:sp>
      <p:sp>
        <p:nvSpPr>
          <p:cNvPr id="11273" name="Rectangle 9"/>
          <p:cNvSpPr>
            <a:spLocks noChangeArrowheads="1"/>
          </p:cNvSpPr>
          <p:nvPr/>
        </p:nvSpPr>
        <p:spPr bwMode="auto">
          <a:xfrm>
            <a:off x="2483768" y="5230366"/>
            <a:ext cx="2139627" cy="1583010"/>
          </a:xfrm>
          <a:prstGeom prst="rect">
            <a:avLst/>
          </a:prstGeom>
          <a:noFill/>
          <a:ln w="9525">
            <a:solidFill>
              <a:schemeClr val="tx1"/>
            </a:solidFill>
            <a:miter lim="800000"/>
            <a:headEnd/>
            <a:tailEnd/>
          </a:ln>
          <a:effectLst/>
        </p:spPr>
        <p:txBody>
          <a:bodyPr wrap="none" anchor="ctr"/>
          <a:lstStyle/>
          <a:p>
            <a:pPr algn="ctr"/>
            <a:r>
              <a:rPr lang="ja-JP" altLang="en-US" dirty="0"/>
              <a:t>　</a:t>
            </a:r>
          </a:p>
          <a:p>
            <a:pPr algn="ctr"/>
            <a:endParaRPr lang="ja-JP" altLang="en-US" dirty="0"/>
          </a:p>
          <a:p>
            <a:pPr algn="ctr"/>
            <a:r>
              <a:rPr lang="ja-JP" altLang="en-US" sz="3200" dirty="0"/>
              <a:t>ソフト</a:t>
            </a:r>
          </a:p>
        </p:txBody>
      </p:sp>
      <p:sp>
        <p:nvSpPr>
          <p:cNvPr id="11274" name="Text Box 10"/>
          <p:cNvSpPr txBox="1">
            <a:spLocks noChangeArrowheads="1"/>
          </p:cNvSpPr>
          <p:nvPr/>
        </p:nvSpPr>
        <p:spPr bwMode="auto">
          <a:xfrm>
            <a:off x="2627784" y="4293096"/>
            <a:ext cx="1415772" cy="584775"/>
          </a:xfrm>
          <a:prstGeom prst="rect">
            <a:avLst/>
          </a:prstGeom>
          <a:noFill/>
          <a:ln w="9525">
            <a:noFill/>
            <a:miter lim="800000"/>
            <a:headEnd/>
            <a:tailEnd/>
          </a:ln>
          <a:effectLst/>
        </p:spPr>
        <p:txBody>
          <a:bodyPr wrap="none">
            <a:spAutoFit/>
          </a:bodyPr>
          <a:lstStyle/>
          <a:p>
            <a:r>
              <a:rPr lang="ja-JP" altLang="en-US" sz="3200" dirty="0"/>
              <a:t>抵当法</a:t>
            </a:r>
          </a:p>
        </p:txBody>
      </p:sp>
      <p:sp>
        <p:nvSpPr>
          <p:cNvPr id="11275" name="AutoShape 11"/>
          <p:cNvSpPr>
            <a:spLocks noChangeArrowheads="1"/>
          </p:cNvSpPr>
          <p:nvPr/>
        </p:nvSpPr>
        <p:spPr bwMode="auto">
          <a:xfrm>
            <a:off x="2267744" y="4365104"/>
            <a:ext cx="2303934" cy="733425"/>
          </a:xfrm>
          <a:prstGeom prst="curvedUpArrow">
            <a:avLst>
              <a:gd name="adj1" fmla="val 48831"/>
              <a:gd name="adj2" fmla="val 97662"/>
              <a:gd name="adj3" fmla="val 33333"/>
            </a:avLst>
          </a:prstGeom>
          <a:noFill/>
          <a:ln w="9525">
            <a:solidFill>
              <a:schemeClr val="tx1"/>
            </a:solidFill>
            <a:miter lim="800000"/>
            <a:headEnd/>
            <a:tailEnd/>
          </a:ln>
          <a:effectLst/>
        </p:spPr>
        <p:txBody>
          <a:bodyPr wrap="none" anchor="ctr"/>
          <a:lstStyle/>
          <a:p>
            <a:endParaRPr lang="ja-JP" altLang="en-US"/>
          </a:p>
        </p:txBody>
      </p:sp>
      <p:sp>
        <p:nvSpPr>
          <p:cNvPr id="11276" name="Text Box 12"/>
          <p:cNvSpPr txBox="1">
            <a:spLocks noChangeArrowheads="1"/>
          </p:cNvSpPr>
          <p:nvPr/>
        </p:nvSpPr>
        <p:spPr bwMode="auto">
          <a:xfrm>
            <a:off x="1331640" y="3645024"/>
            <a:ext cx="1584176" cy="584775"/>
          </a:xfrm>
          <a:prstGeom prst="rect">
            <a:avLst/>
          </a:prstGeom>
          <a:noFill/>
          <a:ln w="9525">
            <a:solidFill>
              <a:schemeClr val="tx1"/>
            </a:solidFill>
            <a:miter lim="800000"/>
            <a:headEnd/>
            <a:tailEnd/>
          </a:ln>
          <a:effectLst/>
        </p:spPr>
        <p:txBody>
          <a:bodyPr wrap="square">
            <a:spAutoFit/>
          </a:bodyPr>
          <a:lstStyle/>
          <a:p>
            <a:r>
              <a:rPr lang="ja-JP" altLang="en-US" sz="3200" dirty="0" smtClean="0"/>
              <a:t>不動産</a:t>
            </a:r>
            <a:endParaRPr lang="ja-JP" altLang="en-US" sz="3200" dirty="0"/>
          </a:p>
        </p:txBody>
      </p:sp>
      <p:sp>
        <p:nvSpPr>
          <p:cNvPr id="11277" name="Text Box 13"/>
          <p:cNvSpPr txBox="1">
            <a:spLocks noChangeArrowheads="1"/>
          </p:cNvSpPr>
          <p:nvPr/>
        </p:nvSpPr>
        <p:spPr bwMode="auto">
          <a:xfrm>
            <a:off x="3040063" y="3573016"/>
            <a:ext cx="439544" cy="707886"/>
          </a:xfrm>
          <a:prstGeom prst="rect">
            <a:avLst/>
          </a:prstGeom>
          <a:noFill/>
          <a:ln w="9525">
            <a:noFill/>
            <a:miter lim="800000"/>
            <a:headEnd/>
            <a:tailEnd/>
          </a:ln>
          <a:effectLst/>
        </p:spPr>
        <p:txBody>
          <a:bodyPr wrap="none">
            <a:spAutoFit/>
          </a:bodyPr>
          <a:lstStyle/>
          <a:p>
            <a:r>
              <a:rPr lang="en-US" altLang="ja-JP" sz="4000" dirty="0"/>
              <a:t>+</a:t>
            </a:r>
          </a:p>
        </p:txBody>
      </p:sp>
      <p:sp>
        <p:nvSpPr>
          <p:cNvPr id="11278" name="Text Box 14"/>
          <p:cNvSpPr txBox="1">
            <a:spLocks noChangeArrowheads="1"/>
          </p:cNvSpPr>
          <p:nvPr/>
        </p:nvSpPr>
        <p:spPr bwMode="auto">
          <a:xfrm>
            <a:off x="3614738" y="3645024"/>
            <a:ext cx="1245294" cy="584775"/>
          </a:xfrm>
          <a:prstGeom prst="rect">
            <a:avLst/>
          </a:prstGeom>
          <a:noFill/>
          <a:ln w="9525">
            <a:solidFill>
              <a:schemeClr val="tx1"/>
            </a:solidFill>
            <a:miter lim="800000"/>
            <a:headEnd/>
            <a:tailEnd/>
          </a:ln>
          <a:effectLst/>
        </p:spPr>
        <p:txBody>
          <a:bodyPr wrap="square">
            <a:spAutoFit/>
          </a:bodyPr>
          <a:lstStyle/>
          <a:p>
            <a:r>
              <a:rPr lang="ja-JP" altLang="en-US" sz="3200" dirty="0"/>
              <a:t>動産</a:t>
            </a:r>
          </a:p>
        </p:txBody>
      </p:sp>
      <p:sp>
        <p:nvSpPr>
          <p:cNvPr id="11279" name="Oval 15"/>
          <p:cNvSpPr>
            <a:spLocks noChangeArrowheads="1"/>
          </p:cNvSpPr>
          <p:nvPr/>
        </p:nvSpPr>
        <p:spPr bwMode="auto">
          <a:xfrm>
            <a:off x="6444877" y="2492896"/>
            <a:ext cx="1151459" cy="2736304"/>
          </a:xfrm>
          <a:prstGeom prst="ellipse">
            <a:avLst/>
          </a:prstGeom>
          <a:noFill/>
          <a:ln w="9525">
            <a:solidFill>
              <a:schemeClr val="tx1"/>
            </a:solidFill>
            <a:round/>
            <a:headEnd/>
            <a:tailEnd/>
          </a:ln>
          <a:effectLst/>
        </p:spPr>
        <p:txBody>
          <a:bodyPr vert="eaVert" wrap="none" anchor="ctr"/>
          <a:lstStyle/>
          <a:p>
            <a:pPr algn="ctr"/>
            <a:r>
              <a:rPr lang="ja-JP" altLang="en-US" sz="3600" dirty="0"/>
              <a:t>プロジェクト</a:t>
            </a:r>
          </a:p>
          <a:p>
            <a:pPr algn="ctr"/>
            <a:r>
              <a:rPr lang="ja-JP" altLang="en-US" sz="3600" dirty="0"/>
              <a:t>ファイナンス</a:t>
            </a:r>
          </a:p>
        </p:txBody>
      </p:sp>
      <p:sp>
        <p:nvSpPr>
          <p:cNvPr id="11280" name="Oval 16"/>
          <p:cNvSpPr>
            <a:spLocks noChangeArrowheads="1"/>
          </p:cNvSpPr>
          <p:nvPr/>
        </p:nvSpPr>
        <p:spPr bwMode="auto">
          <a:xfrm>
            <a:off x="5867796" y="4724400"/>
            <a:ext cx="1008460" cy="1944960"/>
          </a:xfrm>
          <a:prstGeom prst="ellipse">
            <a:avLst/>
          </a:prstGeom>
          <a:noFill/>
          <a:ln w="9525">
            <a:solidFill>
              <a:schemeClr val="tx1"/>
            </a:solidFill>
            <a:round/>
            <a:headEnd/>
            <a:tailEnd/>
          </a:ln>
          <a:effectLst/>
        </p:spPr>
        <p:txBody>
          <a:bodyPr vert="eaVert" wrap="none" anchor="ctr"/>
          <a:lstStyle/>
          <a:p>
            <a:pPr algn="ctr"/>
            <a:r>
              <a:rPr lang="ja-JP" altLang="en-US" sz="3200" dirty="0"/>
              <a:t>コンテンツ</a:t>
            </a:r>
          </a:p>
        </p:txBody>
      </p:sp>
      <p:sp>
        <p:nvSpPr>
          <p:cNvPr id="11281" name="Text Box 17"/>
          <p:cNvSpPr txBox="1">
            <a:spLocks noChangeArrowheads="1"/>
          </p:cNvSpPr>
          <p:nvPr/>
        </p:nvSpPr>
        <p:spPr bwMode="auto">
          <a:xfrm>
            <a:off x="4913456" y="4005263"/>
            <a:ext cx="738664" cy="1477328"/>
          </a:xfrm>
          <a:prstGeom prst="rect">
            <a:avLst/>
          </a:prstGeom>
          <a:noFill/>
          <a:ln w="9525">
            <a:noFill/>
            <a:miter lim="800000"/>
            <a:headEnd/>
            <a:tailEnd/>
          </a:ln>
          <a:effectLst/>
        </p:spPr>
        <p:txBody>
          <a:bodyPr vert="eaVert" wrap="none">
            <a:spAutoFit/>
          </a:bodyPr>
          <a:lstStyle/>
          <a:p>
            <a:r>
              <a:rPr lang="ja-JP" altLang="en-US" sz="3600" dirty="0"/>
              <a:t>収益性</a:t>
            </a:r>
          </a:p>
        </p:txBody>
      </p:sp>
      <p:sp>
        <p:nvSpPr>
          <p:cNvPr id="11282" name="Text Box 18"/>
          <p:cNvSpPr txBox="1">
            <a:spLocks noChangeArrowheads="1"/>
          </p:cNvSpPr>
          <p:nvPr/>
        </p:nvSpPr>
        <p:spPr bwMode="auto">
          <a:xfrm>
            <a:off x="3557588" y="3068960"/>
            <a:ext cx="1415772" cy="584775"/>
          </a:xfrm>
          <a:prstGeom prst="rect">
            <a:avLst/>
          </a:prstGeom>
          <a:noFill/>
          <a:ln w="9525">
            <a:noFill/>
            <a:miter lim="800000"/>
            <a:headEnd/>
            <a:tailEnd/>
          </a:ln>
          <a:effectLst/>
        </p:spPr>
        <p:txBody>
          <a:bodyPr wrap="none">
            <a:spAutoFit/>
          </a:bodyPr>
          <a:lstStyle/>
          <a:p>
            <a:r>
              <a:rPr lang="ja-JP" altLang="en-US" sz="3200" dirty="0"/>
              <a:t>賃借権</a:t>
            </a:r>
          </a:p>
        </p:txBody>
      </p:sp>
      <p:sp>
        <p:nvSpPr>
          <p:cNvPr id="11283" name="Text Box 19"/>
          <p:cNvSpPr txBox="1">
            <a:spLocks noChangeArrowheads="1"/>
          </p:cNvSpPr>
          <p:nvPr/>
        </p:nvSpPr>
        <p:spPr bwMode="auto">
          <a:xfrm>
            <a:off x="35496" y="5522913"/>
            <a:ext cx="2236510" cy="707886"/>
          </a:xfrm>
          <a:prstGeom prst="rect">
            <a:avLst/>
          </a:prstGeom>
          <a:noFill/>
          <a:ln w="9525">
            <a:noFill/>
            <a:miter lim="800000"/>
            <a:headEnd/>
            <a:tailEnd/>
          </a:ln>
          <a:effectLst/>
        </p:spPr>
        <p:txBody>
          <a:bodyPr wrap="none">
            <a:spAutoFit/>
          </a:bodyPr>
          <a:lstStyle/>
          <a:p>
            <a:r>
              <a:rPr lang="ja-JP" altLang="en-US" sz="4000" dirty="0"/>
              <a:t>開発銀行</a:t>
            </a:r>
          </a:p>
        </p:txBody>
      </p:sp>
      <p:sp>
        <p:nvSpPr>
          <p:cNvPr id="11284" name="Oval 20"/>
          <p:cNvSpPr>
            <a:spLocks noChangeArrowheads="1"/>
          </p:cNvSpPr>
          <p:nvPr/>
        </p:nvSpPr>
        <p:spPr bwMode="auto">
          <a:xfrm>
            <a:off x="323528" y="2924944"/>
            <a:ext cx="864096" cy="2304256"/>
          </a:xfrm>
          <a:prstGeom prst="ellipse">
            <a:avLst/>
          </a:prstGeom>
          <a:noFill/>
          <a:ln w="9525">
            <a:solidFill>
              <a:schemeClr val="tx1"/>
            </a:solidFill>
            <a:round/>
            <a:headEnd/>
            <a:tailEnd/>
          </a:ln>
          <a:effectLst/>
        </p:spPr>
        <p:txBody>
          <a:bodyPr vert="eaVert" wrap="none" anchor="ctr"/>
          <a:lstStyle/>
          <a:p>
            <a:pPr algn="ctr"/>
            <a:r>
              <a:rPr lang="ja-JP" altLang="en-US" sz="4000" dirty="0"/>
              <a:t>担保主義</a:t>
            </a:r>
          </a:p>
        </p:txBody>
      </p:sp>
    </p:spTree>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1693863" y="188913"/>
            <a:ext cx="6334125" cy="647700"/>
          </a:xfrm>
          <a:solidFill>
            <a:schemeClr val="accent5">
              <a:lumMod val="20000"/>
              <a:lumOff val="80000"/>
            </a:schemeClr>
          </a:solidFill>
          <a:ln w="38100">
            <a:solidFill>
              <a:schemeClr val="tx1"/>
            </a:solidFill>
          </a:ln>
        </p:spPr>
        <p:txBody>
          <a:bodyPr>
            <a:normAutofit fontScale="90000"/>
          </a:bodyPr>
          <a:lstStyle/>
          <a:p>
            <a:r>
              <a:rPr lang="ja-JP" altLang="en-US" sz="4000" dirty="0"/>
              <a:t>観光施設財団抵当法の目的</a:t>
            </a:r>
          </a:p>
        </p:txBody>
      </p:sp>
      <p:sp>
        <p:nvSpPr>
          <p:cNvPr id="14340" name="Rectangle 4"/>
          <p:cNvSpPr>
            <a:spLocks noChangeArrowheads="1"/>
          </p:cNvSpPr>
          <p:nvPr/>
        </p:nvSpPr>
        <p:spPr bwMode="auto">
          <a:xfrm>
            <a:off x="1403350" y="1196975"/>
            <a:ext cx="1493838" cy="1863725"/>
          </a:xfrm>
          <a:prstGeom prst="rect">
            <a:avLst/>
          </a:prstGeom>
          <a:noFill/>
          <a:ln w="28575">
            <a:solidFill>
              <a:schemeClr val="tx1"/>
            </a:solidFill>
            <a:miter lim="800000"/>
            <a:headEnd/>
            <a:tailEnd/>
          </a:ln>
          <a:effectLst/>
        </p:spPr>
        <p:txBody>
          <a:bodyPr vert="eaVert" wrap="none">
            <a:spAutoFit/>
          </a:bodyPr>
          <a:lstStyle/>
          <a:p>
            <a:r>
              <a:rPr lang="ja-JP" altLang="en-US" sz="2800" b="1">
                <a:solidFill>
                  <a:srgbClr val="FF0000"/>
                </a:solidFill>
              </a:rPr>
              <a:t>観光施設</a:t>
            </a:r>
          </a:p>
          <a:p>
            <a:r>
              <a:rPr lang="ja-JP" altLang="en-US" sz="2800">
                <a:solidFill>
                  <a:schemeClr val="tx2"/>
                </a:solidFill>
              </a:rPr>
              <a:t>に関する</a:t>
            </a:r>
          </a:p>
          <a:p>
            <a:r>
              <a:rPr lang="ja-JP" altLang="en-US" sz="2800">
                <a:solidFill>
                  <a:schemeClr val="tx2"/>
                </a:solidFill>
              </a:rPr>
              <a:t>信用の増進</a:t>
            </a:r>
          </a:p>
        </p:txBody>
      </p:sp>
      <p:sp>
        <p:nvSpPr>
          <p:cNvPr id="14341" name="Rectangle 5"/>
          <p:cNvSpPr>
            <a:spLocks noChangeArrowheads="1"/>
          </p:cNvSpPr>
          <p:nvPr/>
        </p:nvSpPr>
        <p:spPr bwMode="auto">
          <a:xfrm>
            <a:off x="3779838" y="1208088"/>
            <a:ext cx="1503362" cy="1971675"/>
          </a:xfrm>
          <a:prstGeom prst="rect">
            <a:avLst/>
          </a:prstGeom>
          <a:noFill/>
          <a:ln w="38100">
            <a:solidFill>
              <a:schemeClr val="tx1"/>
            </a:solidFill>
            <a:miter lim="800000"/>
            <a:headEnd/>
            <a:tailEnd/>
          </a:ln>
          <a:effectLst/>
        </p:spPr>
        <p:txBody>
          <a:bodyPr vert="eaVert" wrap="none" anchor="ctr">
            <a:spAutoFit/>
          </a:bodyPr>
          <a:lstStyle/>
          <a:p>
            <a:r>
              <a:rPr lang="ja-JP" altLang="en-US" sz="2800"/>
              <a:t>観光に</a:t>
            </a:r>
          </a:p>
          <a:p>
            <a:r>
              <a:rPr lang="ja-JP" altLang="en-US" sz="2800"/>
              <a:t>関する</a:t>
            </a:r>
          </a:p>
          <a:p>
            <a:r>
              <a:rPr lang="ja-JP" altLang="en-US" sz="2800"/>
              <a:t>事業の発達 </a:t>
            </a:r>
          </a:p>
        </p:txBody>
      </p:sp>
      <p:sp>
        <p:nvSpPr>
          <p:cNvPr id="14342" name="Rectangle 6"/>
          <p:cNvSpPr>
            <a:spLocks noChangeArrowheads="1"/>
          </p:cNvSpPr>
          <p:nvPr/>
        </p:nvSpPr>
        <p:spPr bwMode="auto">
          <a:xfrm>
            <a:off x="6188075" y="1196975"/>
            <a:ext cx="1493838" cy="2016125"/>
          </a:xfrm>
          <a:prstGeom prst="rect">
            <a:avLst/>
          </a:prstGeom>
          <a:noFill/>
          <a:ln w="28575">
            <a:solidFill>
              <a:schemeClr val="tx1"/>
            </a:solidFill>
            <a:miter lim="800000"/>
            <a:headEnd/>
            <a:tailEnd/>
          </a:ln>
          <a:effectLst/>
        </p:spPr>
        <p:txBody>
          <a:bodyPr vert="eaVert" anchor="ctr">
            <a:spAutoFit/>
          </a:bodyPr>
          <a:lstStyle/>
          <a:p>
            <a:r>
              <a:rPr lang="ja-JP" altLang="en-US" sz="2800" b="1"/>
              <a:t>観光旅行者の利便の</a:t>
            </a:r>
          </a:p>
          <a:p>
            <a:r>
              <a:rPr lang="ja-JP" altLang="en-US" sz="2800" b="1"/>
              <a:t>増進</a:t>
            </a:r>
            <a:r>
              <a:rPr lang="ja-JP" altLang="en-US" sz="2800"/>
              <a:t> </a:t>
            </a:r>
          </a:p>
        </p:txBody>
      </p:sp>
      <p:sp>
        <p:nvSpPr>
          <p:cNvPr id="14343" name="AutoShape 7"/>
          <p:cNvSpPr>
            <a:spLocks noChangeArrowheads="1"/>
          </p:cNvSpPr>
          <p:nvPr/>
        </p:nvSpPr>
        <p:spPr bwMode="auto">
          <a:xfrm>
            <a:off x="3132138" y="1412875"/>
            <a:ext cx="360362" cy="1368425"/>
          </a:xfrm>
          <a:prstGeom prst="rightArrow">
            <a:avLst>
              <a:gd name="adj1" fmla="val 50000"/>
              <a:gd name="adj2" fmla="val 25000"/>
            </a:avLst>
          </a:prstGeom>
          <a:solidFill>
            <a:schemeClr val="accent1"/>
          </a:solidFill>
          <a:ln w="9525">
            <a:solidFill>
              <a:schemeClr val="tx1"/>
            </a:solidFill>
            <a:miter lim="800000"/>
            <a:headEnd/>
            <a:tailEnd/>
          </a:ln>
          <a:effectLst/>
        </p:spPr>
        <p:txBody>
          <a:bodyPr wrap="none" anchor="ctr"/>
          <a:lstStyle/>
          <a:p>
            <a:endParaRPr lang="ja-JP" altLang="en-US"/>
          </a:p>
        </p:txBody>
      </p:sp>
      <p:sp>
        <p:nvSpPr>
          <p:cNvPr id="14344" name="AutoShape 8"/>
          <p:cNvSpPr>
            <a:spLocks noChangeArrowheads="1"/>
          </p:cNvSpPr>
          <p:nvPr/>
        </p:nvSpPr>
        <p:spPr bwMode="auto">
          <a:xfrm>
            <a:off x="5538788" y="1484313"/>
            <a:ext cx="328612" cy="1296987"/>
          </a:xfrm>
          <a:prstGeom prst="rightArrow">
            <a:avLst>
              <a:gd name="adj1" fmla="val 50000"/>
              <a:gd name="adj2" fmla="val 25000"/>
            </a:avLst>
          </a:prstGeom>
          <a:solidFill>
            <a:schemeClr val="accent1"/>
          </a:solidFill>
          <a:ln w="9525">
            <a:solidFill>
              <a:schemeClr val="tx1"/>
            </a:solidFill>
            <a:miter lim="800000"/>
            <a:headEnd/>
            <a:tailEnd/>
          </a:ln>
          <a:effectLst/>
        </p:spPr>
        <p:txBody>
          <a:bodyPr wrap="none" anchor="ctr"/>
          <a:lstStyle/>
          <a:p>
            <a:endParaRPr lang="ja-JP" altLang="en-US"/>
          </a:p>
        </p:txBody>
      </p:sp>
      <p:sp>
        <p:nvSpPr>
          <p:cNvPr id="14346" name="Text Box 10"/>
          <p:cNvSpPr txBox="1">
            <a:spLocks noChangeArrowheads="1"/>
          </p:cNvSpPr>
          <p:nvPr/>
        </p:nvSpPr>
        <p:spPr bwMode="auto">
          <a:xfrm>
            <a:off x="3708400" y="3860800"/>
            <a:ext cx="649288" cy="2263775"/>
          </a:xfrm>
          <a:prstGeom prst="rect">
            <a:avLst/>
          </a:prstGeom>
          <a:noFill/>
          <a:ln w="38100">
            <a:solidFill>
              <a:schemeClr val="tx1"/>
            </a:solidFill>
            <a:miter lim="800000"/>
            <a:headEnd/>
            <a:tailEnd/>
          </a:ln>
          <a:effectLst/>
        </p:spPr>
        <p:txBody>
          <a:bodyPr vert="eaVert" wrap="none">
            <a:spAutoFit/>
          </a:bodyPr>
          <a:lstStyle/>
          <a:p>
            <a:r>
              <a:rPr lang="ja-JP" altLang="en-US" sz="2800"/>
              <a:t>観光施設財団</a:t>
            </a:r>
          </a:p>
        </p:txBody>
      </p:sp>
      <p:sp>
        <p:nvSpPr>
          <p:cNvPr id="14349" name="AutoShape 13"/>
          <p:cNvSpPr>
            <a:spLocks noChangeArrowheads="1"/>
          </p:cNvSpPr>
          <p:nvPr/>
        </p:nvSpPr>
        <p:spPr bwMode="auto">
          <a:xfrm>
            <a:off x="2484438" y="3933825"/>
            <a:ext cx="976312" cy="20701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prstDash val="dash"/>
            <a:miter lim="800000"/>
            <a:headEnd/>
            <a:tailEnd/>
          </a:ln>
          <a:effectLst/>
        </p:spPr>
        <p:txBody>
          <a:bodyPr wrap="none" anchor="ctr"/>
          <a:lstStyle/>
          <a:p>
            <a:pPr algn="ctr"/>
            <a:r>
              <a:rPr lang="ja-JP" altLang="en-US" sz="2400"/>
              <a:t>設定</a:t>
            </a:r>
          </a:p>
        </p:txBody>
      </p:sp>
      <p:sp>
        <p:nvSpPr>
          <p:cNvPr id="14350" name="Text Box 14"/>
          <p:cNvSpPr txBox="1">
            <a:spLocks noChangeArrowheads="1"/>
          </p:cNvSpPr>
          <p:nvPr/>
        </p:nvSpPr>
        <p:spPr bwMode="auto">
          <a:xfrm>
            <a:off x="7510860" y="3284984"/>
            <a:ext cx="615553" cy="2929648"/>
          </a:xfrm>
          <a:prstGeom prst="rect">
            <a:avLst/>
          </a:prstGeom>
          <a:noFill/>
          <a:ln w="9525">
            <a:noFill/>
            <a:miter lim="800000"/>
            <a:headEnd/>
            <a:tailEnd/>
          </a:ln>
          <a:effectLst/>
        </p:spPr>
        <p:txBody>
          <a:bodyPr vert="eaVert" wrap="none">
            <a:spAutoFit/>
          </a:bodyPr>
          <a:lstStyle/>
          <a:p>
            <a:r>
              <a:rPr lang="ja-JP" altLang="en-US" sz="2800" dirty="0"/>
              <a:t>所有権保存の登記</a:t>
            </a:r>
          </a:p>
        </p:txBody>
      </p:sp>
      <p:sp>
        <p:nvSpPr>
          <p:cNvPr id="14351" name="Oval 15"/>
          <p:cNvSpPr>
            <a:spLocks noChangeArrowheads="1"/>
          </p:cNvSpPr>
          <p:nvPr/>
        </p:nvSpPr>
        <p:spPr bwMode="auto">
          <a:xfrm>
            <a:off x="5097463" y="4176713"/>
            <a:ext cx="914400" cy="620712"/>
          </a:xfrm>
          <a:prstGeom prst="ellipse">
            <a:avLst/>
          </a:prstGeom>
          <a:noFill/>
          <a:ln w="9525">
            <a:solidFill>
              <a:schemeClr val="tx1"/>
            </a:solidFill>
            <a:round/>
            <a:headEnd/>
            <a:tailEnd/>
          </a:ln>
          <a:effectLst/>
        </p:spPr>
        <p:txBody>
          <a:bodyPr wrap="none" anchor="ctr"/>
          <a:lstStyle/>
          <a:p>
            <a:pPr algn="ctr"/>
            <a:r>
              <a:rPr lang="ja-JP" altLang="en-US"/>
              <a:t>土地</a:t>
            </a:r>
          </a:p>
          <a:p>
            <a:pPr algn="ctr"/>
            <a:r>
              <a:rPr lang="en-US" altLang="ja-JP"/>
              <a:t>(</a:t>
            </a:r>
            <a:r>
              <a:rPr lang="ja-JP" altLang="en-US"/>
              <a:t>必須</a:t>
            </a:r>
            <a:r>
              <a:rPr lang="en-US" altLang="ja-JP"/>
              <a:t>)</a:t>
            </a:r>
          </a:p>
        </p:txBody>
      </p:sp>
      <p:sp>
        <p:nvSpPr>
          <p:cNvPr id="14352" name="AutoShape 16"/>
          <p:cNvSpPr>
            <a:spLocks noChangeArrowheads="1"/>
          </p:cNvSpPr>
          <p:nvPr/>
        </p:nvSpPr>
        <p:spPr bwMode="auto">
          <a:xfrm>
            <a:off x="1277938" y="3286125"/>
            <a:ext cx="1206500" cy="2951187"/>
          </a:xfrm>
          <a:prstGeom prst="downArrow">
            <a:avLst>
              <a:gd name="adj1" fmla="val 50000"/>
              <a:gd name="adj2" fmla="val 43257"/>
            </a:avLst>
          </a:prstGeom>
          <a:noFill/>
          <a:ln w="9525">
            <a:solidFill>
              <a:schemeClr val="tx1"/>
            </a:solidFill>
            <a:prstDash val="dash"/>
            <a:miter lim="800000"/>
            <a:headEnd/>
            <a:tailEnd/>
          </a:ln>
          <a:effectLst/>
        </p:spPr>
        <p:txBody>
          <a:bodyPr vert="eaVert" wrap="none" anchor="ctr"/>
          <a:lstStyle/>
          <a:p>
            <a:pPr algn="ctr"/>
            <a:r>
              <a:rPr lang="ja-JP" altLang="en-US" sz="2800" dirty="0"/>
              <a:t>観光施設の法定化</a:t>
            </a:r>
          </a:p>
        </p:txBody>
      </p:sp>
      <p:sp>
        <p:nvSpPr>
          <p:cNvPr id="14353" name="Oval 17"/>
          <p:cNvSpPr>
            <a:spLocks noChangeArrowheads="1"/>
          </p:cNvSpPr>
          <p:nvPr/>
        </p:nvSpPr>
        <p:spPr bwMode="auto">
          <a:xfrm>
            <a:off x="5097463" y="4968875"/>
            <a:ext cx="914400" cy="620713"/>
          </a:xfrm>
          <a:prstGeom prst="ellipse">
            <a:avLst/>
          </a:prstGeom>
          <a:noFill/>
          <a:ln w="9525">
            <a:solidFill>
              <a:schemeClr val="tx1"/>
            </a:solidFill>
            <a:round/>
            <a:headEnd/>
            <a:tailEnd/>
          </a:ln>
          <a:effectLst/>
        </p:spPr>
        <p:txBody>
          <a:bodyPr wrap="none" anchor="ctr"/>
          <a:lstStyle/>
          <a:p>
            <a:pPr algn="ctr"/>
            <a:r>
              <a:rPr lang="ja-JP" altLang="en-US"/>
              <a:t>工作物</a:t>
            </a:r>
          </a:p>
        </p:txBody>
      </p:sp>
      <p:sp>
        <p:nvSpPr>
          <p:cNvPr id="14354" name="Oval 18"/>
          <p:cNvSpPr>
            <a:spLocks noChangeArrowheads="1"/>
          </p:cNvSpPr>
          <p:nvPr/>
        </p:nvSpPr>
        <p:spPr bwMode="auto">
          <a:xfrm>
            <a:off x="6084888" y="4221163"/>
            <a:ext cx="914400" cy="620712"/>
          </a:xfrm>
          <a:prstGeom prst="ellipse">
            <a:avLst/>
          </a:prstGeom>
          <a:noFill/>
          <a:ln w="9525">
            <a:solidFill>
              <a:schemeClr val="tx1"/>
            </a:solidFill>
            <a:round/>
            <a:headEnd/>
            <a:tailEnd/>
          </a:ln>
          <a:effectLst/>
        </p:spPr>
        <p:txBody>
          <a:bodyPr wrap="none" anchor="ctr"/>
          <a:lstStyle/>
          <a:p>
            <a:pPr algn="ctr"/>
            <a:r>
              <a:rPr lang="ja-JP" altLang="en-US"/>
              <a:t>動産</a:t>
            </a:r>
          </a:p>
        </p:txBody>
      </p:sp>
      <p:sp>
        <p:nvSpPr>
          <p:cNvPr id="14355" name="Oval 19"/>
          <p:cNvSpPr>
            <a:spLocks noChangeArrowheads="1"/>
          </p:cNvSpPr>
          <p:nvPr/>
        </p:nvSpPr>
        <p:spPr bwMode="auto">
          <a:xfrm>
            <a:off x="6084888" y="4968875"/>
            <a:ext cx="914400" cy="620713"/>
          </a:xfrm>
          <a:prstGeom prst="ellipse">
            <a:avLst/>
          </a:prstGeom>
          <a:noFill/>
          <a:ln w="9525">
            <a:solidFill>
              <a:schemeClr val="tx1"/>
            </a:solidFill>
            <a:round/>
            <a:headEnd/>
            <a:tailEnd/>
          </a:ln>
          <a:effectLst/>
        </p:spPr>
        <p:txBody>
          <a:bodyPr wrap="none" anchor="ctr"/>
          <a:lstStyle/>
          <a:p>
            <a:pPr algn="ctr"/>
            <a:r>
              <a:rPr lang="ja-JP" altLang="en-US"/>
              <a:t>温泉権等</a:t>
            </a:r>
          </a:p>
        </p:txBody>
      </p:sp>
      <p:sp>
        <p:nvSpPr>
          <p:cNvPr id="14356" name="Oval 20"/>
          <p:cNvSpPr>
            <a:spLocks noChangeArrowheads="1"/>
          </p:cNvSpPr>
          <p:nvPr/>
        </p:nvSpPr>
        <p:spPr bwMode="auto">
          <a:xfrm>
            <a:off x="4716463" y="4005263"/>
            <a:ext cx="2663825" cy="1800225"/>
          </a:xfrm>
          <a:prstGeom prst="ellipse">
            <a:avLst/>
          </a:prstGeom>
          <a:noFill/>
          <a:ln w="9525">
            <a:solidFill>
              <a:schemeClr val="tx1"/>
            </a:solidFill>
            <a:prstDash val="dash"/>
            <a:round/>
            <a:headEnd/>
            <a:tailEnd/>
          </a:ln>
          <a:effectLst/>
        </p:spPr>
        <p:txBody>
          <a:bodyPr wrap="none" anchor="ctr"/>
          <a:lstStyle/>
          <a:p>
            <a:endParaRPr lang="ja-JP" altLang="en-US"/>
          </a:p>
        </p:txBody>
      </p:sp>
      <p:sp>
        <p:nvSpPr>
          <p:cNvPr id="14357" name="Text Box 21"/>
          <p:cNvSpPr txBox="1">
            <a:spLocks noChangeArrowheads="1"/>
          </p:cNvSpPr>
          <p:nvPr/>
        </p:nvSpPr>
        <p:spPr bwMode="auto">
          <a:xfrm>
            <a:off x="5867400" y="5876925"/>
            <a:ext cx="641350" cy="366713"/>
          </a:xfrm>
          <a:prstGeom prst="rect">
            <a:avLst/>
          </a:prstGeom>
          <a:noFill/>
          <a:ln w="9525">
            <a:noFill/>
            <a:miter lim="800000"/>
            <a:headEnd/>
            <a:tailEnd/>
          </a:ln>
          <a:effectLst/>
        </p:spPr>
        <p:txBody>
          <a:bodyPr wrap="none">
            <a:spAutoFit/>
          </a:bodyPr>
          <a:lstStyle/>
          <a:p>
            <a:r>
              <a:rPr lang="ja-JP" altLang="en-US"/>
              <a:t>組成</a:t>
            </a:r>
          </a:p>
        </p:txBody>
      </p:sp>
      <p:sp>
        <p:nvSpPr>
          <p:cNvPr id="14358" name="Text Box 22"/>
          <p:cNvSpPr txBox="1">
            <a:spLocks noChangeArrowheads="1"/>
          </p:cNvSpPr>
          <p:nvPr/>
        </p:nvSpPr>
        <p:spPr bwMode="auto">
          <a:xfrm>
            <a:off x="3707904" y="6237312"/>
            <a:ext cx="5402441" cy="646331"/>
          </a:xfrm>
          <a:prstGeom prst="rect">
            <a:avLst/>
          </a:prstGeom>
          <a:noFill/>
          <a:ln w="9525">
            <a:solidFill>
              <a:schemeClr val="tx1"/>
            </a:solidFill>
            <a:prstDash val="dash"/>
            <a:miter lim="800000"/>
            <a:headEnd/>
            <a:tailEnd/>
          </a:ln>
          <a:effectLst/>
        </p:spPr>
        <p:txBody>
          <a:bodyPr wrap="none">
            <a:spAutoFit/>
          </a:bodyPr>
          <a:lstStyle/>
          <a:p>
            <a:r>
              <a:rPr lang="ja-JP" altLang="en-US" sz="3600" dirty="0"/>
              <a:t>一個の不動産とみなされる</a:t>
            </a:r>
          </a:p>
        </p:txBody>
      </p:sp>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393825" y="260350"/>
            <a:ext cx="4691063" cy="1066800"/>
          </a:xfrm>
          <a:solidFill>
            <a:schemeClr val="accent5">
              <a:lumMod val="20000"/>
              <a:lumOff val="80000"/>
            </a:schemeClr>
          </a:solidFill>
          <a:ln w="38100">
            <a:solidFill>
              <a:schemeClr val="tx1"/>
            </a:solidFill>
          </a:ln>
        </p:spPr>
        <p:txBody>
          <a:bodyPr/>
          <a:lstStyle/>
          <a:p>
            <a:r>
              <a:rPr lang="ja-JP" altLang="en-US" sz="4000" dirty="0"/>
              <a:t>観光施設の法定化</a:t>
            </a:r>
          </a:p>
        </p:txBody>
      </p:sp>
      <p:sp>
        <p:nvSpPr>
          <p:cNvPr id="15364" name="Rectangle 4"/>
          <p:cNvSpPr>
            <a:spLocks noChangeArrowheads="1"/>
          </p:cNvSpPr>
          <p:nvPr/>
        </p:nvSpPr>
        <p:spPr bwMode="auto">
          <a:xfrm>
            <a:off x="468313" y="1916832"/>
            <a:ext cx="7991475" cy="3097213"/>
          </a:xfrm>
          <a:prstGeom prst="rect">
            <a:avLst/>
          </a:prstGeom>
          <a:noFill/>
          <a:ln w="19050">
            <a:solidFill>
              <a:schemeClr val="tx1"/>
            </a:solidFill>
            <a:miter lim="800000"/>
            <a:headEnd/>
            <a:tailEnd/>
          </a:ln>
          <a:effectLst/>
        </p:spPr>
        <p:txBody>
          <a:bodyPr/>
          <a:lstStyle/>
          <a:p>
            <a:pPr marL="342900" indent="-342900">
              <a:lnSpc>
                <a:spcPct val="80000"/>
              </a:lnSpc>
              <a:spcBef>
                <a:spcPct val="20000"/>
              </a:spcBef>
            </a:pPr>
            <a:r>
              <a:rPr lang="ja-JP" altLang="en-US" sz="2400" b="1">
                <a:latin typeface="ＭＳ Ｐゴシック" pitchFamily="50" charset="-128"/>
              </a:rPr>
              <a:t>遊園地　</a:t>
            </a:r>
          </a:p>
          <a:p>
            <a:pPr marL="342900" indent="-342900">
              <a:lnSpc>
                <a:spcPct val="80000"/>
              </a:lnSpc>
              <a:spcBef>
                <a:spcPct val="20000"/>
              </a:spcBef>
            </a:pPr>
            <a:r>
              <a:rPr lang="ja-JP" altLang="en-US" sz="2400" b="1">
                <a:latin typeface="ＭＳ Ｐゴシック" pitchFamily="50" charset="-128"/>
              </a:rPr>
              <a:t>動物園 </a:t>
            </a:r>
          </a:p>
          <a:p>
            <a:pPr marL="342900" indent="-342900">
              <a:lnSpc>
                <a:spcPct val="80000"/>
              </a:lnSpc>
              <a:spcBef>
                <a:spcPct val="20000"/>
              </a:spcBef>
            </a:pPr>
            <a:r>
              <a:rPr lang="ja-JP" altLang="en-US" sz="2400" b="1">
                <a:latin typeface="ＭＳ Ｐゴシック" pitchFamily="50" charset="-128"/>
              </a:rPr>
              <a:t>水族館　</a:t>
            </a:r>
          </a:p>
          <a:p>
            <a:pPr marL="342900" indent="-342900">
              <a:lnSpc>
                <a:spcPct val="80000"/>
              </a:lnSpc>
              <a:spcBef>
                <a:spcPct val="20000"/>
              </a:spcBef>
            </a:pPr>
            <a:r>
              <a:rPr lang="ja-JP" altLang="en-US" sz="2400" b="1">
                <a:latin typeface="ＭＳ Ｐゴシック" pitchFamily="50" charset="-128"/>
              </a:rPr>
              <a:t>植物園その他の園地 </a:t>
            </a:r>
          </a:p>
          <a:p>
            <a:pPr marL="342900" indent="-342900">
              <a:lnSpc>
                <a:spcPct val="80000"/>
              </a:lnSpc>
              <a:spcBef>
                <a:spcPct val="20000"/>
              </a:spcBef>
            </a:pPr>
            <a:r>
              <a:rPr lang="ja-JP" altLang="en-US" sz="2400" b="1">
                <a:latin typeface="ＭＳ Ｐゴシック" pitchFamily="50" charset="-128"/>
              </a:rPr>
              <a:t>展望施設（索道が設けられているものに限る。） </a:t>
            </a:r>
          </a:p>
          <a:p>
            <a:pPr marL="342900" indent="-342900">
              <a:lnSpc>
                <a:spcPct val="80000"/>
              </a:lnSpc>
              <a:spcBef>
                <a:spcPct val="20000"/>
              </a:spcBef>
            </a:pPr>
            <a:r>
              <a:rPr lang="ja-JP" altLang="en-US" sz="2400" b="1">
                <a:latin typeface="ＭＳ Ｐゴシック" pitchFamily="50" charset="-128"/>
              </a:rPr>
              <a:t>スキー場（索道が設けられているものに限る。） </a:t>
            </a:r>
          </a:p>
          <a:p>
            <a:pPr marL="342900" indent="-342900">
              <a:lnSpc>
                <a:spcPct val="80000"/>
              </a:lnSpc>
              <a:spcBef>
                <a:spcPct val="20000"/>
              </a:spcBef>
            </a:pPr>
            <a:r>
              <a:rPr lang="ja-JP" altLang="en-US" sz="2400" b="1">
                <a:latin typeface="ＭＳ Ｐゴシック" pitchFamily="50" charset="-128"/>
              </a:rPr>
              <a:t>アイススケート場（冷凍設備が設けられているものに限る。） </a:t>
            </a:r>
          </a:p>
          <a:p>
            <a:pPr marL="342900" indent="-342900">
              <a:lnSpc>
                <a:spcPct val="80000"/>
              </a:lnSpc>
              <a:spcBef>
                <a:spcPct val="20000"/>
              </a:spcBef>
            </a:pPr>
            <a:r>
              <a:rPr lang="ja-JP" altLang="en-US" sz="2400" b="1">
                <a:latin typeface="ＭＳ Ｐゴシック" pitchFamily="50" charset="-128"/>
              </a:rPr>
              <a:t>水泳場（水質浄化設備が設けられているものに限る。）</a:t>
            </a:r>
            <a:r>
              <a:rPr lang="ja-JP" altLang="en-US" sz="2400">
                <a:latin typeface="ＭＳ Ｐゴシック" pitchFamily="50" charset="-128"/>
              </a:rPr>
              <a:t>   </a:t>
            </a:r>
          </a:p>
        </p:txBody>
      </p:sp>
      <p:sp>
        <p:nvSpPr>
          <p:cNvPr id="15366" name="Text Box 6"/>
          <p:cNvSpPr txBox="1">
            <a:spLocks noChangeArrowheads="1"/>
          </p:cNvSpPr>
          <p:nvPr/>
        </p:nvSpPr>
        <p:spPr bwMode="auto">
          <a:xfrm>
            <a:off x="323850" y="1340768"/>
            <a:ext cx="7419975" cy="457200"/>
          </a:xfrm>
          <a:prstGeom prst="rect">
            <a:avLst/>
          </a:prstGeom>
          <a:noFill/>
          <a:ln w="9525">
            <a:noFill/>
            <a:miter lim="800000"/>
            <a:headEnd/>
            <a:tailEnd/>
          </a:ln>
          <a:effectLst/>
        </p:spPr>
        <p:txBody>
          <a:bodyPr wrap="none">
            <a:spAutoFit/>
          </a:bodyPr>
          <a:lstStyle/>
          <a:p>
            <a:r>
              <a:rPr lang="ja-JP" altLang="en-US" sz="2400" dirty="0"/>
              <a:t>担保の対象：</a:t>
            </a:r>
            <a:r>
              <a:rPr lang="ja-JP" altLang="en-US" sz="2400" dirty="0">
                <a:solidFill>
                  <a:srgbClr val="FF0000"/>
                </a:solidFill>
              </a:rPr>
              <a:t>大前提　観光</a:t>
            </a:r>
            <a:r>
              <a:rPr lang="ja-JP" altLang="en-US" sz="2400" dirty="0"/>
              <a:t>旅行者の利用に供される施設</a:t>
            </a:r>
          </a:p>
        </p:txBody>
      </p:sp>
      <p:sp>
        <p:nvSpPr>
          <p:cNvPr id="15367" name="Rectangle 7"/>
          <p:cNvSpPr>
            <a:spLocks noChangeArrowheads="1"/>
          </p:cNvSpPr>
          <p:nvPr/>
        </p:nvSpPr>
        <p:spPr bwMode="auto">
          <a:xfrm>
            <a:off x="539750" y="5085184"/>
            <a:ext cx="7777163" cy="1817485"/>
          </a:xfrm>
          <a:prstGeom prst="rect">
            <a:avLst/>
          </a:prstGeom>
          <a:noFill/>
          <a:ln w="9525">
            <a:noFill/>
            <a:miter lim="800000"/>
            <a:headEnd/>
            <a:tailEnd/>
          </a:ln>
          <a:effectLst/>
        </p:spPr>
        <p:txBody>
          <a:bodyPr>
            <a:spAutoFit/>
          </a:bodyPr>
          <a:lstStyle/>
          <a:p>
            <a:pPr>
              <a:lnSpc>
                <a:spcPct val="80000"/>
              </a:lnSpc>
              <a:spcBef>
                <a:spcPct val="20000"/>
              </a:spcBef>
            </a:pPr>
            <a:r>
              <a:rPr lang="ja-JP" altLang="en-US" sz="2800" dirty="0"/>
              <a:t>遊園地、動物園、スキー場その他の</a:t>
            </a:r>
            <a:r>
              <a:rPr lang="ja-JP" altLang="en-US" sz="2800" b="1" dirty="0">
                <a:solidFill>
                  <a:srgbClr val="FF0000"/>
                </a:solidFill>
              </a:rPr>
              <a:t>遊戯、観賞又は運動のための施設</a:t>
            </a:r>
            <a:r>
              <a:rPr lang="ja-JP" altLang="en-US" sz="2800" dirty="0"/>
              <a:t>で</a:t>
            </a:r>
            <a:r>
              <a:rPr lang="ja-JP" altLang="en-US" sz="2800" dirty="0" err="1"/>
              <a:t>あつて</a:t>
            </a:r>
            <a:r>
              <a:rPr lang="ja-JP" altLang="en-US" sz="2800" dirty="0"/>
              <a:t>政令で定めるもの （その施設が観光旅行者の利用に供される宿泊施設に附帯して設けられている場合に</a:t>
            </a:r>
            <a:r>
              <a:rPr lang="ja-JP" altLang="en-US" sz="2800" dirty="0" err="1"/>
              <a:t>あつては、</a:t>
            </a:r>
            <a:r>
              <a:rPr lang="ja-JP" altLang="en-US" sz="2800" dirty="0"/>
              <a:t>当該施設及び</a:t>
            </a:r>
            <a:r>
              <a:rPr lang="ja-JP" altLang="en-US" sz="2800" b="1" dirty="0"/>
              <a:t>宿泊施設</a:t>
            </a:r>
            <a:r>
              <a:rPr lang="ja-JP" altLang="en-US" sz="2800" dirty="0"/>
              <a:t>）</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solidFill>
            <a:srgbClr val="FFFF00"/>
          </a:solidFill>
          <a:ln w="38100">
            <a:solidFill>
              <a:schemeClr val="tx1">
                <a:lumMod val="95000"/>
                <a:lumOff val="5000"/>
              </a:schemeClr>
            </a:solidFill>
          </a:ln>
        </p:spPr>
        <p:txBody>
          <a:bodyPr/>
          <a:lstStyle/>
          <a:p>
            <a:r>
              <a:rPr lang="ja-JP" altLang="ja-JP" b="1" dirty="0" smtClean="0"/>
              <a:t>邦人保護と安全情報の提供　</a:t>
            </a:r>
            <a:endParaRPr kumimoji="1" lang="ja-JP" altLang="en-US" dirty="0"/>
          </a:p>
        </p:txBody>
      </p:sp>
      <p:sp>
        <p:nvSpPr>
          <p:cNvPr id="3" name="コンテンツ プレースホルダ 2"/>
          <p:cNvSpPr>
            <a:spLocks noGrp="1"/>
          </p:cNvSpPr>
          <p:nvPr>
            <p:ph idx="1"/>
          </p:nvPr>
        </p:nvSpPr>
        <p:spPr>
          <a:xfrm>
            <a:off x="0" y="1484784"/>
            <a:ext cx="9144000" cy="5257800"/>
          </a:xfrm>
        </p:spPr>
        <p:txBody>
          <a:bodyPr>
            <a:normAutofit lnSpcReduction="10000"/>
          </a:bodyPr>
          <a:lstStyle/>
          <a:p>
            <a:r>
              <a:rPr lang="ja-JP" altLang="ja-JP" sz="4000" dirty="0" smtClean="0"/>
              <a:t>団体旅行から個人旅行へと旅行形態が変化してきていることも影響し、日本人の海外旅行者対策は単なる旅行業者の責任問題から</a:t>
            </a:r>
            <a:r>
              <a:rPr lang="ja-JP" altLang="ja-JP" sz="4000" dirty="0" smtClean="0">
                <a:solidFill>
                  <a:srgbClr val="FF0000"/>
                </a:solidFill>
              </a:rPr>
              <a:t>直接の邦人保護対策の充実強化</a:t>
            </a:r>
            <a:r>
              <a:rPr lang="ja-JP" altLang="ja-JP" sz="4000" dirty="0" smtClean="0"/>
              <a:t>に広がってきている。</a:t>
            </a:r>
            <a:endParaRPr lang="en-US" altLang="ja-JP" sz="4000" dirty="0" smtClean="0"/>
          </a:p>
          <a:p>
            <a:r>
              <a:rPr lang="ja-JP" altLang="ja-JP" sz="4000" dirty="0" smtClean="0"/>
              <a:t>また、旅券の発給等に関して数次旅券の発行、出入国審査の情報化等が推進されてきたが、更に</a:t>
            </a:r>
            <a:r>
              <a:rPr lang="ja-JP" altLang="ja-JP" sz="4000" dirty="0" smtClean="0">
                <a:solidFill>
                  <a:srgbClr val="FF0000"/>
                </a:solidFill>
              </a:rPr>
              <a:t>外務省の領事行政組織も拡充</a:t>
            </a:r>
            <a:r>
              <a:rPr lang="ja-JP" altLang="ja-JP" sz="4000" dirty="0" smtClean="0"/>
              <a:t>された。</a:t>
            </a:r>
          </a:p>
          <a:p>
            <a:endParaRPr kumimoji="1" lang="ja-JP" alt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468313" y="2071688"/>
            <a:ext cx="8229600" cy="4525962"/>
          </a:xfrm>
          <a:ln w="28575">
            <a:solidFill>
              <a:schemeClr val="tx1"/>
            </a:solidFill>
          </a:ln>
        </p:spPr>
        <p:txBody>
          <a:bodyPr/>
          <a:lstStyle/>
          <a:p>
            <a:pPr>
              <a:buFontTx/>
              <a:buNone/>
            </a:pPr>
            <a:r>
              <a:rPr lang="ja-JP" altLang="en-US" b="1"/>
              <a:t>一 </a:t>
            </a:r>
            <a:r>
              <a:rPr lang="ja-JP" altLang="en-US"/>
              <a:t>　</a:t>
            </a:r>
            <a:r>
              <a:rPr lang="ja-JP" altLang="en-US">
                <a:solidFill>
                  <a:srgbClr val="FF0000"/>
                </a:solidFill>
              </a:rPr>
              <a:t>土地</a:t>
            </a:r>
            <a:r>
              <a:rPr lang="ja-JP" altLang="en-US"/>
              <a:t>及び工作物 </a:t>
            </a:r>
            <a:endParaRPr lang="ja-JP" altLang="en-US" b="1"/>
          </a:p>
          <a:p>
            <a:pPr>
              <a:buFontTx/>
              <a:buNone/>
            </a:pPr>
            <a:r>
              <a:rPr lang="ja-JP" altLang="en-US" b="1"/>
              <a:t>二 </a:t>
            </a:r>
            <a:r>
              <a:rPr lang="ja-JP" altLang="en-US"/>
              <a:t>　機械、器具及び備品 </a:t>
            </a:r>
            <a:endParaRPr lang="ja-JP" altLang="en-US" b="1"/>
          </a:p>
          <a:p>
            <a:pPr>
              <a:buFontTx/>
              <a:buNone/>
            </a:pPr>
            <a:r>
              <a:rPr lang="ja-JP" altLang="en-US" b="1"/>
              <a:t>三 </a:t>
            </a:r>
            <a:r>
              <a:rPr lang="ja-JP" altLang="en-US"/>
              <a:t>　</a:t>
            </a:r>
            <a:r>
              <a:rPr lang="ja-JP" altLang="en-US" b="1"/>
              <a:t>動物、植物及び展示物</a:t>
            </a:r>
            <a:r>
              <a:rPr lang="ja-JP" altLang="en-US"/>
              <a:t> </a:t>
            </a:r>
            <a:endParaRPr lang="ja-JP" altLang="en-US" b="1"/>
          </a:p>
          <a:p>
            <a:pPr>
              <a:buFontTx/>
              <a:buNone/>
            </a:pPr>
            <a:r>
              <a:rPr lang="ja-JP" altLang="en-US" b="1"/>
              <a:t>四 </a:t>
            </a:r>
            <a:r>
              <a:rPr lang="ja-JP" altLang="en-US"/>
              <a:t>　</a:t>
            </a:r>
            <a:r>
              <a:rPr lang="ja-JP" altLang="en-US" b="1">
                <a:solidFill>
                  <a:srgbClr val="FF0000"/>
                </a:solidFill>
              </a:rPr>
              <a:t>地上権及び賃貸人の承諾あるときは物の賃借権 </a:t>
            </a:r>
          </a:p>
          <a:p>
            <a:pPr>
              <a:buFontTx/>
              <a:buNone/>
            </a:pPr>
            <a:r>
              <a:rPr lang="ja-JP" altLang="en-US" b="1"/>
              <a:t>五 </a:t>
            </a:r>
            <a:r>
              <a:rPr lang="ja-JP" altLang="en-US"/>
              <a:t>　船舶、車両及び航空機並びにこれらの附属品 </a:t>
            </a:r>
            <a:endParaRPr lang="ja-JP" altLang="en-US" b="1"/>
          </a:p>
          <a:p>
            <a:pPr>
              <a:buFontTx/>
              <a:buNone/>
            </a:pPr>
            <a:r>
              <a:rPr lang="ja-JP" altLang="en-US" b="1"/>
              <a:t>六 </a:t>
            </a:r>
            <a:r>
              <a:rPr lang="ja-JP" altLang="en-US"/>
              <a:t>　</a:t>
            </a:r>
            <a:r>
              <a:rPr lang="ja-JP" altLang="en-US" b="1">
                <a:solidFill>
                  <a:schemeClr val="hlink"/>
                </a:solidFill>
              </a:rPr>
              <a:t>温泉を利用する権利</a:t>
            </a:r>
            <a:r>
              <a:rPr lang="ja-JP" altLang="en-US"/>
              <a:t> </a:t>
            </a:r>
          </a:p>
        </p:txBody>
      </p:sp>
      <p:sp>
        <p:nvSpPr>
          <p:cNvPr id="3077" name="Rectangle 5"/>
          <p:cNvSpPr>
            <a:spLocks noChangeArrowheads="1"/>
          </p:cNvSpPr>
          <p:nvPr/>
        </p:nvSpPr>
        <p:spPr bwMode="auto">
          <a:xfrm>
            <a:off x="2771775" y="188913"/>
            <a:ext cx="2660650" cy="617537"/>
          </a:xfrm>
          <a:prstGeom prst="rect">
            <a:avLst/>
          </a:prstGeom>
          <a:solidFill>
            <a:schemeClr val="accent5">
              <a:lumMod val="20000"/>
              <a:lumOff val="80000"/>
            </a:schemeClr>
          </a:solidFill>
          <a:ln w="38100">
            <a:solidFill>
              <a:schemeClr val="tx1"/>
            </a:solidFill>
            <a:miter lim="800000"/>
            <a:headEnd/>
            <a:tailEnd/>
          </a:ln>
          <a:effectLst/>
        </p:spPr>
        <p:txBody>
          <a:bodyPr wrap="none">
            <a:spAutoFit/>
          </a:bodyPr>
          <a:lstStyle/>
          <a:p>
            <a:r>
              <a:rPr lang="ja-JP" altLang="en-US" sz="3200" dirty="0">
                <a:solidFill>
                  <a:schemeClr val="tx2"/>
                </a:solidFill>
              </a:rPr>
              <a:t>財団の組成物</a:t>
            </a:r>
          </a:p>
        </p:txBody>
      </p:sp>
      <p:sp>
        <p:nvSpPr>
          <p:cNvPr id="3078" name="Rectangle 6"/>
          <p:cNvSpPr>
            <a:spLocks noChangeArrowheads="1"/>
          </p:cNvSpPr>
          <p:nvPr/>
        </p:nvSpPr>
        <p:spPr bwMode="auto">
          <a:xfrm>
            <a:off x="323850" y="1039813"/>
            <a:ext cx="8532813" cy="804862"/>
          </a:xfrm>
          <a:prstGeom prst="rect">
            <a:avLst/>
          </a:prstGeom>
          <a:noFill/>
          <a:ln w="9525">
            <a:noFill/>
            <a:miter lim="800000"/>
            <a:headEnd/>
            <a:tailEnd/>
          </a:ln>
          <a:effectLst/>
        </p:spPr>
        <p:txBody>
          <a:bodyPr>
            <a:spAutoFit/>
          </a:bodyPr>
          <a:lstStyle/>
          <a:p>
            <a:pPr>
              <a:lnSpc>
                <a:spcPct val="90000"/>
              </a:lnSpc>
              <a:spcBef>
                <a:spcPct val="20000"/>
              </a:spcBef>
            </a:pPr>
            <a:r>
              <a:rPr lang="ja-JP" altLang="en-US" sz="2400"/>
              <a:t>財団は、次に掲げるもので、同一の事業者に属し、かつ、観光施設に属するものの全部又は一部をもつて組成することができる。</a:t>
            </a:r>
            <a:r>
              <a:rPr lang="ja-JP" altLang="en-US" sz="2800"/>
              <a:t> </a:t>
            </a:r>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ChangeArrowheads="1"/>
          </p:cNvSpPr>
          <p:nvPr/>
        </p:nvSpPr>
        <p:spPr bwMode="auto">
          <a:xfrm>
            <a:off x="250825" y="1844675"/>
            <a:ext cx="8569325" cy="2682875"/>
          </a:xfrm>
          <a:prstGeom prst="rect">
            <a:avLst/>
          </a:prstGeom>
          <a:noFill/>
          <a:ln w="28575">
            <a:solidFill>
              <a:schemeClr val="tx1"/>
            </a:solidFill>
            <a:miter lim="800000"/>
            <a:headEnd/>
            <a:tailEnd/>
          </a:ln>
          <a:effectLst/>
        </p:spPr>
        <p:txBody>
          <a:bodyPr>
            <a:spAutoFit/>
          </a:bodyPr>
          <a:lstStyle/>
          <a:p>
            <a:pPr>
              <a:spcBef>
                <a:spcPct val="20000"/>
              </a:spcBef>
            </a:pPr>
            <a:r>
              <a:rPr lang="ja-JP" altLang="en-US" sz="2800" b="1" dirty="0"/>
              <a:t>深草政府委員　先ほどちょっと申し忘れましたが、むしろ政令に入れたくないというようなもの、たとえば</a:t>
            </a:r>
            <a:r>
              <a:rPr lang="ja-JP" altLang="en-US" sz="2800" b="1" dirty="0">
                <a:solidFill>
                  <a:srgbClr val="FF0000"/>
                </a:solidFill>
              </a:rPr>
              <a:t>興行場法でいわれております競輪場とか競馬場とか、あるいはプロ野球場とか、そういったものは逆に対象にしない</a:t>
            </a:r>
            <a:r>
              <a:rPr lang="ja-JP" altLang="en-US" sz="2800" b="1" dirty="0"/>
              <a:t>。あるいは</a:t>
            </a:r>
            <a:r>
              <a:rPr lang="ja-JP" altLang="en-US" sz="2800" b="1" dirty="0">
                <a:solidFill>
                  <a:srgbClr val="FF0000"/>
                </a:solidFill>
              </a:rPr>
              <a:t>ゴルフ場、こういったものは対象にしない</a:t>
            </a:r>
            <a:r>
              <a:rPr lang="ja-JP" altLang="en-US" sz="2800" b="1" dirty="0"/>
              <a:t>という考え方を持っておるわけでございます。</a:t>
            </a:r>
            <a:r>
              <a:rPr lang="ja-JP" altLang="en-US" sz="2800" dirty="0"/>
              <a:t> </a:t>
            </a:r>
          </a:p>
        </p:txBody>
      </p:sp>
      <p:sp>
        <p:nvSpPr>
          <p:cNvPr id="5126" name="Rectangle 6"/>
          <p:cNvSpPr>
            <a:spLocks noGrp="1" noChangeArrowheads="1"/>
          </p:cNvSpPr>
          <p:nvPr>
            <p:ph type="title"/>
          </p:nvPr>
        </p:nvSpPr>
        <p:spPr>
          <a:xfrm>
            <a:off x="250825" y="260350"/>
            <a:ext cx="8675688" cy="1143000"/>
          </a:xfrm>
          <a:solidFill>
            <a:schemeClr val="accent5">
              <a:lumMod val="20000"/>
              <a:lumOff val="80000"/>
            </a:schemeClr>
          </a:solidFill>
          <a:ln w="28575">
            <a:solidFill>
              <a:schemeClr val="tx1"/>
            </a:solidFill>
          </a:ln>
        </p:spPr>
        <p:txBody>
          <a:bodyPr/>
          <a:lstStyle/>
          <a:p>
            <a:r>
              <a:rPr lang="ja-JP" altLang="en-US" sz="4000" b="1" dirty="0">
                <a:solidFill>
                  <a:schemeClr val="tx1"/>
                </a:solidFill>
              </a:rPr>
              <a:t>プロ野球球場と観光施設</a:t>
            </a:r>
            <a:r>
              <a:rPr lang="en-US" altLang="ja-JP" sz="4000" b="1" dirty="0">
                <a:solidFill>
                  <a:schemeClr val="tx1"/>
                </a:solidFill>
              </a:rPr>
              <a:t>(</a:t>
            </a:r>
            <a:r>
              <a:rPr lang="ja-JP" altLang="en-US" sz="4000" b="1" dirty="0">
                <a:solidFill>
                  <a:schemeClr val="tx1"/>
                </a:solidFill>
              </a:rPr>
              <a:t>国会答弁</a:t>
            </a:r>
            <a:r>
              <a:rPr lang="en-US" altLang="ja-JP" sz="4000" b="1" dirty="0">
                <a:solidFill>
                  <a:schemeClr val="tx1"/>
                </a:solidFill>
              </a:rPr>
              <a:t>)</a:t>
            </a:r>
          </a:p>
        </p:txBody>
      </p:sp>
    </p:spTree>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ChangeArrowheads="1"/>
          </p:cNvSpPr>
          <p:nvPr/>
        </p:nvSpPr>
        <p:spPr bwMode="auto">
          <a:xfrm>
            <a:off x="179388" y="548680"/>
            <a:ext cx="8964612" cy="6555641"/>
          </a:xfrm>
          <a:prstGeom prst="rect">
            <a:avLst/>
          </a:prstGeom>
          <a:noFill/>
          <a:ln w="9525">
            <a:noFill/>
            <a:miter lim="800000"/>
            <a:headEnd/>
            <a:tailEnd/>
          </a:ln>
          <a:effectLst/>
        </p:spPr>
        <p:txBody>
          <a:bodyPr wrap="square" anchor="ctr">
            <a:spAutoFit/>
          </a:bodyPr>
          <a:lstStyle/>
          <a:p>
            <a:r>
              <a:rPr lang="ja-JP" altLang="en-US" sz="2800" b="1" dirty="0"/>
              <a:t>小川（国）委員</a:t>
            </a:r>
            <a:r>
              <a:rPr lang="ja-JP" altLang="en-US" sz="2800" dirty="0"/>
              <a:t>　</a:t>
            </a:r>
            <a:r>
              <a:rPr lang="ja-JP" altLang="en-US" sz="2800" b="1" dirty="0"/>
              <a:t>「東京ディズニーランド事業に対する知事あいさつ」</a:t>
            </a:r>
            <a:r>
              <a:rPr lang="ja-JP" altLang="en-US" sz="2800" dirty="0"/>
              <a:t>というものの中で、「株式会社オリエンタルランドは東京ディズニーランド事業に必要な千億円を超える資金調達のため、</a:t>
            </a:r>
            <a:r>
              <a:rPr lang="ja-JP" altLang="en-US" sz="2800" b="1" dirty="0"/>
              <a:t>銀行側との折衝の中で特に銀行側から六百億余円の新規融資のためには三井不動産、京成電鉄の債務保証だけでは限界があり、担保措置を講じない限り、融資は不可能との強い示唆を受け本事業の遂行に重大な支障を生じることとなった</a:t>
            </a:r>
            <a:r>
              <a:rPr lang="ja-JP" altLang="en-US" sz="2800" dirty="0"/>
              <a:t>」、その結果、「</a:t>
            </a:r>
            <a:r>
              <a:rPr lang="ja-JP" altLang="en-US" sz="2800" b="1" dirty="0"/>
              <a:t>この際、異例な措置ではありますが本事業をなんとしてでも推進するため遊園地用地の一部の用途制限を解除する等の措置を講ずることとしたのであります。</a:t>
            </a:r>
            <a:r>
              <a:rPr lang="ja-JP" altLang="en-US" sz="2800" dirty="0"/>
              <a:t>」こういうことで、明らかに担保価値を高めるために、この用途地域の変更というものを大臣の認可を経ずして行ってきた。しかも、覚書を交わしてきておる。こういう事実について、大臣としてはどういうふうな御指導をなさいますか</a:t>
            </a:r>
            <a:r>
              <a:rPr lang="ja-JP" altLang="en-US" sz="2800" dirty="0" smtClean="0"/>
              <a:t>。</a:t>
            </a:r>
            <a:endParaRPr lang="ja-JP" altLang="en-US" sz="2800" dirty="0"/>
          </a:p>
        </p:txBody>
      </p:sp>
      <p:sp>
        <p:nvSpPr>
          <p:cNvPr id="7173" name="Rectangle 5"/>
          <p:cNvSpPr>
            <a:spLocks noChangeArrowheads="1"/>
          </p:cNvSpPr>
          <p:nvPr/>
        </p:nvSpPr>
        <p:spPr bwMode="auto">
          <a:xfrm>
            <a:off x="827584" y="46365"/>
            <a:ext cx="7377341" cy="646331"/>
          </a:xfrm>
          <a:prstGeom prst="rect">
            <a:avLst/>
          </a:prstGeom>
          <a:solidFill>
            <a:schemeClr val="accent5">
              <a:lumMod val="20000"/>
              <a:lumOff val="80000"/>
            </a:schemeClr>
          </a:solidFill>
          <a:ln w="38100">
            <a:solidFill>
              <a:schemeClr val="tx1"/>
            </a:solidFill>
            <a:miter lim="800000"/>
            <a:headEnd/>
            <a:tailEnd/>
          </a:ln>
          <a:effectLst/>
        </p:spPr>
        <p:txBody>
          <a:bodyPr wrap="none">
            <a:spAutoFit/>
          </a:bodyPr>
          <a:lstStyle/>
          <a:p>
            <a:r>
              <a:rPr lang="ja-JP" altLang="en-US" sz="3600" b="1" dirty="0"/>
              <a:t>昭和</a:t>
            </a:r>
            <a:r>
              <a:rPr lang="en-US" altLang="ja-JP" sz="3600" b="1" dirty="0"/>
              <a:t>56</a:t>
            </a:r>
            <a:r>
              <a:rPr lang="ja-JP" altLang="en-US" sz="3600" b="1" dirty="0"/>
              <a:t>年</a:t>
            </a:r>
            <a:r>
              <a:rPr lang="en-US" altLang="ja-JP" sz="3600" b="1" dirty="0"/>
              <a:t>2</a:t>
            </a:r>
            <a:r>
              <a:rPr lang="ja-JP" altLang="en-US" sz="3600" b="1" dirty="0"/>
              <a:t>月</a:t>
            </a:r>
            <a:r>
              <a:rPr lang="en-US" altLang="ja-JP" sz="3600" b="1" dirty="0"/>
              <a:t>20</a:t>
            </a:r>
            <a:r>
              <a:rPr lang="ja-JP" altLang="en-US" sz="3600" b="1" dirty="0"/>
              <a:t>日衆議院予算委員会</a:t>
            </a:r>
          </a:p>
        </p:txBody>
      </p:sp>
    </p:spTree>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548680"/>
            <a:ext cx="8229600" cy="6048672"/>
          </a:xfrm>
        </p:spPr>
        <p:txBody>
          <a:bodyPr>
            <a:normAutofit lnSpcReduction="10000"/>
          </a:bodyPr>
          <a:lstStyle/>
          <a:p>
            <a:r>
              <a:rPr lang="ja-JP" altLang="en-US" dirty="0" smtClean="0"/>
              <a:t>○升本政府委員　ただいまの御質問につきまして、事実関係についてちょっと御訂正を申し上げたいと思うわけでございます。いま、大臣の許可もなく用途を変更した云々という御質問でございましたけれども、現在までのところ、用途地域は準工業地域ということになっておりまして、これを住居地域に変更するという話は、私どもの方は一切聞いておりません。変更の手続がとられますと、知事が変更の意思決定をいたしました後に建設大臣あて認可の申請に及ぶという手続になっておりますが、現時点で一切そのような手続はとられておりません。</a:t>
            </a:r>
          </a:p>
          <a:p>
            <a:endParaRPr kumimoji="1" lang="ja-JP" altLang="en-US" dirty="0"/>
          </a:p>
        </p:txBody>
      </p:sp>
    </p:spTree>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6" name="Rectangle 4"/>
          <p:cNvSpPr>
            <a:spLocks noChangeArrowheads="1"/>
          </p:cNvSpPr>
          <p:nvPr/>
        </p:nvSpPr>
        <p:spPr bwMode="auto">
          <a:xfrm>
            <a:off x="708025" y="981075"/>
            <a:ext cx="7896225" cy="5578475"/>
          </a:xfrm>
          <a:prstGeom prst="rect">
            <a:avLst/>
          </a:prstGeom>
          <a:noFill/>
          <a:ln w="9525">
            <a:noFill/>
            <a:miter lim="800000"/>
            <a:headEnd/>
            <a:tailEnd/>
          </a:ln>
          <a:effectLst/>
        </p:spPr>
        <p:txBody>
          <a:bodyPr anchor="ctr">
            <a:spAutoFit/>
          </a:bodyPr>
          <a:lstStyle/>
          <a:p>
            <a:r>
              <a:rPr lang="en-US" altLang="ja-JP" sz="2000">
                <a:ea typeface="新細明體" pitchFamily="18" charset="-120"/>
              </a:rPr>
              <a:t>○</a:t>
            </a:r>
            <a:r>
              <a:rPr lang="ja-JP" altLang="en-US" sz="2000">
                <a:ea typeface="新細明體" pitchFamily="18" charset="-120"/>
              </a:rPr>
              <a:t>原（健）政府委員　</a:t>
            </a:r>
            <a:r>
              <a:rPr lang="ja-JP" altLang="en-US" sz="2000" b="1">
                <a:ea typeface="新細明體" pitchFamily="18" charset="-120"/>
              </a:rPr>
              <a:t>補助金の交付は法律に基くべきであるという建前</a:t>
            </a:r>
            <a:r>
              <a:rPr lang="ja-JP" altLang="en-US" sz="2000">
                <a:ea typeface="新細明體" pitchFamily="18" charset="-120"/>
              </a:rPr>
              <a:t>によりまして、お手元に配布してありますような法律案を作成し、本国会に上程することといたした次第であります。</a:t>
            </a:r>
          </a:p>
          <a:p>
            <a:endParaRPr lang="ja-JP" altLang="en-US" sz="2000"/>
          </a:p>
          <a:p>
            <a:r>
              <a:rPr lang="ja-JP" altLang="en-US" sz="2000"/>
              <a:t>○間嶋政府委員　昨年度におきましては政府としては三つの機関に対して、補助金を交付いたしました。その一は、まず財団法人日本交通公社に対しまして五百万円、</a:t>
            </a:r>
            <a:r>
              <a:rPr lang="ja-JP" altLang="en-US" sz="2000" b="1"/>
              <a:t>鉄道特別会計から支出</a:t>
            </a:r>
            <a:r>
              <a:rPr lang="ja-JP" altLang="en-US" sz="2000"/>
              <a:t>いたしました。第二には、社団法人全日本観光連盟に対して、昨二十三年度は一千万円支出いたしました。第三には、日本海上観光協会に対しまして昨二十三年度は七十五万円を、</a:t>
            </a:r>
            <a:r>
              <a:rPr lang="ja-JP" altLang="en-US" sz="2000" b="1"/>
              <a:t>一般会計から支出</a:t>
            </a:r>
            <a:r>
              <a:rPr lang="ja-JP" altLang="en-US" sz="2000"/>
              <a:t>いたしたのであります。ところが本年は、先ほど政務次官から提案理由説明でお話がありました通り、均衡予算の建前で本予算には全額削除せられたのであります。幸い補正予算におきましては、全日本観光連盟に対しまして一千万円だけが認められ、計上されておるのであります。来年度におきましては、現在までのところでは全日本観光連盟に対して、今年の補正予算と同額の一千万円、それから日本交通公社に対しては、対外観光宣伝を積極的に実施いたしますために、二千万円程度の補助金を考慮いたして、本予算に計上御審議を願うつもりでおるのであります。</a:t>
            </a:r>
          </a:p>
        </p:txBody>
      </p:sp>
      <p:sp>
        <p:nvSpPr>
          <p:cNvPr id="8205" name="Text Box 13"/>
          <p:cNvSpPr txBox="1">
            <a:spLocks noChangeArrowheads="1"/>
          </p:cNvSpPr>
          <p:nvPr/>
        </p:nvSpPr>
        <p:spPr bwMode="auto">
          <a:xfrm>
            <a:off x="1187450" y="207963"/>
            <a:ext cx="6667210" cy="646331"/>
          </a:xfrm>
          <a:prstGeom prst="rect">
            <a:avLst/>
          </a:prstGeom>
          <a:solidFill>
            <a:schemeClr val="accent5">
              <a:lumMod val="20000"/>
              <a:lumOff val="80000"/>
            </a:schemeClr>
          </a:solidFill>
          <a:ln w="38100">
            <a:solidFill>
              <a:schemeClr val="tx1"/>
            </a:solidFill>
            <a:miter lim="800000"/>
            <a:headEnd/>
            <a:tailEnd/>
          </a:ln>
          <a:effectLst/>
        </p:spPr>
        <p:txBody>
          <a:bodyPr wrap="none">
            <a:spAutoFit/>
          </a:bodyPr>
          <a:lstStyle/>
          <a:p>
            <a:r>
              <a:rPr lang="zh-TW" altLang="en-US" sz="3600" b="1" dirty="0">
                <a:ea typeface="新細明體" pitchFamily="18" charset="-120"/>
              </a:rPr>
              <a:t>昭和</a:t>
            </a:r>
            <a:r>
              <a:rPr lang="en-US" altLang="zh-TW" sz="3600" b="1" dirty="0">
                <a:ea typeface="新細明體" pitchFamily="18" charset="-120"/>
              </a:rPr>
              <a:t>24</a:t>
            </a:r>
            <a:r>
              <a:rPr lang="zh-TW" altLang="en-US" sz="3600" b="1" dirty="0">
                <a:ea typeface="新細明體" pitchFamily="18" charset="-120"/>
              </a:rPr>
              <a:t>年</a:t>
            </a:r>
            <a:r>
              <a:rPr lang="en-US" altLang="zh-TW" sz="3600" b="1" dirty="0">
                <a:ea typeface="新細明體" pitchFamily="18" charset="-120"/>
              </a:rPr>
              <a:t>11</a:t>
            </a:r>
            <a:r>
              <a:rPr lang="zh-TW" altLang="en-US" sz="3600" b="1" dirty="0">
                <a:ea typeface="新細明體" pitchFamily="18" charset="-120"/>
              </a:rPr>
              <a:t>月</a:t>
            </a:r>
            <a:r>
              <a:rPr lang="en-US" altLang="zh-TW" sz="3600" b="1" dirty="0">
                <a:ea typeface="新細明體" pitchFamily="18" charset="-120"/>
              </a:rPr>
              <a:t>26</a:t>
            </a:r>
            <a:r>
              <a:rPr lang="zh-TW" altLang="en-US" sz="3600" b="1" dirty="0">
                <a:ea typeface="新細明體" pitchFamily="18" charset="-120"/>
              </a:rPr>
              <a:t>日衆運輸委員会</a:t>
            </a:r>
            <a:endParaRPr lang="ja-JP" altLang="en-US" sz="3600" b="1" dirty="0">
              <a:ea typeface="新細明體" pitchFamily="18" charset="-120"/>
            </a:endParaRPr>
          </a:p>
        </p:txBody>
      </p:sp>
    </p:spTree>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033463" y="274638"/>
            <a:ext cx="6562725" cy="777875"/>
          </a:xfrm>
          <a:solidFill>
            <a:schemeClr val="accent5">
              <a:lumMod val="20000"/>
              <a:lumOff val="80000"/>
            </a:schemeClr>
          </a:solidFill>
          <a:ln w="38100">
            <a:solidFill>
              <a:schemeClr val="tx1"/>
            </a:solidFill>
          </a:ln>
        </p:spPr>
        <p:txBody>
          <a:bodyPr/>
          <a:lstStyle/>
          <a:p>
            <a:r>
              <a:rPr lang="ja-JP" altLang="en-US" sz="3200" dirty="0">
                <a:solidFill>
                  <a:schemeClr val="tx1"/>
                </a:solidFill>
              </a:rPr>
              <a:t>国際観光事業の助成に関する法律</a:t>
            </a:r>
          </a:p>
        </p:txBody>
      </p:sp>
      <p:sp>
        <p:nvSpPr>
          <p:cNvPr id="9220" name="Rectangle 4"/>
          <p:cNvSpPr>
            <a:spLocks noChangeArrowheads="1"/>
          </p:cNvSpPr>
          <p:nvPr/>
        </p:nvSpPr>
        <p:spPr bwMode="auto">
          <a:xfrm>
            <a:off x="323850" y="1408113"/>
            <a:ext cx="7848600" cy="1474787"/>
          </a:xfrm>
          <a:prstGeom prst="rect">
            <a:avLst/>
          </a:prstGeom>
          <a:noFill/>
          <a:ln w="9525">
            <a:solidFill>
              <a:schemeClr val="tx1"/>
            </a:solidFill>
            <a:prstDash val="dash"/>
            <a:miter lim="800000"/>
            <a:headEnd/>
            <a:tailEnd/>
          </a:ln>
          <a:effectLst/>
        </p:spPr>
        <p:txBody>
          <a:bodyPr anchor="ctr">
            <a:spAutoFit/>
          </a:bodyPr>
          <a:lstStyle/>
          <a:p>
            <a:r>
              <a:rPr lang="ja-JP" altLang="en-US"/>
              <a:t>政府は、国際観光事業（外国人旅客の観光に関する事業をいう。）を振興するため特に必要があると認めるときは、観光宣伝を実施し、その他観光に関する事業を行う法人であつて営利を目的としないもののうち政令で定めるもの（以下「法人」という。）に対し、予算の範囲内で、その事業の遂行に要する経費の一部を補助することができる。 </a:t>
            </a:r>
          </a:p>
        </p:txBody>
      </p:sp>
      <p:sp>
        <p:nvSpPr>
          <p:cNvPr id="9221" name="Rectangle 5"/>
          <p:cNvSpPr>
            <a:spLocks noChangeArrowheads="1"/>
          </p:cNvSpPr>
          <p:nvPr/>
        </p:nvSpPr>
        <p:spPr bwMode="auto">
          <a:xfrm>
            <a:off x="468313" y="2997200"/>
            <a:ext cx="8137525" cy="641350"/>
          </a:xfrm>
          <a:prstGeom prst="rect">
            <a:avLst/>
          </a:prstGeom>
          <a:noFill/>
          <a:ln w="9525">
            <a:noFill/>
            <a:miter lim="800000"/>
            <a:headEnd/>
            <a:tailEnd/>
          </a:ln>
          <a:effectLst/>
        </p:spPr>
        <p:txBody>
          <a:bodyPr anchor="ctr">
            <a:spAutoFit/>
          </a:bodyPr>
          <a:lstStyle/>
          <a:p>
            <a:pPr algn="ctr"/>
            <a:r>
              <a:rPr lang="ja-JP" altLang="en-US"/>
              <a:t>　</a:t>
            </a:r>
            <a:r>
              <a:rPr lang="ja-JP" altLang="en-US">
                <a:latin typeface="ＭＳ Ｐゴシック" pitchFamily="50" charset="-128"/>
              </a:rPr>
              <a:t>国際観光事業の助成に関する法律第一条に規定する法人は、次の通りとする。</a:t>
            </a:r>
            <a:br>
              <a:rPr lang="ja-JP" altLang="en-US">
                <a:latin typeface="ＭＳ Ｐゴシック" pitchFamily="50" charset="-128"/>
              </a:rPr>
            </a:br>
            <a:r>
              <a:rPr lang="ja-JP" altLang="en-US">
                <a:latin typeface="ＭＳ Ｐゴシック" pitchFamily="50" charset="-128"/>
              </a:rPr>
              <a:t>　財団法人国際観光協会 </a:t>
            </a:r>
          </a:p>
        </p:txBody>
      </p:sp>
      <p:sp>
        <p:nvSpPr>
          <p:cNvPr id="9223" name="Rectangle 7"/>
          <p:cNvSpPr>
            <a:spLocks noChangeArrowheads="1"/>
          </p:cNvSpPr>
          <p:nvPr/>
        </p:nvSpPr>
        <p:spPr bwMode="auto">
          <a:xfrm>
            <a:off x="288925" y="3751263"/>
            <a:ext cx="8675688" cy="1190625"/>
          </a:xfrm>
          <a:prstGeom prst="rect">
            <a:avLst/>
          </a:prstGeom>
          <a:noFill/>
          <a:ln w="9525">
            <a:noFill/>
            <a:miter lim="800000"/>
            <a:headEnd/>
            <a:tailEnd/>
          </a:ln>
          <a:effectLst/>
        </p:spPr>
        <p:txBody>
          <a:bodyPr anchor="ctr">
            <a:spAutoFit/>
          </a:bodyPr>
          <a:lstStyle/>
          <a:p>
            <a:r>
              <a:rPr lang="ja-JP" altLang="en-US"/>
              <a:t>日本観光協会法（昭三四法律第三十九号） </a:t>
            </a:r>
          </a:p>
          <a:p>
            <a:r>
              <a:rPr lang="ja-JP" altLang="en-US"/>
              <a:t>（国際観光事業の助成に関する法律の適用）</a:t>
            </a:r>
          </a:p>
          <a:p>
            <a:r>
              <a:rPr lang="ja-JP" altLang="en-US"/>
              <a:t>第二十五条　協会については、これを国際観光事業の助成に関する法律（昭和二十四年法律第二百五十九号）第一条の政令で定める法人とみなして、同法の規定を適用する。</a:t>
            </a:r>
          </a:p>
        </p:txBody>
      </p:sp>
      <p:sp>
        <p:nvSpPr>
          <p:cNvPr id="9224" name="Rectangle 8"/>
          <p:cNvSpPr>
            <a:spLocks noChangeArrowheads="1"/>
          </p:cNvSpPr>
          <p:nvPr/>
        </p:nvSpPr>
        <p:spPr bwMode="auto">
          <a:xfrm>
            <a:off x="755650" y="5084763"/>
            <a:ext cx="7570788" cy="557212"/>
          </a:xfrm>
          <a:prstGeom prst="rect">
            <a:avLst/>
          </a:prstGeom>
          <a:noFill/>
          <a:ln w="38100">
            <a:solidFill>
              <a:schemeClr val="tx1"/>
            </a:solidFill>
            <a:prstDash val="dash"/>
            <a:miter lim="800000"/>
            <a:headEnd/>
            <a:tailEnd/>
          </a:ln>
          <a:effectLst/>
        </p:spPr>
        <p:txBody>
          <a:bodyPr wrap="none">
            <a:spAutoFit/>
          </a:bodyPr>
          <a:lstStyle/>
          <a:p>
            <a:r>
              <a:rPr lang="ja-JP" altLang="en-US" sz="2800"/>
              <a:t>独立行政法人国際観光振興機構　運営費交付金</a:t>
            </a:r>
          </a:p>
        </p:txBody>
      </p:sp>
      <p:sp>
        <p:nvSpPr>
          <p:cNvPr id="9225" name="Rectangle 9"/>
          <p:cNvSpPr>
            <a:spLocks noChangeArrowheads="1"/>
          </p:cNvSpPr>
          <p:nvPr/>
        </p:nvSpPr>
        <p:spPr bwMode="auto">
          <a:xfrm>
            <a:off x="539750" y="6022975"/>
            <a:ext cx="1079500" cy="790575"/>
          </a:xfrm>
          <a:prstGeom prst="rect">
            <a:avLst/>
          </a:prstGeom>
          <a:solidFill>
            <a:schemeClr val="accent5">
              <a:lumMod val="20000"/>
              <a:lumOff val="80000"/>
            </a:schemeClr>
          </a:solidFill>
          <a:ln w="9525">
            <a:solidFill>
              <a:schemeClr val="tx1"/>
            </a:solidFill>
            <a:miter lim="800000"/>
            <a:headEnd/>
            <a:tailEnd/>
          </a:ln>
          <a:effectLst/>
        </p:spPr>
        <p:txBody>
          <a:bodyPr wrap="none" anchor="ctr"/>
          <a:lstStyle/>
          <a:p>
            <a:pPr algn="ctr"/>
            <a:r>
              <a:rPr lang="ja-JP" altLang="en-US" dirty="0"/>
              <a:t>予算補助</a:t>
            </a:r>
          </a:p>
        </p:txBody>
      </p:sp>
      <p:sp>
        <p:nvSpPr>
          <p:cNvPr id="9226" name="Rectangle 10"/>
          <p:cNvSpPr>
            <a:spLocks noChangeArrowheads="1"/>
          </p:cNvSpPr>
          <p:nvPr/>
        </p:nvSpPr>
        <p:spPr bwMode="auto">
          <a:xfrm>
            <a:off x="3636963" y="6022975"/>
            <a:ext cx="1150937" cy="719138"/>
          </a:xfrm>
          <a:prstGeom prst="rect">
            <a:avLst/>
          </a:prstGeom>
          <a:solidFill>
            <a:schemeClr val="accent5">
              <a:lumMod val="20000"/>
              <a:lumOff val="80000"/>
            </a:schemeClr>
          </a:solidFill>
          <a:ln w="9525">
            <a:solidFill>
              <a:schemeClr val="tx1"/>
            </a:solidFill>
            <a:miter lim="800000"/>
            <a:headEnd/>
            <a:tailEnd/>
          </a:ln>
          <a:effectLst/>
        </p:spPr>
        <p:txBody>
          <a:bodyPr wrap="none" anchor="ctr"/>
          <a:lstStyle/>
          <a:p>
            <a:pPr algn="ctr"/>
            <a:r>
              <a:rPr lang="ja-JP" altLang="en-US" dirty="0"/>
              <a:t>法律補助</a:t>
            </a:r>
          </a:p>
        </p:txBody>
      </p:sp>
      <p:sp>
        <p:nvSpPr>
          <p:cNvPr id="9227" name="Rectangle 11"/>
          <p:cNvSpPr>
            <a:spLocks noChangeArrowheads="1"/>
          </p:cNvSpPr>
          <p:nvPr/>
        </p:nvSpPr>
        <p:spPr bwMode="auto">
          <a:xfrm>
            <a:off x="6588125" y="6022975"/>
            <a:ext cx="2016125" cy="763588"/>
          </a:xfrm>
          <a:prstGeom prst="rect">
            <a:avLst/>
          </a:prstGeom>
          <a:solidFill>
            <a:schemeClr val="accent5">
              <a:lumMod val="20000"/>
              <a:lumOff val="80000"/>
            </a:schemeClr>
          </a:solidFill>
          <a:ln w="9525">
            <a:solidFill>
              <a:schemeClr val="tx1"/>
            </a:solidFill>
            <a:miter lim="800000"/>
            <a:headEnd/>
            <a:tailEnd/>
          </a:ln>
          <a:effectLst/>
        </p:spPr>
        <p:txBody>
          <a:bodyPr wrap="none" anchor="ctr"/>
          <a:lstStyle/>
          <a:p>
            <a:pPr algn="ctr"/>
            <a:r>
              <a:rPr lang="ja-JP" altLang="en-US"/>
              <a:t>運営費交付金</a:t>
            </a:r>
          </a:p>
        </p:txBody>
      </p:sp>
      <p:sp>
        <p:nvSpPr>
          <p:cNvPr id="9228" name="Line 12"/>
          <p:cNvSpPr>
            <a:spLocks noChangeShapeType="1"/>
          </p:cNvSpPr>
          <p:nvPr/>
        </p:nvSpPr>
        <p:spPr bwMode="auto">
          <a:xfrm>
            <a:off x="1908175" y="6308725"/>
            <a:ext cx="1366838" cy="0"/>
          </a:xfrm>
          <a:prstGeom prst="line">
            <a:avLst/>
          </a:prstGeom>
          <a:noFill/>
          <a:ln w="9525">
            <a:solidFill>
              <a:schemeClr val="tx1"/>
            </a:solidFill>
            <a:round/>
            <a:headEnd/>
            <a:tailEnd type="triangle" w="med" len="med"/>
          </a:ln>
          <a:effectLst/>
        </p:spPr>
        <p:txBody>
          <a:bodyPr/>
          <a:lstStyle/>
          <a:p>
            <a:endParaRPr lang="ja-JP" altLang="en-US"/>
          </a:p>
        </p:txBody>
      </p:sp>
      <p:sp>
        <p:nvSpPr>
          <p:cNvPr id="9229" name="Line 13"/>
          <p:cNvSpPr>
            <a:spLocks noChangeShapeType="1"/>
          </p:cNvSpPr>
          <p:nvPr/>
        </p:nvSpPr>
        <p:spPr bwMode="auto">
          <a:xfrm>
            <a:off x="4933950" y="6308725"/>
            <a:ext cx="1366838" cy="0"/>
          </a:xfrm>
          <a:prstGeom prst="line">
            <a:avLst/>
          </a:prstGeom>
          <a:noFill/>
          <a:ln w="9525">
            <a:solidFill>
              <a:schemeClr val="tx1"/>
            </a:solidFill>
            <a:round/>
            <a:headEnd/>
            <a:tailEnd type="triangle" w="med" len="med"/>
          </a:ln>
          <a:effectLst/>
        </p:spPr>
        <p:txBody>
          <a:bodyPr/>
          <a:lstStyle/>
          <a:p>
            <a:endParaRPr lang="ja-JP" altLang="en-US"/>
          </a:p>
        </p:txBody>
      </p:sp>
    </p:spTree>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30" name="Rectangle 22"/>
          <p:cNvSpPr>
            <a:spLocks noChangeArrowheads="1"/>
          </p:cNvSpPr>
          <p:nvPr/>
        </p:nvSpPr>
        <p:spPr bwMode="auto">
          <a:xfrm>
            <a:off x="468313" y="1835150"/>
            <a:ext cx="8424862" cy="4473575"/>
          </a:xfrm>
          <a:prstGeom prst="rect">
            <a:avLst/>
          </a:prstGeom>
          <a:noFill/>
          <a:ln w="9525">
            <a:noFill/>
            <a:miter lim="800000"/>
            <a:headEnd/>
            <a:tailEnd/>
          </a:ln>
          <a:effectLst/>
        </p:spPr>
        <p:txBody>
          <a:bodyPr anchor="ctr">
            <a:spAutoFit/>
          </a:bodyPr>
          <a:lstStyle/>
          <a:p>
            <a:r>
              <a:rPr lang="ja-JP" altLang="en-US" sz="2400"/>
              <a:t>国の行政組織の予算管理においては、毎年度事前に予算査定を受け、原則として、他の費目への移用・流用や次年度への繰越しができない等の仕組みとなっている。これに対し、独立行政法人制度においては、例えば、国から交付される</a:t>
            </a:r>
            <a:r>
              <a:rPr lang="ja-JP" altLang="en-US" sz="2400" b="1"/>
              <a:t>運営費交付金</a:t>
            </a:r>
            <a:r>
              <a:rPr lang="ja-JP" altLang="en-US" sz="2400"/>
              <a:t>については、予定された使途以外の使途に充てることも可能であり、また、経営努力により生じた剰余金については、主務大臣の承認を受けて中期計画の使途の範囲内で取り崩して使用することができるなど、効率的かつ効果的な財政</a:t>
            </a:r>
            <a:r>
              <a:rPr lang="ja-JP" altLang="en-US" sz="2400" b="1"/>
              <a:t>運営</a:t>
            </a:r>
            <a:r>
              <a:rPr lang="ja-JP" altLang="en-US" sz="2400"/>
              <a:t>が可能となっている。 他方、財務に関しては、企業会計原則をベースとした独立行政法人会計基準により、法人は毎年度財務諸表等を作成し、公表することとされている。</a:t>
            </a:r>
          </a:p>
          <a:p>
            <a:pPr eaLnBrk="0" hangingPunct="0"/>
            <a:endParaRPr lang="en-US" altLang="ja-JP" sz="2400"/>
          </a:p>
        </p:txBody>
      </p:sp>
      <p:sp>
        <p:nvSpPr>
          <p:cNvPr id="17434" name="Rectangle 26"/>
          <p:cNvSpPr>
            <a:spLocks noGrp="1" noChangeArrowheads="1"/>
          </p:cNvSpPr>
          <p:nvPr>
            <p:ph type="title"/>
          </p:nvPr>
        </p:nvSpPr>
        <p:spPr>
          <a:xfrm>
            <a:off x="914400" y="549275"/>
            <a:ext cx="6394450" cy="935038"/>
          </a:xfrm>
          <a:solidFill>
            <a:schemeClr val="accent5">
              <a:lumMod val="20000"/>
              <a:lumOff val="80000"/>
            </a:schemeClr>
          </a:solidFill>
          <a:ln w="28575">
            <a:solidFill>
              <a:schemeClr val="tx1"/>
            </a:solidFill>
          </a:ln>
        </p:spPr>
        <p:txBody>
          <a:bodyPr/>
          <a:lstStyle/>
          <a:p>
            <a:r>
              <a:rPr lang="ja-JP" altLang="en-US" sz="4000" dirty="0"/>
              <a:t>独立行政法人運営費交付金</a:t>
            </a:r>
          </a:p>
        </p:txBody>
      </p:sp>
    </p:spTree>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187450" y="260350"/>
            <a:ext cx="6840538" cy="1641475"/>
          </a:xfrm>
          <a:solidFill>
            <a:schemeClr val="accent5">
              <a:lumMod val="20000"/>
              <a:lumOff val="80000"/>
            </a:schemeClr>
          </a:solidFill>
          <a:ln w="28575">
            <a:solidFill>
              <a:schemeClr val="tx1"/>
            </a:solidFill>
          </a:ln>
        </p:spPr>
        <p:txBody>
          <a:bodyPr/>
          <a:lstStyle/>
          <a:p>
            <a:r>
              <a:rPr lang="ja-JP" altLang="en-US" sz="2800" dirty="0"/>
              <a:t>総合保養地域整備法の特定民間施設（リゾート施設）に係る課税の特例措置の延長</a:t>
            </a:r>
            <a:br>
              <a:rPr lang="ja-JP" altLang="en-US" sz="2800" dirty="0"/>
            </a:br>
            <a:r>
              <a:rPr lang="ja-JP" altLang="en-US" sz="2000" dirty="0"/>
              <a:t>（所得税、法人税、特別土地保有税、事業所税）</a:t>
            </a:r>
            <a:r>
              <a:rPr lang="ja-JP" altLang="en-US" sz="4000" dirty="0"/>
              <a:t> </a:t>
            </a:r>
          </a:p>
        </p:txBody>
      </p:sp>
      <p:sp>
        <p:nvSpPr>
          <p:cNvPr id="10244" name="Rectangle 4"/>
          <p:cNvSpPr>
            <a:spLocks noChangeArrowheads="1"/>
          </p:cNvSpPr>
          <p:nvPr/>
        </p:nvSpPr>
        <p:spPr bwMode="auto">
          <a:xfrm>
            <a:off x="755650" y="2205038"/>
            <a:ext cx="7632700" cy="4108450"/>
          </a:xfrm>
          <a:prstGeom prst="rect">
            <a:avLst/>
          </a:prstGeom>
          <a:noFill/>
          <a:ln w="9525">
            <a:noFill/>
            <a:miter lim="800000"/>
            <a:headEnd/>
            <a:tailEnd/>
          </a:ln>
          <a:effectLst/>
        </p:spPr>
        <p:txBody>
          <a:bodyPr anchor="ctr">
            <a:spAutoFit/>
          </a:bodyPr>
          <a:lstStyle/>
          <a:p>
            <a:pPr indent="1155700"/>
            <a:r>
              <a:rPr lang="ja-JP" altLang="en-US" sz="2400" dirty="0"/>
              <a:t>１ 総合保養地域整備法に規定する特定民間施設（リゾート施設）に対する特別償却制度に係る所得税及び法人税の特例措置について、基本構想に係る変更同意期限を２年間延長する（平成１６年３月３１日まで）。</a:t>
            </a:r>
          </a:p>
          <a:p>
            <a:pPr indent="1155700"/>
            <a:r>
              <a:rPr lang="ja-JP" altLang="en-US" sz="2400" dirty="0"/>
              <a:t>２ 総合保養地域整備法に規定する特定民間施設（リゾート施設）に対する以下の課税特例措置について、取得価額要件を引き上げた上で（２億２千万円超→２億５千万円超）、適用期間を２年延長する（１６年間）。</a:t>
            </a:r>
          </a:p>
          <a:p>
            <a:pPr indent="1155700"/>
            <a:r>
              <a:rPr lang="en-US" altLang="ja-JP" sz="2400" dirty="0"/>
              <a:t>(1) </a:t>
            </a:r>
            <a:r>
              <a:rPr lang="ja-JP" altLang="en-US" sz="2400" dirty="0"/>
              <a:t>特別土地保有税：非課税</a:t>
            </a:r>
          </a:p>
          <a:p>
            <a:pPr indent="1155700"/>
            <a:r>
              <a:rPr lang="en-US" altLang="ja-JP" sz="2400" dirty="0"/>
              <a:t>(2) </a:t>
            </a:r>
            <a:r>
              <a:rPr lang="ja-JP" altLang="en-US" sz="2400" dirty="0"/>
              <a:t>事業所税： 新増設　 非課税</a:t>
            </a:r>
          </a:p>
          <a:p>
            <a:pPr indent="1155700"/>
            <a:r>
              <a:rPr lang="ja-JP" altLang="en-US" sz="2400" dirty="0"/>
              <a:t>資産割分  課税標準 ５年間１／２</a:t>
            </a:r>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250825" y="1460500"/>
            <a:ext cx="8569325" cy="4848225"/>
          </a:xfrm>
          <a:prstGeom prst="rect">
            <a:avLst/>
          </a:prstGeom>
          <a:noFill/>
          <a:ln w="9525">
            <a:solidFill>
              <a:schemeClr val="tx1"/>
            </a:solidFill>
            <a:prstDash val="dash"/>
            <a:miter lim="800000"/>
            <a:headEnd/>
            <a:tailEnd/>
          </a:ln>
          <a:effectLst/>
        </p:spPr>
        <p:txBody>
          <a:bodyPr>
            <a:spAutoFit/>
          </a:bodyPr>
          <a:lstStyle/>
          <a:p>
            <a:pPr>
              <a:lnSpc>
                <a:spcPct val="80000"/>
              </a:lnSpc>
              <a:spcBef>
                <a:spcPct val="20000"/>
              </a:spcBef>
            </a:pPr>
            <a:r>
              <a:rPr lang="en-US" altLang="ja-JP" sz="2400" b="1" dirty="0"/>
              <a:t>○</a:t>
            </a:r>
            <a:r>
              <a:rPr lang="ja-JP" altLang="en-US" sz="2400" dirty="0"/>
              <a:t>井上（泉）委員　</a:t>
            </a:r>
            <a:r>
              <a:rPr lang="ja-JP" altLang="en-US" sz="2400" b="1" dirty="0"/>
              <a:t>環境衛生金融公庫をつくったでしょう。これはやはり政府のいわゆる公社、公団の整理とは逆を行く形でこれをつくったわけです。その中には、こういうふうなものに対する融資というものは適用されておる。</a:t>
            </a:r>
            <a:r>
              <a:rPr lang="ja-JP" altLang="en-US" sz="2400" dirty="0"/>
              <a:t>その環境衛生金融公庫の融資の中でそれぞれのワクを設定するということは、これはやはり政策として当然なさなくてはならないと思うのですが、これは大臣は管轄が違うから、そのことについては思いをいたしていないかもしれぬけれども、私は、やはり特別ワクというものは環境衛生金融公庫の中で定</a:t>
            </a:r>
            <a:r>
              <a:rPr lang="ja-JP" altLang="en-US" sz="2400" dirty="0" err="1"/>
              <a:t>むべ</a:t>
            </a:r>
            <a:r>
              <a:rPr lang="ja-JP" altLang="en-US" sz="2400" dirty="0"/>
              <a:t>きだ、こういうように思うのですが、環境衛生金融公庫についての答弁のできる人は来ていないわけだな。</a:t>
            </a:r>
            <a:r>
              <a:rPr lang="en-US" altLang="ja-JP" sz="2400" dirty="0"/>
              <a:t>――</a:t>
            </a:r>
            <a:r>
              <a:rPr lang="ja-JP" altLang="en-US" sz="2400" dirty="0"/>
              <a:t>それでは観光局長、環境衛生金融公庫で旅館業者、こういう観光業者が融資を受けておる事例がどれくらいあるのですか</a:t>
            </a:r>
          </a:p>
          <a:p>
            <a:pPr>
              <a:lnSpc>
                <a:spcPct val="80000"/>
              </a:lnSpc>
              <a:spcBef>
                <a:spcPct val="20000"/>
              </a:spcBef>
            </a:pPr>
            <a:r>
              <a:rPr lang="ja-JP" altLang="en-US" sz="2400" b="1" dirty="0"/>
              <a:t>○深草政府委員　環境衛生金融公庫でございますが、昨年できまして、旅館関係につきましても融資の道が開かれたわけでございますが、どの程度融資されたかどうかということについては私ども関知しておらないわけでございます</a:t>
            </a:r>
          </a:p>
        </p:txBody>
      </p:sp>
      <p:sp>
        <p:nvSpPr>
          <p:cNvPr id="16387" name="Rectangle 3"/>
          <p:cNvSpPr>
            <a:spLocks noGrp="1" noChangeArrowheads="1"/>
          </p:cNvSpPr>
          <p:nvPr>
            <p:ph type="title"/>
          </p:nvPr>
        </p:nvSpPr>
        <p:spPr>
          <a:xfrm>
            <a:off x="457200" y="274638"/>
            <a:ext cx="8229600" cy="706437"/>
          </a:xfrm>
          <a:solidFill>
            <a:schemeClr val="accent5">
              <a:lumMod val="20000"/>
              <a:lumOff val="80000"/>
            </a:schemeClr>
          </a:solidFill>
          <a:ln w="19050">
            <a:solidFill>
              <a:schemeClr val="tx1"/>
            </a:solidFill>
          </a:ln>
        </p:spPr>
        <p:txBody>
          <a:bodyPr/>
          <a:lstStyle/>
          <a:p>
            <a:r>
              <a:rPr lang="ja-JP" altLang="en-US" sz="4000" b="1" dirty="0">
                <a:solidFill>
                  <a:schemeClr val="tx1"/>
                </a:solidFill>
              </a:rPr>
              <a:t>昭和</a:t>
            </a:r>
            <a:r>
              <a:rPr lang="en-US" altLang="ja-JP" sz="4000" b="1" dirty="0">
                <a:solidFill>
                  <a:schemeClr val="tx1"/>
                </a:solidFill>
              </a:rPr>
              <a:t>43</a:t>
            </a:r>
            <a:r>
              <a:rPr lang="ja-JP" altLang="en-US" sz="4000" b="1" dirty="0">
                <a:solidFill>
                  <a:schemeClr val="tx1"/>
                </a:solidFill>
              </a:rPr>
              <a:t>年</a:t>
            </a:r>
            <a:r>
              <a:rPr lang="en-US" altLang="ja-JP" sz="4000" b="1" dirty="0">
                <a:solidFill>
                  <a:schemeClr val="tx1"/>
                </a:solidFill>
              </a:rPr>
              <a:t>5</a:t>
            </a:r>
            <a:r>
              <a:rPr lang="ja-JP" altLang="en-US" sz="4000" b="1" dirty="0">
                <a:solidFill>
                  <a:schemeClr val="tx1"/>
                </a:solidFill>
              </a:rPr>
              <a:t>月</a:t>
            </a:r>
            <a:r>
              <a:rPr lang="en-US" altLang="ja-JP" sz="4000" b="1" dirty="0">
                <a:solidFill>
                  <a:schemeClr val="tx1"/>
                </a:solidFill>
              </a:rPr>
              <a:t>8</a:t>
            </a:r>
            <a:r>
              <a:rPr lang="ja-JP" altLang="en-US" sz="4000" b="1" dirty="0">
                <a:solidFill>
                  <a:schemeClr val="tx1"/>
                </a:solidFill>
              </a:rPr>
              <a:t>日衆議院運輸委員会</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79512" y="188640"/>
            <a:ext cx="8964488" cy="6480720"/>
          </a:xfrm>
        </p:spPr>
        <p:txBody>
          <a:bodyPr>
            <a:normAutofit/>
          </a:bodyPr>
          <a:lstStyle/>
          <a:p>
            <a:r>
              <a:rPr lang="ja-JP" altLang="ja-JP" dirty="0" smtClean="0">
                <a:solidFill>
                  <a:srgbClr val="FF0000"/>
                </a:solidFill>
              </a:rPr>
              <a:t>国籍の国際法的機能</a:t>
            </a:r>
            <a:r>
              <a:rPr lang="ja-JP" altLang="ja-JP" dirty="0" smtClean="0"/>
              <a:t>の一つとして、国家の外交的保護権、すなわち国家は自国民が他国によって身体や財産の侵害を被った場合に、加害国に対して適切な救済を与えるよう要求することが認められている。</a:t>
            </a:r>
            <a:endParaRPr lang="en-US" altLang="ja-JP" dirty="0" smtClean="0"/>
          </a:p>
          <a:p>
            <a:r>
              <a:rPr lang="ja-JP" altLang="ja-JP" dirty="0" smtClean="0"/>
              <a:t>しかしながら請求国が請求資格を得るためには、直接の被害者たる個人が、加害国の国内で利用しうる裁判等のすべての救済措置を尽くしていなければならないとされる。これは、個人対国家の争いが容易に</a:t>
            </a:r>
            <a:r>
              <a:rPr lang="ja-JP" altLang="ja-JP" dirty="0" smtClean="0">
                <a:solidFill>
                  <a:srgbClr val="FF0000"/>
                </a:solidFill>
              </a:rPr>
              <a:t>国際紛争に転化されるのを防ぐため</a:t>
            </a:r>
            <a:r>
              <a:rPr lang="ja-JP" altLang="ja-JP" dirty="0" smtClean="0"/>
              <a:t>である。そのためにも、海外安全情報の提供等</a:t>
            </a:r>
            <a:r>
              <a:rPr lang="ja-JP" altLang="ja-JP" dirty="0" smtClean="0">
                <a:solidFill>
                  <a:srgbClr val="FF0000"/>
                </a:solidFill>
              </a:rPr>
              <a:t>日本人海外旅行者対策の充実強化が必要</a:t>
            </a:r>
            <a:r>
              <a:rPr lang="ja-JP" altLang="ja-JP" dirty="0" smtClean="0"/>
              <a:t>となる。</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20000"/>
              <a:lumOff val="80000"/>
            </a:schemeClr>
          </a:solidFill>
          <a:ln>
            <a:solidFill>
              <a:schemeClr val="tx1">
                <a:lumMod val="95000"/>
                <a:lumOff val="5000"/>
              </a:schemeClr>
            </a:solidFill>
          </a:ln>
        </p:spPr>
        <p:txBody>
          <a:bodyPr/>
          <a:lstStyle/>
          <a:p>
            <a:r>
              <a:rPr kumimoji="1" lang="ja-JP" altLang="en-US" dirty="0" smtClean="0"/>
              <a:t>パスポート</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fontScale="77500" lnSpcReduction="20000"/>
          </a:bodyPr>
          <a:lstStyle/>
          <a:p>
            <a:r>
              <a:rPr lang="ja-JP" altLang="en-US" dirty="0" smtClean="0"/>
              <a:t>所有者が国籍を持っている国だけが発給し、なおかつ複数の旅行・複数の目的地で有効な</a:t>
            </a:r>
            <a:r>
              <a:rPr lang="ja-JP" altLang="en-US" dirty="0" smtClean="0">
                <a:solidFill>
                  <a:srgbClr val="FF0000"/>
                </a:solidFill>
              </a:rPr>
              <a:t>現代のパスポートの概念</a:t>
            </a:r>
            <a:r>
              <a:rPr lang="ja-JP" altLang="en-US" dirty="0" smtClean="0"/>
              <a:t>は、</a:t>
            </a:r>
            <a:r>
              <a:rPr lang="en-US" altLang="ja-JP" dirty="0" smtClean="0">
                <a:solidFill>
                  <a:srgbClr val="FF0000"/>
                </a:solidFill>
              </a:rPr>
              <a:t>20</a:t>
            </a:r>
            <a:r>
              <a:rPr lang="ja-JP" altLang="en-US" dirty="0" smtClean="0">
                <a:solidFill>
                  <a:srgbClr val="FF0000"/>
                </a:solidFill>
              </a:rPr>
              <a:t>世紀中頃から始まった</a:t>
            </a:r>
            <a:r>
              <a:rPr lang="ja-JP" altLang="en-US" dirty="0" smtClean="0"/>
              <a:t>ものである</a:t>
            </a:r>
            <a:r>
              <a:rPr lang="ja-JP" altLang="en-US" dirty="0" smtClean="0"/>
              <a:t>。</a:t>
            </a:r>
            <a:endParaRPr lang="en-US" altLang="ja-JP" dirty="0" smtClean="0"/>
          </a:p>
          <a:p>
            <a:r>
              <a:rPr lang="ja-JP" altLang="en-US" dirty="0" smtClean="0"/>
              <a:t>それ</a:t>
            </a:r>
            <a:r>
              <a:rPr lang="ja-JP" altLang="en-US" dirty="0" smtClean="0"/>
              <a:t>以前は一般的に、どの国からでも誰にも発給することができた。その有効期限は非常に限定されており、通常一回の旅行用であった</a:t>
            </a:r>
            <a:r>
              <a:rPr lang="ja-JP" altLang="en-US" dirty="0" smtClean="0"/>
              <a:t>。</a:t>
            </a:r>
            <a:endParaRPr lang="en-US" altLang="ja-JP" dirty="0" smtClean="0"/>
          </a:p>
          <a:p>
            <a:r>
              <a:rPr lang="ja-JP" altLang="en-US" dirty="0" smtClean="0"/>
              <a:t>ローマ</a:t>
            </a:r>
            <a:r>
              <a:rPr lang="ja-JP" altLang="en-US" dirty="0" smtClean="0"/>
              <a:t>帝国時代には既に形式が出来ており、“この旅行者に危害を加える者は、ローマ皇帝に宣戦したものと看做す”の一文（</a:t>
            </a:r>
            <a:r>
              <a:rPr lang="ja-JP" altLang="en-US" b="1" dirty="0" smtClean="0">
                <a:solidFill>
                  <a:srgbClr val="FF0000"/>
                </a:solidFill>
              </a:rPr>
              <a:t>旅行者の人身保護規定文</a:t>
            </a:r>
            <a:r>
              <a:rPr lang="ja-JP" altLang="en-US" dirty="0" smtClean="0"/>
              <a:t>）が記入されていた。</a:t>
            </a:r>
          </a:p>
          <a:p>
            <a:r>
              <a:rPr lang="ja-JP" altLang="en-US" dirty="0" smtClean="0"/>
              <a:t>このように、初期のパスポートは現代の査証に類似しており、その主な機能は所有者の身分と国籍を証明するものである。</a:t>
            </a:r>
            <a:r>
              <a:rPr lang="en-US" altLang="ja-JP" dirty="0" smtClean="0"/>
              <a:t>1920</a:t>
            </a:r>
            <a:r>
              <a:rPr lang="ja-JP" altLang="en-US" dirty="0" smtClean="0"/>
              <a:t>年代まで、パスポートは一枚の紙面であった。現在の冊子形式のパスポートは英国の市販製品に起源を持ち、それは入出国証印のための冊子が入った革の小物入れであった。数年後英国政府がこのデザインをコピーした。</a:t>
            </a:r>
          </a:p>
          <a:p>
            <a:endParaRPr kumimoji="1" lang="ja-JP" altLang="en-US"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420</TotalTime>
  <Words>8869</Words>
  <Application>Microsoft Office PowerPoint</Application>
  <PresentationFormat>画面に合わせる (4:3)</PresentationFormat>
  <Paragraphs>294</Paragraphs>
  <Slides>78</Slides>
  <Notes>15</Notes>
  <HiddenSlides>13</HiddenSlides>
  <MMClips>0</MMClips>
  <ScaleCrop>false</ScaleCrop>
  <HeadingPairs>
    <vt:vector size="4" baseType="variant">
      <vt:variant>
        <vt:lpstr>テーマ</vt:lpstr>
      </vt:variant>
      <vt:variant>
        <vt:i4>1</vt:i4>
      </vt:variant>
      <vt:variant>
        <vt:lpstr>スライド タイトル</vt:lpstr>
      </vt:variant>
      <vt:variant>
        <vt:i4>78</vt:i4>
      </vt:variant>
    </vt:vector>
  </HeadingPairs>
  <TitlesOfParts>
    <vt:vector size="79" baseType="lpstr">
      <vt:lpstr>Office テーマ</vt:lpstr>
      <vt:lpstr>戦後の観光政策</vt:lpstr>
      <vt:lpstr>観光政策の目的は何か？</vt:lpstr>
      <vt:lpstr>消費者対策と邦人保護</vt:lpstr>
      <vt:lpstr>旅行業法の制定 旅行であって観光ではない！</vt:lpstr>
      <vt:lpstr>スライド 5</vt:lpstr>
      <vt:lpstr>スライド 6</vt:lpstr>
      <vt:lpstr>邦人保護と安全情報の提供　</vt:lpstr>
      <vt:lpstr>スライド 8</vt:lpstr>
      <vt:lpstr>パスポート</vt:lpstr>
      <vt:lpstr>移民の世紀</vt:lpstr>
      <vt:lpstr>国際観光振興会のアウトバウンド業務　</vt:lpstr>
      <vt:lpstr>スライド 12</vt:lpstr>
      <vt:lpstr>行旅病人及行旅死亡人取扱法 (明治32年法律93号) 　</vt:lpstr>
      <vt:lpstr>実施された観光施策</vt:lpstr>
      <vt:lpstr>所得に関連する施策</vt:lpstr>
      <vt:lpstr>スライド 16</vt:lpstr>
      <vt:lpstr>職員旅行への税制度の特例措置</vt:lpstr>
      <vt:lpstr>海外旅行倍増計画( テンミリオン計画)</vt:lpstr>
      <vt:lpstr>沖縄振興特別措置法による税制上の措置</vt:lpstr>
      <vt:lpstr>社会的弱者</vt:lpstr>
      <vt:lpstr>時間に関連する施策</vt:lpstr>
      <vt:lpstr>休日制度</vt:lpstr>
      <vt:lpstr>スライド 23</vt:lpstr>
      <vt:lpstr>働き方と休み方 日本人は勤勉か？</vt:lpstr>
      <vt:lpstr>休日は文化問題</vt:lpstr>
      <vt:lpstr>観光施設・観光資源に関する施策</vt:lpstr>
      <vt:lpstr>交通施設整備</vt:lpstr>
      <vt:lpstr>スライド 28</vt:lpstr>
      <vt:lpstr>宿泊施設整備</vt:lpstr>
      <vt:lpstr>社会秩序維持と宿泊引受義務</vt:lpstr>
      <vt:lpstr>　勤労意欲高揚等のための国民旅行の促進と宿泊施設整備</vt:lpstr>
      <vt:lpstr>スライド 32</vt:lpstr>
      <vt:lpstr>スライド 33</vt:lpstr>
      <vt:lpstr>国民宿舎、国民休暇村</vt:lpstr>
      <vt:lpstr>スライド 35</vt:lpstr>
      <vt:lpstr>国立青少年交流の家、国民旅館、国民温泉</vt:lpstr>
      <vt:lpstr>観光・レクリエーション施設の整備</vt:lpstr>
      <vt:lpstr>グリーンピア（大規模年金保養基地）構想</vt:lpstr>
      <vt:lpstr>スライド 39</vt:lpstr>
      <vt:lpstr>自然休養村</vt:lpstr>
      <vt:lpstr>財政投融資制度の廃止と民間と競合する公的宿泊施設の廃止</vt:lpstr>
      <vt:lpstr>民間宿泊施設等への支援措置</vt:lpstr>
      <vt:lpstr>催事の実施</vt:lpstr>
      <vt:lpstr>ポートピア’81　世界・食の祭典</vt:lpstr>
      <vt:lpstr>新聞の見出しに現れた地方博</vt:lpstr>
      <vt:lpstr>国民体育大会等</vt:lpstr>
      <vt:lpstr>スライド 47</vt:lpstr>
      <vt:lpstr>博物館等の建設</vt:lpstr>
      <vt:lpstr>第三セクターの破綻</vt:lpstr>
      <vt:lpstr>観光に係る情報に関連する施策</vt:lpstr>
      <vt:lpstr>観光施策実施責任主体の関係</vt:lpstr>
      <vt:lpstr>観光資源の整備等</vt:lpstr>
      <vt:lpstr>アウトバウンド、インバウンド、域内観光</vt:lpstr>
      <vt:lpstr>着地型観光</vt:lpstr>
      <vt:lpstr>国と地方公共団体の計画の関係</vt:lpstr>
      <vt:lpstr>スライド 56</vt:lpstr>
      <vt:lpstr>法定格付けのヒエラルキー化</vt:lpstr>
      <vt:lpstr>スライド 58</vt:lpstr>
      <vt:lpstr>世界遺産の後進性</vt:lpstr>
      <vt:lpstr>文化財保護法、自然公園法で十分</vt:lpstr>
      <vt:lpstr>地方公共団体交流事業</vt:lpstr>
      <vt:lpstr>都市と農村交流　</vt:lpstr>
      <vt:lpstr>都市と農村の逆転から消滅</vt:lpstr>
      <vt:lpstr>スライド 64</vt:lpstr>
      <vt:lpstr>外客保護⇒消費者保護</vt:lpstr>
      <vt:lpstr>観光地の固定資産税</vt:lpstr>
      <vt:lpstr>観光に関する金融制度</vt:lpstr>
      <vt:lpstr>観光施設財団抵当法の目的</vt:lpstr>
      <vt:lpstr>観光施設の法定化</vt:lpstr>
      <vt:lpstr>スライド 70</vt:lpstr>
      <vt:lpstr>プロ野球球場と観光施設(国会答弁)</vt:lpstr>
      <vt:lpstr>スライド 72</vt:lpstr>
      <vt:lpstr>スライド 73</vt:lpstr>
      <vt:lpstr>スライド 74</vt:lpstr>
      <vt:lpstr>国際観光事業の助成に関する法律</vt:lpstr>
      <vt:lpstr>独立行政法人運営費交付金</vt:lpstr>
      <vt:lpstr>総合保養地域整備法の特定民間施設（リゾート施設）に係る課税の特例措置の延長 （所得税、法人税、特別土地保有税、事業所税） </vt:lpstr>
      <vt:lpstr>昭和43年5月8日衆議院運輸委員会</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１９３０年代の観光政策</dc:title>
  <dc:creator>owner</dc:creator>
  <cp:lastModifiedBy>teramae</cp:lastModifiedBy>
  <cp:revision>18</cp:revision>
  <dcterms:created xsi:type="dcterms:W3CDTF">2014-03-13T22:44:55Z</dcterms:created>
  <dcterms:modified xsi:type="dcterms:W3CDTF">2014-05-25T01:22:31Z</dcterms:modified>
</cp:coreProperties>
</file>