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320" r:id="rId3"/>
    <p:sldId id="263" r:id="rId4"/>
    <p:sldId id="342" r:id="rId5"/>
    <p:sldId id="265" r:id="rId6"/>
    <p:sldId id="326" r:id="rId7"/>
    <p:sldId id="283" r:id="rId8"/>
    <p:sldId id="285" r:id="rId9"/>
    <p:sldId id="266" r:id="rId10"/>
    <p:sldId id="286" r:id="rId11"/>
    <p:sldId id="287" r:id="rId12"/>
    <p:sldId id="344" r:id="rId13"/>
    <p:sldId id="345" r:id="rId14"/>
    <p:sldId id="288" r:id="rId15"/>
    <p:sldId id="267" r:id="rId16"/>
    <p:sldId id="268" r:id="rId17"/>
    <p:sldId id="327" r:id="rId18"/>
    <p:sldId id="291" r:id="rId19"/>
    <p:sldId id="290" r:id="rId20"/>
    <p:sldId id="289" r:id="rId21"/>
    <p:sldId id="334" r:id="rId22"/>
    <p:sldId id="346" r:id="rId23"/>
    <p:sldId id="335" r:id="rId24"/>
    <p:sldId id="337" r:id="rId25"/>
    <p:sldId id="338" r:id="rId26"/>
    <p:sldId id="339" r:id="rId27"/>
    <p:sldId id="340" r:id="rId28"/>
    <p:sldId id="341" r:id="rId29"/>
    <p:sldId id="322" r:id="rId30"/>
    <p:sldId id="323" r:id="rId31"/>
    <p:sldId id="324" r:id="rId32"/>
    <p:sldId id="331" r:id="rId33"/>
    <p:sldId id="332" r:id="rId34"/>
    <p:sldId id="333" r:id="rId35"/>
    <p:sldId id="269" r:id="rId36"/>
    <p:sldId id="270" r:id="rId37"/>
    <p:sldId id="294" r:id="rId38"/>
    <p:sldId id="330" r:id="rId39"/>
    <p:sldId id="293" r:id="rId40"/>
    <p:sldId id="295" r:id="rId41"/>
    <p:sldId id="296" r:id="rId42"/>
    <p:sldId id="300" r:id="rId43"/>
    <p:sldId id="276" r:id="rId44"/>
    <p:sldId id="311" r:id="rId45"/>
    <p:sldId id="310" r:id="rId46"/>
    <p:sldId id="277" r:id="rId47"/>
    <p:sldId id="279" r:id="rId48"/>
    <p:sldId id="314" r:id="rId49"/>
    <p:sldId id="280" r:id="rId50"/>
    <p:sldId id="318" r:id="rId51"/>
    <p:sldId id="321" r:id="rId5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5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78677A-5ADF-495A-935E-C89826B93917}" type="datetimeFigureOut">
              <a:rPr kumimoji="1" lang="ja-JP" altLang="en-US" smtClean="0"/>
              <a:pPr/>
              <a:t>2014/5/31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CA443-33F0-4BA4-994F-0183EE0CCF1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12</a:t>
            </a:fld>
            <a:endParaRPr kumimoji="1" lang="ja-JP" altLang="en-US"/>
          </a:p>
        </p:txBody>
      </p:sp>
    </p:spTree>
    <p:extLst>
      <p:ext uri="{BB962C8B-B14F-4D97-AF65-F5344CB8AC3E}">
        <p14:creationId xmlns="" xmlns:p14="http://schemas.microsoft.com/office/powerpoint/2010/main" val="1987890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13</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14</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15</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17</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18</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19</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21</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24</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25</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26</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27</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28</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30</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31</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32</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4</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34</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35</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36</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37</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38</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39</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40</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41</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42</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5</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44</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45</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46</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47</a:t>
            </a:fld>
            <a:endParaRPr kumimoji="1"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48</a:t>
            </a:fld>
            <a:endParaRPr kumimoji="1"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49</a:t>
            </a:fld>
            <a:endParaRPr kumimoji="1" lang="ja-JP"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51</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83C1C-F7A0-4D77-9C2B-3CFE2D1D82DA}" type="datetimeFigureOut">
              <a:rPr kumimoji="1" lang="ja-JP" altLang="en-US" smtClean="0"/>
              <a:pPr/>
              <a:t>2014/5/31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E6BE-794A-4481-8783-C67F3CDCEF3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3098775"/>
          </a:xfrm>
          <a:solidFill>
            <a:srgbClr val="FFFF00"/>
          </a:solidFill>
          <a:ln w="57150">
            <a:solidFill>
              <a:schemeClr val="tx1"/>
            </a:solidFill>
          </a:ln>
        </p:spPr>
        <p:txBody>
          <a:bodyPr/>
          <a:lstStyle/>
          <a:p>
            <a:r>
              <a:rPr lang="ja-JP" altLang="en-US" sz="6600" dirty="0" smtClean="0"/>
              <a:t>宿泊制度</a:t>
            </a:r>
            <a:r>
              <a:rPr lang="en-US" altLang="ja-JP" dirty="0" smtClean="0"/>
              <a:t/>
            </a:r>
            <a:br>
              <a:rPr lang="en-US" altLang="ja-JP" dirty="0" smtClean="0"/>
            </a:br>
            <a:r>
              <a:rPr lang="en-US" altLang="ja-JP" dirty="0" smtClean="0"/>
              <a:t/>
            </a:r>
            <a:br>
              <a:rPr lang="en-US" altLang="ja-JP" dirty="0" smtClean="0"/>
            </a:br>
            <a:r>
              <a:rPr lang="ja-JP" altLang="en-US" dirty="0" smtClean="0"/>
              <a:t>～宿と住の再・相対化～</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建物賃貸業</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ja-JP" dirty="0" smtClean="0"/>
              <a:t>旅館業は「人を宿泊させる」ことであり、生活の本拠を置くような場合，例えばアパートや間借部屋などは建物賃貸業（貸室業・貸家業）であって旅館業には含まれない</a:t>
            </a:r>
            <a:endParaRPr lang="en-US" altLang="ja-JP" dirty="0" smtClean="0"/>
          </a:p>
          <a:p>
            <a:r>
              <a:rPr lang="ja-JP" altLang="ja-JP" dirty="0" smtClean="0"/>
              <a:t>宿泊とは非日常性のものであり、間借り等の日常性のあるのものとは区別されるべきであるが、旅館業法は沿革的な理由等により日常性の</a:t>
            </a:r>
            <a:r>
              <a:rPr lang="ja-JP" altLang="ja-JP" dirty="0" err="1" smtClean="0"/>
              <a:t>あるの</a:t>
            </a:r>
            <a:r>
              <a:rPr lang="ja-JP" altLang="ja-JP" dirty="0" smtClean="0"/>
              <a:t>ものを対象とする下宿営業にも適用される点において、不徹底な面を有している。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57150">
            <a:solidFill>
              <a:schemeClr val="tx1">
                <a:lumMod val="95000"/>
                <a:lumOff val="5000"/>
              </a:schemeClr>
            </a:solidFill>
          </a:ln>
        </p:spPr>
        <p:txBody>
          <a:bodyPr/>
          <a:lstStyle/>
          <a:p>
            <a:r>
              <a:rPr lang="ja-JP" altLang="ja-JP" dirty="0" smtClean="0"/>
              <a:t>宿泊料</a:t>
            </a:r>
            <a:endParaRPr kumimoji="1" lang="ja-JP" altLang="en-US" dirty="0"/>
          </a:p>
        </p:txBody>
      </p:sp>
      <p:sp>
        <p:nvSpPr>
          <p:cNvPr id="3" name="コンテンツ プレースホルダ 2"/>
          <p:cNvSpPr>
            <a:spLocks noGrp="1"/>
          </p:cNvSpPr>
          <p:nvPr>
            <p:ph idx="1"/>
          </p:nvPr>
        </p:nvSpPr>
        <p:spPr>
          <a:xfrm>
            <a:off x="251520" y="1340768"/>
            <a:ext cx="8892480" cy="5904656"/>
          </a:xfrm>
        </p:spPr>
        <p:txBody>
          <a:bodyPr>
            <a:normAutofit fontScale="85000" lnSpcReduction="10000"/>
          </a:bodyPr>
          <a:lstStyle/>
          <a:p>
            <a:r>
              <a:rPr lang="ja-JP" altLang="ja-JP" dirty="0" smtClean="0"/>
              <a:t>また、「宿泊料を受けること」が要件となっており、有償性が前提となっている。宿泊料は「名目の</a:t>
            </a:r>
            <a:r>
              <a:rPr lang="ja-JP" altLang="ja-JP" dirty="0" err="1" smtClean="0"/>
              <a:t>い</a:t>
            </a:r>
            <a:r>
              <a:rPr lang="ja-JP" altLang="ja-JP" dirty="0" smtClean="0"/>
              <a:t>かんを問わず実質的に寝具や部屋の使用料とみなされるものは含まれる。</a:t>
            </a:r>
            <a:endParaRPr lang="en-US" altLang="ja-JP" dirty="0" smtClean="0"/>
          </a:p>
          <a:p>
            <a:r>
              <a:rPr lang="ja-JP" altLang="ja-JP" dirty="0" smtClean="0"/>
              <a:t>例えば，休憩料はもちろん，寝具賃貸料，寝具等のクリーニング代，光熱水道費，室内清掃費も宿泊料とみなされる。</a:t>
            </a:r>
            <a:endParaRPr lang="en-US" altLang="ja-JP" dirty="0" smtClean="0"/>
          </a:p>
          <a:p>
            <a:r>
              <a:rPr lang="ja-JP" altLang="ja-JP" dirty="0" smtClean="0"/>
              <a:t>また，宿泊施設付きの研修施設（セミナーハウス）等が研修費を徴収している場合も，例えば当該施設で宿泊しないものも含め研修費は同じとするなど当該研修費の中に宿泊料相当のものが含まれないことが明白でない限り研修費には宿泊料が含まれると推定される。</a:t>
            </a:r>
            <a:endParaRPr lang="en-US" altLang="ja-JP" dirty="0" smtClean="0"/>
          </a:p>
          <a:p>
            <a:r>
              <a:rPr lang="ja-JP" altLang="ja-JP" dirty="0" smtClean="0"/>
              <a:t>ただし</a:t>
            </a:r>
            <a:r>
              <a:rPr lang="en-US" altLang="ja-JP" dirty="0" smtClean="0"/>
              <a:t>,</a:t>
            </a:r>
            <a:r>
              <a:rPr lang="ja-JP" altLang="ja-JP" dirty="0" smtClean="0"/>
              <a:t>食費やテレビ･ワープロ使用料など必ずしも宿泊に付随しないサービスの対価は宿泊料には含まれないとされる」とされるが、有償無償の判断も法的判断であるとすると、前記解釈は広すぎる印象が否めない。</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429000" y="2241550"/>
            <a:ext cx="3429000" cy="2286000"/>
          </a:xfrm>
          <a:prstGeom prst="rect">
            <a:avLst/>
          </a:prstGeom>
          <a:noFill/>
          <a:ln w="9525">
            <a:solidFill>
              <a:schemeClr val="tx1"/>
            </a:solidFill>
            <a:miter lim="800000"/>
            <a:headEnd/>
            <a:tailEnd/>
          </a:ln>
          <a:effectLst/>
        </p:spPr>
        <p:txBody>
          <a:bodyPr wrap="none" anchor="ctr"/>
          <a:lstStyle/>
          <a:p>
            <a:endParaRPr lang="ja-JP" altLang="en-US"/>
          </a:p>
        </p:txBody>
      </p:sp>
      <p:sp>
        <p:nvSpPr>
          <p:cNvPr id="17411" name="Line 3"/>
          <p:cNvSpPr>
            <a:spLocks noChangeShapeType="1"/>
          </p:cNvSpPr>
          <p:nvPr/>
        </p:nvSpPr>
        <p:spPr bwMode="auto">
          <a:xfrm flipH="1">
            <a:off x="3429000" y="3384550"/>
            <a:ext cx="4267200" cy="0"/>
          </a:xfrm>
          <a:prstGeom prst="line">
            <a:avLst/>
          </a:prstGeom>
          <a:noFill/>
          <a:ln w="9525">
            <a:solidFill>
              <a:schemeClr val="tx1"/>
            </a:solidFill>
            <a:round/>
            <a:headEnd/>
            <a:tailEnd/>
          </a:ln>
          <a:effectLst/>
        </p:spPr>
        <p:txBody>
          <a:bodyPr wrap="none" anchor="ctr"/>
          <a:lstStyle/>
          <a:p>
            <a:endParaRPr lang="ja-JP" altLang="en-US"/>
          </a:p>
        </p:txBody>
      </p:sp>
      <p:sp>
        <p:nvSpPr>
          <p:cNvPr id="17412" name="Text Box 4"/>
          <p:cNvSpPr txBox="1">
            <a:spLocks noChangeArrowheads="1"/>
          </p:cNvSpPr>
          <p:nvPr/>
        </p:nvSpPr>
        <p:spPr bwMode="auto">
          <a:xfrm>
            <a:off x="4676775" y="2873375"/>
            <a:ext cx="923925" cy="941388"/>
          </a:xfrm>
          <a:prstGeom prst="rect">
            <a:avLst/>
          </a:prstGeom>
          <a:noFill/>
          <a:ln w="9525">
            <a:solidFill>
              <a:schemeClr val="tx1"/>
            </a:solidFill>
            <a:prstDash val="dash"/>
            <a:miter lim="800000"/>
            <a:headEnd/>
            <a:tailEnd/>
          </a:ln>
          <a:effectLst/>
        </p:spPr>
        <p:txBody>
          <a:bodyPr vert="eaVert" wrap="none">
            <a:spAutoFit/>
          </a:bodyPr>
          <a:lstStyle/>
          <a:p>
            <a:pPr algn="ctr"/>
            <a:r>
              <a:rPr lang="ja-JP" altLang="en-US" sz="2400">
                <a:latin typeface="Times New Roman" pitchFamily="18" charset="0"/>
              </a:rPr>
              <a:t>旅館</a:t>
            </a:r>
          </a:p>
          <a:p>
            <a:pPr algn="ctr"/>
            <a:r>
              <a:rPr lang="ja-JP" altLang="en-US" sz="2400">
                <a:latin typeface="Times New Roman" pitchFamily="18" charset="0"/>
              </a:rPr>
              <a:t>ホテル</a:t>
            </a:r>
          </a:p>
        </p:txBody>
      </p:sp>
      <p:sp>
        <p:nvSpPr>
          <p:cNvPr id="17413" name="Oval 5"/>
          <p:cNvSpPr>
            <a:spLocks noChangeArrowheads="1"/>
          </p:cNvSpPr>
          <p:nvPr/>
        </p:nvSpPr>
        <p:spPr bwMode="auto">
          <a:xfrm>
            <a:off x="3276600" y="1555750"/>
            <a:ext cx="1219200" cy="609600"/>
          </a:xfrm>
          <a:prstGeom prst="ellipse">
            <a:avLst/>
          </a:prstGeom>
          <a:noFill/>
          <a:ln w="9525">
            <a:solidFill>
              <a:srgbClr val="FF0000"/>
            </a:solidFill>
            <a:round/>
            <a:headEnd/>
            <a:tailEnd/>
          </a:ln>
          <a:effectLst/>
        </p:spPr>
        <p:txBody>
          <a:bodyPr wrap="none" anchor="ctr"/>
          <a:lstStyle/>
          <a:p>
            <a:pPr algn="ctr"/>
            <a:r>
              <a:rPr lang="ja-JP" altLang="en-US" sz="2400">
                <a:solidFill>
                  <a:srgbClr val="FF0000"/>
                </a:solidFill>
                <a:latin typeface="Times New Roman" pitchFamily="18" charset="0"/>
              </a:rPr>
              <a:t>土産</a:t>
            </a:r>
          </a:p>
        </p:txBody>
      </p:sp>
      <p:sp>
        <p:nvSpPr>
          <p:cNvPr id="17414" name="Oval 6"/>
          <p:cNvSpPr>
            <a:spLocks noChangeArrowheads="1"/>
          </p:cNvSpPr>
          <p:nvPr/>
        </p:nvSpPr>
        <p:spPr bwMode="auto">
          <a:xfrm>
            <a:off x="2438400" y="1936750"/>
            <a:ext cx="1219200" cy="609600"/>
          </a:xfrm>
          <a:prstGeom prst="ellipse">
            <a:avLst/>
          </a:prstGeom>
          <a:noFill/>
          <a:ln w="9525">
            <a:solidFill>
              <a:srgbClr val="FF0000"/>
            </a:solidFill>
            <a:round/>
            <a:headEnd/>
            <a:tailEnd/>
          </a:ln>
          <a:effectLst/>
        </p:spPr>
        <p:txBody>
          <a:bodyPr wrap="none" anchor="ctr"/>
          <a:lstStyle/>
          <a:p>
            <a:pPr algn="ctr"/>
            <a:r>
              <a:rPr lang="ja-JP" altLang="en-US" sz="1600">
                <a:solidFill>
                  <a:srgbClr val="FF0000"/>
                </a:solidFill>
                <a:latin typeface="Times New Roman" pitchFamily="18" charset="0"/>
              </a:rPr>
              <a:t>有料テレビ</a:t>
            </a:r>
            <a:endParaRPr lang="ja-JP" altLang="en-US" sz="2400">
              <a:solidFill>
                <a:srgbClr val="FF0000"/>
              </a:solidFill>
              <a:latin typeface="Times New Roman" pitchFamily="18" charset="0"/>
            </a:endParaRPr>
          </a:p>
        </p:txBody>
      </p:sp>
      <p:sp>
        <p:nvSpPr>
          <p:cNvPr id="17415" name="Oval 7"/>
          <p:cNvSpPr>
            <a:spLocks noChangeArrowheads="1"/>
          </p:cNvSpPr>
          <p:nvPr/>
        </p:nvSpPr>
        <p:spPr bwMode="auto">
          <a:xfrm>
            <a:off x="5562600" y="1479550"/>
            <a:ext cx="1219200" cy="609600"/>
          </a:xfrm>
          <a:prstGeom prst="ellipse">
            <a:avLst/>
          </a:prstGeom>
          <a:noFill/>
          <a:ln w="9525">
            <a:solidFill>
              <a:srgbClr val="FF0000"/>
            </a:solidFill>
            <a:round/>
            <a:headEnd/>
            <a:tailEnd/>
          </a:ln>
          <a:effectLst/>
        </p:spPr>
        <p:txBody>
          <a:bodyPr wrap="none" anchor="ctr"/>
          <a:lstStyle/>
          <a:p>
            <a:pPr algn="ctr"/>
            <a:r>
              <a:rPr lang="ja-JP" altLang="en-US" sz="1600">
                <a:solidFill>
                  <a:srgbClr val="FF0000"/>
                </a:solidFill>
                <a:latin typeface="Times New Roman" pitchFamily="18" charset="0"/>
              </a:rPr>
              <a:t>アルコール</a:t>
            </a:r>
            <a:endParaRPr lang="ja-JP" altLang="en-US" sz="2400">
              <a:solidFill>
                <a:srgbClr val="FF0000"/>
              </a:solidFill>
              <a:latin typeface="Times New Roman" pitchFamily="18" charset="0"/>
            </a:endParaRPr>
          </a:p>
        </p:txBody>
      </p:sp>
      <p:sp>
        <p:nvSpPr>
          <p:cNvPr id="17416" name="Oval 8"/>
          <p:cNvSpPr>
            <a:spLocks noChangeArrowheads="1"/>
          </p:cNvSpPr>
          <p:nvPr/>
        </p:nvSpPr>
        <p:spPr bwMode="auto">
          <a:xfrm>
            <a:off x="6477000" y="1708150"/>
            <a:ext cx="1219200" cy="609600"/>
          </a:xfrm>
          <a:prstGeom prst="ellipse">
            <a:avLst/>
          </a:prstGeom>
          <a:noFill/>
          <a:ln w="9525">
            <a:solidFill>
              <a:srgbClr val="FF0000"/>
            </a:solidFill>
            <a:round/>
            <a:headEnd/>
            <a:tailEnd/>
          </a:ln>
          <a:effectLst/>
        </p:spPr>
        <p:txBody>
          <a:bodyPr wrap="none" anchor="ctr"/>
          <a:lstStyle/>
          <a:p>
            <a:pPr algn="ctr"/>
            <a:r>
              <a:rPr lang="ja-JP" altLang="en-US" sz="2400">
                <a:solidFill>
                  <a:srgbClr val="FF0000"/>
                </a:solidFill>
                <a:latin typeface="Times New Roman" pitchFamily="18" charset="0"/>
              </a:rPr>
              <a:t>タバコ</a:t>
            </a:r>
          </a:p>
        </p:txBody>
      </p:sp>
      <p:sp>
        <p:nvSpPr>
          <p:cNvPr id="17417" name="Oval 9"/>
          <p:cNvSpPr>
            <a:spLocks noChangeArrowheads="1"/>
          </p:cNvSpPr>
          <p:nvPr/>
        </p:nvSpPr>
        <p:spPr bwMode="auto">
          <a:xfrm>
            <a:off x="1600200" y="2851150"/>
            <a:ext cx="762000" cy="1416050"/>
          </a:xfrm>
          <a:prstGeom prst="ellipse">
            <a:avLst/>
          </a:prstGeom>
          <a:noFill/>
          <a:ln w="9525">
            <a:solidFill>
              <a:schemeClr val="tx1"/>
            </a:solidFill>
            <a:round/>
            <a:headEnd/>
            <a:tailEnd/>
          </a:ln>
          <a:effectLst/>
        </p:spPr>
        <p:txBody>
          <a:bodyPr vert="eaVert" wrap="none" anchor="ctr"/>
          <a:lstStyle/>
          <a:p>
            <a:pPr algn="ctr"/>
            <a:r>
              <a:rPr lang="ja-JP" altLang="en-US" sz="2400">
                <a:latin typeface="Times New Roman" pitchFamily="18" charset="0"/>
              </a:rPr>
              <a:t>宿泊料</a:t>
            </a:r>
            <a:endParaRPr lang="ja-JP" altLang="en-US" sz="1400">
              <a:latin typeface="Times New Roman" pitchFamily="18" charset="0"/>
            </a:endParaRPr>
          </a:p>
        </p:txBody>
      </p:sp>
      <p:sp>
        <p:nvSpPr>
          <p:cNvPr id="17418" name="AutoShape 10"/>
          <p:cNvSpPr>
            <a:spLocks noChangeArrowheads="1"/>
          </p:cNvSpPr>
          <p:nvPr/>
        </p:nvSpPr>
        <p:spPr bwMode="auto">
          <a:xfrm>
            <a:off x="2438400" y="3003550"/>
            <a:ext cx="976313" cy="762000"/>
          </a:xfrm>
          <a:prstGeom prst="rightArrow">
            <a:avLst>
              <a:gd name="adj1" fmla="val 50000"/>
              <a:gd name="adj2" fmla="val 32031"/>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支払い</a:t>
            </a:r>
          </a:p>
        </p:txBody>
      </p:sp>
      <p:sp>
        <p:nvSpPr>
          <p:cNvPr id="17419" name="Oval 11"/>
          <p:cNvSpPr>
            <a:spLocks noChangeArrowheads="1"/>
          </p:cNvSpPr>
          <p:nvPr/>
        </p:nvSpPr>
        <p:spPr bwMode="auto">
          <a:xfrm>
            <a:off x="4191000" y="4527550"/>
            <a:ext cx="1219200" cy="609600"/>
          </a:xfrm>
          <a:prstGeom prst="ellipse">
            <a:avLst/>
          </a:prstGeom>
          <a:noFill/>
          <a:ln w="9525">
            <a:solidFill>
              <a:schemeClr val="accent2"/>
            </a:solidFill>
            <a:round/>
            <a:headEnd/>
            <a:tailEnd/>
          </a:ln>
          <a:effectLst/>
        </p:spPr>
        <p:txBody>
          <a:bodyPr wrap="none" anchor="ctr"/>
          <a:lstStyle/>
          <a:p>
            <a:pPr algn="ctr"/>
            <a:r>
              <a:rPr lang="ja-JP" altLang="en-US" sz="2400">
                <a:solidFill>
                  <a:schemeClr val="accent2"/>
                </a:solidFill>
                <a:latin typeface="Times New Roman" pitchFamily="18" charset="0"/>
              </a:rPr>
              <a:t>入浴</a:t>
            </a:r>
          </a:p>
        </p:txBody>
      </p:sp>
      <p:sp>
        <p:nvSpPr>
          <p:cNvPr id="17420" name="Oval 12"/>
          <p:cNvSpPr>
            <a:spLocks noChangeArrowheads="1"/>
          </p:cNvSpPr>
          <p:nvPr/>
        </p:nvSpPr>
        <p:spPr bwMode="auto">
          <a:xfrm>
            <a:off x="4419600" y="1479550"/>
            <a:ext cx="1219200" cy="609600"/>
          </a:xfrm>
          <a:prstGeom prst="ellipse">
            <a:avLst/>
          </a:prstGeom>
          <a:noFill/>
          <a:ln w="9525">
            <a:solidFill>
              <a:srgbClr val="FF0000"/>
            </a:solidFill>
            <a:round/>
            <a:headEnd/>
            <a:tailEnd/>
          </a:ln>
          <a:effectLst/>
        </p:spPr>
        <p:txBody>
          <a:bodyPr wrap="none" anchor="ctr"/>
          <a:lstStyle/>
          <a:p>
            <a:pPr algn="ctr"/>
            <a:r>
              <a:rPr lang="ja-JP" altLang="en-US" sz="2000">
                <a:solidFill>
                  <a:srgbClr val="FF0000"/>
                </a:solidFill>
                <a:latin typeface="Times New Roman" pitchFamily="18" charset="0"/>
              </a:rPr>
              <a:t>マッサージ</a:t>
            </a:r>
            <a:endParaRPr lang="ja-JP" altLang="en-US" sz="2400">
              <a:solidFill>
                <a:srgbClr val="FF0000"/>
              </a:solidFill>
              <a:latin typeface="Times New Roman" pitchFamily="18" charset="0"/>
            </a:endParaRPr>
          </a:p>
        </p:txBody>
      </p:sp>
      <p:sp>
        <p:nvSpPr>
          <p:cNvPr id="17421" name="Oval 13"/>
          <p:cNvSpPr>
            <a:spLocks noChangeArrowheads="1"/>
          </p:cNvSpPr>
          <p:nvPr/>
        </p:nvSpPr>
        <p:spPr bwMode="auto">
          <a:xfrm>
            <a:off x="3124200" y="4527550"/>
            <a:ext cx="1219200" cy="609600"/>
          </a:xfrm>
          <a:prstGeom prst="ellipse">
            <a:avLst/>
          </a:prstGeom>
          <a:noFill/>
          <a:ln w="9525">
            <a:solidFill>
              <a:schemeClr val="accent2"/>
            </a:solidFill>
            <a:round/>
            <a:headEnd/>
            <a:tailEnd/>
          </a:ln>
          <a:effectLst/>
        </p:spPr>
        <p:txBody>
          <a:bodyPr wrap="none" anchor="ctr"/>
          <a:lstStyle/>
          <a:p>
            <a:pPr algn="ctr"/>
            <a:r>
              <a:rPr lang="ja-JP" altLang="en-US" sz="2400">
                <a:solidFill>
                  <a:schemeClr val="accent2"/>
                </a:solidFill>
                <a:latin typeface="Times New Roman" pitchFamily="18" charset="0"/>
              </a:rPr>
              <a:t>朝食？</a:t>
            </a:r>
          </a:p>
        </p:txBody>
      </p:sp>
      <p:sp>
        <p:nvSpPr>
          <p:cNvPr id="17422" name="Oval 14"/>
          <p:cNvSpPr>
            <a:spLocks noChangeArrowheads="1"/>
          </p:cNvSpPr>
          <p:nvPr/>
        </p:nvSpPr>
        <p:spPr bwMode="auto">
          <a:xfrm>
            <a:off x="5334000" y="4527550"/>
            <a:ext cx="1219200" cy="609600"/>
          </a:xfrm>
          <a:prstGeom prst="ellipse">
            <a:avLst/>
          </a:prstGeom>
          <a:solidFill>
            <a:srgbClr val="FFFF00"/>
          </a:solidFill>
          <a:ln w="57150">
            <a:solidFill>
              <a:schemeClr val="tx1"/>
            </a:solidFill>
            <a:round/>
            <a:headEnd/>
            <a:tailEnd/>
          </a:ln>
          <a:effectLst/>
        </p:spPr>
        <p:txBody>
          <a:bodyPr wrap="none" anchor="ctr"/>
          <a:lstStyle/>
          <a:p>
            <a:pPr algn="ctr"/>
            <a:r>
              <a:rPr lang="ja-JP" altLang="en-US" dirty="0">
                <a:latin typeface="Times New Roman" pitchFamily="18" charset="0"/>
              </a:rPr>
              <a:t>駅の送迎</a:t>
            </a:r>
            <a:endParaRPr lang="ja-JP" altLang="en-US" sz="2400" dirty="0">
              <a:latin typeface="Times New Roman" pitchFamily="18" charset="0"/>
            </a:endParaRPr>
          </a:p>
        </p:txBody>
      </p:sp>
      <p:sp>
        <p:nvSpPr>
          <p:cNvPr id="17423" name="Oval 15"/>
          <p:cNvSpPr>
            <a:spLocks noChangeArrowheads="1"/>
          </p:cNvSpPr>
          <p:nvPr/>
        </p:nvSpPr>
        <p:spPr bwMode="auto">
          <a:xfrm>
            <a:off x="2209800" y="3994150"/>
            <a:ext cx="1219200" cy="609600"/>
          </a:xfrm>
          <a:prstGeom prst="ellipse">
            <a:avLst/>
          </a:prstGeom>
          <a:noFill/>
          <a:ln w="9525">
            <a:solidFill>
              <a:schemeClr val="accent2"/>
            </a:solidFill>
            <a:round/>
            <a:headEnd/>
            <a:tailEnd/>
          </a:ln>
          <a:effectLst/>
        </p:spPr>
        <p:txBody>
          <a:bodyPr wrap="none" anchor="ctr"/>
          <a:lstStyle/>
          <a:p>
            <a:pPr algn="ctr"/>
            <a:r>
              <a:rPr lang="ja-JP" altLang="en-US" sz="2400">
                <a:solidFill>
                  <a:schemeClr val="accent2"/>
                </a:solidFill>
                <a:latin typeface="Times New Roman" pitchFamily="18" charset="0"/>
              </a:rPr>
              <a:t>テレビ</a:t>
            </a:r>
          </a:p>
        </p:txBody>
      </p:sp>
      <p:sp>
        <p:nvSpPr>
          <p:cNvPr id="17424" name="Oval 16"/>
          <p:cNvSpPr>
            <a:spLocks noChangeArrowheads="1"/>
          </p:cNvSpPr>
          <p:nvPr/>
        </p:nvSpPr>
        <p:spPr bwMode="auto">
          <a:xfrm>
            <a:off x="6553200" y="4451350"/>
            <a:ext cx="1219200" cy="609600"/>
          </a:xfrm>
          <a:prstGeom prst="ellipse">
            <a:avLst/>
          </a:prstGeom>
          <a:solidFill>
            <a:srgbClr val="FFFF00"/>
          </a:solidFill>
          <a:ln w="38100">
            <a:solidFill>
              <a:schemeClr val="accent2"/>
            </a:solidFill>
            <a:round/>
            <a:headEnd/>
            <a:tailEnd/>
          </a:ln>
          <a:effectLst/>
        </p:spPr>
        <p:txBody>
          <a:bodyPr wrap="none" anchor="ctr"/>
          <a:lstStyle/>
          <a:p>
            <a:pPr algn="ctr"/>
            <a:r>
              <a:rPr lang="ja-JP" altLang="en-US" dirty="0">
                <a:solidFill>
                  <a:schemeClr val="accent2"/>
                </a:solidFill>
                <a:latin typeface="Times New Roman" pitchFamily="18" charset="0"/>
              </a:rPr>
              <a:t>観光地</a:t>
            </a:r>
          </a:p>
          <a:p>
            <a:pPr algn="ctr"/>
            <a:r>
              <a:rPr lang="ja-JP" altLang="en-US" dirty="0">
                <a:solidFill>
                  <a:schemeClr val="accent2"/>
                </a:solidFill>
                <a:latin typeface="Times New Roman" pitchFamily="18" charset="0"/>
              </a:rPr>
              <a:t>の送迎</a:t>
            </a:r>
            <a:endParaRPr lang="ja-JP" altLang="en-US" sz="2400" dirty="0">
              <a:solidFill>
                <a:schemeClr val="accent2"/>
              </a:solidFill>
              <a:latin typeface="Times New Roman" pitchFamily="18" charset="0"/>
            </a:endParaRPr>
          </a:p>
        </p:txBody>
      </p:sp>
      <p:sp>
        <p:nvSpPr>
          <p:cNvPr id="17425" name="Text Box 17"/>
          <p:cNvSpPr txBox="1">
            <a:spLocks noChangeArrowheads="1"/>
          </p:cNvSpPr>
          <p:nvPr/>
        </p:nvSpPr>
        <p:spPr bwMode="auto">
          <a:xfrm rot="5237612">
            <a:off x="6518275" y="4257675"/>
            <a:ext cx="549275" cy="2155825"/>
          </a:xfrm>
          <a:prstGeom prst="rect">
            <a:avLst/>
          </a:prstGeom>
          <a:noFill/>
          <a:ln w="9525">
            <a:noFill/>
            <a:miter lim="800000"/>
            <a:headEnd/>
            <a:tailEnd/>
          </a:ln>
          <a:effectLst/>
        </p:spPr>
        <p:txBody>
          <a:bodyPr vert="eaVert" wrap="none">
            <a:spAutoFit/>
          </a:bodyPr>
          <a:lstStyle/>
          <a:p>
            <a:r>
              <a:rPr lang="ja-JP" altLang="en-US" sz="2400">
                <a:latin typeface="Times New Roman" pitchFamily="18" charset="0"/>
              </a:rPr>
              <a:t>本質的差はない</a:t>
            </a:r>
          </a:p>
        </p:txBody>
      </p:sp>
      <p:sp>
        <p:nvSpPr>
          <p:cNvPr id="17426" name="Line 18"/>
          <p:cNvSpPr>
            <a:spLocks noChangeShapeType="1"/>
          </p:cNvSpPr>
          <p:nvPr/>
        </p:nvSpPr>
        <p:spPr bwMode="auto">
          <a:xfrm>
            <a:off x="7315200" y="3079750"/>
            <a:ext cx="0" cy="6096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17427" name="Text Box 19"/>
          <p:cNvSpPr txBox="1">
            <a:spLocks noChangeArrowheads="1"/>
          </p:cNvSpPr>
          <p:nvPr/>
        </p:nvSpPr>
        <p:spPr bwMode="auto">
          <a:xfrm>
            <a:off x="7299325" y="2643188"/>
            <a:ext cx="803275" cy="466725"/>
          </a:xfrm>
          <a:prstGeom prst="rect">
            <a:avLst/>
          </a:prstGeom>
          <a:noFill/>
          <a:ln w="9525">
            <a:solidFill>
              <a:srgbClr val="FF0000"/>
            </a:solidFill>
            <a:miter lim="800000"/>
            <a:headEnd/>
            <a:tailEnd/>
          </a:ln>
          <a:effectLst/>
        </p:spPr>
        <p:txBody>
          <a:bodyPr wrap="none">
            <a:spAutoFit/>
          </a:bodyPr>
          <a:lstStyle/>
          <a:p>
            <a:r>
              <a:rPr lang="ja-JP" altLang="en-US" sz="2400">
                <a:solidFill>
                  <a:srgbClr val="FF0000"/>
                </a:solidFill>
                <a:latin typeface="Times New Roman" pitchFamily="18" charset="0"/>
              </a:rPr>
              <a:t>有償</a:t>
            </a:r>
          </a:p>
        </p:txBody>
      </p:sp>
      <p:sp>
        <p:nvSpPr>
          <p:cNvPr id="17428" name="Text Box 20"/>
          <p:cNvSpPr txBox="1">
            <a:spLocks noChangeArrowheads="1"/>
          </p:cNvSpPr>
          <p:nvPr/>
        </p:nvSpPr>
        <p:spPr bwMode="auto">
          <a:xfrm>
            <a:off x="7283450" y="3536950"/>
            <a:ext cx="803275" cy="466725"/>
          </a:xfrm>
          <a:prstGeom prst="rect">
            <a:avLst/>
          </a:prstGeom>
          <a:noFill/>
          <a:ln w="9525">
            <a:solidFill>
              <a:schemeClr val="accent2"/>
            </a:solidFill>
            <a:miter lim="800000"/>
            <a:headEnd/>
            <a:tailEnd/>
          </a:ln>
          <a:effectLst/>
        </p:spPr>
        <p:txBody>
          <a:bodyPr wrap="none">
            <a:spAutoFit/>
          </a:bodyPr>
          <a:lstStyle/>
          <a:p>
            <a:r>
              <a:rPr lang="ja-JP" altLang="en-US" sz="2400">
                <a:solidFill>
                  <a:schemeClr val="accent2"/>
                </a:solidFill>
                <a:latin typeface="Times New Roman" pitchFamily="18" charset="0"/>
              </a:rPr>
              <a:t>無償</a:t>
            </a:r>
          </a:p>
        </p:txBody>
      </p:sp>
      <p:sp>
        <p:nvSpPr>
          <p:cNvPr id="17429" name="Text Box 21"/>
          <p:cNvSpPr txBox="1">
            <a:spLocks noChangeArrowheads="1"/>
          </p:cNvSpPr>
          <p:nvPr/>
        </p:nvSpPr>
        <p:spPr bwMode="auto">
          <a:xfrm>
            <a:off x="3810000" y="3841750"/>
            <a:ext cx="2252663" cy="457200"/>
          </a:xfrm>
          <a:prstGeom prst="rect">
            <a:avLst/>
          </a:prstGeom>
          <a:noFill/>
          <a:ln w="9525">
            <a:noFill/>
            <a:miter lim="800000"/>
            <a:headEnd/>
            <a:tailEnd/>
          </a:ln>
          <a:effectLst/>
        </p:spPr>
        <p:txBody>
          <a:bodyPr wrap="none">
            <a:spAutoFit/>
          </a:bodyPr>
          <a:lstStyle/>
          <a:p>
            <a:r>
              <a:rPr lang="ja-JP" altLang="en-US" sz="2400">
                <a:latin typeface="Times New Roman" pitchFamily="18" charset="0"/>
              </a:rPr>
              <a:t>宿泊料に含める</a:t>
            </a:r>
          </a:p>
        </p:txBody>
      </p:sp>
      <p:sp>
        <p:nvSpPr>
          <p:cNvPr id="17430" name="Text Box 22"/>
          <p:cNvSpPr txBox="1">
            <a:spLocks noChangeArrowheads="1"/>
          </p:cNvSpPr>
          <p:nvPr/>
        </p:nvSpPr>
        <p:spPr bwMode="auto">
          <a:xfrm>
            <a:off x="3646488" y="2317750"/>
            <a:ext cx="2552700" cy="457200"/>
          </a:xfrm>
          <a:prstGeom prst="rect">
            <a:avLst/>
          </a:prstGeom>
          <a:noFill/>
          <a:ln w="9525">
            <a:noFill/>
            <a:miter lim="800000"/>
            <a:headEnd/>
            <a:tailEnd/>
          </a:ln>
          <a:effectLst/>
        </p:spPr>
        <p:txBody>
          <a:bodyPr wrap="none">
            <a:spAutoFit/>
          </a:bodyPr>
          <a:lstStyle/>
          <a:p>
            <a:r>
              <a:rPr lang="ja-JP" altLang="en-US" sz="2400">
                <a:latin typeface="Times New Roman" pitchFamily="18" charset="0"/>
              </a:rPr>
              <a:t>宿泊料に含めない</a:t>
            </a:r>
          </a:p>
        </p:txBody>
      </p:sp>
      <p:sp>
        <p:nvSpPr>
          <p:cNvPr id="17431" name="Text Box 23"/>
          <p:cNvSpPr txBox="1">
            <a:spLocks noChangeArrowheads="1"/>
          </p:cNvSpPr>
          <p:nvPr/>
        </p:nvSpPr>
        <p:spPr bwMode="auto">
          <a:xfrm>
            <a:off x="6932613" y="2514600"/>
            <a:ext cx="458787" cy="1860550"/>
          </a:xfrm>
          <a:prstGeom prst="rect">
            <a:avLst/>
          </a:prstGeom>
          <a:noFill/>
          <a:ln w="9525">
            <a:noFill/>
            <a:miter lim="800000"/>
            <a:headEnd/>
            <a:tailEnd/>
          </a:ln>
          <a:effectLst/>
        </p:spPr>
        <p:txBody>
          <a:bodyPr vert="eaVert" wrap="none">
            <a:spAutoFit/>
          </a:bodyPr>
          <a:lstStyle/>
          <a:p>
            <a:r>
              <a:rPr lang="ja-JP" altLang="en-US">
                <a:latin typeface="Times New Roman" pitchFamily="18" charset="0"/>
              </a:rPr>
              <a:t>経営者のポリシー</a:t>
            </a:r>
            <a:endParaRPr lang="ja-JP" altLang="en-US" sz="2400">
              <a:latin typeface="Times New Roman" pitchFamily="18" charset="0"/>
            </a:endParaRPr>
          </a:p>
        </p:txBody>
      </p:sp>
      <p:sp>
        <p:nvSpPr>
          <p:cNvPr id="17432" name="Text Box 24"/>
          <p:cNvSpPr txBox="1">
            <a:spLocks noChangeArrowheads="1"/>
          </p:cNvSpPr>
          <p:nvPr/>
        </p:nvSpPr>
        <p:spPr bwMode="auto">
          <a:xfrm>
            <a:off x="3857625" y="446088"/>
            <a:ext cx="1565275" cy="925512"/>
          </a:xfrm>
          <a:prstGeom prst="rect">
            <a:avLst/>
          </a:prstGeom>
          <a:noFill/>
          <a:ln w="9525">
            <a:solidFill>
              <a:schemeClr val="tx1"/>
            </a:solidFill>
            <a:prstDash val="dash"/>
            <a:miter lim="800000"/>
            <a:headEnd/>
            <a:tailEnd/>
          </a:ln>
          <a:effectLst/>
        </p:spPr>
        <p:txBody>
          <a:bodyPr wrap="none">
            <a:spAutoFit/>
          </a:bodyPr>
          <a:lstStyle/>
          <a:p>
            <a:pPr algn="ctr"/>
            <a:r>
              <a:rPr lang="ja-JP" altLang="en-US">
                <a:latin typeface="Times New Roman" pitchFamily="18" charset="0"/>
              </a:rPr>
              <a:t>第三者運送人</a:t>
            </a:r>
          </a:p>
          <a:p>
            <a:pPr algn="ctr"/>
            <a:r>
              <a:rPr lang="en-US" altLang="ja-JP">
                <a:latin typeface="Times New Roman" pitchFamily="18" charset="0"/>
              </a:rPr>
              <a:t>(</a:t>
            </a:r>
            <a:r>
              <a:rPr lang="ja-JP" altLang="en-US">
                <a:latin typeface="Times New Roman" pitchFamily="18" charset="0"/>
              </a:rPr>
              <a:t>有償）</a:t>
            </a:r>
          </a:p>
          <a:p>
            <a:pPr algn="ctr"/>
            <a:r>
              <a:rPr lang="ja-JP" altLang="en-US">
                <a:latin typeface="Times New Roman" pitchFamily="18" charset="0"/>
              </a:rPr>
              <a:t>バス、タクシー</a:t>
            </a:r>
            <a:endParaRPr lang="ja-JP" altLang="en-US" sz="2400">
              <a:latin typeface="Times New Roman" pitchFamily="18" charset="0"/>
            </a:endParaRPr>
          </a:p>
        </p:txBody>
      </p:sp>
      <p:sp>
        <p:nvSpPr>
          <p:cNvPr id="17433" name="Text Box 25"/>
          <p:cNvSpPr txBox="1">
            <a:spLocks noChangeArrowheads="1"/>
          </p:cNvSpPr>
          <p:nvPr/>
        </p:nvSpPr>
        <p:spPr bwMode="auto">
          <a:xfrm>
            <a:off x="1943100" y="5581650"/>
            <a:ext cx="1717675" cy="1016000"/>
          </a:xfrm>
          <a:prstGeom prst="rect">
            <a:avLst/>
          </a:prstGeom>
          <a:noFill/>
          <a:ln w="9525">
            <a:solidFill>
              <a:schemeClr val="tx1"/>
            </a:solidFill>
            <a:prstDash val="dash"/>
            <a:miter lim="800000"/>
            <a:headEnd/>
            <a:tailEnd/>
          </a:ln>
          <a:effectLst/>
        </p:spPr>
        <p:txBody>
          <a:bodyPr wrap="none">
            <a:spAutoFit/>
          </a:bodyPr>
          <a:lstStyle/>
          <a:p>
            <a:pPr algn="ctr"/>
            <a:r>
              <a:rPr lang="ja-JP" altLang="en-US">
                <a:latin typeface="Times New Roman" pitchFamily="18" charset="0"/>
              </a:rPr>
              <a:t>第三者運送人</a:t>
            </a:r>
          </a:p>
          <a:p>
            <a:pPr algn="ctr"/>
            <a:r>
              <a:rPr lang="en-US" altLang="ja-JP">
                <a:latin typeface="Times New Roman" pitchFamily="18" charset="0"/>
              </a:rPr>
              <a:t>(</a:t>
            </a:r>
            <a:r>
              <a:rPr lang="ja-JP" altLang="en-US">
                <a:latin typeface="Times New Roman" pitchFamily="18" charset="0"/>
              </a:rPr>
              <a:t>無償）</a:t>
            </a:r>
          </a:p>
          <a:p>
            <a:pPr algn="ctr"/>
            <a:r>
              <a:rPr lang="ja-JP" altLang="en-US" sz="2400">
                <a:latin typeface="Times New Roman" pitchFamily="18" charset="0"/>
              </a:rPr>
              <a:t>現在は自由</a:t>
            </a:r>
          </a:p>
        </p:txBody>
      </p:sp>
      <p:sp>
        <p:nvSpPr>
          <p:cNvPr id="17434" name="AutoShape 26"/>
          <p:cNvSpPr>
            <a:spLocks noChangeArrowheads="1"/>
          </p:cNvSpPr>
          <p:nvPr/>
        </p:nvSpPr>
        <p:spPr bwMode="auto">
          <a:xfrm>
            <a:off x="5422900" y="790575"/>
            <a:ext cx="1511300" cy="504825"/>
          </a:xfrm>
          <a:prstGeom prst="leftArrow">
            <a:avLst>
              <a:gd name="adj1" fmla="val 50000"/>
              <a:gd name="adj2" fmla="val 74843"/>
            </a:avLst>
          </a:prstGeom>
          <a:noFill/>
          <a:ln w="9525">
            <a:solidFill>
              <a:schemeClr val="tx1"/>
            </a:solidFill>
            <a:miter lim="800000"/>
            <a:headEnd/>
            <a:tailEnd/>
          </a:ln>
          <a:effectLst/>
        </p:spPr>
        <p:txBody>
          <a:bodyPr wrap="none" anchor="ctr"/>
          <a:lstStyle/>
          <a:p>
            <a:pPr algn="ctr"/>
            <a:r>
              <a:rPr lang="ja-JP" altLang="en-US" sz="1400">
                <a:latin typeface="Times New Roman" pitchFamily="18" charset="0"/>
              </a:rPr>
              <a:t>道路運送法の規制</a:t>
            </a:r>
          </a:p>
        </p:txBody>
      </p:sp>
      <p:sp>
        <p:nvSpPr>
          <p:cNvPr id="17435" name="AutoShape 27"/>
          <p:cNvSpPr>
            <a:spLocks noChangeArrowheads="1"/>
          </p:cNvSpPr>
          <p:nvPr/>
        </p:nvSpPr>
        <p:spPr bwMode="auto">
          <a:xfrm rot="-2358450">
            <a:off x="6869113" y="692150"/>
            <a:ext cx="1512887" cy="504825"/>
          </a:xfrm>
          <a:prstGeom prst="leftArrow">
            <a:avLst>
              <a:gd name="adj1" fmla="val 50000"/>
              <a:gd name="adj2" fmla="val 74921"/>
            </a:avLst>
          </a:prstGeom>
          <a:noFill/>
          <a:ln w="9525">
            <a:solidFill>
              <a:schemeClr val="tx1"/>
            </a:solidFill>
            <a:miter lim="800000"/>
            <a:headEnd/>
            <a:tailEnd/>
          </a:ln>
          <a:effectLst/>
        </p:spPr>
        <p:txBody>
          <a:bodyPr wrap="none" anchor="ctr"/>
          <a:lstStyle/>
          <a:p>
            <a:pPr algn="ctr"/>
            <a:r>
              <a:rPr lang="ja-JP" altLang="en-US" sz="1400">
                <a:latin typeface="Times New Roman" pitchFamily="18" charset="0"/>
              </a:rPr>
              <a:t>税法等の規制</a:t>
            </a:r>
          </a:p>
        </p:txBody>
      </p:sp>
      <p:sp>
        <p:nvSpPr>
          <p:cNvPr id="17436" name="Text Box 28"/>
          <p:cNvSpPr txBox="1">
            <a:spLocks noChangeArrowheads="1"/>
          </p:cNvSpPr>
          <p:nvPr/>
        </p:nvSpPr>
        <p:spPr bwMode="auto">
          <a:xfrm>
            <a:off x="141288" y="138113"/>
            <a:ext cx="2070100" cy="881062"/>
          </a:xfrm>
          <a:prstGeom prst="rect">
            <a:avLst/>
          </a:prstGeom>
          <a:solidFill>
            <a:srgbClr val="FFFF00"/>
          </a:solidFill>
          <a:ln w="57150" cmpd="thinThick">
            <a:solidFill>
              <a:schemeClr val="tx1"/>
            </a:solidFill>
            <a:miter lim="800000"/>
            <a:headEnd/>
            <a:tailEnd/>
          </a:ln>
          <a:effectLst/>
        </p:spPr>
        <p:txBody>
          <a:bodyPr wrap="none">
            <a:spAutoFit/>
          </a:bodyPr>
          <a:lstStyle/>
          <a:p>
            <a:r>
              <a:rPr lang="ja-JP" altLang="en-US" sz="4800" dirty="0">
                <a:latin typeface="Times New Roman" pitchFamily="18" charset="0"/>
              </a:rPr>
              <a:t>宿泊料</a:t>
            </a:r>
          </a:p>
        </p:txBody>
      </p:sp>
      <p:sp>
        <p:nvSpPr>
          <p:cNvPr id="17437" name="Text Box 29"/>
          <p:cNvSpPr txBox="1">
            <a:spLocks noChangeArrowheads="1"/>
          </p:cNvSpPr>
          <p:nvPr/>
        </p:nvSpPr>
        <p:spPr bwMode="auto">
          <a:xfrm>
            <a:off x="4184650" y="5911850"/>
            <a:ext cx="3968750" cy="641350"/>
          </a:xfrm>
          <a:prstGeom prst="rect">
            <a:avLst/>
          </a:prstGeom>
          <a:noFill/>
          <a:ln w="9525">
            <a:noFill/>
            <a:miter lim="800000"/>
            <a:headEnd/>
            <a:tailEnd/>
          </a:ln>
          <a:effectLst/>
        </p:spPr>
        <p:txBody>
          <a:bodyPr wrap="none">
            <a:spAutoFit/>
          </a:bodyPr>
          <a:lstStyle/>
          <a:p>
            <a:r>
              <a:rPr lang="ja-JP" altLang="en-US">
                <a:latin typeface="Times New Roman" pitchFamily="18" charset="0"/>
              </a:rPr>
              <a:t>利用者が自分で掛ける保険料</a:t>
            </a:r>
          </a:p>
          <a:p>
            <a:r>
              <a:rPr lang="ja-JP" altLang="en-US">
                <a:latin typeface="Times New Roman" pitchFamily="18" charset="0"/>
              </a:rPr>
              <a:t>自分で支払う高速道路料金等の扱い？</a:t>
            </a:r>
            <a:endParaRPr lang="ja-JP" altLang="en-US" sz="2400">
              <a:latin typeface="Times New Roman" pitchFamily="18" charset="0"/>
            </a:endParaRPr>
          </a:p>
        </p:txBody>
      </p:sp>
      <p:sp>
        <p:nvSpPr>
          <p:cNvPr id="17438" name="Line 30"/>
          <p:cNvSpPr>
            <a:spLocks noChangeShapeType="1"/>
          </p:cNvSpPr>
          <p:nvPr/>
        </p:nvSpPr>
        <p:spPr bwMode="auto">
          <a:xfrm flipV="1">
            <a:off x="7315200" y="5486400"/>
            <a:ext cx="0" cy="6096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7439" name="Text Box 31"/>
          <p:cNvSpPr txBox="1">
            <a:spLocks noChangeArrowheads="1"/>
          </p:cNvSpPr>
          <p:nvPr/>
        </p:nvSpPr>
        <p:spPr bwMode="auto">
          <a:xfrm>
            <a:off x="352425" y="1219200"/>
            <a:ext cx="561975" cy="2316163"/>
          </a:xfrm>
          <a:prstGeom prst="rect">
            <a:avLst/>
          </a:prstGeom>
          <a:noFill/>
          <a:ln w="12700">
            <a:solidFill>
              <a:schemeClr val="tx1"/>
            </a:solidFill>
            <a:miter lim="800000"/>
            <a:headEnd/>
            <a:tailEnd/>
          </a:ln>
          <a:effectLst/>
        </p:spPr>
        <p:txBody>
          <a:bodyPr vert="eaVert" wrap="none">
            <a:spAutoFit/>
          </a:bodyPr>
          <a:lstStyle/>
          <a:p>
            <a:r>
              <a:rPr lang="ja-JP" altLang="en-US" sz="2400">
                <a:latin typeface="Times New Roman" pitchFamily="18" charset="0"/>
              </a:rPr>
              <a:t>登録ホテル・旅館</a:t>
            </a:r>
          </a:p>
        </p:txBody>
      </p:sp>
      <p:sp>
        <p:nvSpPr>
          <p:cNvPr id="17440" name="Text Box 32"/>
          <p:cNvSpPr txBox="1">
            <a:spLocks noChangeArrowheads="1"/>
          </p:cNvSpPr>
          <p:nvPr/>
        </p:nvSpPr>
        <p:spPr bwMode="auto">
          <a:xfrm>
            <a:off x="352425" y="4114800"/>
            <a:ext cx="561975" cy="1628775"/>
          </a:xfrm>
          <a:prstGeom prst="rect">
            <a:avLst/>
          </a:prstGeom>
          <a:noFill/>
          <a:ln w="12700">
            <a:solidFill>
              <a:schemeClr val="tx1"/>
            </a:solidFill>
            <a:miter lim="800000"/>
            <a:headEnd/>
            <a:tailEnd/>
          </a:ln>
          <a:effectLst/>
        </p:spPr>
        <p:txBody>
          <a:bodyPr vert="eaVert" wrap="none">
            <a:spAutoFit/>
          </a:bodyPr>
          <a:lstStyle/>
          <a:p>
            <a:r>
              <a:rPr lang="ja-JP" altLang="en-US" sz="2400">
                <a:latin typeface="Times New Roman" pitchFamily="18" charset="0"/>
              </a:rPr>
              <a:t>自治体経営</a:t>
            </a:r>
          </a:p>
        </p:txBody>
      </p:sp>
      <p:sp>
        <p:nvSpPr>
          <p:cNvPr id="17441" name="Line 33"/>
          <p:cNvSpPr>
            <a:spLocks noChangeShapeType="1"/>
          </p:cNvSpPr>
          <p:nvPr/>
        </p:nvSpPr>
        <p:spPr bwMode="auto">
          <a:xfrm>
            <a:off x="914400" y="2057400"/>
            <a:ext cx="685800" cy="914400"/>
          </a:xfrm>
          <a:prstGeom prst="line">
            <a:avLst/>
          </a:prstGeom>
          <a:noFill/>
          <a:ln w="9525">
            <a:solidFill>
              <a:schemeClr val="tx1"/>
            </a:solidFill>
            <a:round/>
            <a:headEnd/>
            <a:tailEnd type="triangle" w="med" len="med"/>
          </a:ln>
          <a:effectLst/>
        </p:spPr>
        <p:txBody>
          <a:bodyPr/>
          <a:lstStyle/>
          <a:p>
            <a:endParaRPr lang="ja-JP" altLang="en-US"/>
          </a:p>
        </p:txBody>
      </p:sp>
      <p:sp>
        <p:nvSpPr>
          <p:cNvPr id="17442" name="Line 34"/>
          <p:cNvSpPr>
            <a:spLocks noChangeShapeType="1"/>
          </p:cNvSpPr>
          <p:nvPr/>
        </p:nvSpPr>
        <p:spPr bwMode="auto">
          <a:xfrm flipV="1">
            <a:off x="990600" y="3962400"/>
            <a:ext cx="533400" cy="1219200"/>
          </a:xfrm>
          <a:prstGeom prst="line">
            <a:avLst/>
          </a:prstGeom>
          <a:noFill/>
          <a:ln w="9525">
            <a:solidFill>
              <a:schemeClr val="tx1"/>
            </a:solidFill>
            <a:round/>
            <a:headEnd/>
            <a:tailEnd type="triangle" w="med" len="med"/>
          </a:ln>
          <a:effectLst/>
        </p:spPr>
        <p:txBody>
          <a:bodyPr/>
          <a:lstStyle/>
          <a:p>
            <a:endParaRPr lang="ja-JP" altLang="en-US"/>
          </a:p>
        </p:txBody>
      </p:sp>
      <p:sp>
        <p:nvSpPr>
          <p:cNvPr id="17443" name="Text Box 35"/>
          <p:cNvSpPr txBox="1">
            <a:spLocks noChangeArrowheads="1"/>
          </p:cNvSpPr>
          <p:nvPr/>
        </p:nvSpPr>
        <p:spPr bwMode="auto">
          <a:xfrm>
            <a:off x="914400" y="3886200"/>
            <a:ext cx="549275" cy="701675"/>
          </a:xfrm>
          <a:prstGeom prst="rect">
            <a:avLst/>
          </a:prstGeom>
          <a:noFill/>
          <a:ln w="9525">
            <a:noFill/>
            <a:miter lim="800000"/>
            <a:headEnd/>
            <a:tailEnd/>
          </a:ln>
          <a:effectLst/>
        </p:spPr>
        <p:txBody>
          <a:bodyPr vert="eaVert" wrap="none">
            <a:spAutoFit/>
          </a:bodyPr>
          <a:lstStyle/>
          <a:p>
            <a:r>
              <a:rPr lang="ja-JP" altLang="en-US" sz="2400">
                <a:latin typeface="Times New Roman" pitchFamily="18" charset="0"/>
              </a:rPr>
              <a:t>条例</a:t>
            </a:r>
          </a:p>
        </p:txBody>
      </p:sp>
      <p:sp>
        <p:nvSpPr>
          <p:cNvPr id="17444" name="Text Box 36"/>
          <p:cNvSpPr txBox="1">
            <a:spLocks noChangeArrowheads="1"/>
          </p:cNvSpPr>
          <p:nvPr/>
        </p:nvSpPr>
        <p:spPr bwMode="auto">
          <a:xfrm>
            <a:off x="1000125" y="2346325"/>
            <a:ext cx="549275" cy="1311275"/>
          </a:xfrm>
          <a:prstGeom prst="rect">
            <a:avLst/>
          </a:prstGeom>
          <a:noFill/>
          <a:ln w="9525">
            <a:noFill/>
            <a:miter lim="800000"/>
            <a:headEnd/>
            <a:tailEnd/>
          </a:ln>
          <a:effectLst/>
        </p:spPr>
        <p:txBody>
          <a:bodyPr vert="eaVert" wrap="none">
            <a:spAutoFit/>
          </a:bodyPr>
          <a:lstStyle/>
          <a:p>
            <a:r>
              <a:rPr lang="ja-JP" altLang="en-US" sz="2400">
                <a:latin typeface="Times New Roman" pitchFamily="18" charset="0"/>
              </a:rPr>
              <a:t>届出公示</a:t>
            </a:r>
          </a:p>
        </p:txBody>
      </p:sp>
      <p:sp>
        <p:nvSpPr>
          <p:cNvPr id="17445" name="Oval 37"/>
          <p:cNvSpPr>
            <a:spLocks noChangeArrowheads="1"/>
          </p:cNvSpPr>
          <p:nvPr/>
        </p:nvSpPr>
        <p:spPr bwMode="auto">
          <a:xfrm>
            <a:off x="2514600" y="76200"/>
            <a:ext cx="685800" cy="838200"/>
          </a:xfrm>
          <a:prstGeom prst="ellipse">
            <a:avLst/>
          </a:prstGeom>
          <a:noFill/>
          <a:ln w="9525">
            <a:solidFill>
              <a:srgbClr val="008080"/>
            </a:solidFill>
            <a:round/>
            <a:headEnd/>
            <a:tailEnd/>
          </a:ln>
          <a:effectLst/>
        </p:spPr>
        <p:txBody>
          <a:bodyPr wrap="none" anchor="ctr"/>
          <a:lstStyle/>
          <a:p>
            <a:pPr algn="ctr"/>
            <a:r>
              <a:rPr lang="ja-JP" altLang="en-US" sz="2400">
                <a:latin typeface="Times New Roman" pitchFamily="18" charset="0"/>
              </a:rPr>
              <a:t>食事</a:t>
            </a:r>
          </a:p>
        </p:txBody>
      </p:sp>
      <p:sp>
        <p:nvSpPr>
          <p:cNvPr id="17446" name="AutoShape 38"/>
          <p:cNvSpPr>
            <a:spLocks noChangeArrowheads="1"/>
          </p:cNvSpPr>
          <p:nvPr/>
        </p:nvSpPr>
        <p:spPr bwMode="auto">
          <a:xfrm rot="1243553">
            <a:off x="2057400" y="533400"/>
            <a:ext cx="609600" cy="2514600"/>
          </a:xfrm>
          <a:prstGeom prst="upDownArrow">
            <a:avLst>
              <a:gd name="adj1" fmla="val 50000"/>
              <a:gd name="adj2" fmla="val 82500"/>
            </a:avLst>
          </a:prstGeom>
          <a:noFill/>
          <a:ln w="9525">
            <a:solidFill>
              <a:srgbClr val="008080"/>
            </a:solidFill>
            <a:miter lim="800000"/>
            <a:headEnd/>
            <a:tailEnd/>
          </a:ln>
          <a:effectLst/>
        </p:spPr>
        <p:txBody>
          <a:bodyPr vert="eaVert" wrap="none" anchor="ctr"/>
          <a:lstStyle/>
          <a:p>
            <a:pPr algn="ctr"/>
            <a:r>
              <a:rPr lang="ja-JP" altLang="en-US">
                <a:solidFill>
                  <a:schemeClr val="accent2"/>
                </a:solidFill>
                <a:latin typeface="Times New Roman" pitchFamily="18" charset="0"/>
              </a:rPr>
              <a:t>旅館業法では分離</a:t>
            </a:r>
          </a:p>
        </p:txBody>
      </p:sp>
      <p:sp>
        <p:nvSpPr>
          <p:cNvPr id="17447" name="Oval 39"/>
          <p:cNvSpPr>
            <a:spLocks noChangeArrowheads="1"/>
          </p:cNvSpPr>
          <p:nvPr/>
        </p:nvSpPr>
        <p:spPr bwMode="auto">
          <a:xfrm>
            <a:off x="1524000" y="4572000"/>
            <a:ext cx="1219200" cy="533400"/>
          </a:xfrm>
          <a:prstGeom prst="ellipse">
            <a:avLst/>
          </a:prstGeom>
          <a:solidFill>
            <a:srgbClr val="FFFFCC"/>
          </a:solidFill>
          <a:ln w="9525">
            <a:solidFill>
              <a:schemeClr val="tx1"/>
            </a:solidFill>
            <a:round/>
            <a:headEnd/>
            <a:tailEnd/>
          </a:ln>
          <a:effectLst/>
        </p:spPr>
        <p:txBody>
          <a:bodyPr wrap="none" anchor="ctr"/>
          <a:lstStyle/>
          <a:p>
            <a:pPr algn="ctr"/>
            <a:r>
              <a:rPr lang="ja-JP" altLang="en-US" sz="1600">
                <a:latin typeface="Times New Roman" pitchFamily="18" charset="0"/>
              </a:rPr>
              <a:t>引受義務あり</a:t>
            </a:r>
          </a:p>
        </p:txBody>
      </p:sp>
      <p:sp>
        <p:nvSpPr>
          <p:cNvPr id="17448" name="Oval 40"/>
          <p:cNvSpPr>
            <a:spLocks noChangeArrowheads="1"/>
          </p:cNvSpPr>
          <p:nvPr/>
        </p:nvSpPr>
        <p:spPr bwMode="auto">
          <a:xfrm>
            <a:off x="3124200" y="-76200"/>
            <a:ext cx="1219200" cy="533400"/>
          </a:xfrm>
          <a:prstGeom prst="ellipse">
            <a:avLst/>
          </a:prstGeom>
          <a:solidFill>
            <a:srgbClr val="FFFFCC"/>
          </a:solidFill>
          <a:ln w="9525">
            <a:solidFill>
              <a:srgbClr val="008080"/>
            </a:solidFill>
            <a:round/>
            <a:headEnd/>
            <a:tailEnd/>
          </a:ln>
          <a:effectLst/>
        </p:spPr>
        <p:txBody>
          <a:bodyPr wrap="none" anchor="ctr"/>
          <a:lstStyle/>
          <a:p>
            <a:pPr algn="ctr"/>
            <a:r>
              <a:rPr lang="ja-JP" altLang="en-US" sz="1600">
                <a:latin typeface="Times New Roman" pitchFamily="18" charset="0"/>
              </a:rPr>
              <a:t>引受義務なし</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宿泊料金規制</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旅館業法は宿泊業を事業として規定する法律とはなったものの、宿泊契約に関する規定は整備されておらず、宿泊契約の基本となる宿泊料金に関する規定も存在しない。これに対して、国際観光ホテル整備法に基づく登録を受けるホテル業、旅館業を営む者は同法の規定する料金規制等を受けることとなる。</a:t>
            </a:r>
          </a:p>
          <a:p>
            <a:r>
              <a:rPr lang="en-US" altLang="ja-JP" dirty="0" smtClean="0"/>
              <a:t>1964</a:t>
            </a:r>
            <a:r>
              <a:rPr lang="ja-JP" altLang="ja-JP" dirty="0" smtClean="0"/>
              <a:t>年東京オリンピックを控え、外国の旅客の接遇の充実に資するため、登録ホテルあるいは登録旅館について</a:t>
            </a:r>
            <a:r>
              <a:rPr lang="ja-JP" altLang="ja-JP" dirty="0" smtClean="0">
                <a:solidFill>
                  <a:srgbClr val="FF0000"/>
                </a:solidFill>
              </a:rPr>
              <a:t>宿泊約款に関する制度が規定</a:t>
            </a:r>
            <a:r>
              <a:rPr lang="ja-JP" altLang="ja-JP" dirty="0" smtClean="0"/>
              <a:t>された。それまでは国際観光ホテル整備法においては</a:t>
            </a:r>
            <a:r>
              <a:rPr lang="ja-JP" altLang="ja-JP" dirty="0" smtClean="0">
                <a:solidFill>
                  <a:srgbClr val="FF0000"/>
                </a:solidFill>
              </a:rPr>
              <a:t>料金の公示のみ義務</a:t>
            </a:r>
            <a:r>
              <a:rPr lang="ja-JP" altLang="ja-JP" dirty="0" smtClean="0"/>
              <a:t>づけられていたが、改正法により約款、料金とともに届出・公示されることとなった（外客接遇上不適当なときは変更命令が出せる</a:t>
            </a:r>
            <a:r>
              <a:rPr lang="en-US" altLang="ja-JP" baseline="30000" dirty="0" smtClean="0"/>
              <a:t>(5)</a:t>
            </a:r>
            <a:r>
              <a:rPr lang="ja-JP" altLang="ja-JP" dirty="0" smtClean="0"/>
              <a:t>）。これに違反した場合は</a:t>
            </a:r>
            <a:r>
              <a:rPr lang="en-US" altLang="ja-JP" dirty="0" smtClean="0"/>
              <a:t>20</a:t>
            </a:r>
            <a:r>
              <a:rPr lang="ja-JP" altLang="ja-JP" dirty="0" smtClean="0"/>
              <a:t>万円以下の罰金となっている。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w="57150">
            <a:solidFill>
              <a:schemeClr val="tx1">
                <a:lumMod val="95000"/>
                <a:lumOff val="5000"/>
              </a:schemeClr>
            </a:solidFill>
          </a:ln>
        </p:spPr>
        <p:txBody>
          <a:bodyPr/>
          <a:lstStyle/>
          <a:p>
            <a:r>
              <a:rPr lang="ja-JP" altLang="ja-JP" dirty="0" smtClean="0"/>
              <a:t>医療</a:t>
            </a:r>
            <a:r>
              <a:rPr lang="ja-JP" altLang="en-US" dirty="0" smtClean="0"/>
              <a:t>介護</a:t>
            </a:r>
            <a:r>
              <a:rPr lang="ja-JP" altLang="ja-JP" dirty="0" smtClean="0"/>
              <a:t>施設</a:t>
            </a:r>
            <a:r>
              <a:rPr lang="ja-JP" altLang="en-US" dirty="0" smtClean="0"/>
              <a:t>、教育施設等</a:t>
            </a:r>
            <a:endParaRPr kumimoji="1" lang="ja-JP" altLang="en-US" dirty="0"/>
          </a:p>
        </p:txBody>
      </p:sp>
      <p:sp>
        <p:nvSpPr>
          <p:cNvPr id="3" name="コンテンツ プレースホルダ 2"/>
          <p:cNvSpPr>
            <a:spLocks noGrp="1"/>
          </p:cNvSpPr>
          <p:nvPr>
            <p:ph idx="1"/>
          </p:nvPr>
        </p:nvSpPr>
        <p:spPr>
          <a:xfrm>
            <a:off x="179512" y="1600200"/>
            <a:ext cx="8784976" cy="5069160"/>
          </a:xfrm>
        </p:spPr>
        <p:txBody>
          <a:bodyPr>
            <a:normAutofit fontScale="85000" lnSpcReduction="20000"/>
          </a:bodyPr>
          <a:lstStyle/>
          <a:p>
            <a:r>
              <a:rPr lang="ja-JP" altLang="ja-JP" dirty="0" smtClean="0"/>
              <a:t>治療の一環として医療施設が入院サービスを提供する場合、教育の一環として教育施設が入寮サービスを提供する場合、会社が福利厚生として社員寮サービスを提供する場合等は、必ずしも旅館業法の宿泊サービスとはみなされない。</a:t>
            </a:r>
            <a:endParaRPr lang="en-US" altLang="ja-JP" dirty="0" smtClean="0"/>
          </a:p>
          <a:p>
            <a:r>
              <a:rPr lang="ja-JP" altLang="ja-JP" dirty="0" smtClean="0"/>
              <a:t>しかしながら、生活の高度化により、治療、教育等も日常生活の中に溶け込みつつあり、旅館業法に規定される旅館、ホテルにおいても、「生きがい対応型デイサービス」といった形で新たなサービスとして提供され始めている。</a:t>
            </a:r>
            <a:endParaRPr lang="en-US" altLang="ja-JP" dirty="0" smtClean="0"/>
          </a:p>
          <a:p>
            <a:r>
              <a:rPr lang="ja-JP" altLang="ja-JP" dirty="0" smtClean="0"/>
              <a:t>高齢化時代、生涯学習時代において、これまで宿泊施設とされてきた施設において、旅行者に対する宿泊サービスを主体としたものと生活者に対する教育、医療、介護サービス等を主体としたものとの混在化の進展が予想され、宿泊業の再構築の必要性が予想される。</a:t>
            </a:r>
            <a:endParaRPr lang="ja-JP" alt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chemeClr val="accent1">
              <a:lumMod val="20000"/>
              <a:lumOff val="80000"/>
            </a:schemeClr>
          </a:solidFill>
          <a:ln w="57150">
            <a:solidFill>
              <a:schemeClr val="tx1">
                <a:lumMod val="95000"/>
                <a:lumOff val="5000"/>
              </a:schemeClr>
            </a:solidFill>
          </a:ln>
        </p:spPr>
        <p:txBody>
          <a:bodyPr/>
          <a:lstStyle/>
          <a:p>
            <a:r>
              <a:rPr lang="ja-JP" altLang="ja-JP" b="1" dirty="0" smtClean="0"/>
              <a:t>宿泊施設と居住施設　</a:t>
            </a:r>
            <a:endParaRPr kumimoji="1" lang="ja-JP" altLang="en-US" dirty="0"/>
          </a:p>
        </p:txBody>
      </p:sp>
      <p:sp>
        <p:nvSpPr>
          <p:cNvPr id="3" name="コンテンツ プレースホルダ 2"/>
          <p:cNvSpPr>
            <a:spLocks noGrp="1"/>
          </p:cNvSpPr>
          <p:nvPr>
            <p:ph idx="1"/>
          </p:nvPr>
        </p:nvSpPr>
        <p:spPr>
          <a:xfrm>
            <a:off x="179512" y="1196752"/>
            <a:ext cx="8964488" cy="5661248"/>
          </a:xfrm>
        </p:spPr>
        <p:txBody>
          <a:bodyPr>
            <a:normAutofit fontScale="77500" lnSpcReduction="20000"/>
          </a:bodyPr>
          <a:lstStyle/>
          <a:p>
            <a:r>
              <a:rPr lang="ja-JP" altLang="ja-JP" dirty="0" smtClean="0"/>
              <a:t>現行旅行業法は旅館業に下宿営業を含めているが、これは戦前における宿屋取締制度を実質的に引き継ぐ形で旅館業法が成立したことによる。</a:t>
            </a:r>
            <a:endParaRPr lang="en-US" altLang="ja-JP" dirty="0" smtClean="0"/>
          </a:p>
          <a:p>
            <a:r>
              <a:rPr lang="en-US" altLang="ja-JP" dirty="0" smtClean="0"/>
              <a:t>1948</a:t>
            </a:r>
            <a:r>
              <a:rPr lang="ja-JP" altLang="ja-JP" dirty="0" smtClean="0"/>
              <a:t>年の制定時は、「下宿」とは「</a:t>
            </a:r>
            <a:r>
              <a:rPr lang="ja-JP" altLang="ja-JP" dirty="0" smtClean="0">
                <a:solidFill>
                  <a:srgbClr val="FF0000"/>
                </a:solidFill>
              </a:rPr>
              <a:t>一週以上の期間を単位</a:t>
            </a:r>
            <a:r>
              <a:rPr lang="ja-JP" altLang="ja-JP" dirty="0" smtClean="0"/>
              <a:t>とする宿泊料又は室料を受けて人を宿泊させる施設で、都道府県知事の定める下宿としての基準に合うものをいう」と規定していたが、</a:t>
            </a:r>
            <a:r>
              <a:rPr lang="en-US" altLang="ja-JP" dirty="0" smtClean="0"/>
              <a:t>1957</a:t>
            </a:r>
            <a:r>
              <a:rPr lang="ja-JP" altLang="ja-JP" dirty="0" smtClean="0"/>
              <a:t>年改正により「施設を設け、</a:t>
            </a:r>
            <a:r>
              <a:rPr lang="ja-JP" altLang="ja-JP" dirty="0" smtClean="0">
                <a:solidFill>
                  <a:srgbClr val="FF0000"/>
                </a:solidFill>
              </a:rPr>
              <a:t>一月以上</a:t>
            </a:r>
            <a:r>
              <a:rPr lang="ja-JP" altLang="ja-JP" dirty="0" smtClean="0"/>
              <a:t>の期間を単位とする宿泊料を受けて、人を宿泊させる」ものを下宿営業というと改正された。</a:t>
            </a:r>
            <a:endParaRPr lang="en-US" altLang="ja-JP" dirty="0" smtClean="0"/>
          </a:p>
          <a:p>
            <a:r>
              <a:rPr lang="ja-JP" altLang="ja-JP" dirty="0" smtClean="0"/>
              <a:t>旅館業法</a:t>
            </a:r>
            <a:r>
              <a:rPr lang="en-US" altLang="ja-JP" dirty="0" smtClean="0"/>
              <a:t>2</a:t>
            </a:r>
            <a:r>
              <a:rPr lang="ja-JP" altLang="ja-JP" dirty="0" smtClean="0"/>
              <a:t>条では、ホテル営業、旅館営業とは、宿泊料を受けて、人を宿泊させる営業で、簡易宿所営業及び下宿営業以外のものをいうと規定しており、下宿営業に該当すれば、旅館営業には分類されない。一ヶ月以上宿泊契約をするものを主体として営業を行えば、○○旅館という名称を用いたとしても旅館業法上は下宿と分類される（この場合、旅館営業、ホテル営業及び簡易宿所営業を営む者が下宿営業を行うときは旅館業法の許可は不要とされ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旅館業法の宿泊引受義務</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旅館業法は営業許可制となっており、同法第</a:t>
            </a:r>
            <a:r>
              <a:rPr lang="en-US" altLang="ja-JP" dirty="0" smtClean="0"/>
              <a:t>5</a:t>
            </a:r>
            <a:r>
              <a:rPr lang="ja-JP" altLang="ja-JP" dirty="0" smtClean="0"/>
              <a:t>条で締約強制が行われ、宿泊しようとする者が伝染性の疾病に</a:t>
            </a:r>
            <a:r>
              <a:rPr lang="ja-JP" altLang="ja-JP" dirty="0" err="1" smtClean="0"/>
              <a:t>か</a:t>
            </a:r>
            <a:r>
              <a:rPr lang="ja-JP" altLang="ja-JP" dirty="0" smtClean="0"/>
              <a:t>かつていると明らかに認められるとき、宿泊しようとする者がとばく、その他の違法行為又は風紀を乱す行為をする虞があると認められるとき、宿泊施設に余裕がないときその他都道府県が条例で定める事由があるとき以外は、宿泊を拒むことは出来ないこととなっている。</a:t>
            </a:r>
            <a:endParaRPr lang="en-US" altLang="ja-JP" dirty="0" smtClean="0"/>
          </a:p>
          <a:p>
            <a:endParaRPr lang="ja-JP" altLang="ja-JP" dirty="0" smtClean="0"/>
          </a:p>
          <a:p>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solidFill>
          </a:ln>
        </p:spPr>
        <p:txBody>
          <a:bodyPr>
            <a:normAutofit/>
          </a:bodyPr>
          <a:lstStyle/>
          <a:p>
            <a:r>
              <a:rPr lang="ja-JP" altLang="en-US" dirty="0" smtClean="0"/>
              <a:t>交通機関の運送</a:t>
            </a:r>
            <a:r>
              <a:rPr lang="ja-JP" altLang="ja-JP" dirty="0" smtClean="0"/>
              <a:t>引受義務</a:t>
            </a:r>
            <a:r>
              <a:rPr lang="ja-JP" altLang="en-US" dirty="0" smtClean="0"/>
              <a:t>の廃止</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77500" lnSpcReduction="20000"/>
          </a:bodyPr>
          <a:lstStyle/>
          <a:p>
            <a:r>
              <a:rPr lang="ja-JP" altLang="ja-JP" dirty="0" smtClean="0"/>
              <a:t>交通機関の場合、運送引受義務が数量規制（免許制度等）とセットになって制度形成されている。従って数量規制が廃止される場合に運送引受義務も廃止される。道路運送法による貨物自動車運送事業の規制緩和により運送引受条項が廃止されている。</a:t>
            </a:r>
            <a:endParaRPr lang="en-US" altLang="ja-JP" dirty="0" smtClean="0"/>
          </a:p>
          <a:p>
            <a:r>
              <a:rPr lang="ja-JP" altLang="ja-JP" dirty="0" smtClean="0"/>
              <a:t>交通機関、通信手段が発達し「住んで</a:t>
            </a:r>
            <a:r>
              <a:rPr lang="ja-JP" altLang="ja-JP" dirty="0" err="1" smtClean="0"/>
              <a:t>良し、</a:t>
            </a:r>
            <a:r>
              <a:rPr lang="ja-JP" altLang="ja-JP" dirty="0" smtClean="0"/>
              <a:t>訪れて</a:t>
            </a:r>
            <a:r>
              <a:rPr lang="ja-JP" altLang="ja-JP" dirty="0" err="1" smtClean="0"/>
              <a:t>良し</a:t>
            </a:r>
            <a:r>
              <a:rPr lang="ja-JP" altLang="ja-JP" dirty="0" smtClean="0"/>
              <a:t>」の時代、宿泊サービスは特殊扱いされるサービスではなくなっている。「特別の除外例以外は宿泊を拒んではならないというところまで営業者を拘束していいのものであるかどうかという点について疑問を持つ」（</a:t>
            </a:r>
            <a:r>
              <a:rPr lang="en-US" altLang="ja-JP" dirty="0" smtClean="0"/>
              <a:t>1957</a:t>
            </a:r>
            <a:r>
              <a:rPr lang="ja-JP" altLang="ja-JP" dirty="0" smtClean="0"/>
              <a:t>年</a:t>
            </a:r>
            <a:r>
              <a:rPr lang="en-US" altLang="ja-JP" dirty="0" smtClean="0"/>
              <a:t>4</a:t>
            </a:r>
            <a:r>
              <a:rPr lang="ja-JP" altLang="ja-JP" dirty="0" smtClean="0"/>
              <a:t>月</a:t>
            </a:r>
            <a:r>
              <a:rPr lang="en-US" altLang="ja-JP" dirty="0" smtClean="0"/>
              <a:t>18</a:t>
            </a:r>
            <a:r>
              <a:rPr lang="ja-JP" altLang="ja-JP" dirty="0" smtClean="0"/>
              <a:t>日参議院社会労働委員会高野一夫）「今後外客を誘致しなければならない日本の国際観光ホテルを考えました場合に、この第</a:t>
            </a:r>
            <a:r>
              <a:rPr lang="en-US" altLang="ja-JP" dirty="0" smtClean="0"/>
              <a:t>5</a:t>
            </a:r>
            <a:r>
              <a:rPr lang="ja-JP" altLang="ja-JP" dirty="0" smtClean="0"/>
              <a:t>条の運営の仕方は非常に問題になる場合が多々あろうかと思います」（</a:t>
            </a:r>
            <a:r>
              <a:rPr lang="en-US" altLang="ja-JP" dirty="0" smtClean="0"/>
              <a:t>1957</a:t>
            </a:r>
            <a:r>
              <a:rPr lang="ja-JP" altLang="ja-JP" dirty="0" smtClean="0"/>
              <a:t>年４月</a:t>
            </a:r>
            <a:r>
              <a:rPr lang="en-US" altLang="ja-JP" dirty="0" smtClean="0"/>
              <a:t>25</a:t>
            </a:r>
            <a:r>
              <a:rPr lang="ja-JP" altLang="ja-JP" dirty="0" smtClean="0"/>
              <a:t>日参議院社会労働委員会高野一夫）と国会でも論議されており、制度論としては、講学上の許可制度のもと、参入規制もない事業に対して引受義務を課すことは問題がある。</a:t>
            </a:r>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ＳＡＲＳ等</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このような義務は同じ営業許可制にある飲食店には課せられていない。黒川温泉所在の旅館のハンセン病に関する事件はこれに違反したものである。この事件前にも</a:t>
            </a:r>
            <a:r>
              <a:rPr lang="en-US" altLang="ja-JP" dirty="0" smtClean="0"/>
              <a:t>HIV</a:t>
            </a:r>
            <a:r>
              <a:rPr lang="ja-JP" altLang="ja-JP" dirty="0" smtClean="0"/>
              <a:t>患者宿泊拒否事件が発生したことがあるが、日常生活を通じて感染せず宿泊拒否は旅館業法違反とする厚生省課長通達が</a:t>
            </a:r>
            <a:r>
              <a:rPr lang="en-US" altLang="ja-JP" dirty="0" smtClean="0"/>
              <a:t>1992</a:t>
            </a:r>
            <a:r>
              <a:rPr lang="ja-JP" altLang="ja-JP" dirty="0" smtClean="0"/>
              <a:t>年に出されている。</a:t>
            </a:r>
            <a:r>
              <a:rPr lang="en-US" altLang="ja-JP" dirty="0" smtClean="0"/>
              <a:t>SARS</a:t>
            </a:r>
            <a:r>
              <a:rPr lang="ja-JP" altLang="ja-JP" dirty="0" smtClean="0"/>
              <a:t>騒動時、一部の観光地が台湾からの宿泊客受入拒否表明を行ったと報道され、</a:t>
            </a:r>
            <a:r>
              <a:rPr lang="en-US" altLang="ja-JP" dirty="0" smtClean="0"/>
              <a:t>HP</a:t>
            </a:r>
            <a:r>
              <a:rPr lang="ja-JP" altLang="ja-JP" dirty="0" smtClean="0"/>
              <a:t>においても堂々と「新型肺炎（</a:t>
            </a:r>
            <a:r>
              <a:rPr lang="en-US" altLang="ja-JP" dirty="0" smtClean="0"/>
              <a:t>SARS</a:t>
            </a:r>
            <a:r>
              <a:rPr lang="ja-JP" altLang="ja-JP" dirty="0" smtClean="0"/>
              <a:t>）の件で、当面の間、中国、台湾等からのお客様の宿泊を、拒否させて頂きます。」と掲示する宿泊施設が存在したが、具体的に拒否した場合、明らかに旅館業法</a:t>
            </a:r>
            <a:r>
              <a:rPr lang="en-US" altLang="ja-JP" dirty="0" smtClean="0"/>
              <a:t>5</a:t>
            </a:r>
            <a:r>
              <a:rPr lang="ja-JP" altLang="ja-JP" dirty="0" smtClean="0"/>
              <a:t>条違反となる。</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en-US" altLang="ja-JP" dirty="0" smtClean="0"/>
              <a:t>Japanese Only</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引受義務条項が存在しない公衆浴場が「外国人」の入浴を拒否したことに関する「</a:t>
            </a:r>
            <a:r>
              <a:rPr lang="en-US" altLang="ja-JP" dirty="0" smtClean="0"/>
              <a:t>Japanese Only</a:t>
            </a:r>
            <a:r>
              <a:rPr lang="ja-JP" altLang="ja-JP" dirty="0" smtClean="0"/>
              <a:t>」訴訟において、原告に精神的損害賠償が認められた（</a:t>
            </a:r>
            <a:r>
              <a:rPr lang="en-US" altLang="ja-JP" dirty="0" smtClean="0"/>
              <a:t>2002</a:t>
            </a:r>
            <a:r>
              <a:rPr lang="ja-JP" altLang="ja-JP" dirty="0" smtClean="0"/>
              <a:t>年</a:t>
            </a:r>
            <a:r>
              <a:rPr lang="en-US" altLang="ja-JP" dirty="0" smtClean="0"/>
              <a:t>11</a:t>
            </a:r>
            <a:r>
              <a:rPr lang="ja-JP" altLang="ja-JP" dirty="0" smtClean="0"/>
              <a:t>月</a:t>
            </a:r>
            <a:r>
              <a:rPr lang="en-US" altLang="ja-JP" dirty="0" smtClean="0"/>
              <a:t>11</a:t>
            </a:r>
            <a:r>
              <a:rPr lang="ja-JP" altLang="ja-JP" dirty="0" smtClean="0"/>
              <a:t>日札幌地方裁判所判決）。</a:t>
            </a:r>
            <a:endParaRPr lang="en-US" altLang="ja-JP" dirty="0" smtClean="0"/>
          </a:p>
          <a:p>
            <a:r>
              <a:rPr lang="ja-JP" altLang="ja-JP" dirty="0" smtClean="0"/>
              <a:t>憲法</a:t>
            </a:r>
            <a:r>
              <a:rPr lang="en-US" altLang="ja-JP" dirty="0" smtClean="0"/>
              <a:t>14</a:t>
            </a:r>
            <a:r>
              <a:rPr lang="ja-JP" altLang="ja-JP" dirty="0" smtClean="0"/>
              <a:t>条１項や人種差別撤廃条約などにも反すると判断された。旅館業法</a:t>
            </a:r>
            <a:r>
              <a:rPr lang="en-US" altLang="ja-JP" dirty="0" smtClean="0"/>
              <a:t>5</a:t>
            </a:r>
            <a:r>
              <a:rPr lang="ja-JP" altLang="ja-JP" dirty="0" smtClean="0"/>
              <a:t>条による引受義務が存在する宿泊業の場合であっても、理由なき外国人の宿泊拒否は、引受義務の存在以前の人権問題であり、ましてや積極的外客誘致を政策とするのであれば、制度的にトータルで議論しておく必要がある。外客増大政策が進展するに従い同様の事件が再発する可能性が高い。</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宿泊制度の論点</a:t>
            </a:r>
            <a:endParaRPr kumimoji="1" lang="ja-JP" altLang="en-US" dirty="0"/>
          </a:p>
        </p:txBody>
      </p:sp>
      <p:sp>
        <p:nvSpPr>
          <p:cNvPr id="3" name="コンテンツ プレースホルダ 2"/>
          <p:cNvSpPr>
            <a:spLocks noGrp="1"/>
          </p:cNvSpPr>
          <p:nvPr>
            <p:ph idx="1"/>
          </p:nvPr>
        </p:nvSpPr>
        <p:spPr>
          <a:xfrm>
            <a:off x="216024" y="1600200"/>
            <a:ext cx="8964488" cy="5257800"/>
          </a:xfrm>
        </p:spPr>
        <p:txBody>
          <a:bodyPr>
            <a:normAutofit fontScale="92500"/>
          </a:bodyPr>
          <a:lstStyle/>
          <a:p>
            <a:pPr>
              <a:buNone/>
            </a:pPr>
            <a:r>
              <a:rPr lang="ja-JP" altLang="en-US" dirty="0" smtClean="0"/>
              <a:t>①　宿泊とは何か　⇔居住との区別</a:t>
            </a:r>
            <a:endParaRPr lang="en-US" altLang="ja-JP" dirty="0" smtClean="0"/>
          </a:p>
          <a:p>
            <a:pPr>
              <a:buNone/>
            </a:pPr>
            <a:r>
              <a:rPr lang="ja-JP" altLang="en-US" dirty="0" smtClean="0"/>
              <a:t>　　ウィークリーマンションと下宿の差は？　　</a:t>
            </a:r>
            <a:endParaRPr lang="en-US" altLang="ja-JP" dirty="0" smtClean="0"/>
          </a:p>
          <a:p>
            <a:pPr>
              <a:buNone/>
            </a:pPr>
            <a:r>
              <a:rPr lang="ja-JP" altLang="en-US" dirty="0" smtClean="0"/>
              <a:t>②　宿泊制度は治安維持か外客誘致のためか？</a:t>
            </a:r>
            <a:endParaRPr lang="en-US" altLang="ja-JP" dirty="0" smtClean="0"/>
          </a:p>
          <a:p>
            <a:pPr>
              <a:buNone/>
            </a:pPr>
            <a:r>
              <a:rPr lang="ja-JP" altLang="en-US" dirty="0" smtClean="0"/>
              <a:t>③　旅館業法はもともと泊食未分離（抱き合わせ禁止）</a:t>
            </a:r>
            <a:endParaRPr lang="en-US" altLang="ja-JP" dirty="0" smtClean="0"/>
          </a:p>
          <a:p>
            <a:pPr>
              <a:buNone/>
            </a:pPr>
            <a:r>
              <a:rPr lang="ja-JP" altLang="en-US" dirty="0" smtClean="0"/>
              <a:t>④　ホテルと旅館の差は　　靴を脱ぐ？</a:t>
            </a:r>
            <a:endParaRPr lang="en-US" altLang="ja-JP" dirty="0" smtClean="0"/>
          </a:p>
          <a:p>
            <a:pPr>
              <a:buNone/>
            </a:pPr>
            <a:r>
              <a:rPr lang="ja-JP" altLang="en-US" dirty="0" smtClean="0"/>
              <a:t>　　　　伝統的日本旅館振興法が必要</a:t>
            </a:r>
            <a:endParaRPr lang="en-US" altLang="ja-JP" dirty="0" smtClean="0"/>
          </a:p>
          <a:p>
            <a:pPr>
              <a:buNone/>
            </a:pPr>
            <a:r>
              <a:rPr lang="ja-JP" altLang="en-US" dirty="0" smtClean="0"/>
              <a:t>⑤　日本の「格付け」制度　必要性の根拠と言論の自由　</a:t>
            </a:r>
            <a:endParaRPr lang="en-US" altLang="ja-JP" dirty="0" smtClean="0"/>
          </a:p>
          <a:p>
            <a:pPr>
              <a:buNone/>
            </a:pPr>
            <a:r>
              <a:rPr lang="ja-JP" altLang="en-US" dirty="0" smtClean="0"/>
              <a:t>⑥　東京都と観光庁との間の政策矛盾（税金）</a:t>
            </a:r>
            <a:endParaRPr lang="en-US" altLang="ja-JP" dirty="0" smtClean="0"/>
          </a:p>
          <a:p>
            <a:pPr>
              <a:buNone/>
            </a:pPr>
            <a:r>
              <a:rPr lang="ja-JP" altLang="en-US" dirty="0" smtClean="0"/>
              <a:t>　</a:t>
            </a:r>
            <a:endParaRPr lang="en-US"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dirty="0" smtClean="0"/>
              <a:t>ウィークリーマンション</a:t>
            </a:r>
            <a:endParaRPr kumimoji="1" lang="ja-JP" altLang="en-US" dirty="0"/>
          </a:p>
        </p:txBody>
      </p:sp>
      <p:sp>
        <p:nvSpPr>
          <p:cNvPr id="3" name="コンテンツ プレースホルダ 2"/>
          <p:cNvSpPr>
            <a:spLocks noGrp="1"/>
          </p:cNvSpPr>
          <p:nvPr>
            <p:ph idx="1"/>
          </p:nvPr>
        </p:nvSpPr>
        <p:spPr>
          <a:xfrm>
            <a:off x="457200" y="1600200"/>
            <a:ext cx="8229600" cy="4853136"/>
          </a:xfrm>
        </p:spPr>
        <p:txBody>
          <a:bodyPr>
            <a:normAutofit fontScale="62500" lnSpcReduction="20000"/>
          </a:bodyPr>
          <a:lstStyle/>
          <a:p>
            <a:r>
              <a:rPr lang="ja-JP" altLang="ja-JP" dirty="0" smtClean="0"/>
              <a:t>旅館業には、建物（建物の一部を含む。以下同じ。）賃貸業は含まれない。建物賃貸業の場合、その建物の管理は賃借人に移るが、宿泊業の場合、宿泊施設の管理権は宿泊業者にある。建物賃貸サービスの媒介は宅地建物取引業法の適用を受けることとなるが、宿泊サービスの媒介は旅行業法の適用を受けることとなる。従って建物賃貸サービスの統計は宿泊統計には現れない。旅館業法に規定するホテル営業、旅館営業でなければ東京都宿泊税は課税されないこととなる。</a:t>
            </a:r>
          </a:p>
          <a:p>
            <a:r>
              <a:rPr lang="ja-JP" altLang="ja-JP" dirty="0" smtClean="0"/>
              <a:t>ホテル営業者、旅館営業者が、主体的なビジネスとして法人、旅行業者等を契約対象として一ヶ月以上の長期間の宿泊契約を締結する場合、従来型の建物賃貸的下宿営業として分類されることとなる現行旅館業制度はその環境が変化している。貸別荘、ウィークリーマンションは建物賃貸業であり、旅館業法の施設基準等を満たす必要はない。家具付建物賃貸借契約のもとに、別契約として付加サービス（ベッドメーク、清掃等）をあっ旋することにより宿泊サービスと同じ効果を出すことを可能とする（尤もその名称に関わらず、その契約内容で判断されるが）状況である。引受義務、施設基準等規制の異なる宿泊制度と建物賃貸借制度について、法制度の再構築を検討しなければならない可能性がでてきているわけである。</a:t>
            </a:r>
          </a:p>
          <a:p>
            <a:endParaRPr lang="ja-JP" altLang="en-US" dirty="0" smtClean="0"/>
          </a:p>
          <a:p>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簡易宿所</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ja-JP" altLang="ja-JP" dirty="0" smtClean="0"/>
              <a:t>旅館業法では簡易宿所営業とは「宿泊する場所を</a:t>
            </a:r>
            <a:r>
              <a:rPr lang="ja-JP" altLang="ja-JP" dirty="0" smtClean="0">
                <a:solidFill>
                  <a:srgbClr val="FF0000"/>
                </a:solidFill>
              </a:rPr>
              <a:t>多数人で共用する構造及び設備</a:t>
            </a:r>
            <a:r>
              <a:rPr lang="ja-JP" altLang="ja-JP" dirty="0" smtClean="0"/>
              <a:t>を設けてする営業」である。</a:t>
            </a:r>
            <a:endParaRPr lang="en-US" altLang="ja-JP" dirty="0" smtClean="0"/>
          </a:p>
          <a:p>
            <a:r>
              <a:rPr lang="ja-JP" altLang="ja-JP" dirty="0" smtClean="0"/>
              <a:t>ホテル営業、旅館営業と区別される点は、多人数で共用する構造、設備を設ける点であり、ホテル営業（旅館業法施行令では</a:t>
            </a:r>
            <a:r>
              <a:rPr lang="en-US" altLang="ja-JP" dirty="0" smtClean="0"/>
              <a:t>10</a:t>
            </a:r>
            <a:r>
              <a:rPr lang="ja-JP" altLang="ja-JP" dirty="0" smtClean="0"/>
              <a:t>室以上）、旅館営業（同</a:t>
            </a:r>
            <a:r>
              <a:rPr lang="en-US" altLang="ja-JP" dirty="0" smtClean="0"/>
              <a:t>5</a:t>
            </a:r>
            <a:r>
              <a:rPr lang="ja-JP" altLang="ja-JP" dirty="0" smtClean="0"/>
              <a:t>室以上）のように</a:t>
            </a:r>
            <a:r>
              <a:rPr lang="ja-JP" altLang="ja-JP" dirty="0" smtClean="0">
                <a:solidFill>
                  <a:srgbClr val="FF0000"/>
                </a:solidFill>
              </a:rPr>
              <a:t>規模は要件とはなっていない</a:t>
            </a:r>
            <a:r>
              <a:rPr lang="ja-JP" altLang="ja-JP" dirty="0" smtClean="0"/>
              <a:t>｡</a:t>
            </a:r>
            <a:endParaRPr lang="en-US" altLang="ja-JP" dirty="0" smtClean="0"/>
          </a:p>
          <a:p>
            <a:r>
              <a:rPr lang="ja-JP" altLang="ja-JP" dirty="0" smtClean="0"/>
              <a:t>簡易宿所の要件に該当すれば、旅館営業、ホテル営業とは分類されない。例えばベッドハウス、山小屋、スキー小屋、ユースホステルの他カプセルホテルが簡易宿所に該当する。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健康で文化的な住生活</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20000"/>
          </a:bodyPr>
          <a:lstStyle/>
          <a:p>
            <a:r>
              <a:rPr lang="ja-JP" altLang="ja-JP" b="1" dirty="0" smtClean="0">
                <a:solidFill>
                  <a:srgbClr val="FF0000"/>
                </a:solidFill>
              </a:rPr>
              <a:t>最低居住面積水準</a:t>
            </a:r>
            <a:r>
              <a:rPr lang="ja-JP" altLang="ja-JP" dirty="0" smtClean="0"/>
              <a:t>とは、世帯人員数に対して「</a:t>
            </a:r>
            <a:r>
              <a:rPr lang="ja-JP" altLang="ja-JP" b="1" dirty="0" smtClean="0"/>
              <a:t>健康で文化的な住生活の基礎として必要不可欠な</a:t>
            </a:r>
            <a:r>
              <a:rPr lang="ja-JP" altLang="ja-JP" dirty="0" smtClean="0"/>
              <a:t>」住宅の面積を定めたもので、住生活基本計画は「すべての世帯の達成を目指す」としている。</a:t>
            </a:r>
          </a:p>
          <a:p>
            <a:r>
              <a:rPr lang="ja-JP" altLang="ja-JP" b="1" dirty="0" smtClean="0">
                <a:solidFill>
                  <a:srgbClr val="FF0000"/>
                </a:solidFill>
              </a:rPr>
              <a:t>住宅扶助の金額</a:t>
            </a:r>
            <a:r>
              <a:rPr lang="ja-JP" altLang="ja-JP" b="1" dirty="0" smtClean="0"/>
              <a:t>は、特に大都市圏では</a:t>
            </a:r>
            <a:r>
              <a:rPr lang="ja-JP" altLang="ja-JP" b="1" dirty="0" smtClean="0">
                <a:solidFill>
                  <a:srgbClr val="FF0000"/>
                </a:solidFill>
              </a:rPr>
              <a:t>家賃相場</a:t>
            </a:r>
            <a:r>
              <a:rPr lang="ja-JP" altLang="ja-JP" b="1" dirty="0" smtClean="0"/>
              <a:t>の基準であるに等しい面がある。生活をアパート経営で支えようとする高齢者の重要な収入源でもある。</a:t>
            </a:r>
            <a:endParaRPr lang="en-US" altLang="ja-JP" b="1" dirty="0" smtClean="0"/>
          </a:p>
          <a:p>
            <a:r>
              <a:rPr lang="ja-JP" altLang="ja-JP" b="1" dirty="0" smtClean="0"/>
              <a:t>「管理費」「共益費」といったものは何なのか？ 結局、「住宅とは」「住宅の費用とは」「住宅を提供するとは」から議論する必要がある。</a:t>
            </a:r>
            <a:endParaRPr lang="ja-JP" altLang="ja-JP" dirty="0" smtClean="0"/>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セクション</a:t>
            </a:r>
            <a:r>
              <a:rPr lang="en-US" altLang="ja-JP" b="1" dirty="0" smtClean="0"/>
              <a:t>8</a:t>
            </a:r>
            <a:endParaRPr kumimoji="1" lang="ja-JP" altLang="en-US" dirty="0"/>
          </a:p>
        </p:txBody>
      </p:sp>
      <p:sp>
        <p:nvSpPr>
          <p:cNvPr id="3" name="コンテンツ プレースホルダ 2"/>
          <p:cNvSpPr>
            <a:spLocks noGrp="1"/>
          </p:cNvSpPr>
          <p:nvPr>
            <p:ph idx="1"/>
          </p:nvPr>
        </p:nvSpPr>
        <p:spPr/>
        <p:txBody>
          <a:bodyPr/>
          <a:lstStyle/>
          <a:p>
            <a:r>
              <a:rPr lang="ja-JP" altLang="ja-JP" b="1" dirty="0" smtClean="0"/>
              <a:t>米国の公正市場家賃は、「セクション</a:t>
            </a:r>
            <a:r>
              <a:rPr lang="en-US" altLang="ja-JP" b="1" dirty="0" smtClean="0"/>
              <a:t>8</a:t>
            </a:r>
            <a:r>
              <a:rPr lang="ja-JP" altLang="ja-JP" b="1" dirty="0" smtClean="0"/>
              <a:t>」と呼ばれる住宅補助プログラムの支給金額や、単身低所得者向けにホテルを仮の住居として提供する場合にホテルに支払う賃料などの基準となっている。</a:t>
            </a: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a:t>
            </a:r>
            <a:r>
              <a:rPr lang="ja-JP" altLang="ja-JP" dirty="0" smtClean="0"/>
              <a:t>民宿</a:t>
            </a:r>
            <a:r>
              <a:rPr lang="ja-JP" altLang="en-US" dirty="0" smtClean="0"/>
              <a:t>）</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ja-JP" dirty="0" smtClean="0"/>
              <a:t>民宿、ペンションは旅館業法等法令上の用語ではない。従ってその用語の使用は法令上制限されていない。</a:t>
            </a:r>
          </a:p>
          <a:p>
            <a:r>
              <a:rPr lang="ja-JP" altLang="ja-JP" dirty="0" smtClean="0"/>
              <a:t>民宿は、</a:t>
            </a:r>
            <a:r>
              <a:rPr lang="ja-JP" altLang="ja-JP" dirty="0" smtClean="0">
                <a:solidFill>
                  <a:srgbClr val="FF0000"/>
                </a:solidFill>
              </a:rPr>
              <a:t>民家が旅行者に自宅の一部</a:t>
            </a:r>
            <a:r>
              <a:rPr lang="ja-JP" altLang="ja-JP" dirty="0" smtClean="0"/>
              <a:t>を宿泊施設として利用させるものと認識され、その歴史は戦前にさかのぼるとされる。今日にまで続く旅館名「炭屋」「俵屋」等は宿泊業が専業化していない兼業時代の名残でもあり、その期限はもっと古くまでさかのぼることができるかもしれない。</a:t>
            </a:r>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（ペンション）</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ペンションは英語では小さなホテルあるいは賄い付きの下宿を意味したとされ、日本では</a:t>
            </a:r>
            <a:r>
              <a:rPr lang="en-US" altLang="ja-JP" dirty="0" smtClean="0"/>
              <a:t>1970</a:t>
            </a:r>
            <a:r>
              <a:rPr lang="ja-JP" altLang="ja-JP" dirty="0" smtClean="0"/>
              <a:t>年から始まったとされる。観光白書での記述は</a:t>
            </a:r>
            <a:r>
              <a:rPr lang="en-US" altLang="ja-JP" dirty="0" smtClean="0">
                <a:solidFill>
                  <a:srgbClr val="FF0000"/>
                </a:solidFill>
              </a:rPr>
              <a:t>1982</a:t>
            </a:r>
            <a:r>
              <a:rPr lang="ja-JP" altLang="ja-JP" dirty="0" smtClean="0">
                <a:solidFill>
                  <a:srgbClr val="FF0000"/>
                </a:solidFill>
              </a:rPr>
              <a:t>年観光白書</a:t>
            </a:r>
            <a:r>
              <a:rPr lang="ja-JP" altLang="ja-JP" dirty="0" smtClean="0"/>
              <a:t>「洋式を主体とする簡易宿泊施設いわゆるペンションも若い世代を中心に利用されている」（</a:t>
            </a:r>
            <a:r>
              <a:rPr lang="en-US" altLang="ja-JP" dirty="0" smtClean="0"/>
              <a:t>p144</a:t>
            </a:r>
            <a:r>
              <a:rPr lang="ja-JP" altLang="ja-JP" dirty="0" smtClean="0"/>
              <a:t>）が始めてであり、爾後民宿、ペンション等を含む簡易宿所として取り扱われることとなった。</a:t>
            </a:r>
          </a:p>
          <a:p>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120680"/>
          </a:xfrm>
        </p:spPr>
        <p:txBody>
          <a:bodyPr>
            <a:normAutofit lnSpcReduction="10000"/>
          </a:bodyPr>
          <a:lstStyle/>
          <a:p>
            <a:r>
              <a:rPr lang="ja-JP" altLang="ja-JP" dirty="0" smtClean="0"/>
              <a:t>観光白書では民宿、ペンションの記述は簡易宿所の項で行ってきている。多人数で共用する構造及び設備を設けなくても民宿、ペンションと表示することは法令上可能</a:t>
            </a:r>
            <a:endParaRPr lang="en-US" altLang="ja-JP" dirty="0" smtClean="0"/>
          </a:p>
          <a:p>
            <a:r>
              <a:rPr lang="ja-JP" altLang="ja-JP" dirty="0" smtClean="0"/>
              <a:t>旅館業法上は簡易宿所ではなく旅館、ホテルに分類されるものであっても、営業政策上民宿、ペンションと表示する経営者も多い</a:t>
            </a:r>
            <a:endParaRPr lang="en-US" altLang="ja-JP" dirty="0" smtClean="0"/>
          </a:p>
          <a:p>
            <a:r>
              <a:rPr lang="ja-JP" altLang="ja-JP" dirty="0" smtClean="0"/>
              <a:t>なお、用語として</a:t>
            </a:r>
            <a:r>
              <a:rPr lang="ja-JP" altLang="ja-JP" dirty="0" smtClean="0">
                <a:solidFill>
                  <a:srgbClr val="FF0000"/>
                </a:solidFill>
              </a:rPr>
              <a:t>民宿</a:t>
            </a:r>
            <a:r>
              <a:rPr lang="ja-JP" altLang="ja-JP" dirty="0" smtClean="0"/>
              <a:t>が観光白書に始めて登場するのは、</a:t>
            </a:r>
            <a:r>
              <a:rPr lang="en-US" altLang="ja-JP" dirty="0" smtClean="0">
                <a:solidFill>
                  <a:srgbClr val="FF0000"/>
                </a:solidFill>
              </a:rPr>
              <a:t>1974</a:t>
            </a:r>
            <a:r>
              <a:rPr lang="ja-JP" altLang="ja-JP" dirty="0" smtClean="0">
                <a:solidFill>
                  <a:srgbClr val="FF0000"/>
                </a:solidFill>
              </a:rPr>
              <a:t>年</a:t>
            </a:r>
            <a:r>
              <a:rPr lang="ja-JP" altLang="ja-JP" dirty="0" smtClean="0"/>
              <a:t>版観光白書の簡易宿所に関する記述「その営業形態についてみると民宿旅館と称するものが全体の過半数（</a:t>
            </a:r>
            <a:r>
              <a:rPr lang="en-US" altLang="ja-JP" dirty="0" smtClean="0"/>
              <a:t>55.3%</a:t>
            </a:r>
            <a:r>
              <a:rPr lang="ja-JP" altLang="ja-JP" dirty="0" smtClean="0"/>
              <a:t>）を閉めている」（</a:t>
            </a:r>
            <a:r>
              <a:rPr lang="en-US" altLang="ja-JP" dirty="0" smtClean="0"/>
              <a:t>p168</a:t>
            </a:r>
            <a:r>
              <a:rPr lang="ja-JP" altLang="ja-JP" dirty="0" smtClean="0"/>
              <a:t>）においてである。</a:t>
            </a:r>
          </a:p>
          <a:p>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b="1" dirty="0" smtClean="0"/>
              <a:t>ユースホステル、ジャパニーズイン</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東京の高級ホテルにはかなわないにしても、ユースホステルの外人宿泊率は平均１５％であり、</a:t>
            </a:r>
            <a:r>
              <a:rPr lang="en-US" altLang="ja-JP" dirty="0" smtClean="0"/>
              <a:t>(</a:t>
            </a:r>
            <a:r>
              <a:rPr lang="ja-JP" altLang="ja-JP" dirty="0" smtClean="0"/>
              <a:t>社</a:t>
            </a:r>
            <a:r>
              <a:rPr lang="en-US" altLang="ja-JP" dirty="0" smtClean="0"/>
              <a:t>)</a:t>
            </a:r>
            <a:r>
              <a:rPr lang="ja-JP" altLang="ja-JP" dirty="0" smtClean="0"/>
              <a:t>日本ホテル協会加盟ホテル年間平均外人宿泊比率と同程度である。これに対して登録旅館の外国人の宿泊利用は宿泊人員中</a:t>
            </a:r>
            <a:r>
              <a:rPr lang="en-US" altLang="ja-JP" dirty="0" smtClean="0"/>
              <a:t>2.2%</a:t>
            </a:r>
            <a:r>
              <a:rPr lang="ja-JP" altLang="ja-JP" dirty="0" smtClean="0"/>
              <a:t>である。</a:t>
            </a:r>
            <a:endParaRPr lang="en-US" altLang="ja-JP" dirty="0" smtClean="0"/>
          </a:p>
          <a:p>
            <a:endParaRPr lang="ja-JP" altLang="ja-JP" dirty="0" smtClean="0"/>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5793507"/>
          </a:xfrm>
        </p:spPr>
        <p:txBody>
          <a:bodyPr>
            <a:normAutofit fontScale="85000" lnSpcReduction="10000"/>
          </a:bodyPr>
          <a:lstStyle/>
          <a:p>
            <a:r>
              <a:rPr lang="ja-JP" altLang="ja-JP" dirty="0" smtClean="0">
                <a:solidFill>
                  <a:srgbClr val="FF0000"/>
                </a:solidFill>
              </a:rPr>
              <a:t>ユースホステル</a:t>
            </a:r>
            <a:r>
              <a:rPr lang="ja-JP" altLang="ja-JP" dirty="0" smtClean="0"/>
              <a:t>は旅館業法上簡易宿所施設営業ではあるものの、外国人比率は国際観光ホテル整備法の登録旅館よりは高率であり、外客は英語を話す高所得者とした</a:t>
            </a:r>
            <a:r>
              <a:rPr lang="ja-JP" altLang="ja-JP" dirty="0" smtClean="0">
                <a:solidFill>
                  <a:srgbClr val="FF0000"/>
                </a:solidFill>
              </a:rPr>
              <a:t>インバウンド制度の前提が崩れている</a:t>
            </a:r>
            <a:r>
              <a:rPr lang="ja-JP" altLang="ja-JP" dirty="0" smtClean="0"/>
              <a:t>。</a:t>
            </a:r>
          </a:p>
          <a:p>
            <a:r>
              <a:rPr lang="ja-JP" altLang="ja-JP" dirty="0" smtClean="0"/>
              <a:t>外客誘致を主眼とした宿泊制度を再構築するには、昭和</a:t>
            </a:r>
            <a:r>
              <a:rPr lang="en-US" altLang="ja-JP" dirty="0" smtClean="0"/>
              <a:t>20</a:t>
            </a:r>
            <a:r>
              <a:rPr lang="ja-JP" altLang="ja-JP" dirty="0" smtClean="0"/>
              <a:t>年代を時代背景にした国際観光ホテル整備法ではなく、ユースホステル、ジャパニーズイン、ウェルカムイン（国際観光民宿・ペンション）念頭に置いた宿泊設備の整備制度を考える必要があるが、前述のとおり資産課税軽減等が主な法律事項となっている国際観光ホテル整備法自体も法制度としての維持が問題化されている今日、</a:t>
            </a:r>
            <a:r>
              <a:rPr lang="ja-JP" altLang="ja-JP" dirty="0" smtClean="0">
                <a:solidFill>
                  <a:srgbClr val="FF0000"/>
                </a:solidFill>
              </a:rPr>
              <a:t>単なる情報提供制度のみ</a:t>
            </a:r>
            <a:r>
              <a:rPr lang="ja-JP" altLang="ja-JP" dirty="0" smtClean="0"/>
              <a:t>では</a:t>
            </a:r>
            <a:r>
              <a:rPr lang="ja-JP" altLang="ja-JP" dirty="0" smtClean="0">
                <a:solidFill>
                  <a:srgbClr val="FF0000"/>
                </a:solidFill>
              </a:rPr>
              <a:t>法律に基づく制度として整備することは困難</a:t>
            </a:r>
            <a:r>
              <a:rPr lang="ja-JP" altLang="ja-JP" dirty="0" smtClean="0"/>
              <a:t>であり、</a:t>
            </a:r>
            <a:r>
              <a:rPr lang="ja-JP" altLang="ja-JP" dirty="0" smtClean="0">
                <a:solidFill>
                  <a:srgbClr val="FF0000"/>
                </a:solidFill>
              </a:rPr>
              <a:t>民間の非法定制度として整備することが現実的</a:t>
            </a:r>
            <a:r>
              <a:rPr lang="ja-JP" altLang="ja-JP" dirty="0" smtClean="0"/>
              <a:t>である。</a:t>
            </a:r>
          </a:p>
          <a:p>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宿泊施設の格付論議</a:t>
            </a:r>
            <a:endParaRPr kumimoji="1" lang="ja-JP" altLang="en-US" dirty="0"/>
          </a:p>
        </p:txBody>
      </p:sp>
      <p:sp>
        <p:nvSpPr>
          <p:cNvPr id="3" name="コンテンツ プレースホルダ 2"/>
          <p:cNvSpPr>
            <a:spLocks noGrp="1"/>
          </p:cNvSpPr>
          <p:nvPr>
            <p:ph idx="1"/>
          </p:nvPr>
        </p:nvSpPr>
        <p:spPr>
          <a:xfrm>
            <a:off x="251520" y="1600200"/>
            <a:ext cx="8435280" cy="5257800"/>
          </a:xfrm>
        </p:spPr>
        <p:txBody>
          <a:bodyPr>
            <a:normAutofit/>
          </a:bodyPr>
          <a:lstStyle/>
          <a:p>
            <a:r>
              <a:rPr lang="ja-JP" altLang="en-US" dirty="0" smtClean="0"/>
              <a:t>我が国は宿泊施設につき、公的評価制度を実施していますが、研究者の間でそのことに認識が不足しています。</a:t>
            </a:r>
            <a:endParaRPr lang="en-US" altLang="ja-JP" dirty="0" smtClean="0"/>
          </a:p>
          <a:p>
            <a:r>
              <a:rPr lang="ja-JP" altLang="en-US" dirty="0" smtClean="0"/>
              <a:t>外客誘致を目的として、外国人の便宜のため、国際観光ホテル整備法により、「国際観光ホテル」及び「国際観光旅館」の登録制度を実施しており、その意味では「国際登録されていない宿泊施設」を加えた３種類の評価区分しています。</a:t>
            </a:r>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2362200" y="152400"/>
            <a:ext cx="4267200" cy="533400"/>
          </a:xfrm>
          <a:solidFill>
            <a:schemeClr val="accent6">
              <a:lumMod val="40000"/>
              <a:lumOff val="60000"/>
            </a:schemeClr>
          </a:solidFill>
          <a:ln w="19050">
            <a:solidFill>
              <a:schemeClr val="tx1"/>
            </a:solidFill>
          </a:ln>
        </p:spPr>
        <p:txBody>
          <a:bodyPr>
            <a:normAutofit fontScale="90000"/>
          </a:bodyPr>
          <a:lstStyle/>
          <a:p>
            <a:r>
              <a:rPr lang="ja-JP" altLang="en-US" sz="3200"/>
              <a:t>宿泊制度の構図</a:t>
            </a:r>
          </a:p>
        </p:txBody>
      </p:sp>
      <p:sp>
        <p:nvSpPr>
          <p:cNvPr id="81923" name="Text Box 3"/>
          <p:cNvSpPr txBox="1">
            <a:spLocks noChangeArrowheads="1"/>
          </p:cNvSpPr>
          <p:nvPr/>
        </p:nvSpPr>
        <p:spPr bwMode="auto">
          <a:xfrm>
            <a:off x="3419475" y="981075"/>
            <a:ext cx="1990725" cy="466725"/>
          </a:xfrm>
          <a:prstGeom prst="rect">
            <a:avLst/>
          </a:prstGeom>
          <a:noFill/>
          <a:ln w="9525">
            <a:solidFill>
              <a:schemeClr val="tx1"/>
            </a:solidFill>
            <a:miter lim="800000"/>
            <a:headEnd/>
            <a:tailEnd/>
          </a:ln>
          <a:effectLst/>
        </p:spPr>
        <p:txBody>
          <a:bodyPr>
            <a:spAutoFit/>
          </a:bodyPr>
          <a:lstStyle/>
          <a:p>
            <a:pPr algn="ctr"/>
            <a:r>
              <a:rPr lang="ja-JP" altLang="en-US" sz="2400">
                <a:latin typeface="Times New Roman" pitchFamily="18" charset="0"/>
              </a:rPr>
              <a:t>旅館業法</a:t>
            </a:r>
          </a:p>
        </p:txBody>
      </p:sp>
      <p:sp>
        <p:nvSpPr>
          <p:cNvPr id="81924" name="Text Box 4"/>
          <p:cNvSpPr txBox="1">
            <a:spLocks noChangeArrowheads="1"/>
          </p:cNvSpPr>
          <p:nvPr/>
        </p:nvSpPr>
        <p:spPr bwMode="auto">
          <a:xfrm>
            <a:off x="6172200" y="1651000"/>
            <a:ext cx="2686050" cy="406400"/>
          </a:xfrm>
          <a:prstGeom prst="rect">
            <a:avLst/>
          </a:prstGeom>
          <a:noFill/>
          <a:ln w="9525">
            <a:solidFill>
              <a:schemeClr val="tx1"/>
            </a:solidFill>
            <a:miter lim="800000"/>
            <a:headEnd/>
            <a:tailEnd/>
          </a:ln>
          <a:effectLst/>
        </p:spPr>
        <p:txBody>
          <a:bodyPr wrap="none">
            <a:spAutoFit/>
          </a:bodyPr>
          <a:lstStyle/>
          <a:p>
            <a:pPr algn="r"/>
            <a:r>
              <a:rPr lang="ja-JP" altLang="en-US" sz="2000">
                <a:latin typeface="Times New Roman" pitchFamily="18" charset="0"/>
              </a:rPr>
              <a:t>国際観光ホテル整備法</a:t>
            </a:r>
          </a:p>
        </p:txBody>
      </p:sp>
      <p:sp>
        <p:nvSpPr>
          <p:cNvPr id="81925" name="Text Box 5"/>
          <p:cNvSpPr txBox="1">
            <a:spLocks noChangeArrowheads="1"/>
          </p:cNvSpPr>
          <p:nvPr/>
        </p:nvSpPr>
        <p:spPr bwMode="auto">
          <a:xfrm>
            <a:off x="4292600" y="5238750"/>
            <a:ext cx="812800" cy="476250"/>
          </a:xfrm>
          <a:prstGeom prst="rect">
            <a:avLst/>
          </a:prstGeom>
          <a:noFill/>
          <a:ln w="19050">
            <a:solidFill>
              <a:schemeClr val="tx1"/>
            </a:solidFill>
            <a:miter lim="800000"/>
            <a:headEnd/>
            <a:tailEnd/>
          </a:ln>
          <a:effectLst/>
        </p:spPr>
        <p:txBody>
          <a:bodyPr wrap="none">
            <a:spAutoFit/>
          </a:bodyPr>
          <a:lstStyle/>
          <a:p>
            <a:pPr algn="r"/>
            <a:r>
              <a:rPr lang="ja-JP" altLang="en-US" sz="2400">
                <a:latin typeface="Times New Roman" pitchFamily="18" charset="0"/>
              </a:rPr>
              <a:t>宿泊</a:t>
            </a:r>
          </a:p>
        </p:txBody>
      </p:sp>
      <p:sp>
        <p:nvSpPr>
          <p:cNvPr id="81926" name="Text Box 6"/>
          <p:cNvSpPr txBox="1">
            <a:spLocks noChangeArrowheads="1"/>
          </p:cNvSpPr>
          <p:nvPr/>
        </p:nvSpPr>
        <p:spPr bwMode="auto">
          <a:xfrm>
            <a:off x="6721475" y="2151063"/>
            <a:ext cx="1736725" cy="366712"/>
          </a:xfrm>
          <a:prstGeom prst="rect">
            <a:avLst/>
          </a:prstGeom>
          <a:noFill/>
          <a:ln w="9525">
            <a:noFill/>
            <a:miter lim="800000"/>
            <a:headEnd/>
            <a:tailEnd/>
          </a:ln>
          <a:effectLst/>
        </p:spPr>
        <p:txBody>
          <a:bodyPr wrap="none">
            <a:spAutoFit/>
          </a:bodyPr>
          <a:lstStyle/>
          <a:p>
            <a:pPr algn="r"/>
            <a:r>
              <a:rPr lang="en-US" altLang="ja-JP">
                <a:latin typeface="Times New Roman" pitchFamily="18" charset="0"/>
              </a:rPr>
              <a:t>(</a:t>
            </a:r>
            <a:r>
              <a:rPr lang="ja-JP" altLang="en-US">
                <a:latin typeface="Times New Roman" pitchFamily="18" charset="0"/>
              </a:rPr>
              <a:t>宿泊及び食事）</a:t>
            </a:r>
          </a:p>
        </p:txBody>
      </p:sp>
      <p:sp>
        <p:nvSpPr>
          <p:cNvPr id="81927" name="Text Box 7"/>
          <p:cNvSpPr txBox="1">
            <a:spLocks noChangeArrowheads="1"/>
          </p:cNvSpPr>
          <p:nvPr/>
        </p:nvSpPr>
        <p:spPr bwMode="auto">
          <a:xfrm>
            <a:off x="6756400" y="2717800"/>
            <a:ext cx="558800" cy="2082800"/>
          </a:xfrm>
          <a:prstGeom prst="rect">
            <a:avLst/>
          </a:prstGeom>
          <a:noFill/>
          <a:ln w="9525">
            <a:solidFill>
              <a:schemeClr val="tx1"/>
            </a:solidFill>
            <a:prstDash val="dash"/>
            <a:miter lim="800000"/>
            <a:headEnd/>
            <a:tailEnd/>
          </a:ln>
          <a:effectLst/>
        </p:spPr>
        <p:txBody>
          <a:bodyPr vert="eaVert" wrap="none">
            <a:spAutoFit/>
          </a:bodyPr>
          <a:lstStyle/>
          <a:p>
            <a:pPr algn="r"/>
            <a:r>
              <a:rPr lang="ja-JP" altLang="en-US" sz="2400">
                <a:latin typeface="Times New Roman" pitchFamily="18" charset="0"/>
              </a:rPr>
              <a:t>約款・料金規制</a:t>
            </a:r>
          </a:p>
        </p:txBody>
      </p:sp>
      <p:cxnSp>
        <p:nvCxnSpPr>
          <p:cNvPr id="81928" name="AutoShape 8"/>
          <p:cNvCxnSpPr>
            <a:cxnSpLocks noChangeShapeType="1"/>
            <a:stCxn id="81923" idx="3"/>
            <a:endCxn id="81924" idx="0"/>
          </p:cNvCxnSpPr>
          <p:nvPr/>
        </p:nvCxnSpPr>
        <p:spPr bwMode="auto">
          <a:xfrm>
            <a:off x="5410200" y="1214438"/>
            <a:ext cx="2105025" cy="436562"/>
          </a:xfrm>
          <a:prstGeom prst="bentConnector2">
            <a:avLst/>
          </a:prstGeom>
          <a:noFill/>
          <a:ln w="9525">
            <a:solidFill>
              <a:schemeClr val="tx1"/>
            </a:solidFill>
            <a:miter lim="800000"/>
            <a:headEnd/>
            <a:tailEnd type="triangle" w="med" len="med"/>
          </a:ln>
          <a:effectLst/>
        </p:spPr>
      </p:cxnSp>
      <p:sp>
        <p:nvSpPr>
          <p:cNvPr id="81929" name="Text Box 9"/>
          <p:cNvSpPr txBox="1">
            <a:spLocks noChangeArrowheads="1"/>
          </p:cNvSpPr>
          <p:nvPr/>
        </p:nvSpPr>
        <p:spPr bwMode="auto">
          <a:xfrm>
            <a:off x="7686675" y="2824163"/>
            <a:ext cx="558800" cy="1900237"/>
          </a:xfrm>
          <a:prstGeom prst="rect">
            <a:avLst/>
          </a:prstGeom>
          <a:noFill/>
          <a:ln w="9525">
            <a:solidFill>
              <a:schemeClr val="tx1"/>
            </a:solidFill>
            <a:prstDash val="dash"/>
            <a:miter lim="800000"/>
            <a:headEnd/>
            <a:tailEnd/>
          </a:ln>
          <a:effectLst/>
        </p:spPr>
        <p:txBody>
          <a:bodyPr vert="eaVert" wrap="none">
            <a:spAutoFit/>
          </a:bodyPr>
          <a:lstStyle/>
          <a:p>
            <a:pPr algn="r"/>
            <a:r>
              <a:rPr lang="ja-JP" altLang="en-US" sz="2400">
                <a:latin typeface="Times New Roman" pitchFamily="18" charset="0"/>
              </a:rPr>
              <a:t>税制上の措置</a:t>
            </a:r>
          </a:p>
        </p:txBody>
      </p:sp>
      <p:sp>
        <p:nvSpPr>
          <p:cNvPr id="81930" name="Oval 10"/>
          <p:cNvSpPr>
            <a:spLocks noChangeArrowheads="1"/>
          </p:cNvSpPr>
          <p:nvPr/>
        </p:nvSpPr>
        <p:spPr bwMode="auto">
          <a:xfrm>
            <a:off x="6477000" y="4876800"/>
            <a:ext cx="1066800" cy="5334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形骸化</a:t>
            </a:r>
          </a:p>
        </p:txBody>
      </p:sp>
      <p:sp>
        <p:nvSpPr>
          <p:cNvPr id="81931" name="Oval 11"/>
          <p:cNvSpPr>
            <a:spLocks noChangeArrowheads="1"/>
          </p:cNvSpPr>
          <p:nvPr/>
        </p:nvSpPr>
        <p:spPr bwMode="auto">
          <a:xfrm>
            <a:off x="7543800" y="4876800"/>
            <a:ext cx="1066800" cy="5334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消滅</a:t>
            </a:r>
          </a:p>
        </p:txBody>
      </p:sp>
      <p:sp>
        <p:nvSpPr>
          <p:cNvPr id="81932" name="Text Box 12"/>
          <p:cNvSpPr txBox="1">
            <a:spLocks noChangeArrowheads="1"/>
          </p:cNvSpPr>
          <p:nvPr/>
        </p:nvSpPr>
        <p:spPr bwMode="auto">
          <a:xfrm>
            <a:off x="4373563" y="3332163"/>
            <a:ext cx="558800" cy="1320800"/>
          </a:xfrm>
          <a:prstGeom prst="rect">
            <a:avLst/>
          </a:prstGeom>
          <a:noFill/>
          <a:ln w="9525">
            <a:solidFill>
              <a:schemeClr val="tx1"/>
            </a:solidFill>
            <a:prstDash val="dash"/>
            <a:miter lim="800000"/>
            <a:headEnd/>
            <a:tailEnd/>
          </a:ln>
          <a:effectLst/>
        </p:spPr>
        <p:txBody>
          <a:bodyPr vert="eaVert">
            <a:spAutoFit/>
          </a:bodyPr>
          <a:lstStyle/>
          <a:p>
            <a:pPr algn="r"/>
            <a:r>
              <a:rPr lang="ja-JP" altLang="en-US" sz="2400">
                <a:latin typeface="Times New Roman" pitchFamily="18" charset="0"/>
              </a:rPr>
              <a:t>引受義務</a:t>
            </a:r>
          </a:p>
        </p:txBody>
      </p:sp>
      <p:sp>
        <p:nvSpPr>
          <p:cNvPr id="81933" name="Text Box 13"/>
          <p:cNvSpPr txBox="1">
            <a:spLocks noChangeArrowheads="1"/>
          </p:cNvSpPr>
          <p:nvPr/>
        </p:nvSpPr>
        <p:spPr bwMode="auto">
          <a:xfrm>
            <a:off x="406400" y="990600"/>
            <a:ext cx="2336800" cy="476250"/>
          </a:xfrm>
          <a:prstGeom prst="rect">
            <a:avLst/>
          </a:prstGeom>
          <a:noFill/>
          <a:ln w="19050">
            <a:solidFill>
              <a:schemeClr val="tx1"/>
            </a:solidFill>
            <a:miter lim="800000"/>
            <a:headEnd/>
            <a:tailEnd/>
          </a:ln>
          <a:effectLst/>
        </p:spPr>
        <p:txBody>
          <a:bodyPr wrap="none">
            <a:spAutoFit/>
          </a:bodyPr>
          <a:lstStyle/>
          <a:p>
            <a:pPr algn="r"/>
            <a:r>
              <a:rPr lang="ja-JP" altLang="en-US" sz="2400">
                <a:latin typeface="Times New Roman" pitchFamily="18" charset="0"/>
              </a:rPr>
              <a:t>住宅関連諸制度</a:t>
            </a:r>
          </a:p>
        </p:txBody>
      </p:sp>
      <p:sp>
        <p:nvSpPr>
          <p:cNvPr id="81934" name="Text Box 14"/>
          <p:cNvSpPr txBox="1">
            <a:spLocks noChangeArrowheads="1"/>
          </p:cNvSpPr>
          <p:nvPr/>
        </p:nvSpPr>
        <p:spPr bwMode="auto">
          <a:xfrm>
            <a:off x="1092200" y="5181600"/>
            <a:ext cx="812800" cy="476250"/>
          </a:xfrm>
          <a:prstGeom prst="rect">
            <a:avLst/>
          </a:prstGeom>
          <a:noFill/>
          <a:ln w="19050">
            <a:solidFill>
              <a:schemeClr val="tx1"/>
            </a:solidFill>
            <a:miter lim="800000"/>
            <a:headEnd/>
            <a:tailEnd/>
          </a:ln>
          <a:effectLst/>
        </p:spPr>
        <p:txBody>
          <a:bodyPr wrap="none">
            <a:spAutoFit/>
          </a:bodyPr>
          <a:lstStyle/>
          <a:p>
            <a:pPr algn="r"/>
            <a:r>
              <a:rPr lang="ja-JP" altLang="en-US" sz="2400">
                <a:latin typeface="Times New Roman" pitchFamily="18" charset="0"/>
              </a:rPr>
              <a:t>居住</a:t>
            </a:r>
          </a:p>
        </p:txBody>
      </p:sp>
      <p:sp>
        <p:nvSpPr>
          <p:cNvPr id="81935" name="AutoShape 15"/>
          <p:cNvSpPr>
            <a:spLocks noChangeArrowheads="1"/>
          </p:cNvSpPr>
          <p:nvPr/>
        </p:nvSpPr>
        <p:spPr bwMode="auto">
          <a:xfrm>
            <a:off x="2590800" y="5181600"/>
            <a:ext cx="1214438" cy="609600"/>
          </a:xfrm>
          <a:prstGeom prst="leftRightArrow">
            <a:avLst>
              <a:gd name="adj1" fmla="val 50000"/>
              <a:gd name="adj2" fmla="val 39844"/>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接近</a:t>
            </a:r>
          </a:p>
        </p:txBody>
      </p:sp>
      <p:sp>
        <p:nvSpPr>
          <p:cNvPr id="81936" name="Text Box 16"/>
          <p:cNvSpPr txBox="1">
            <a:spLocks noChangeArrowheads="1"/>
          </p:cNvSpPr>
          <p:nvPr/>
        </p:nvSpPr>
        <p:spPr bwMode="auto">
          <a:xfrm>
            <a:off x="3702050" y="5729288"/>
            <a:ext cx="1098550" cy="366712"/>
          </a:xfrm>
          <a:prstGeom prst="rect">
            <a:avLst/>
          </a:prstGeom>
          <a:noFill/>
          <a:ln w="9525">
            <a:noFill/>
            <a:miter lim="800000"/>
            <a:headEnd/>
            <a:tailEnd/>
          </a:ln>
          <a:effectLst/>
        </p:spPr>
        <p:txBody>
          <a:bodyPr wrap="none">
            <a:spAutoFit/>
          </a:bodyPr>
          <a:lstStyle/>
          <a:p>
            <a:pPr algn="r"/>
            <a:r>
              <a:rPr lang="ja-JP" altLang="en-US">
                <a:latin typeface="Times New Roman" pitchFamily="18" charset="0"/>
              </a:rPr>
              <a:t>下宿営業</a:t>
            </a:r>
          </a:p>
        </p:txBody>
      </p:sp>
      <p:sp>
        <p:nvSpPr>
          <p:cNvPr id="81937" name="Text Box 17"/>
          <p:cNvSpPr txBox="1">
            <a:spLocks noChangeArrowheads="1"/>
          </p:cNvSpPr>
          <p:nvPr/>
        </p:nvSpPr>
        <p:spPr bwMode="auto">
          <a:xfrm>
            <a:off x="1524000" y="5805488"/>
            <a:ext cx="869950" cy="366712"/>
          </a:xfrm>
          <a:prstGeom prst="rect">
            <a:avLst/>
          </a:prstGeom>
          <a:noFill/>
          <a:ln w="9525">
            <a:noFill/>
            <a:miter lim="800000"/>
            <a:headEnd/>
            <a:tailEnd/>
          </a:ln>
          <a:effectLst/>
        </p:spPr>
        <p:txBody>
          <a:bodyPr wrap="none">
            <a:spAutoFit/>
          </a:bodyPr>
          <a:lstStyle/>
          <a:p>
            <a:pPr algn="r"/>
            <a:r>
              <a:rPr lang="ja-JP" altLang="en-US">
                <a:latin typeface="Times New Roman" pitchFamily="18" charset="0"/>
              </a:rPr>
              <a:t>別荘等</a:t>
            </a:r>
          </a:p>
        </p:txBody>
      </p:sp>
      <p:sp>
        <p:nvSpPr>
          <p:cNvPr id="81938" name="Text Box 18"/>
          <p:cNvSpPr txBox="1">
            <a:spLocks noChangeArrowheads="1"/>
          </p:cNvSpPr>
          <p:nvPr/>
        </p:nvSpPr>
        <p:spPr bwMode="auto">
          <a:xfrm>
            <a:off x="577850" y="1524000"/>
            <a:ext cx="2012950" cy="457200"/>
          </a:xfrm>
          <a:prstGeom prst="rect">
            <a:avLst/>
          </a:prstGeom>
          <a:noFill/>
          <a:ln w="9525">
            <a:noFill/>
            <a:miter lim="800000"/>
            <a:headEnd/>
            <a:tailEnd/>
          </a:ln>
          <a:effectLst/>
        </p:spPr>
        <p:txBody>
          <a:bodyPr wrap="none">
            <a:spAutoFit/>
          </a:bodyPr>
          <a:lstStyle/>
          <a:p>
            <a:pPr algn="r"/>
            <a:r>
              <a:rPr lang="ja-JP" altLang="en-US" sz="2400">
                <a:latin typeface="Times New Roman" pitchFamily="18" charset="0"/>
              </a:rPr>
              <a:t>借地借家法等</a:t>
            </a:r>
          </a:p>
        </p:txBody>
      </p:sp>
      <p:sp>
        <p:nvSpPr>
          <p:cNvPr id="81939" name="AutoShape 19"/>
          <p:cNvSpPr>
            <a:spLocks noChangeArrowheads="1"/>
          </p:cNvSpPr>
          <p:nvPr/>
        </p:nvSpPr>
        <p:spPr bwMode="auto">
          <a:xfrm>
            <a:off x="7596188" y="404813"/>
            <a:ext cx="557212" cy="1120775"/>
          </a:xfrm>
          <a:prstGeom prst="downArrow">
            <a:avLst>
              <a:gd name="adj1" fmla="val 50000"/>
              <a:gd name="adj2" fmla="val 50285"/>
            </a:avLst>
          </a:prstGeom>
          <a:noFill/>
          <a:ln w="9525">
            <a:solidFill>
              <a:schemeClr val="tx1"/>
            </a:solidFill>
            <a:prstDash val="lgDash"/>
            <a:miter lim="800000"/>
            <a:headEnd/>
            <a:tailEnd/>
          </a:ln>
          <a:effectLst/>
        </p:spPr>
        <p:txBody>
          <a:bodyPr vert="eaVert" wrap="none" anchor="ctr"/>
          <a:lstStyle/>
          <a:p>
            <a:pPr algn="ctr"/>
            <a:r>
              <a:rPr lang="ja-JP" altLang="en-US" sz="1600">
                <a:latin typeface="Times New Roman" pitchFamily="18" charset="0"/>
              </a:rPr>
              <a:t>外客誘致</a:t>
            </a:r>
          </a:p>
        </p:txBody>
      </p:sp>
      <p:sp>
        <p:nvSpPr>
          <p:cNvPr id="81940" name="Text Box 20"/>
          <p:cNvSpPr txBox="1">
            <a:spLocks noChangeArrowheads="1"/>
          </p:cNvSpPr>
          <p:nvPr/>
        </p:nvSpPr>
        <p:spPr bwMode="auto">
          <a:xfrm>
            <a:off x="5402263" y="2974975"/>
            <a:ext cx="682625" cy="2686050"/>
          </a:xfrm>
          <a:prstGeom prst="rect">
            <a:avLst/>
          </a:prstGeom>
          <a:noFill/>
          <a:ln w="9525">
            <a:solidFill>
              <a:schemeClr val="tx1"/>
            </a:solidFill>
            <a:miter lim="800000"/>
            <a:headEnd/>
            <a:tailEnd/>
          </a:ln>
          <a:effectLst/>
        </p:spPr>
        <p:txBody>
          <a:bodyPr vert="eaVert" wrap="none">
            <a:spAutoFit/>
          </a:bodyPr>
          <a:lstStyle/>
          <a:p>
            <a:r>
              <a:rPr lang="ja-JP" altLang="en-US" sz="1600">
                <a:latin typeface="Times New Roman" pitchFamily="18" charset="0"/>
              </a:rPr>
              <a:t>農山漁村滞在型余暇活動の</a:t>
            </a:r>
          </a:p>
          <a:p>
            <a:r>
              <a:rPr lang="ja-JP" altLang="en-US" sz="1600">
                <a:latin typeface="Times New Roman" pitchFamily="18" charset="0"/>
              </a:rPr>
              <a:t>ための基盤整備に関する法律</a:t>
            </a:r>
          </a:p>
        </p:txBody>
      </p:sp>
      <p:cxnSp>
        <p:nvCxnSpPr>
          <p:cNvPr id="81941" name="AutoShape 21"/>
          <p:cNvCxnSpPr>
            <a:cxnSpLocks noChangeShapeType="1"/>
            <a:stCxn id="81923" idx="3"/>
            <a:endCxn id="81940" idx="0"/>
          </p:cNvCxnSpPr>
          <p:nvPr/>
        </p:nvCxnSpPr>
        <p:spPr bwMode="auto">
          <a:xfrm>
            <a:off x="5410200" y="1214438"/>
            <a:ext cx="333375" cy="1760537"/>
          </a:xfrm>
          <a:prstGeom prst="bentConnector2">
            <a:avLst/>
          </a:prstGeom>
          <a:noFill/>
          <a:ln w="9525">
            <a:solidFill>
              <a:schemeClr val="tx1"/>
            </a:solidFill>
            <a:miter lim="800000"/>
            <a:headEnd/>
            <a:tailEnd type="triangle" w="med" len="med"/>
          </a:ln>
          <a:effectLst/>
        </p:spPr>
      </p:cxnSp>
      <p:sp>
        <p:nvSpPr>
          <p:cNvPr id="81942" name="AutoShape 22"/>
          <p:cNvSpPr>
            <a:spLocks noChangeArrowheads="1"/>
          </p:cNvSpPr>
          <p:nvPr/>
        </p:nvSpPr>
        <p:spPr bwMode="auto">
          <a:xfrm>
            <a:off x="5599113" y="1341438"/>
            <a:ext cx="557212" cy="1511300"/>
          </a:xfrm>
          <a:prstGeom prst="downArrow">
            <a:avLst>
              <a:gd name="adj1" fmla="val 50000"/>
              <a:gd name="adj2" fmla="val 67806"/>
            </a:avLst>
          </a:prstGeom>
          <a:noFill/>
          <a:ln w="9525">
            <a:solidFill>
              <a:schemeClr val="tx1"/>
            </a:solidFill>
            <a:prstDash val="lgDash"/>
            <a:miter lim="800000"/>
            <a:headEnd/>
            <a:tailEnd/>
          </a:ln>
          <a:effectLst/>
        </p:spPr>
        <p:txBody>
          <a:bodyPr vert="eaVert" wrap="none" anchor="ctr"/>
          <a:lstStyle/>
          <a:p>
            <a:pPr algn="ctr"/>
            <a:r>
              <a:rPr lang="ja-JP" altLang="en-US" sz="1200">
                <a:latin typeface="Times New Roman" pitchFamily="18" charset="0"/>
              </a:rPr>
              <a:t>グリーンツーリズム等</a:t>
            </a:r>
          </a:p>
        </p:txBody>
      </p:sp>
      <p:sp>
        <p:nvSpPr>
          <p:cNvPr id="81943" name="AutoShape 23"/>
          <p:cNvSpPr>
            <a:spLocks noChangeArrowheads="1"/>
          </p:cNvSpPr>
          <p:nvPr/>
        </p:nvSpPr>
        <p:spPr bwMode="auto">
          <a:xfrm>
            <a:off x="4375150" y="1557338"/>
            <a:ext cx="557213" cy="1511300"/>
          </a:xfrm>
          <a:prstGeom prst="downArrow">
            <a:avLst>
              <a:gd name="adj1" fmla="val 50000"/>
              <a:gd name="adj2" fmla="val 67806"/>
            </a:avLst>
          </a:prstGeom>
          <a:noFill/>
          <a:ln w="9525">
            <a:solidFill>
              <a:schemeClr val="tx1"/>
            </a:solidFill>
            <a:prstDash val="lgDash"/>
            <a:miter lim="800000"/>
            <a:headEnd/>
            <a:tailEnd/>
          </a:ln>
          <a:effectLst/>
        </p:spPr>
        <p:txBody>
          <a:bodyPr vert="eaVert" wrap="none" anchor="ctr"/>
          <a:lstStyle/>
          <a:p>
            <a:pPr algn="ctr"/>
            <a:r>
              <a:rPr lang="ja-JP" altLang="en-US" sz="1200">
                <a:latin typeface="Times New Roman" pitchFamily="18" charset="0"/>
              </a:rPr>
              <a:t>旅行者保護</a:t>
            </a:r>
          </a:p>
        </p:txBody>
      </p:sp>
      <p:sp>
        <p:nvSpPr>
          <p:cNvPr id="81944" name="AutoShape 24"/>
          <p:cNvSpPr>
            <a:spLocks noChangeArrowheads="1"/>
          </p:cNvSpPr>
          <p:nvPr/>
        </p:nvSpPr>
        <p:spPr bwMode="auto">
          <a:xfrm>
            <a:off x="3492500" y="1557338"/>
            <a:ext cx="557213" cy="1511300"/>
          </a:xfrm>
          <a:prstGeom prst="downArrow">
            <a:avLst>
              <a:gd name="adj1" fmla="val 50000"/>
              <a:gd name="adj2" fmla="val 67806"/>
            </a:avLst>
          </a:prstGeom>
          <a:noFill/>
          <a:ln w="9525">
            <a:solidFill>
              <a:schemeClr val="tx1"/>
            </a:solidFill>
            <a:prstDash val="lgDash"/>
            <a:miter lim="800000"/>
            <a:headEnd/>
            <a:tailEnd/>
          </a:ln>
          <a:effectLst/>
        </p:spPr>
        <p:txBody>
          <a:bodyPr vert="eaVert" wrap="none" anchor="ctr"/>
          <a:lstStyle/>
          <a:p>
            <a:pPr algn="ctr"/>
            <a:r>
              <a:rPr lang="ja-JP" altLang="en-US" sz="1200">
                <a:latin typeface="Times New Roman" pitchFamily="18" charset="0"/>
              </a:rPr>
              <a:t>業の発展</a:t>
            </a:r>
            <a:r>
              <a:rPr lang="en-US" altLang="ja-JP" sz="1200">
                <a:latin typeface="Times New Roman" pitchFamily="18" charset="0"/>
              </a:rPr>
              <a:t>(</a:t>
            </a:r>
            <a:r>
              <a:rPr lang="ja-JP" altLang="en-US" sz="1200">
                <a:latin typeface="Times New Roman" pitchFamily="18" charset="0"/>
              </a:rPr>
              <a:t>追加</a:t>
            </a:r>
            <a:r>
              <a:rPr lang="en-US" altLang="ja-JP" sz="1200">
                <a:latin typeface="Times New Roman" pitchFamily="18" charset="0"/>
              </a:rPr>
              <a:t>)</a:t>
            </a:r>
          </a:p>
        </p:txBody>
      </p:sp>
      <p:sp>
        <p:nvSpPr>
          <p:cNvPr id="81945" name="AutoShape 25"/>
          <p:cNvSpPr>
            <a:spLocks noChangeArrowheads="1"/>
          </p:cNvSpPr>
          <p:nvPr/>
        </p:nvSpPr>
        <p:spPr bwMode="auto">
          <a:xfrm>
            <a:off x="179388" y="3357563"/>
            <a:ext cx="792162" cy="1655762"/>
          </a:xfrm>
          <a:prstGeom prst="rightArrow">
            <a:avLst>
              <a:gd name="adj1" fmla="val 50000"/>
              <a:gd name="adj2" fmla="val 25000"/>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住宅</a:t>
            </a:r>
          </a:p>
          <a:p>
            <a:pPr algn="ctr"/>
            <a:r>
              <a:rPr lang="ja-JP" altLang="en-US" sz="2400">
                <a:latin typeface="Times New Roman" pitchFamily="18" charset="0"/>
              </a:rPr>
              <a:t>政策</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8820472" cy="1143000"/>
          </a:xfrm>
          <a:noFill/>
          <a:ln>
            <a:solidFill>
              <a:schemeClr val="accent1"/>
            </a:solidFill>
          </a:ln>
        </p:spPr>
        <p:txBody>
          <a:bodyPr>
            <a:normAutofit fontScale="90000"/>
          </a:bodyPr>
          <a:lstStyle/>
          <a:p>
            <a:r>
              <a:rPr lang="ja-JP" altLang="ja-JP" dirty="0" smtClean="0">
                <a:latin typeface="Arial" pitchFamily="34" charset="0"/>
                <a:ea typeface="ＭＳ ゴシック" pitchFamily="49" charset="-128"/>
                <a:cs typeface="Times New Roman" pitchFamily="18" charset="0"/>
              </a:rPr>
              <a:t>主要国における宿泊施設格付けの現状</a:t>
            </a:r>
            <a:endParaRPr kumimoji="1" lang="ja-JP" altLang="en-US" dirty="0"/>
          </a:p>
        </p:txBody>
      </p:sp>
      <p:graphicFrame>
        <p:nvGraphicFramePr>
          <p:cNvPr id="4" name="表 3"/>
          <p:cNvGraphicFramePr>
            <a:graphicFrameLocks noGrp="1"/>
          </p:cNvGraphicFramePr>
          <p:nvPr/>
        </p:nvGraphicFramePr>
        <p:xfrm>
          <a:off x="-1" y="1340770"/>
          <a:ext cx="8748465" cy="5040559"/>
        </p:xfrm>
        <a:graphic>
          <a:graphicData uri="http://schemas.openxmlformats.org/drawingml/2006/table">
            <a:tbl>
              <a:tblPr/>
              <a:tblGrid>
                <a:gridCol w="771531"/>
                <a:gridCol w="1353996"/>
                <a:gridCol w="1488634"/>
                <a:gridCol w="2162768"/>
                <a:gridCol w="1618494"/>
                <a:gridCol w="1353042"/>
              </a:tblGrid>
              <a:tr h="560062">
                <a:tc>
                  <a:txBody>
                    <a:bodyPr/>
                    <a:lstStyle/>
                    <a:p>
                      <a:pPr algn="just">
                        <a:spcAft>
                          <a:spcPts val="0"/>
                        </a:spcAft>
                      </a:pPr>
                      <a:r>
                        <a:rPr lang="ja-JP" sz="1000" kern="100">
                          <a:latin typeface="Arial"/>
                          <a:ea typeface="ＭＳ ゴシック"/>
                          <a:cs typeface="Times New Roman"/>
                        </a:rPr>
                        <a:t>国名</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導入時期</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制度の根拠　　</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評価対象</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表示</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民間団体における格付け制度</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50">
                <a:tc>
                  <a:txBody>
                    <a:bodyPr/>
                    <a:lstStyle/>
                    <a:p>
                      <a:pPr algn="just">
                        <a:spcAft>
                          <a:spcPts val="0"/>
                        </a:spcAft>
                      </a:pPr>
                      <a:r>
                        <a:rPr lang="ja-JP" sz="1000" kern="100">
                          <a:latin typeface="Arial"/>
                          <a:ea typeface="ＭＳ ゴシック"/>
                          <a:cs typeface="Times New Roman"/>
                        </a:rPr>
                        <a:t>ｲｷﾞﾘｽ</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１９８５</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ガイドブックに収録されるすべての宿泊施設</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６段階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ｵｰﾄﾓｰﾋﾞﾙ･ｱｿｼｴｰｼｮﾝ、ﾛｲﾔﾙｵｰﾄﾓｰﾋﾞﾙｸﾗﾌﾞ</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375">
                <a:tc>
                  <a:txBody>
                    <a:bodyPr/>
                    <a:lstStyle/>
                    <a:p>
                      <a:pPr algn="just">
                        <a:spcAft>
                          <a:spcPts val="0"/>
                        </a:spcAft>
                      </a:pPr>
                      <a:r>
                        <a:rPr lang="ja-JP" sz="1000" kern="100">
                          <a:latin typeface="Arial"/>
                          <a:ea typeface="ＭＳ ゴシック"/>
                          <a:cs typeface="Times New Roman"/>
                        </a:rPr>
                        <a:t>ﾌﾗﾝｽ</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１９３７</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法令</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観光ホテル、観光レジデンス</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６段階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（ﾐｼｭﾗﾝ）</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062">
                <a:tc>
                  <a:txBody>
                    <a:bodyPr/>
                    <a:lstStyle/>
                    <a:p>
                      <a:pPr algn="just">
                        <a:spcAft>
                          <a:spcPts val="0"/>
                        </a:spcAft>
                      </a:pPr>
                      <a:r>
                        <a:rPr lang="ja-JP" sz="1000" kern="100">
                          <a:latin typeface="Arial"/>
                          <a:ea typeface="ＭＳ ゴシック"/>
                          <a:cs typeface="Times New Roman"/>
                        </a:rPr>
                        <a:t>ﾄﾞｲﾂ</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１９９６</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独ﾎﾃﾙｶﾞｽﾄﾌ協会</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ﾍﾞｯﾄﾞ数８以上の宿泊事業者（加入は自由）</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５段階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687">
                <a:tc>
                  <a:txBody>
                    <a:bodyPr/>
                    <a:lstStyle/>
                    <a:p>
                      <a:pPr algn="just">
                        <a:spcAft>
                          <a:spcPts val="0"/>
                        </a:spcAft>
                      </a:pPr>
                      <a:r>
                        <a:rPr lang="ja-JP" sz="1000" kern="100">
                          <a:latin typeface="Arial"/>
                          <a:ea typeface="ＭＳ ゴシック"/>
                          <a:cs typeface="Times New Roman"/>
                        </a:rPr>
                        <a:t>ｲﾀﾘｱ</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１９８３</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法令</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ﾎﾃﾙ、観光ﾚｼﾞﾃﾞﾝｽ</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６段階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687">
                <a:tc>
                  <a:txBody>
                    <a:bodyPr/>
                    <a:lstStyle/>
                    <a:p>
                      <a:pPr algn="just">
                        <a:spcAft>
                          <a:spcPts val="0"/>
                        </a:spcAft>
                      </a:pPr>
                      <a:r>
                        <a:rPr lang="ja-JP" sz="1000" kern="100">
                          <a:latin typeface="Arial"/>
                          <a:ea typeface="ＭＳ ゴシック"/>
                          <a:cs typeface="Times New Roman"/>
                        </a:rPr>
                        <a:t>ｽﾍﾟｲﾝ</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１９８２</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法令</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ﾎﾃﾙ､ｱﾊﾟｰﾄﾎﾃﾙ､ﾓｰﾃﾙ</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５段階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687">
                <a:tc>
                  <a:txBody>
                    <a:bodyPr/>
                    <a:lstStyle/>
                    <a:p>
                      <a:pPr algn="just">
                        <a:spcAft>
                          <a:spcPts val="0"/>
                        </a:spcAft>
                      </a:pPr>
                      <a:r>
                        <a:rPr lang="ja-JP" sz="1000" kern="100">
                          <a:latin typeface="Arial"/>
                          <a:ea typeface="ＭＳ ゴシック"/>
                          <a:cs typeface="Times New Roman"/>
                        </a:rPr>
                        <a:t>ｽｲｽ</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１９７９</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ｽｲｽﾎﾃﾙ協会</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協会加盟全ﾎﾃﾙ</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６段階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062">
                <a:tc>
                  <a:txBody>
                    <a:bodyPr/>
                    <a:lstStyle/>
                    <a:p>
                      <a:pPr algn="just">
                        <a:spcAft>
                          <a:spcPts val="0"/>
                        </a:spcAft>
                      </a:pPr>
                      <a:r>
                        <a:rPr lang="ja-JP" sz="1000" kern="100">
                          <a:latin typeface="Arial"/>
                          <a:ea typeface="ＭＳ ゴシック"/>
                          <a:cs typeface="Times New Roman"/>
                        </a:rPr>
                        <a:t>ｱﾒﾘｶ</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kern="100">
                          <a:latin typeface="Arial"/>
                          <a:ea typeface="ＭＳ ゴシック"/>
                          <a:cs typeface="Times New Roman"/>
                        </a:rPr>
                        <a:t>American Automobile</a:t>
                      </a:r>
                      <a:r>
                        <a:rPr lang="ja-JP" sz="1000" kern="100">
                          <a:latin typeface="Arial"/>
                          <a:ea typeface="ＭＳ ゴシック"/>
                          <a:cs typeface="Times New Roman"/>
                        </a:rPr>
                        <a:t>　</a:t>
                      </a:r>
                      <a:r>
                        <a:rPr lang="en-US" sz="1000" kern="100">
                          <a:latin typeface="Arial"/>
                          <a:ea typeface="ＭＳ ゴシック"/>
                          <a:cs typeface="Times New Roman"/>
                        </a:rPr>
                        <a:t>Association</a:t>
                      </a:r>
                      <a:endParaRPr lang="ja-JP"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50">
                <a:tc>
                  <a:txBody>
                    <a:bodyPr/>
                    <a:lstStyle/>
                    <a:p>
                      <a:pPr algn="just">
                        <a:spcAft>
                          <a:spcPts val="0"/>
                        </a:spcAft>
                      </a:pPr>
                      <a:r>
                        <a:rPr lang="ja-JP" sz="1000" kern="100">
                          <a:latin typeface="Arial"/>
                          <a:ea typeface="ＭＳ ゴシック"/>
                          <a:cs typeface="Times New Roman"/>
                        </a:rPr>
                        <a:t>ﾌﾞﾗｼﾞﾙ</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１９７７</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法令</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評価を希望するﾎﾃﾙ（観光ﾎﾃﾙ､歴史ﾎﾃﾙ､ﾚｼﾞｬｰﾎﾃﾙ､宿泊施設の４体型）</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５段階</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062">
                <a:tc>
                  <a:txBody>
                    <a:bodyPr/>
                    <a:lstStyle/>
                    <a:p>
                      <a:pPr algn="just">
                        <a:spcAft>
                          <a:spcPts val="0"/>
                        </a:spcAft>
                      </a:pPr>
                      <a:r>
                        <a:rPr lang="ja-JP" sz="1000" kern="100">
                          <a:latin typeface="Arial"/>
                          <a:ea typeface="ＭＳ ゴシック"/>
                          <a:cs typeface="Times New Roman"/>
                        </a:rPr>
                        <a:t>韓国</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１９８６</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法令</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観光振興法の登録基準に合致した観光ホテル全て</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a:latin typeface="Arial"/>
                          <a:ea typeface="ＭＳ ゴシック"/>
                          <a:cs typeface="Times New Roman"/>
                        </a:rPr>
                        <a:t>各評価項目毎に５段階から２段階の評価点方式</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375">
                <a:tc>
                  <a:txBody>
                    <a:bodyPr/>
                    <a:lstStyle/>
                    <a:p>
                      <a:pPr algn="just">
                        <a:spcAft>
                          <a:spcPts val="0"/>
                        </a:spcAft>
                      </a:pPr>
                      <a:r>
                        <a:rPr lang="ja-JP" sz="1000" kern="100">
                          <a:latin typeface="Arial"/>
                          <a:ea typeface="ＭＳ ゴシック"/>
                          <a:cs typeface="Times New Roman"/>
                        </a:rPr>
                        <a:t>ｵｰｽﾄﾗﾘｱ</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00" kern="100">
                        <a:latin typeface="Arial"/>
                        <a:ea typeface="ＭＳ ゴシック"/>
                        <a:cs typeface="Times New Roman"/>
                      </a:endParaRP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latin typeface="Arial"/>
                          <a:ea typeface="ＭＳ ゴシック"/>
                          <a:cs typeface="Times New Roman"/>
                        </a:rPr>
                        <a:t>ｵｰｽﾄﾗﾘｱ自動車連盟</a:t>
                      </a:r>
                    </a:p>
                  </a:txBody>
                  <a:tcPr marL="59132" marR="59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ln>
            <a:solidFill>
              <a:schemeClr val="tx1"/>
            </a:solidFill>
          </a:ln>
        </p:spPr>
        <p:txBody>
          <a:bodyPr/>
          <a:lstStyle/>
          <a:p>
            <a:r>
              <a:rPr lang="ja-JP" altLang="en-US" sz="3600"/>
              <a:t>国際観光ホテル整備法の規範性の低下</a:t>
            </a:r>
          </a:p>
        </p:txBody>
      </p:sp>
      <p:sp>
        <p:nvSpPr>
          <p:cNvPr id="70659" name="Rectangle 3"/>
          <p:cNvSpPr>
            <a:spLocks noGrp="1" noChangeArrowheads="1"/>
          </p:cNvSpPr>
          <p:nvPr>
            <p:ph type="body" idx="1"/>
          </p:nvPr>
        </p:nvSpPr>
        <p:spPr/>
        <p:txBody>
          <a:bodyPr/>
          <a:lstStyle/>
          <a:p>
            <a:pPr>
              <a:lnSpc>
                <a:spcPct val="90000"/>
              </a:lnSpc>
            </a:pPr>
            <a:r>
              <a:rPr lang="ja-JP" altLang="en-US"/>
              <a:t>外客誘致理念→「ホテル」整備</a:t>
            </a:r>
          </a:p>
          <a:p>
            <a:pPr>
              <a:lnSpc>
                <a:spcPct val="90000"/>
              </a:lnSpc>
            </a:pPr>
            <a:r>
              <a:rPr lang="ja-JP" altLang="en-US"/>
              <a:t>宿泊と食事</a:t>
            </a:r>
            <a:r>
              <a:rPr lang="en-US" altLang="ja-JP"/>
              <a:t>(</a:t>
            </a:r>
            <a:r>
              <a:rPr lang="ja-JP" altLang="en-US"/>
              <a:t>朝食</a:t>
            </a:r>
            <a:r>
              <a:rPr lang="en-US" altLang="ja-JP"/>
              <a:t>)</a:t>
            </a:r>
            <a:r>
              <a:rPr lang="ja-JP" altLang="en-US"/>
              <a:t>提供前提　</a:t>
            </a:r>
          </a:p>
          <a:p>
            <a:pPr>
              <a:lnSpc>
                <a:spcPct val="90000"/>
              </a:lnSpc>
            </a:pPr>
            <a:r>
              <a:rPr lang="ja-JP" altLang="en-US"/>
              <a:t>料金届出・公示義務</a:t>
            </a:r>
          </a:p>
          <a:p>
            <a:pPr>
              <a:lnSpc>
                <a:spcPct val="90000"/>
              </a:lnSpc>
            </a:pPr>
            <a:r>
              <a:rPr lang="ja-JP" altLang="en-US"/>
              <a:t>旅館の法的定義は「ホテル」以外のもの</a:t>
            </a:r>
          </a:p>
          <a:p>
            <a:pPr>
              <a:lnSpc>
                <a:spcPct val="90000"/>
              </a:lnSpc>
            </a:pPr>
            <a:r>
              <a:rPr lang="ja-JP" altLang="en-US"/>
              <a:t>税制上の措置　　</a:t>
            </a:r>
          </a:p>
          <a:p>
            <a:pPr>
              <a:lnSpc>
                <a:spcPct val="90000"/>
              </a:lnSpc>
              <a:buFontTx/>
              <a:buNone/>
            </a:pPr>
            <a:r>
              <a:rPr lang="ja-JP" altLang="en-US"/>
              <a:t>　　　　　　　　宿泊税の登場</a:t>
            </a:r>
          </a:p>
          <a:p>
            <a:pPr>
              <a:lnSpc>
                <a:spcPct val="90000"/>
              </a:lnSpc>
              <a:buFontTx/>
              <a:buNone/>
            </a:pPr>
            <a:r>
              <a:rPr lang="ja-JP" altLang="en-US"/>
              <a:t>　　　　　　　　耐用年数の特例の縮小・廃止</a:t>
            </a:r>
          </a:p>
          <a:p>
            <a:pPr>
              <a:lnSpc>
                <a:spcPct val="90000"/>
              </a:lnSpc>
            </a:pPr>
            <a:r>
              <a:rPr lang="ja-JP" altLang="en-US"/>
              <a:t>「ホテル百万石」という名称の「登録旅館」</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lang="ja-JP" altLang="ja-JP" dirty="0" smtClean="0"/>
              <a:t>ホテルと旅館</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旅館業法は、</a:t>
            </a:r>
            <a:r>
              <a:rPr lang="ja-JP" altLang="ja-JP" dirty="0" smtClean="0">
                <a:solidFill>
                  <a:srgbClr val="FF0000"/>
                </a:solidFill>
              </a:rPr>
              <a:t>旅館業</a:t>
            </a:r>
            <a:r>
              <a:rPr lang="ja-JP" altLang="ja-JP" dirty="0" smtClean="0"/>
              <a:t>を、</a:t>
            </a:r>
            <a:r>
              <a:rPr lang="ja-JP" altLang="ja-JP" dirty="0" smtClean="0">
                <a:solidFill>
                  <a:srgbClr val="FF0000"/>
                </a:solidFill>
              </a:rPr>
              <a:t>ホテル営業</a:t>
            </a:r>
            <a:r>
              <a:rPr lang="ja-JP" altLang="ja-JP" dirty="0" smtClean="0"/>
              <a:t>、</a:t>
            </a:r>
            <a:r>
              <a:rPr lang="ja-JP" altLang="ja-JP" dirty="0" smtClean="0">
                <a:solidFill>
                  <a:srgbClr val="FF0000"/>
                </a:solidFill>
              </a:rPr>
              <a:t>旅館営業</a:t>
            </a:r>
            <a:r>
              <a:rPr lang="ja-JP" altLang="ja-JP" dirty="0" smtClean="0"/>
              <a:t>、</a:t>
            </a:r>
            <a:r>
              <a:rPr lang="ja-JP" altLang="ja-JP" dirty="0" smtClean="0">
                <a:solidFill>
                  <a:srgbClr val="FF0000"/>
                </a:solidFill>
              </a:rPr>
              <a:t>簡易宿所営業</a:t>
            </a:r>
            <a:r>
              <a:rPr lang="ja-JP" altLang="ja-JP" dirty="0" smtClean="0"/>
              <a:t>及び</a:t>
            </a:r>
            <a:r>
              <a:rPr lang="ja-JP" altLang="ja-JP" dirty="0" smtClean="0">
                <a:solidFill>
                  <a:srgbClr val="FF0000"/>
                </a:solidFill>
              </a:rPr>
              <a:t>下宿営業</a:t>
            </a:r>
            <a:r>
              <a:rPr lang="ja-JP" altLang="ja-JP" dirty="0" smtClean="0"/>
              <a:t>に分類し、ホテル営業とは「</a:t>
            </a:r>
            <a:r>
              <a:rPr lang="ja-JP" altLang="ja-JP" dirty="0" smtClean="0">
                <a:solidFill>
                  <a:srgbClr val="FF0000"/>
                </a:solidFill>
              </a:rPr>
              <a:t>洋式</a:t>
            </a:r>
            <a:r>
              <a:rPr lang="ja-JP" altLang="ja-JP" dirty="0" smtClean="0"/>
              <a:t>の構造及び設備を主とする施設を設けてする営業」、旅館営業とは「</a:t>
            </a:r>
            <a:r>
              <a:rPr lang="ja-JP" altLang="ja-JP" dirty="0" smtClean="0">
                <a:solidFill>
                  <a:srgbClr val="FF0000"/>
                </a:solidFill>
              </a:rPr>
              <a:t>和式</a:t>
            </a:r>
            <a:r>
              <a:rPr lang="ja-JP" altLang="ja-JP" dirty="0" smtClean="0"/>
              <a:t>の構造及び設備を主とする施設を設けてする営業」とする。</a:t>
            </a:r>
            <a:endParaRPr lang="en-US" altLang="ja-JP" dirty="0" smtClean="0"/>
          </a:p>
          <a:p>
            <a:r>
              <a:rPr lang="ja-JP" altLang="ja-JP" dirty="0" smtClean="0"/>
              <a:t>旅館業法の運用によれば、旅館とホテルの区別は客室の数で、和室が</a:t>
            </a:r>
            <a:r>
              <a:rPr lang="ja-JP" altLang="ja-JP" dirty="0" smtClean="0">
                <a:solidFill>
                  <a:srgbClr val="FF0000"/>
                </a:solidFill>
              </a:rPr>
              <a:t>半数以上</a:t>
            </a:r>
            <a:r>
              <a:rPr lang="ja-JP" altLang="ja-JP" dirty="0" smtClean="0"/>
              <a:t>のものを旅館と呼び、洋室が半数以上のものをホテルと呼ぶが、現実には、旅館ホテルの名称と法的な区別は一致しないことも多い。</a:t>
            </a:r>
            <a:endParaRPr lang="en-US" altLang="ja-JP" dirty="0" smtClean="0"/>
          </a:p>
          <a:p>
            <a:r>
              <a:rPr lang="ja-JP" altLang="ja-JP" dirty="0" smtClean="0"/>
              <a:t>旅館業法上ホテルと旅館を区別する実質的意味はないから支障はきたしていない。なお、「旅館」という呼称は、「余裕ある旅行で宿泊する高級な施設」に対して用いられはじめ、大正期以降に一般名称として用いられる傾向が見られたとされ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w="57150">
            <a:solidFill>
              <a:schemeClr val="tx1">
                <a:lumMod val="95000"/>
                <a:lumOff val="5000"/>
              </a:schemeClr>
            </a:solidFill>
          </a:ln>
        </p:spPr>
        <p:txBody>
          <a:bodyPr/>
          <a:lstStyle/>
          <a:p>
            <a:r>
              <a:rPr lang="ja-JP" altLang="ja-JP" dirty="0" smtClean="0"/>
              <a:t>国際観光ホテル整備法</a:t>
            </a:r>
            <a:r>
              <a:rPr lang="ja-JP" altLang="en-US" dirty="0" smtClean="0"/>
              <a:t>の区分</a:t>
            </a:r>
            <a:endParaRPr kumimoji="1" lang="ja-JP" altLang="en-US" dirty="0"/>
          </a:p>
        </p:txBody>
      </p:sp>
      <p:sp>
        <p:nvSpPr>
          <p:cNvPr id="3" name="コンテンツ プレースホルダ 2"/>
          <p:cNvSpPr>
            <a:spLocks noGrp="1"/>
          </p:cNvSpPr>
          <p:nvPr>
            <p:ph idx="1"/>
          </p:nvPr>
        </p:nvSpPr>
        <p:spPr>
          <a:xfrm>
            <a:off x="0" y="1268760"/>
            <a:ext cx="9144000" cy="5976664"/>
          </a:xfrm>
        </p:spPr>
        <p:txBody>
          <a:bodyPr>
            <a:normAutofit fontScale="77500" lnSpcReduction="20000"/>
          </a:bodyPr>
          <a:lstStyle/>
          <a:p>
            <a:r>
              <a:rPr lang="ja-JP" altLang="ja-JP" dirty="0" smtClean="0"/>
              <a:t>国際観光ホテル整備法ではホテルとは「外客の宿泊に適するように、造られた施設であって洋式の構造及び設備を有するもの」と定義するものの、旅館については「外客の宿泊に適するように造られた施設であってホテル以外のもの」と定義し、</a:t>
            </a:r>
            <a:r>
              <a:rPr lang="ja-JP" altLang="ja-JP" b="1" dirty="0" smtClean="0">
                <a:solidFill>
                  <a:srgbClr val="FF0000"/>
                </a:solidFill>
              </a:rPr>
              <a:t>和式であるとの積極的定義を行っていない</a:t>
            </a:r>
            <a:endParaRPr lang="en-US" altLang="ja-JP" b="1" baseline="30000" dirty="0" smtClean="0">
              <a:solidFill>
                <a:srgbClr val="FF0000"/>
              </a:solidFill>
            </a:endParaRPr>
          </a:p>
          <a:p>
            <a:r>
              <a:rPr lang="ja-JP" altLang="en-US" dirty="0" smtClean="0"/>
              <a:t>同</a:t>
            </a:r>
            <a:r>
              <a:rPr lang="ja-JP" altLang="ja-JP" dirty="0" smtClean="0"/>
              <a:t>法施行規則においては、わずかに「客室全体が、日本間として調和のとれたものであること」</a:t>
            </a:r>
            <a:r>
              <a:rPr lang="ja-JP" altLang="en-US" dirty="0" smtClean="0"/>
              <a:t>「</a:t>
            </a:r>
            <a:r>
              <a:rPr lang="ja-JP" altLang="ja-JP" dirty="0" smtClean="0"/>
              <a:t>畳敷きの室があり、当該室の床面積が、通常一人で使用する客室については七平方メートル以上、その他の客室については九・三平方メートル以上あること」とする規定があるのみであり、その他の多くの基準はあくまで外客用のホテルに準じた基準となっているため、和室のないイスラム式等は登録することができない。</a:t>
            </a:r>
            <a:endParaRPr lang="en-US" altLang="ja-JP" dirty="0" smtClean="0"/>
          </a:p>
          <a:p>
            <a:r>
              <a:rPr lang="ja-JP" altLang="ja-JP" dirty="0" smtClean="0"/>
              <a:t>同規則は和式についての若干の基準しかなく、しかも和式、洋式以外のものを想定する国際観光ホテル整備法は整合性のとれ</a:t>
            </a:r>
            <a:r>
              <a:rPr lang="ja-JP" altLang="en-US" dirty="0" smtClean="0"/>
              <a:t>ていない</a:t>
            </a:r>
            <a:r>
              <a:rPr lang="ja-JP" altLang="ja-JP" dirty="0" smtClean="0"/>
              <a:t>。</a:t>
            </a:r>
            <a:r>
              <a:rPr lang="ja-JP" altLang="ja-JP" b="1" dirty="0" smtClean="0">
                <a:solidFill>
                  <a:srgbClr val="FF0000"/>
                </a:solidFill>
              </a:rPr>
              <a:t>立法制度論としては、旅館の積極的意義付け及び定義を行い、法律名をホテルに限定しないものとするか、あるいはホテル・旅館の二分類を廃止するかの検討を行うべきである。</a:t>
            </a:r>
          </a:p>
          <a:p>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dirty="0" smtClean="0"/>
              <a:t>登録旅館「○○ホテル」という名称</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国際観光ホテル整備法</a:t>
            </a:r>
            <a:r>
              <a:rPr lang="en-US" altLang="ja-JP" dirty="0" smtClean="0"/>
              <a:t>8</a:t>
            </a:r>
            <a:r>
              <a:rPr lang="ja-JP" altLang="ja-JP" dirty="0" smtClean="0"/>
              <a:t>条では名称の使用制限につき規定を設けており、登録上旅館である場合に、基準の異なる登録ホテルと称することはできない。「○○ホテル」という名称の宿泊施設が、国際観光ホテル整備法上旅館として登録する場合は、登録旅館「○○ホテル」という名称により営業されているが、外客に当該営業施設がホテルであるか旅館であるかを明確にするという外客誘致の法の趣旨からは不適切である。登録施設と非登録施設を一体として営業する場合にも、外客の利便を旨とする法の趣旨からすれば利用者が確認できる措置を講じておくべきであろう。</a:t>
            </a:r>
          </a:p>
          <a:p>
            <a:endParaRPr lang="ja-JP" altLang="ja-JP" dirty="0" smtClean="0"/>
          </a:p>
          <a:p>
            <a:endParaRPr lang="ja-JP" altLang="en-US" dirty="0" smtClean="0"/>
          </a:p>
          <a:p>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dirty="0" smtClean="0"/>
              <a:t>国際観光ホテル整備法と料金規制等</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1948</a:t>
            </a:r>
            <a:r>
              <a:rPr lang="ja-JP" altLang="ja-JP" dirty="0" smtClean="0"/>
              <a:t>年「公衆衛生の見地から必要な取締を行い、もつてその経営を公共の福祉に適合させることを目的」として旅館業法が警察取締の発想に基づき制定されたのに対して、国際観光ホテル整備法は、翌年「ホテルその他の外客宿泊施設の整備を図り、外客接遇の充実に資することを目的」として、施設整備の発想に基づき制定された。その後両法とも数度の改正を経て、制度当初に比べれば、運用面においてその差異がすくなくなってきている。</a:t>
            </a:r>
            <a:endParaRPr lang="ja-JP" altLang="ja-JP"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b="1" dirty="0" smtClean="0"/>
              <a:t>外客誘致法としての</a:t>
            </a:r>
            <a:r>
              <a:rPr lang="en-US" altLang="ja-JP" b="1" dirty="0" smtClean="0"/>
              <a:t/>
            </a:r>
            <a:br>
              <a:rPr lang="en-US" altLang="ja-JP" b="1" dirty="0" smtClean="0"/>
            </a:br>
            <a:r>
              <a:rPr lang="ja-JP" altLang="ja-JP" b="1" dirty="0" smtClean="0"/>
              <a:t>国際観光ホテル整備法　</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国際観光ホテル整備法は、外客宿泊施設の整備を図るための法律であり、施設及び経営が一定の基準に適合するホテル、旅館につき登録制度を設け、税制上の優遇措置（地方税法による固定資産税の軽減措置、法人税の課税標準に関する固定資産の耐用年数の特例）等を講ずるものである。</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fontScale="92500" lnSpcReduction="20000"/>
          </a:bodyPr>
          <a:lstStyle/>
          <a:p>
            <a:r>
              <a:rPr lang="ja-JP" altLang="ja-JP" dirty="0" smtClean="0"/>
              <a:t>同法は終戦後優秀なホテルは駐留軍に接収され、民間に任せていても整備は進まないので　抜本的な助成法を作って推進しようということで</a:t>
            </a:r>
            <a:r>
              <a:rPr lang="en-US" altLang="ja-JP" dirty="0" smtClean="0"/>
              <a:t>1949</a:t>
            </a:r>
            <a:r>
              <a:rPr lang="ja-JP" altLang="ja-JP" dirty="0" smtClean="0"/>
              <a:t>年に成立した。成立時ホテルは</a:t>
            </a:r>
            <a:r>
              <a:rPr lang="en-US" altLang="ja-JP" dirty="0" smtClean="0"/>
              <a:t>60</a:t>
            </a:r>
            <a:r>
              <a:rPr lang="ja-JP" altLang="ja-JP" dirty="0" smtClean="0"/>
              <a:t>軒と外客に対応できる数ではなく、旅館も補助的に本法による規定を準用することができることとされ、</a:t>
            </a:r>
            <a:r>
              <a:rPr lang="en-US" altLang="ja-JP" dirty="0" smtClean="0"/>
              <a:t>100</a:t>
            </a:r>
            <a:r>
              <a:rPr lang="ja-JP" altLang="ja-JP" dirty="0" smtClean="0"/>
              <a:t>軒程度が登録された。法律名がホテル整備法となっているように、外客誘致の対象は洋式であるホテルを利用する西洋人であり、旅館はホテルの補完的役割との認識からスタートしていた。</a:t>
            </a:r>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料金の公示</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ja-JP" dirty="0" smtClean="0"/>
              <a:t>料金の公示は、食事つき宿泊（しかも朝食つき、夕食つきに区分して）、食事なし宿泊に関する料金を玄関又はフロントに、客室に係る料金を当該客室に、それぞれ日本語及び外国語により記載して備え置き、又は掲示することにより行うこととなっている。</a:t>
            </a:r>
            <a:endParaRPr lang="en-US" altLang="ja-JP" dirty="0" smtClean="0"/>
          </a:p>
          <a:p>
            <a:r>
              <a:rPr lang="ja-JP" altLang="ja-JP" dirty="0" smtClean="0"/>
              <a:t>従って制度上は宿泊と食事は分離されているといえるものの、営業上は宿泊・食事セットで販売されていることから、泊食分離が課題となるわけである。</a:t>
            </a:r>
            <a:endParaRPr lang="en-US" altLang="ja-JP" dirty="0" smtClean="0"/>
          </a:p>
          <a:p>
            <a:r>
              <a:rPr lang="ja-JP" altLang="ja-JP" dirty="0" smtClean="0"/>
              <a:t>なお、</a:t>
            </a:r>
            <a:r>
              <a:rPr lang="en-US" altLang="ja-JP" dirty="0" smtClean="0"/>
              <a:t>2004</a:t>
            </a:r>
            <a:r>
              <a:rPr lang="ja-JP" altLang="ja-JP" dirty="0" smtClean="0"/>
              <a:t>年の法改正により、登録ホテル･旅館の遵守義務等についての規定が設けられ、国土交通省令で「宿泊客に対して提供する朝食又は夕食の料金を定め、当該料金を日本語及び外国語により記載して備え置き、又は掲示すること」が定められた。食事が提供される場合の規定であり、食事提供がなされていない点で従来と変化はないが、違反する場合に国土交通大臣等の是正指示が出され、これに従わない場合に登録取消が可能となるよう改正された。</a:t>
            </a:r>
          </a:p>
          <a:p>
            <a:endParaRPr lang="ja-JP" altLang="en-US" dirty="0" smtClean="0"/>
          </a:p>
          <a:p>
            <a:endParaRPr kumimoji="1" lang="ja-JP"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kumimoji="1" lang="ja-JP" altLang="en-US" dirty="0" smtClean="0"/>
              <a:t>ホテル整備法、宿泊業の主務官庁</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国際観光ホテル整備法が提出された第６回国会衆議院観光特別委員会では、本法が規定するような助成措置が必要かという点に加えて、本法の主務官庁はどこかという点が論議の対象となった。</a:t>
            </a:r>
            <a:endParaRPr lang="en-US" altLang="ja-JP" dirty="0" smtClean="0"/>
          </a:p>
          <a:p>
            <a:r>
              <a:rPr lang="ja-JP" altLang="ja-JP" dirty="0" smtClean="0"/>
              <a:t>衆議院観光特別委員会が同法制局とも打ち合わせ、運輸大臣と決定したが、審議途上において衆議院の厚生委員会が観光特別委員会に対し、旅館業法、国立公園法、温泉法等の調整が必要であり、主務大臣に厚生大臣も加えること等を申し入れてきた</a:t>
            </a:r>
            <a:endParaRPr lang="en-US" altLang="ja-JP" dirty="0" smtClean="0"/>
          </a:p>
          <a:p>
            <a:r>
              <a:rPr lang="ja-JP" altLang="ja-JP" dirty="0" smtClean="0"/>
              <a:t>通商産業省も観光産業の主務官庁であると主張して衆議院の通産委員会に働きかけをした。運輸省から提案されたならば到底成立しなかったとされる。</a:t>
            </a:r>
          </a:p>
          <a:p>
            <a:endParaRPr lang="ja-JP" altLang="en-US" dirty="0" smtClean="0"/>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95288" y="260350"/>
            <a:ext cx="5880100" cy="1143000"/>
          </a:xfrm>
          <a:solidFill>
            <a:schemeClr val="accent6">
              <a:lumMod val="40000"/>
              <a:lumOff val="60000"/>
            </a:schemeClr>
          </a:solidFill>
          <a:ln>
            <a:solidFill>
              <a:schemeClr val="tx1"/>
            </a:solidFill>
          </a:ln>
        </p:spPr>
        <p:txBody>
          <a:bodyPr/>
          <a:lstStyle/>
          <a:p>
            <a:r>
              <a:rPr lang="ja-JP" altLang="en-US" dirty="0"/>
              <a:t>旅館業法</a:t>
            </a:r>
          </a:p>
        </p:txBody>
      </p:sp>
      <p:sp>
        <p:nvSpPr>
          <p:cNvPr id="69636" name="Rectangle 4"/>
          <p:cNvSpPr>
            <a:spLocks noChangeArrowheads="1"/>
          </p:cNvSpPr>
          <p:nvPr/>
        </p:nvSpPr>
        <p:spPr bwMode="auto">
          <a:xfrm>
            <a:off x="1116013" y="2636838"/>
            <a:ext cx="3887787" cy="3095625"/>
          </a:xfrm>
          <a:prstGeom prst="rect">
            <a:avLst/>
          </a:prstGeom>
          <a:noFill/>
          <a:ln w="9525">
            <a:solidFill>
              <a:schemeClr val="tx1"/>
            </a:solidFill>
            <a:miter lim="800000"/>
            <a:headEnd/>
            <a:tailEnd/>
          </a:ln>
          <a:effectLst/>
        </p:spPr>
        <p:txBody>
          <a:bodyPr wrap="none" anchor="ctr"/>
          <a:lstStyle/>
          <a:p>
            <a:r>
              <a:rPr lang="ja-JP" altLang="en-US" sz="4400"/>
              <a:t>ホテル営業</a:t>
            </a:r>
          </a:p>
          <a:p>
            <a:r>
              <a:rPr lang="ja-JP" altLang="en-US" sz="4400"/>
              <a:t>旅館営業</a:t>
            </a:r>
          </a:p>
          <a:p>
            <a:r>
              <a:rPr lang="ja-JP" altLang="en-US" sz="4400"/>
              <a:t>簡易宿所営業</a:t>
            </a:r>
          </a:p>
          <a:p>
            <a:r>
              <a:rPr lang="ja-JP" altLang="en-US" sz="4400"/>
              <a:t>下宿営業</a:t>
            </a:r>
          </a:p>
          <a:p>
            <a:r>
              <a:rPr lang="ja-JP" altLang="en-US" sz="2400"/>
              <a:t>　　　　　　　</a:t>
            </a:r>
            <a:r>
              <a:rPr lang="en-US" altLang="ja-JP" sz="2400"/>
              <a:t>(</a:t>
            </a:r>
            <a:r>
              <a:rPr lang="ja-JP" altLang="en-US" sz="2400"/>
              <a:t>一週間→一ヶ月</a:t>
            </a:r>
            <a:r>
              <a:rPr lang="en-US" altLang="ja-JP" sz="2400"/>
              <a:t>)</a:t>
            </a:r>
          </a:p>
        </p:txBody>
      </p:sp>
      <p:sp>
        <p:nvSpPr>
          <p:cNvPr id="69637" name="Rectangle 5"/>
          <p:cNvSpPr>
            <a:spLocks noChangeArrowheads="1"/>
          </p:cNvSpPr>
          <p:nvPr/>
        </p:nvSpPr>
        <p:spPr bwMode="auto">
          <a:xfrm>
            <a:off x="7596188" y="2638425"/>
            <a:ext cx="1223962" cy="3527425"/>
          </a:xfrm>
          <a:prstGeom prst="rect">
            <a:avLst/>
          </a:prstGeom>
          <a:solidFill>
            <a:schemeClr val="accent6">
              <a:lumMod val="40000"/>
              <a:lumOff val="60000"/>
            </a:schemeClr>
          </a:solidFill>
          <a:ln w="9525">
            <a:solidFill>
              <a:schemeClr val="tx1"/>
            </a:solidFill>
            <a:miter lim="800000"/>
            <a:headEnd/>
            <a:tailEnd/>
          </a:ln>
          <a:effectLst/>
        </p:spPr>
        <p:txBody>
          <a:bodyPr vert="eaVert" wrap="none" anchor="ctr"/>
          <a:lstStyle/>
          <a:p>
            <a:pPr algn="ctr"/>
            <a:r>
              <a:rPr lang="ja-JP" altLang="en-US" sz="4400" dirty="0"/>
              <a:t>建物賃貸業</a:t>
            </a:r>
          </a:p>
        </p:txBody>
      </p:sp>
      <p:sp>
        <p:nvSpPr>
          <p:cNvPr id="69638" name="Text Box 6"/>
          <p:cNvSpPr txBox="1">
            <a:spLocks noChangeArrowheads="1"/>
          </p:cNvSpPr>
          <p:nvPr/>
        </p:nvSpPr>
        <p:spPr bwMode="auto">
          <a:xfrm>
            <a:off x="395288" y="1555750"/>
            <a:ext cx="5880100" cy="822325"/>
          </a:xfrm>
          <a:prstGeom prst="rect">
            <a:avLst/>
          </a:prstGeom>
          <a:noFill/>
          <a:ln w="9525">
            <a:noFill/>
            <a:miter lim="800000"/>
            <a:headEnd/>
            <a:tailEnd/>
          </a:ln>
          <a:effectLst/>
        </p:spPr>
        <p:txBody>
          <a:bodyPr wrap="none">
            <a:spAutoFit/>
          </a:bodyPr>
          <a:lstStyle/>
          <a:p>
            <a:r>
              <a:rPr lang="ja-JP" altLang="en-US" sz="2400"/>
              <a:t>旅館業：宿泊料を受けて人を宿泊させる営業</a:t>
            </a:r>
          </a:p>
          <a:p>
            <a:r>
              <a:rPr lang="ja-JP" altLang="en-US" sz="2400"/>
              <a:t>宿泊：寝具を使用して施設を利用すること</a:t>
            </a:r>
          </a:p>
        </p:txBody>
      </p:sp>
      <p:sp>
        <p:nvSpPr>
          <p:cNvPr id="69639" name="AutoShape 7"/>
          <p:cNvSpPr>
            <a:spLocks noChangeArrowheads="1"/>
          </p:cNvSpPr>
          <p:nvPr/>
        </p:nvSpPr>
        <p:spPr bwMode="auto">
          <a:xfrm>
            <a:off x="5795963" y="3429000"/>
            <a:ext cx="1214437" cy="1512888"/>
          </a:xfrm>
          <a:prstGeom prst="leftRightArrow">
            <a:avLst>
              <a:gd name="adj1" fmla="val 50000"/>
              <a:gd name="adj2" fmla="val 20000"/>
            </a:avLst>
          </a:prstGeom>
          <a:noFill/>
          <a:ln w="9525">
            <a:solidFill>
              <a:schemeClr val="tx1"/>
            </a:solidFill>
            <a:prstDash val="lgDash"/>
            <a:miter lim="800000"/>
            <a:headEnd/>
            <a:tailEnd/>
          </a:ln>
          <a:effectLst/>
        </p:spPr>
        <p:txBody>
          <a:bodyPr wrap="none" anchor="ctr"/>
          <a:lstStyle/>
          <a:p>
            <a:endParaRPr lang="ja-JP" altLang="en-US"/>
          </a:p>
        </p:txBody>
      </p:sp>
      <p:sp>
        <p:nvSpPr>
          <p:cNvPr id="69640" name="Text Box 8"/>
          <p:cNvSpPr txBox="1">
            <a:spLocks noChangeArrowheads="1"/>
          </p:cNvSpPr>
          <p:nvPr/>
        </p:nvSpPr>
        <p:spPr bwMode="auto">
          <a:xfrm>
            <a:off x="1239838" y="5883275"/>
            <a:ext cx="3384550" cy="641350"/>
          </a:xfrm>
          <a:prstGeom prst="rect">
            <a:avLst/>
          </a:prstGeom>
          <a:noFill/>
          <a:ln w="9525">
            <a:noFill/>
            <a:miter lim="800000"/>
            <a:headEnd/>
            <a:tailEnd/>
          </a:ln>
          <a:effectLst/>
        </p:spPr>
        <p:txBody>
          <a:bodyPr wrap="none">
            <a:spAutoFit/>
          </a:bodyPr>
          <a:lstStyle/>
          <a:p>
            <a:r>
              <a:rPr lang="ja-JP" altLang="en-US" sz="3600"/>
              <a:t>（宿泊引受義務）</a:t>
            </a:r>
          </a:p>
        </p:txBody>
      </p:sp>
      <p:sp>
        <p:nvSpPr>
          <p:cNvPr id="69641" name="Text Box 9"/>
          <p:cNvSpPr txBox="1">
            <a:spLocks noChangeArrowheads="1"/>
          </p:cNvSpPr>
          <p:nvPr/>
        </p:nvSpPr>
        <p:spPr bwMode="auto">
          <a:xfrm>
            <a:off x="5245100" y="6211888"/>
            <a:ext cx="2927350" cy="457200"/>
          </a:xfrm>
          <a:prstGeom prst="rect">
            <a:avLst/>
          </a:prstGeom>
          <a:noFill/>
          <a:ln w="9525">
            <a:noFill/>
            <a:miter lim="800000"/>
            <a:headEnd/>
            <a:tailEnd/>
          </a:ln>
          <a:effectLst/>
        </p:spPr>
        <p:txBody>
          <a:bodyPr wrap="none">
            <a:spAutoFit/>
          </a:bodyPr>
          <a:lstStyle/>
          <a:p>
            <a:r>
              <a:rPr lang="ja-JP" altLang="en-US" sz="2400"/>
              <a:t>旅行業の「宿泊」は？</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en-US" altLang="ja-JP" dirty="0" smtClean="0"/>
              <a:t>1992</a:t>
            </a:r>
            <a:r>
              <a:rPr kumimoji="1" lang="ja-JP" altLang="en-US" dirty="0" smtClean="0"/>
              <a:t>年改正</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1992</a:t>
            </a:r>
            <a:r>
              <a:rPr lang="ja-JP" altLang="ja-JP" dirty="0" smtClean="0"/>
              <a:t>年国際観光ホテル整備法の一部改正法によりホテル等の登録基準が</a:t>
            </a:r>
            <a:r>
              <a:rPr lang="en-US" altLang="ja-JP" dirty="0" smtClean="0"/>
              <a:t>1949</a:t>
            </a:r>
            <a:r>
              <a:rPr lang="ja-JP" altLang="ja-JP" dirty="0" smtClean="0"/>
              <a:t>年発足以来</a:t>
            </a:r>
            <a:r>
              <a:rPr lang="en-US" altLang="ja-JP" dirty="0" smtClean="0"/>
              <a:t>40</a:t>
            </a:r>
            <a:r>
              <a:rPr lang="ja-JP" altLang="ja-JP" dirty="0" smtClean="0"/>
              <a:t>年ぶりに改正された。改正法の提案理由では「我が国を取り巻く国際環境は著しく変化してきており、それに伴い、我が国を訪れる外客も、その数が増大するとともに、その中でのアジア地域からの来訪の割合が急速に増加していること等から、宿泊ニーズについても一定の快適性を満たされることを条件に相当程度多様化してきており、従来の登録ホテル及び登録旅館だけでは十分に対応し切れない状況となってきております」となっているが、税制上の優遇措置を含め実施されている助成措置が後退しているところから、単なる登録のための制度となりつつあり、法制度としての必要性への疑義が生じかねない状況である。</a:t>
            </a:r>
          </a:p>
          <a:p>
            <a:endParaRPr kumimoji="1" lang="ja-JP"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fontScale="85000" lnSpcReduction="10000"/>
          </a:bodyPr>
          <a:lstStyle/>
          <a:p>
            <a:r>
              <a:rPr lang="ja-JP" altLang="ja-JP" dirty="0" smtClean="0"/>
              <a:t>航空、鉄道等の運送機関の運賃も規制緩和により主務大臣への届出・公示制（変更命令あり）となっており、国際観光ホテル整備法の適用を受ける料金については、これらの公共運送機関の運賃と同様の規制を受ける料金という意味では違いはなくなってきている</a:t>
            </a:r>
            <a:endParaRPr lang="en-US" altLang="ja-JP" dirty="0" smtClean="0"/>
          </a:p>
          <a:p>
            <a:r>
              <a:rPr lang="ja-JP" altLang="ja-JP" dirty="0" smtClean="0"/>
              <a:t>規制料金については、貨物運送事業、一般貸切自動車運送事業</a:t>
            </a:r>
            <a:r>
              <a:rPr lang="en-US" altLang="ja-JP" dirty="0" smtClean="0"/>
              <a:t>(</a:t>
            </a:r>
            <a:r>
              <a:rPr lang="ja-JP" altLang="ja-JP" dirty="0" smtClean="0"/>
              <a:t>いわゆる貸切バス</a:t>
            </a:r>
            <a:r>
              <a:rPr lang="en-US" altLang="ja-JP" dirty="0" smtClean="0"/>
              <a:t>)</a:t>
            </a:r>
            <a:r>
              <a:rPr lang="ja-JP" altLang="ja-JP" dirty="0" smtClean="0"/>
              <a:t>等の分野と同様、登録ホテル・旅館においても市場を反映した</a:t>
            </a:r>
            <a:r>
              <a:rPr lang="ja-JP" altLang="ja-JP" dirty="0" smtClean="0">
                <a:solidFill>
                  <a:srgbClr val="FF0000"/>
                </a:solidFill>
              </a:rPr>
              <a:t>実勢料金</a:t>
            </a:r>
            <a:r>
              <a:rPr lang="ja-JP" altLang="ja-JP" dirty="0" smtClean="0"/>
              <a:t>が存在し、</a:t>
            </a:r>
            <a:r>
              <a:rPr lang="ja-JP" altLang="ja-JP" dirty="0" smtClean="0">
                <a:solidFill>
                  <a:srgbClr val="FF0000"/>
                </a:solidFill>
              </a:rPr>
              <a:t>法令順守がなされていない</a:t>
            </a:r>
            <a:r>
              <a:rPr lang="ja-JP" altLang="ja-JP" dirty="0" smtClean="0"/>
              <a:t>ため、国際観光ホテル整備法の必要性への疑義が生じかねない状況である。</a:t>
            </a:r>
            <a:endParaRPr lang="en-US" altLang="ja-JP" dirty="0" smtClean="0"/>
          </a:p>
          <a:p>
            <a:r>
              <a:rPr lang="ja-JP" altLang="ja-JP" dirty="0" smtClean="0"/>
              <a:t>届出制そのものを再考すべきかもしれない。なお、公営の国民宿舎は、設置主体が地方公共団体であるところから、登録ホテル、旅館でなくても、地方財政法の規定により、その料金額が具体的に条例で規定されている。</a:t>
            </a:r>
          </a:p>
          <a:p>
            <a:endParaRPr kumimoji="1" lang="ja-JP"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5937523"/>
          </a:xfrm>
        </p:spPr>
        <p:txBody>
          <a:bodyPr>
            <a:normAutofit lnSpcReduction="10000"/>
          </a:bodyPr>
          <a:lstStyle/>
          <a:p>
            <a:r>
              <a:rPr lang="en-US" altLang="ja-JP" dirty="0" smtClean="0"/>
              <a:t>1992</a:t>
            </a:r>
            <a:r>
              <a:rPr lang="ja-JP" altLang="ja-JP" dirty="0" smtClean="0"/>
              <a:t>年の国際観光ホテル整備法の一部改正により、旅館はホテルと並列的に位置づけられたものの、定義上はホテル以外の宿泊施設が旅館とされる規定の仕方には変わりはなかった。この点が一応和式をもって旅館と定義する旅館業法と異なるところである。立法時アメリカ人を中心に想定していた前提とは異なり、現在外客の多数は韓国人、華人等のアジア人であり、その割合は増加すると予想される。しかも代表的日本文化として旅館を旅客誘致的施設として位置づけるのであれば、法律の名称を含め立法形式を見直す時期にあると考える。</a:t>
            </a:r>
            <a:endParaRPr kumimoji="1" lang="ja-JP"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lang="ja-JP" altLang="ja-JP" b="1" dirty="0" smtClean="0"/>
              <a:t>旅行業制度における</a:t>
            </a:r>
            <a:r>
              <a:rPr lang="en-US" altLang="ja-JP" b="1" dirty="0" smtClean="0"/>
              <a:t>『</a:t>
            </a:r>
            <a:r>
              <a:rPr lang="ja-JP" altLang="ja-JP" b="1" dirty="0" smtClean="0"/>
              <a:t>宿泊</a:t>
            </a:r>
            <a:r>
              <a:rPr lang="en-US" altLang="ja-JP" b="1" dirty="0" smtClean="0"/>
              <a:t>』</a:t>
            </a:r>
            <a:r>
              <a:rPr lang="ja-JP" altLang="ja-JP" b="1" dirty="0" smtClean="0"/>
              <a:t>の取扱</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ja-JP" altLang="ja-JP" dirty="0" smtClean="0"/>
              <a:t>わが国宿泊業はその販売において旅行業を活用する比率が高く旅行業制度もわが国宿泊業に大きな影響を与えるものとなっている。</a:t>
            </a:r>
            <a:endParaRPr lang="en-US" altLang="ja-JP" dirty="0" smtClean="0"/>
          </a:p>
          <a:p>
            <a:r>
              <a:rPr lang="ja-JP" altLang="ja-JP" dirty="0" smtClean="0"/>
              <a:t>その旅行業を規定する旅行業法においては、宿泊につき「</a:t>
            </a:r>
            <a:r>
              <a:rPr lang="ja-JP" altLang="ja-JP" dirty="0" smtClean="0">
                <a:solidFill>
                  <a:srgbClr val="FF0000"/>
                </a:solidFill>
              </a:rPr>
              <a:t>宿泊のサービス</a:t>
            </a:r>
            <a:r>
              <a:rPr lang="ja-JP" altLang="ja-JP" dirty="0" smtClean="0"/>
              <a:t>」「</a:t>
            </a:r>
            <a:r>
              <a:rPr lang="ja-JP" altLang="ja-JP" dirty="0" smtClean="0">
                <a:solidFill>
                  <a:srgbClr val="FF0000"/>
                </a:solidFill>
              </a:rPr>
              <a:t>宿泊施設</a:t>
            </a:r>
            <a:r>
              <a:rPr lang="ja-JP" altLang="ja-JP" dirty="0" smtClean="0"/>
              <a:t>」という用語を使用し、</a:t>
            </a:r>
            <a:r>
              <a:rPr lang="ja-JP" altLang="ja-JP" dirty="0" smtClean="0">
                <a:solidFill>
                  <a:srgbClr val="FF0000"/>
                </a:solidFill>
              </a:rPr>
              <a:t>直接旅館業法等の規定を引用していない</a:t>
            </a:r>
            <a:r>
              <a:rPr lang="ja-JP" altLang="ja-JP" dirty="0" smtClean="0"/>
              <a:t>。</a:t>
            </a:r>
            <a:endParaRPr lang="en-US" altLang="ja-JP" dirty="0" smtClean="0"/>
          </a:p>
          <a:p>
            <a:r>
              <a:rPr lang="ja-JP" altLang="ja-JP" dirty="0" smtClean="0">
                <a:solidFill>
                  <a:srgbClr val="FF0000"/>
                </a:solidFill>
              </a:rPr>
              <a:t>従って賃貸借契約によるサービスを排除するものであるか不明確である</a:t>
            </a:r>
            <a:r>
              <a:rPr lang="ja-JP" altLang="ja-JP" dirty="0" smtClean="0"/>
              <a:t>。</a:t>
            </a:r>
            <a:endParaRPr lang="en-US" altLang="ja-JP" dirty="0" smtClean="0"/>
          </a:p>
          <a:p>
            <a:r>
              <a:rPr lang="ja-JP" altLang="ja-JP" dirty="0" smtClean="0"/>
              <a:t>統合前の西ドイツ民法のもとでの連邦通常裁判所の判例では休暇用住宅の媒介という単一の給付であっても主催旅行契約の成立を認めたものがあった。利用者保護の観点からは広く解釈するべきである。また、旅館業法に規定する簡易宿所、下宿も排除されないと解釈される。</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旅行業と宿泊契約</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lnSpcReduction="20000"/>
          </a:bodyPr>
          <a:lstStyle/>
          <a:p>
            <a:r>
              <a:rPr lang="ja-JP" altLang="ja-JP" dirty="0" smtClean="0"/>
              <a:t>旅行業制度では、宿泊業者</a:t>
            </a:r>
            <a:r>
              <a:rPr lang="en-US" altLang="ja-JP" dirty="0" smtClean="0"/>
              <a:t>(B)</a:t>
            </a:r>
            <a:r>
              <a:rPr lang="ja-JP" altLang="ja-JP" dirty="0" smtClean="0"/>
              <a:t>旅行業者</a:t>
            </a:r>
            <a:r>
              <a:rPr lang="en-US" altLang="ja-JP" dirty="0" smtClean="0"/>
              <a:t>(b)</a:t>
            </a:r>
            <a:r>
              <a:rPr lang="ja-JP" altLang="ja-JP" dirty="0" smtClean="0"/>
              <a:t>及び実利用者</a:t>
            </a:r>
            <a:r>
              <a:rPr lang="en-US" altLang="ja-JP" dirty="0" smtClean="0"/>
              <a:t>(C)</a:t>
            </a:r>
            <a:r>
              <a:rPr lang="ja-JP" altLang="ja-JP" dirty="0" smtClean="0"/>
              <a:t>が当事者である。</a:t>
            </a:r>
            <a:r>
              <a:rPr lang="en-US" altLang="ja-JP" dirty="0" smtClean="0"/>
              <a:t>B</a:t>
            </a:r>
            <a:r>
              <a:rPr lang="ja-JP" altLang="ja-JP" dirty="0" smtClean="0"/>
              <a:t>と</a:t>
            </a:r>
            <a:r>
              <a:rPr lang="en-US" altLang="ja-JP" dirty="0" smtClean="0"/>
              <a:t>C</a:t>
            </a:r>
            <a:r>
              <a:rPr lang="ja-JP" altLang="ja-JP" dirty="0" smtClean="0"/>
              <a:t>の間に締結される旅行契約は、手配旅行契約と</a:t>
            </a:r>
            <a:r>
              <a:rPr lang="ja-JP" altLang="en-US" dirty="0" smtClean="0"/>
              <a:t>企画</a:t>
            </a:r>
            <a:r>
              <a:rPr lang="ja-JP" altLang="ja-JP" dirty="0" smtClean="0"/>
              <a:t>旅行契約に分類される。</a:t>
            </a:r>
          </a:p>
          <a:p>
            <a:r>
              <a:rPr lang="ja-JP" altLang="ja-JP" dirty="0" smtClean="0"/>
              <a:t>手配旅行契約においては、宿泊業者と実利用者の間</a:t>
            </a:r>
            <a:r>
              <a:rPr lang="en-US" altLang="ja-JP" dirty="0" smtClean="0"/>
              <a:t>(B2C)</a:t>
            </a:r>
            <a:r>
              <a:rPr lang="ja-JP" altLang="ja-JP" dirty="0" smtClean="0"/>
              <a:t>に「宿泊契約」が締結されることとなるが、</a:t>
            </a:r>
            <a:r>
              <a:rPr lang="ja-JP" altLang="en-US" dirty="0" smtClean="0"/>
              <a:t>企画</a:t>
            </a:r>
            <a:r>
              <a:rPr lang="ja-JP" altLang="ja-JP" dirty="0" smtClean="0"/>
              <a:t>旅行契約の場合、その法的構成をめぐって諸説が存在する。宿泊料金等</a:t>
            </a:r>
            <a:r>
              <a:rPr lang="en-US" altLang="ja-JP" dirty="0" smtClean="0"/>
              <a:t>B2C</a:t>
            </a:r>
            <a:r>
              <a:rPr lang="ja-JP" altLang="ja-JP" dirty="0" smtClean="0"/>
              <a:t>の規制を受けない場合は、その契約内容により個別に判断されることとなる。</a:t>
            </a:r>
            <a:r>
              <a:rPr lang="en-US" altLang="ja-JP" dirty="0" smtClean="0"/>
              <a:t>B2C</a:t>
            </a:r>
            <a:r>
              <a:rPr lang="ja-JP" altLang="ja-JP" dirty="0" smtClean="0"/>
              <a:t>に約款、料金等の規制が存在する場合は、</a:t>
            </a:r>
            <a:r>
              <a:rPr lang="en-US" altLang="ja-JP" dirty="0" smtClean="0"/>
              <a:t>b2C</a:t>
            </a:r>
            <a:r>
              <a:rPr lang="ja-JP" altLang="ja-JP" dirty="0" smtClean="0"/>
              <a:t>が介在するときであっても規制がかかるのかという一般的課題を論じなければならない。</a:t>
            </a:r>
          </a:p>
          <a:p>
            <a:endParaRPr kumimoji="1" lang="ja-JP"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120680"/>
          </a:xfrm>
        </p:spPr>
        <p:txBody>
          <a:bodyPr>
            <a:normAutofit fontScale="85000" lnSpcReduction="20000"/>
          </a:bodyPr>
          <a:lstStyle/>
          <a:p>
            <a:r>
              <a:rPr lang="ja-JP" altLang="ja-JP" dirty="0" smtClean="0"/>
              <a:t>主催旅行の場合、宿泊と運送等をセットにして包括料金で販売される。従って、届出宿泊料金、運賃を前提としない価格となっている。</a:t>
            </a:r>
            <a:r>
              <a:rPr lang="en-US" altLang="ja-JP" dirty="0" smtClean="0"/>
              <a:t>b2C</a:t>
            </a:r>
            <a:r>
              <a:rPr lang="ja-JP" altLang="ja-JP" dirty="0" smtClean="0"/>
              <a:t>に料金、約款規制が適用されると包括料金が成立しない実態が一般化しており、</a:t>
            </a:r>
            <a:r>
              <a:rPr lang="en-US" altLang="ja-JP" dirty="0" smtClean="0"/>
              <a:t>b2C</a:t>
            </a:r>
            <a:r>
              <a:rPr lang="ja-JP" altLang="ja-JP" dirty="0" err="1" smtClean="0"/>
              <a:t>には</a:t>
            </a:r>
            <a:r>
              <a:rPr lang="ja-JP" altLang="ja-JP" dirty="0" smtClean="0"/>
              <a:t>規制がかからないという実務慣行が確立しているといえる状態にある。</a:t>
            </a:r>
            <a:r>
              <a:rPr lang="en-US" altLang="ja-JP" dirty="0" smtClean="0"/>
              <a:t>B2C</a:t>
            </a:r>
            <a:r>
              <a:rPr lang="ja-JP" altLang="ja-JP" dirty="0" smtClean="0"/>
              <a:t>に国際観光ホテル整備法の適用はなく、届出料金・約款遵守義務もないことを前提として実務が行われているわけである。</a:t>
            </a:r>
          </a:p>
          <a:p>
            <a:r>
              <a:rPr lang="ja-JP" altLang="ja-JP" dirty="0" smtClean="0"/>
              <a:t>同法の主催旅行業者と宿泊業者の間</a:t>
            </a:r>
            <a:r>
              <a:rPr lang="en-US" altLang="ja-JP" dirty="0" smtClean="0"/>
              <a:t>(B2b)</a:t>
            </a:r>
            <a:r>
              <a:rPr lang="ja-JP" altLang="ja-JP" dirty="0" err="1" smtClean="0"/>
              <a:t>への</a:t>
            </a:r>
            <a:r>
              <a:rPr lang="ja-JP" altLang="ja-JP" dirty="0" smtClean="0"/>
              <a:t>適用問題は、主催旅行業者と実運送業者の間の問題と同様であるが、適用がないという実務慣行が確立している。しかしながら単品主催旅行が実務慣行上認められている実情において、利用者が宿泊業者と契約を結ぶ場合には料金規制がかかり、主催旅行商品として購入する場合には規制がかからない現状のもとでは、規制制度そのものの実効性が低下することとなるわけである。</a:t>
            </a:r>
          </a:p>
          <a:p>
            <a:endParaRPr lang="ja-JP" altLang="en-US" dirty="0" smtClean="0"/>
          </a:p>
          <a:p>
            <a:endParaRPr kumimoji="1" lang="ja-JP"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solidFill>
          </a:ln>
        </p:spPr>
        <p:txBody>
          <a:bodyPr/>
          <a:lstStyle/>
          <a:p>
            <a:r>
              <a:rPr lang="ja-JP" altLang="ja-JP" dirty="0" smtClean="0"/>
              <a:t>旅行業と属地主義</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訪日外国人が海外でパッケージツアー等の訪日旅行契約を締結する場合、その旅行契約には日本の旅行業規制はかからない（属地主義）。登録ホテル・旅館の料金規制もその限りにおいてかからないということができる。国際観光ホテル整備法は外客誘致を目的とするものであるが、外客との旅行契約の対象となるものに関する限り、同法の規定が適用されるものは少ないといえ、同法そのもののスキームも再構築しなければならないものといえる。地方分権がすすみ、条例による宿泊規制が主流となった場合にも論理的には同様である。そもそも旅行業法は社会経済的にアウトバウンド分野での機能を、宿泊関連法はインバウンド分野での機能を期待して制度化されたものであるところから発生するパラドックスである。</a:t>
            </a:r>
          </a:p>
          <a:p>
            <a:r>
              <a:rPr lang="en-US" altLang="ja-JP" dirty="0" smtClean="0"/>
              <a:t> </a:t>
            </a:r>
            <a:endParaRPr lang="ja-JP" altLang="ja-JP"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892480" cy="1143000"/>
          </a:xfrm>
          <a:solidFill>
            <a:srgbClr val="FFFF00"/>
          </a:solidFill>
          <a:ln w="57150">
            <a:solidFill>
              <a:schemeClr val="tx1">
                <a:lumMod val="95000"/>
                <a:lumOff val="5000"/>
              </a:schemeClr>
            </a:solidFill>
          </a:ln>
        </p:spPr>
        <p:txBody>
          <a:bodyPr>
            <a:normAutofit fontScale="90000"/>
          </a:bodyPr>
          <a:lstStyle/>
          <a:p>
            <a:r>
              <a:rPr lang="ja-JP" altLang="ja-JP" dirty="0" smtClean="0"/>
              <a:t>温泉地計画、自然公園計画と宿泊施設</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85000" lnSpcReduction="20000"/>
          </a:bodyPr>
          <a:lstStyle/>
          <a:p>
            <a:r>
              <a:rPr lang="ja-JP" altLang="ja-JP" dirty="0" smtClean="0"/>
              <a:t>環境大臣は温泉法第</a:t>
            </a:r>
            <a:r>
              <a:rPr lang="en-US" altLang="ja-JP" dirty="0" smtClean="0"/>
              <a:t>25</a:t>
            </a:r>
            <a:r>
              <a:rPr lang="ja-JP" altLang="ja-JP" dirty="0" smtClean="0"/>
              <a:t>条の規定により「</a:t>
            </a:r>
            <a:r>
              <a:rPr lang="ja-JP" altLang="ja-JP" b="1" dirty="0" smtClean="0">
                <a:solidFill>
                  <a:srgbClr val="FF0000"/>
                </a:solidFill>
              </a:rPr>
              <a:t>国民保養温泉地</a:t>
            </a:r>
            <a:r>
              <a:rPr lang="ja-JP" altLang="ja-JP" dirty="0" smtClean="0"/>
              <a:t>」を指定</a:t>
            </a:r>
            <a:endParaRPr lang="en-US" altLang="ja-JP" dirty="0" smtClean="0"/>
          </a:p>
          <a:p>
            <a:r>
              <a:rPr lang="ja-JP" altLang="ja-JP" dirty="0" smtClean="0"/>
              <a:t>指定を受けるための条件等は法文上明確にされてい</a:t>
            </a:r>
            <a:r>
              <a:rPr lang="ja-JP" altLang="en-US" dirty="0" smtClean="0"/>
              <a:t>ない</a:t>
            </a:r>
            <a:endParaRPr lang="en-US" altLang="ja-JP" dirty="0" smtClean="0"/>
          </a:p>
          <a:p>
            <a:r>
              <a:rPr lang="ja-JP" altLang="ja-JP" dirty="0" smtClean="0"/>
              <a:t>国民保養温泉地の整備、運営は、環境大臣が定める「温泉地計画」に基づき、市町村等が実施</a:t>
            </a:r>
            <a:endParaRPr lang="en-US" altLang="ja-JP" dirty="0" smtClean="0"/>
          </a:p>
          <a:p>
            <a:r>
              <a:rPr lang="ja-JP" altLang="ja-JP" dirty="0" smtClean="0"/>
              <a:t>宿泊施設については、利用者数、利用者の階層、利用形態につき現在のみならず将来の趨勢を十分勘案して、整備を計画することとなっている（温泉地計画の策定について（</a:t>
            </a:r>
            <a:r>
              <a:rPr lang="en-US" altLang="ja-JP" dirty="0" smtClean="0"/>
              <a:t>1953</a:t>
            </a:r>
            <a:r>
              <a:rPr lang="ja-JP" altLang="ja-JP" dirty="0" smtClean="0"/>
              <a:t>年</a:t>
            </a:r>
            <a:r>
              <a:rPr lang="en-US" altLang="ja-JP" dirty="0" smtClean="0"/>
              <a:t>10</a:t>
            </a:r>
            <a:r>
              <a:rPr lang="ja-JP" altLang="ja-JP" dirty="0" smtClean="0"/>
              <a:t>月</a:t>
            </a:r>
            <a:r>
              <a:rPr lang="en-US" altLang="ja-JP" dirty="0" smtClean="0"/>
              <a:t>28</a:t>
            </a:r>
            <a:r>
              <a:rPr lang="ja-JP" altLang="ja-JP" dirty="0" smtClean="0"/>
              <a:t>日国発第</a:t>
            </a:r>
            <a:r>
              <a:rPr lang="en-US" altLang="ja-JP" dirty="0" smtClean="0"/>
              <a:t>190</a:t>
            </a:r>
            <a:r>
              <a:rPr lang="ja-JP" altLang="ja-JP" dirty="0" smtClean="0"/>
              <a:t>号各都道府県知事宛厚生大臣官房国立公園部長通知））が、法律上宿泊施設の整備が明文で規定されているものではないところから、規範性の薄いものとなっている。</a:t>
            </a:r>
            <a:endParaRPr lang="ja-JP" altLang="ja-JP"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国民休暇村</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lang="ja-JP" altLang="ja-JP" dirty="0" smtClean="0"/>
              <a:t>旅館業法を所管する厚生省</a:t>
            </a:r>
            <a:r>
              <a:rPr lang="en-US" altLang="ja-JP" dirty="0" smtClean="0"/>
              <a:t>(</a:t>
            </a:r>
            <a:r>
              <a:rPr lang="ja-JP" altLang="ja-JP" dirty="0" smtClean="0"/>
              <a:t>現厚生労働省</a:t>
            </a:r>
            <a:r>
              <a:rPr lang="en-US" altLang="ja-JP" dirty="0" smtClean="0"/>
              <a:t>)</a:t>
            </a:r>
            <a:r>
              <a:rPr lang="ja-JP" altLang="ja-JP" dirty="0" smtClean="0"/>
              <a:t>では、観光基本法の規定する公共的旅行関連施設の整備には積極的であったものの、規範性のある計画に基づくものは少なく、わずかに自然公園計画のみであった。</a:t>
            </a:r>
          </a:p>
          <a:p>
            <a:r>
              <a:rPr lang="ja-JP" altLang="ja-JP" dirty="0" smtClean="0"/>
              <a:t>国立公園等自然公園利用の主要な拠点となっている施設は、公園計画として決定されたものであったが、計画決定以前に既に利用拠点として開発されていたもの、低廉な休養施設が十分でなかったもの等があり、利用上、管理上好ましくない事例も見受けられた。このため、自然公園の趣旨に沿う意欲的な集団施設地区計画として、自然公園等における利用の中心地に、大規模かつ総合的な諸施設の整備を行い、低廉で健全な保険休養地として、</a:t>
            </a:r>
            <a:r>
              <a:rPr lang="en-US" altLang="ja-JP" dirty="0" smtClean="0"/>
              <a:t>1961</a:t>
            </a:r>
            <a:r>
              <a:rPr lang="ja-JP" altLang="ja-JP" dirty="0" smtClean="0"/>
              <a:t>年度以来建設されているのが</a:t>
            </a:r>
            <a:r>
              <a:rPr lang="ja-JP" altLang="ja-JP" b="1" dirty="0" smtClean="0"/>
              <a:t>国民休暇村</a:t>
            </a:r>
            <a:r>
              <a:rPr lang="ja-JP" altLang="ja-JP" dirty="0" smtClean="0"/>
              <a:t>である。この国民休暇村は、野営場、駐車場、園地、園路塔の公共施設と宿舎等の有料施設を合わせ整備するものであるが、このうち、宿舎等の有料施設は、（財）国民休暇村協会が厚生年金及び国民年金の積立金から融資を受けて実施しているものである。行為規制の厳しい自然公園地域内の宿泊施設については、規範性の強い法定計画としての宿泊施設整備計画が求められる</a:t>
            </a:r>
            <a:endParaRPr kumimoji="1" lang="ja-JP"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dirty="0" smtClean="0"/>
              <a:t>農林漁業と民宿業</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a:bodyPr>
          <a:lstStyle/>
          <a:p>
            <a:r>
              <a:rPr lang="ja-JP" altLang="ja-JP" dirty="0" smtClean="0"/>
              <a:t>農林漁業制度においては、宿泊施設に対する対応が大きく変化した。戦争直後の国土計画は経済自立が目標であり、経済自立には食糧増産と輸入促進が不可欠と認識されたものの、食糧増産には国土の開拓、輸入促進には外客誘致のための観光資源保全という、観光資源を巡っては対立する考えを内在させるものでもあった。</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kumimoji="1" lang="ja-JP" altLang="en-US" dirty="0" smtClean="0"/>
              <a:t>日常生活の延長としての宿泊、食事</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ja-JP" altLang="ja-JP" dirty="0" smtClean="0"/>
              <a:t>旅館業に代表される宿泊業は、文字どおり旅人を宿泊させる交通機関の補助機関であるということが本来の目的として意識され、法制度の対象とされてきた。</a:t>
            </a:r>
            <a:endParaRPr lang="en-US" altLang="ja-JP" dirty="0" smtClean="0"/>
          </a:p>
          <a:p>
            <a:r>
              <a:rPr lang="ja-JP" altLang="ja-JP" dirty="0" smtClean="0"/>
              <a:t>それ以外の目的の場合、治安維持、風俗取締的発想で取締りの対象ともなった。</a:t>
            </a:r>
            <a:endParaRPr lang="en-US" altLang="ja-JP" dirty="0" smtClean="0"/>
          </a:p>
          <a:p>
            <a:r>
              <a:rPr lang="ja-JP" altLang="ja-JP" dirty="0" smtClean="0"/>
              <a:t>旅行における宿泊及び食事は、旅行者に休息と満足感をもたらすことが期待されているが、睡眠、食事は日常生活でも行っている行為であり、旅行地における宿泊は日常生活の継続でもある。</a:t>
            </a:r>
            <a:endParaRPr lang="en-US" altLang="ja-JP" dirty="0" smtClean="0"/>
          </a:p>
          <a:p>
            <a:r>
              <a:rPr lang="ja-JP" altLang="ja-JP" dirty="0" smtClean="0"/>
              <a:t>「住んで</a:t>
            </a:r>
            <a:r>
              <a:rPr lang="ja-JP" altLang="ja-JP" dirty="0" err="1" smtClean="0"/>
              <a:t>良し、</a:t>
            </a:r>
            <a:r>
              <a:rPr lang="ja-JP" altLang="ja-JP" dirty="0" smtClean="0"/>
              <a:t>訪れて</a:t>
            </a:r>
            <a:r>
              <a:rPr lang="ja-JP" altLang="ja-JP" dirty="0" err="1" smtClean="0"/>
              <a:t>良し</a:t>
            </a:r>
            <a:r>
              <a:rPr lang="ja-JP" altLang="ja-JP" dirty="0" smtClean="0"/>
              <a:t>」の地域づくりは、住む（日常）と訪れる（非日常）の相対化を反映し、宿泊制度を考える場合にも日常・非日常の相対化は重要な要素となってきている。</a:t>
            </a:r>
            <a:endParaRPr lang="en-US" altLang="ja-JP" dirty="0" smtClean="0"/>
          </a:p>
          <a:p>
            <a:endParaRPr kumimoji="1" lang="ja-JP"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404664"/>
            <a:ext cx="8507288" cy="6264696"/>
          </a:xfrm>
        </p:spPr>
        <p:txBody>
          <a:bodyPr>
            <a:normAutofit fontScale="92500" lnSpcReduction="20000"/>
          </a:bodyPr>
          <a:lstStyle/>
          <a:p>
            <a:r>
              <a:rPr lang="ja-JP" altLang="ja-JP" dirty="0" smtClean="0"/>
              <a:t>「農山漁村滞在型余暇活動のための基盤整備の促進に関する法律（</a:t>
            </a:r>
            <a:r>
              <a:rPr lang="en-US" altLang="ja-JP" dirty="0" smtClean="0"/>
              <a:t>1994</a:t>
            </a:r>
            <a:r>
              <a:rPr lang="ja-JP" altLang="ja-JP" dirty="0" smtClean="0"/>
              <a:t>年法律</a:t>
            </a:r>
            <a:r>
              <a:rPr lang="en-US" altLang="ja-JP" dirty="0" smtClean="0"/>
              <a:t>46</a:t>
            </a:r>
            <a:r>
              <a:rPr lang="ja-JP" altLang="ja-JP" dirty="0" smtClean="0"/>
              <a:t>号）」が制定された。道府県知事が農村滞在型余暇活動に資するための機能の整備に関する基本方針を定め、これに基づき市町村が市町村計画を作成する等の措置を講ずるとともに、農林漁業体験民宿業についての民間団体による登録制度を実施することなどにより、農山漁村滞在型余暇活動のための基盤整備を促進しようとするものである。宿泊施設と余暇活動を一体的に計画する点で施設計画の域を脱しており注目される制度である。この「農林漁業体験民宿業」とは、施設を設けて人を宿泊させ、農林水産省令で定める農村滞在型余暇活動又は山村・漁村滞在型余暇活動に必要な役務を提供する営業であって、農林漁業者又はその組織する団体が行うものをいう。</a:t>
            </a:r>
          </a:p>
          <a:p>
            <a:endParaRPr kumimoji="1" lang="ja-JP"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a:ln w="57150">
            <a:solidFill>
              <a:schemeClr val="tx1">
                <a:lumMod val="95000"/>
                <a:lumOff val="5000"/>
              </a:schemeClr>
            </a:solidFill>
          </a:ln>
        </p:spPr>
        <p:txBody>
          <a:bodyPr>
            <a:normAutofit/>
          </a:bodyPr>
          <a:lstStyle/>
          <a:p>
            <a:r>
              <a:rPr kumimoji="1" lang="ja-JP" altLang="en-US" dirty="0" smtClean="0"/>
              <a:t>地方分権が生んだ</a:t>
            </a:r>
            <a:r>
              <a:rPr kumimoji="1" lang="en-US" altLang="ja-JP" dirty="0" smtClean="0"/>
              <a:t/>
            </a:r>
            <a:br>
              <a:rPr kumimoji="1" lang="en-US" altLang="ja-JP" dirty="0" smtClean="0"/>
            </a:br>
            <a:r>
              <a:rPr lang="ja-JP" altLang="en-US" dirty="0" smtClean="0"/>
              <a:t>大分県安心院町の農村民泊</a:t>
            </a:r>
            <a:endParaRPr kumimoji="1" lang="ja-JP" altLang="en-US" dirty="0"/>
          </a:p>
        </p:txBody>
      </p:sp>
      <p:sp>
        <p:nvSpPr>
          <p:cNvPr id="3" name="コンテンツ プレースホルダ 2"/>
          <p:cNvSpPr>
            <a:spLocks noGrp="1"/>
          </p:cNvSpPr>
          <p:nvPr>
            <p:ph idx="1"/>
          </p:nvPr>
        </p:nvSpPr>
        <p:spPr>
          <a:xfrm>
            <a:off x="457200" y="2071389"/>
            <a:ext cx="8229600" cy="4525963"/>
          </a:xfrm>
        </p:spPr>
        <p:txBody>
          <a:bodyPr>
            <a:normAutofit/>
          </a:bodyPr>
          <a:lstStyle/>
          <a:p>
            <a:r>
              <a:rPr lang="ja-JP" altLang="en-US" dirty="0" smtClean="0"/>
              <a:t>大分県安心院町の農村民泊は、</a:t>
            </a:r>
            <a:r>
              <a:rPr lang="ja-JP" altLang="en-US" dirty="0" smtClean="0">
                <a:solidFill>
                  <a:srgbClr val="FF0000"/>
                </a:solidFill>
              </a:rPr>
              <a:t>旅館業法と食品衛生法の管轄が地方分権一括法で国から県に移譲され、各県が条例によって農村民泊を実施することが可能となったことにより生じた</a:t>
            </a:r>
            <a:endParaRPr lang="en-US" altLang="ja-JP" dirty="0" smtClean="0">
              <a:solidFill>
                <a:srgbClr val="FF0000"/>
              </a:solidFill>
            </a:endParaRPr>
          </a:p>
          <a:p>
            <a:r>
              <a:rPr kumimoji="1" lang="ja-JP" altLang="en-US" dirty="0" smtClean="0"/>
              <a:t>自家用自動車の有償運送の管轄が地方分権改革により基礎自治体に移譲されれば、新しいモデルが誕生する可能性が高まる</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旅館業法の目的</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20000"/>
          </a:bodyPr>
          <a:lstStyle/>
          <a:p>
            <a:r>
              <a:rPr lang="ja-JP" altLang="ja-JP" dirty="0" smtClean="0"/>
              <a:t>宿泊についての一般法である旅館業法は、第２次世界大戦後の混乱の中で、生活環境や衛生面が極度に劣悪化した反省から、環境衛生思想の確立が急務とされ、</a:t>
            </a:r>
            <a:r>
              <a:rPr lang="ja-JP" altLang="ja-JP" dirty="0" smtClean="0">
                <a:solidFill>
                  <a:srgbClr val="FF0000"/>
                </a:solidFill>
              </a:rPr>
              <a:t>公衆衛生の見地</a:t>
            </a:r>
            <a:r>
              <a:rPr lang="ja-JP" altLang="ja-JP" dirty="0" smtClean="0"/>
              <a:t>から</a:t>
            </a:r>
            <a:r>
              <a:rPr lang="en-US" altLang="ja-JP" dirty="0" smtClean="0"/>
              <a:t>1948</a:t>
            </a:r>
            <a:r>
              <a:rPr lang="ja-JP" altLang="ja-JP" dirty="0" smtClean="0"/>
              <a:t>年に制定された。</a:t>
            </a:r>
            <a:endParaRPr lang="en-US" altLang="ja-JP" dirty="0" smtClean="0"/>
          </a:p>
          <a:p>
            <a:r>
              <a:rPr lang="ja-JP" altLang="ja-JP" dirty="0" smtClean="0"/>
              <a:t>次いで</a:t>
            </a:r>
            <a:r>
              <a:rPr lang="en-US" altLang="ja-JP" dirty="0" smtClean="0">
                <a:solidFill>
                  <a:srgbClr val="FF0000"/>
                </a:solidFill>
              </a:rPr>
              <a:t>1957</a:t>
            </a:r>
            <a:r>
              <a:rPr lang="ja-JP" altLang="ja-JP" dirty="0" smtClean="0">
                <a:solidFill>
                  <a:srgbClr val="FF0000"/>
                </a:solidFill>
              </a:rPr>
              <a:t>年売春防止法の制定を機</a:t>
            </a:r>
            <a:r>
              <a:rPr lang="ja-JP" altLang="ja-JP" dirty="0" smtClean="0"/>
              <a:t>に、善良な</a:t>
            </a:r>
            <a:r>
              <a:rPr lang="ja-JP" altLang="ja-JP" dirty="0" smtClean="0">
                <a:solidFill>
                  <a:srgbClr val="FF0000"/>
                </a:solidFill>
              </a:rPr>
              <a:t>風俗保持の観点からの規制</a:t>
            </a:r>
            <a:r>
              <a:rPr lang="ja-JP" altLang="ja-JP" dirty="0" smtClean="0"/>
              <a:t>（学校教育施設との距離制限等）が加えられた。この改正時には簡易宿所等の新たな定義づけもなされたが、この時点では宿泊業を積極的に評価し、宿泊産業の育成及び観光に関する地域計画作成が必要であるいう認識はまだ発生していなかった。</a:t>
            </a:r>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w="57150">
            <a:solidFill>
              <a:schemeClr val="tx1">
                <a:lumMod val="95000"/>
                <a:lumOff val="5000"/>
              </a:schemeClr>
            </a:solidFill>
          </a:ln>
        </p:spPr>
        <p:txBody>
          <a:bodyPr/>
          <a:lstStyle/>
          <a:p>
            <a:r>
              <a:rPr lang="en-US" altLang="ja-JP" dirty="0" smtClean="0"/>
              <a:t>1996</a:t>
            </a:r>
            <a:r>
              <a:rPr lang="ja-JP" altLang="ja-JP" dirty="0" smtClean="0"/>
              <a:t>年</a:t>
            </a:r>
            <a:r>
              <a:rPr lang="ja-JP" altLang="en-US" dirty="0" smtClean="0"/>
              <a:t>改正</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en-US" altLang="ja-JP" dirty="0" smtClean="0"/>
              <a:t>1996</a:t>
            </a:r>
            <a:r>
              <a:rPr lang="ja-JP" altLang="ja-JP" dirty="0" smtClean="0"/>
              <a:t>年全国旅館環境衛生同業者組合連合会の陳情を受け、旅館業法が改正</a:t>
            </a:r>
            <a:endParaRPr lang="en-US" altLang="ja-JP" dirty="0" smtClean="0"/>
          </a:p>
          <a:p>
            <a:r>
              <a:rPr lang="ja-JP" altLang="ja-JP" dirty="0" smtClean="0"/>
              <a:t>同法の目的規定が、旅館業の健全な発達を図ること等により公衆衛生及び国民生活の向上に寄与する積極的な規定に改められ、あわせて、国、自治体は、必要な資金の確保、助言、情報の提供等の措置を講ずるよう努めることとされた。</a:t>
            </a:r>
          </a:p>
          <a:p>
            <a:r>
              <a:rPr lang="ja-JP" altLang="ja-JP" dirty="0" smtClean="0"/>
              <a:t>この部改正は、</a:t>
            </a:r>
            <a:r>
              <a:rPr lang="en-US" altLang="ja-JP" dirty="0" smtClean="0"/>
              <a:t>1949</a:t>
            </a:r>
            <a:r>
              <a:rPr lang="ja-JP" altLang="ja-JP" dirty="0" smtClean="0"/>
              <a:t>年国際観光ホテル整備法の制定と同じく、議員提案により行われたが、これは、主務官庁をめぐって政府部内の意見の統一を図ることが困難であったことによるもの</a:t>
            </a:r>
            <a:endParaRPr lang="en-US" altLang="ja-JP" dirty="0" smtClean="0"/>
          </a:p>
          <a:p>
            <a:r>
              <a:rPr lang="ja-JP" altLang="ja-JP" dirty="0" smtClean="0"/>
              <a:t>この改正により、従来の旅館業法が業界の取締を主とする管理法であったものが、</a:t>
            </a:r>
            <a:r>
              <a:rPr lang="ja-JP" altLang="ja-JP" dirty="0" smtClean="0">
                <a:solidFill>
                  <a:srgbClr val="FF0000"/>
                </a:solidFill>
              </a:rPr>
              <a:t>振興法として改正</a:t>
            </a:r>
            <a:r>
              <a:rPr lang="ja-JP" altLang="ja-JP" dirty="0" smtClean="0"/>
              <a:t>され、旅館業の健全な発達を目的とする業法となった</a:t>
            </a:r>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宿泊行政</a:t>
            </a:r>
            <a:r>
              <a:rPr lang="ja-JP" altLang="en-US" dirty="0" smtClean="0"/>
              <a:t>と観光行政</a:t>
            </a:r>
            <a:endParaRPr kumimoji="1" lang="ja-JP" altLang="en-US" dirty="0"/>
          </a:p>
        </p:txBody>
      </p:sp>
      <p:sp>
        <p:nvSpPr>
          <p:cNvPr id="3" name="コンテンツ プレースホルダ 2"/>
          <p:cNvSpPr>
            <a:spLocks noGrp="1"/>
          </p:cNvSpPr>
          <p:nvPr>
            <p:ph idx="1"/>
          </p:nvPr>
        </p:nvSpPr>
        <p:spPr>
          <a:xfrm>
            <a:off x="0" y="1600200"/>
            <a:ext cx="8686800" cy="5069160"/>
          </a:xfrm>
        </p:spPr>
        <p:txBody>
          <a:bodyPr>
            <a:normAutofit fontScale="77500" lnSpcReduction="20000"/>
          </a:bodyPr>
          <a:lstStyle/>
          <a:p>
            <a:r>
              <a:rPr lang="ja-JP" altLang="ja-JP" dirty="0" smtClean="0"/>
              <a:t>宿泊行政に関しては、</a:t>
            </a:r>
            <a:r>
              <a:rPr lang="en-US" altLang="ja-JP" dirty="0" smtClean="0"/>
              <a:t>1996</a:t>
            </a:r>
            <a:r>
              <a:rPr lang="ja-JP" altLang="ja-JP" dirty="0" smtClean="0"/>
              <a:t>年の旅館業法の一部改正法により、旅館業を事業として所管する行政機関は旧厚生省ということ</a:t>
            </a:r>
            <a:r>
              <a:rPr lang="ja-JP" altLang="en-US" dirty="0" smtClean="0"/>
              <a:t>が改めて確認された</a:t>
            </a:r>
            <a:endParaRPr lang="ja-JP" altLang="ja-JP" dirty="0" smtClean="0"/>
          </a:p>
          <a:p>
            <a:r>
              <a:rPr lang="ja-JP" altLang="ja-JP" dirty="0" smtClean="0"/>
              <a:t>宿泊業を業として所管する行政機関は厚生労働省である</a:t>
            </a:r>
            <a:r>
              <a:rPr lang="ja-JP" altLang="en-US" dirty="0" smtClean="0"/>
              <a:t>ものの</a:t>
            </a:r>
            <a:r>
              <a:rPr lang="ja-JP" altLang="ja-JP" dirty="0" smtClean="0"/>
              <a:t>、観光産業に占める宿泊業のウェイトの高さを考えると、観光産業全体をトータルで考える行政機関が存在しないという意味では、</a:t>
            </a:r>
            <a:r>
              <a:rPr lang="en-US" altLang="ja-JP" dirty="0" smtClean="0"/>
              <a:t>1996</a:t>
            </a:r>
            <a:r>
              <a:rPr lang="ja-JP" altLang="ja-JP" dirty="0" smtClean="0"/>
              <a:t>年の旅館業法の改正後も状況は変わらず、宿泊施設を含めた総合的観光計画策定のための行政機関は未だ存在しない。</a:t>
            </a:r>
            <a:endParaRPr lang="en-US" altLang="ja-JP" dirty="0" smtClean="0"/>
          </a:p>
          <a:p>
            <a:r>
              <a:rPr lang="en-US" altLang="ja-JP" dirty="0" smtClean="0"/>
              <a:t>2000</a:t>
            </a:r>
            <a:r>
              <a:rPr lang="ja-JP" altLang="ja-JP" dirty="0" smtClean="0"/>
              <a:t>年観光担当大臣が設置されたが、具体的な法制度の裏づけがない点では、未だ変化がないといえる。</a:t>
            </a:r>
            <a:endParaRPr lang="en-US" altLang="ja-JP" dirty="0" smtClean="0"/>
          </a:p>
          <a:p>
            <a:r>
              <a:rPr lang="ja-JP" altLang="en-US" dirty="0" smtClean="0"/>
              <a:t>温泉法の改正よるフッ素・ホウ素排出基準強化問題、建築基準法改正による耐震基準の強化問題が、法律制定後に宿泊業界から実施をめぐり困難であることの陳情が寄せられたのも、所管官庁のあいまいさからくるものである</a:t>
            </a:r>
            <a:endParaRPr lang="ja-JP" altLang="ja-JP" dirty="0" smtClean="0"/>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旅館業の定義　</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旅館業法第</a:t>
            </a:r>
            <a:r>
              <a:rPr lang="en-US" altLang="ja-JP" dirty="0" smtClean="0"/>
              <a:t>2</a:t>
            </a:r>
            <a:r>
              <a:rPr lang="ja-JP" altLang="ja-JP" dirty="0" smtClean="0"/>
              <a:t>条では、旅館業とは「宿泊料を受けて」「人を宿泊させる営業」と定義し、「宿泊」とは「寝具を使用して」ホテル・旅館等の「施設を利用することを言う」と規定している。政府の原案では「寝具を提供して」となっていたが、</a:t>
            </a:r>
            <a:r>
              <a:rPr lang="ja-JP" altLang="ja-JP" dirty="0" smtClean="0">
                <a:solidFill>
                  <a:srgbClr val="FF0000"/>
                </a:solidFill>
              </a:rPr>
              <a:t>寝具を持ち込む下宿</a:t>
            </a:r>
            <a:r>
              <a:rPr lang="ja-JP" altLang="ja-JP" dirty="0" smtClean="0"/>
              <a:t>も法の対象となっていることから、参議院で議員修正された。</a:t>
            </a:r>
          </a:p>
          <a:p>
            <a:r>
              <a:rPr lang="ja-JP" altLang="ja-JP" dirty="0" smtClean="0"/>
              <a:t>これに対して、外客誘致を目的とする国際観光ホテル整備法では、ホテル・旅館業とは、「人を宿泊及び</a:t>
            </a:r>
            <a:r>
              <a:rPr lang="ja-JP" altLang="ja-JP" dirty="0" smtClean="0">
                <a:solidFill>
                  <a:srgbClr val="FF0000"/>
                </a:solidFill>
              </a:rPr>
              <a:t>飲食</a:t>
            </a:r>
            <a:r>
              <a:rPr lang="ja-JP" altLang="ja-JP" dirty="0" smtClean="0"/>
              <a:t>させる営業をいう」と定義し、宿泊のみならず飲食サービスの提供を加えている（同法施行規則第</a:t>
            </a:r>
            <a:r>
              <a:rPr lang="en-US" altLang="ja-JP" dirty="0" smtClean="0"/>
              <a:t>4</a:t>
            </a:r>
            <a:r>
              <a:rPr lang="ja-JP" altLang="ja-JP" dirty="0" smtClean="0"/>
              <a:t>条第</a:t>
            </a:r>
            <a:r>
              <a:rPr lang="en-US" altLang="ja-JP" dirty="0" smtClean="0"/>
              <a:t>3</a:t>
            </a:r>
            <a:r>
              <a:rPr lang="ja-JP" altLang="ja-JP" dirty="0" smtClean="0"/>
              <a:t>項第</a:t>
            </a:r>
            <a:r>
              <a:rPr lang="en-US" altLang="ja-JP" dirty="0" smtClean="0"/>
              <a:t>9</a:t>
            </a:r>
            <a:r>
              <a:rPr lang="ja-JP" altLang="ja-JP" dirty="0" smtClean="0"/>
              <a:t>号では、登録要件として「</a:t>
            </a:r>
            <a:r>
              <a:rPr lang="ja-JP" altLang="ja-JP" dirty="0" smtClean="0">
                <a:solidFill>
                  <a:srgbClr val="FF0000"/>
                </a:solidFill>
              </a:rPr>
              <a:t>洋式の朝食が提供できること</a:t>
            </a:r>
            <a:r>
              <a:rPr lang="ja-JP" altLang="ja-JP" dirty="0" smtClean="0"/>
              <a:t>」と規定）ものの商法</a:t>
            </a:r>
            <a:r>
              <a:rPr lang="en-US" altLang="ja-JP" dirty="0" smtClean="0"/>
              <a:t>778</a:t>
            </a:r>
            <a:r>
              <a:rPr lang="ja-JP" altLang="ja-JP" dirty="0" smtClean="0"/>
              <a:t>条に相当するような食事提供義務までは規定していない。</a:t>
            </a:r>
          </a:p>
          <a:p>
            <a:endParaRPr lang="ja-JP" altLang="ja-JP" dirty="0" smtClean="0"/>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894</TotalTime>
  <Words>7248</Words>
  <Application>Microsoft Office PowerPoint</Application>
  <PresentationFormat>画面に合わせる (4:3)</PresentationFormat>
  <Paragraphs>328</Paragraphs>
  <Slides>51</Slides>
  <Notes>46</Notes>
  <HiddenSlides>1</HiddenSlides>
  <MMClips>0</MMClips>
  <ScaleCrop>false</ScaleCrop>
  <HeadingPairs>
    <vt:vector size="4" baseType="variant">
      <vt:variant>
        <vt:lpstr>テーマ</vt:lpstr>
      </vt:variant>
      <vt:variant>
        <vt:i4>1</vt:i4>
      </vt:variant>
      <vt:variant>
        <vt:lpstr>スライド タイトル</vt:lpstr>
      </vt:variant>
      <vt:variant>
        <vt:i4>51</vt:i4>
      </vt:variant>
    </vt:vector>
  </HeadingPairs>
  <TitlesOfParts>
    <vt:vector size="52" baseType="lpstr">
      <vt:lpstr>Office テーマ</vt:lpstr>
      <vt:lpstr>宿泊制度  ～宿と住の再・相対化～</vt:lpstr>
      <vt:lpstr>宿泊制度の論点</vt:lpstr>
      <vt:lpstr>宿泊制度の構図</vt:lpstr>
      <vt:lpstr>旅館業法</vt:lpstr>
      <vt:lpstr>日常生活の延長としての宿泊、食事</vt:lpstr>
      <vt:lpstr>旅館業法の目的</vt:lpstr>
      <vt:lpstr>1996年改正</vt:lpstr>
      <vt:lpstr>宿泊行政と観光行政</vt:lpstr>
      <vt:lpstr>旅館業の定義　</vt:lpstr>
      <vt:lpstr>建物賃貸業</vt:lpstr>
      <vt:lpstr>宿泊料</vt:lpstr>
      <vt:lpstr>スライド 12</vt:lpstr>
      <vt:lpstr>宿泊料金規制</vt:lpstr>
      <vt:lpstr>医療介護施設、教育施設等</vt:lpstr>
      <vt:lpstr>宿泊施設と居住施設　</vt:lpstr>
      <vt:lpstr>旅館業法の宿泊引受義務</vt:lpstr>
      <vt:lpstr>交通機関の運送引受義務の廃止</vt:lpstr>
      <vt:lpstr>ＳＡＲＳ等</vt:lpstr>
      <vt:lpstr>Japanese Only</vt:lpstr>
      <vt:lpstr>ウィークリーマンション</vt:lpstr>
      <vt:lpstr>簡易宿所</vt:lpstr>
      <vt:lpstr>健康で文化的な住生活</vt:lpstr>
      <vt:lpstr>セクション8</vt:lpstr>
      <vt:lpstr>（民宿）</vt:lpstr>
      <vt:lpstr>（ペンション）</vt:lpstr>
      <vt:lpstr>スライド 26</vt:lpstr>
      <vt:lpstr>ユースホステル、ジャパニーズイン</vt:lpstr>
      <vt:lpstr>スライド 28</vt:lpstr>
      <vt:lpstr>宿泊施設の格付論議</vt:lpstr>
      <vt:lpstr>主要国における宿泊施設格付けの現状</vt:lpstr>
      <vt:lpstr>国際観光ホテル整備法の規範性の低下</vt:lpstr>
      <vt:lpstr>ホテルと旅館</vt:lpstr>
      <vt:lpstr>国際観光ホテル整備法の区分</vt:lpstr>
      <vt:lpstr>登録旅館「○○ホテル」という名称</vt:lpstr>
      <vt:lpstr>国際観光ホテル整備法と料金規制等</vt:lpstr>
      <vt:lpstr>外客誘致法としての 国際観光ホテル整備法　</vt:lpstr>
      <vt:lpstr>スライド 37</vt:lpstr>
      <vt:lpstr>料金の公示</vt:lpstr>
      <vt:lpstr>ホテル整備法、宿泊業の主務官庁</vt:lpstr>
      <vt:lpstr>1992年改正</vt:lpstr>
      <vt:lpstr>スライド 41</vt:lpstr>
      <vt:lpstr>スライド 42</vt:lpstr>
      <vt:lpstr>旅行業制度における『宿泊』の取扱</vt:lpstr>
      <vt:lpstr>旅行業と宿泊契約</vt:lpstr>
      <vt:lpstr>スライド 45</vt:lpstr>
      <vt:lpstr>旅行業と属地主義</vt:lpstr>
      <vt:lpstr>温泉地計画、自然公園計画と宿泊施設</vt:lpstr>
      <vt:lpstr>国民休暇村</vt:lpstr>
      <vt:lpstr>農林漁業と民宿業</vt:lpstr>
      <vt:lpstr>スライド 50</vt:lpstr>
      <vt:lpstr>地方分権が生んだ 大分県安心院町の農村民泊</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観光と税制</dc:title>
  <dc:creator>owner</dc:creator>
  <cp:lastModifiedBy>teramae</cp:lastModifiedBy>
  <cp:revision>17</cp:revision>
  <dcterms:created xsi:type="dcterms:W3CDTF">2014-03-13T23:57:55Z</dcterms:created>
  <dcterms:modified xsi:type="dcterms:W3CDTF">2014-05-30T22:46:02Z</dcterms:modified>
</cp:coreProperties>
</file>