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89" r:id="rId2"/>
    <p:sldId id="372" r:id="rId3"/>
    <p:sldId id="371" r:id="rId4"/>
    <p:sldId id="334" r:id="rId5"/>
    <p:sldId id="331" r:id="rId6"/>
    <p:sldId id="336" r:id="rId7"/>
    <p:sldId id="333" r:id="rId8"/>
    <p:sldId id="304" r:id="rId9"/>
    <p:sldId id="324" r:id="rId10"/>
    <p:sldId id="361" r:id="rId11"/>
    <p:sldId id="362" r:id="rId12"/>
    <p:sldId id="363" r:id="rId13"/>
    <p:sldId id="356" r:id="rId14"/>
    <p:sldId id="369" r:id="rId15"/>
    <p:sldId id="348" r:id="rId16"/>
    <p:sldId id="349" r:id="rId17"/>
    <p:sldId id="364" r:id="rId18"/>
    <p:sldId id="350" r:id="rId19"/>
    <p:sldId id="351" r:id="rId20"/>
    <p:sldId id="352" r:id="rId21"/>
    <p:sldId id="353" r:id="rId22"/>
    <p:sldId id="354" r:id="rId23"/>
    <p:sldId id="355" r:id="rId24"/>
    <p:sldId id="360" r:id="rId25"/>
    <p:sldId id="367" r:id="rId26"/>
    <p:sldId id="365" r:id="rId27"/>
    <p:sldId id="366" r:id="rId28"/>
    <p:sldId id="374" r:id="rId29"/>
    <p:sldId id="368" r:id="rId30"/>
    <p:sldId id="279" r:id="rId31"/>
    <p:sldId id="282" r:id="rId32"/>
    <p:sldId id="283" r:id="rId33"/>
    <p:sldId id="284" r:id="rId34"/>
    <p:sldId id="285" r:id="rId35"/>
    <p:sldId id="312" r:id="rId36"/>
    <p:sldId id="313" r:id="rId37"/>
    <p:sldId id="315" r:id="rId3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706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627B2D-C43B-43B6-9659-4AEDF7672E3D}" type="datetimeFigureOut">
              <a:rPr kumimoji="1" lang="ja-JP" altLang="en-US" smtClean="0"/>
              <a:pPr/>
              <a:t>2014/5/25</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7C7662-989A-4611-9D5E-22E1DE056DB7}"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46F23E4-ACF4-44FB-9C59-2B3D154EE13A}"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15</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16</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07C7662-989A-4611-9D5E-22E1DE056DB7}" type="slidenum">
              <a:rPr kumimoji="1" lang="ja-JP" altLang="en-US" smtClean="0"/>
              <a:pPr/>
              <a:t>17</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18</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A68B441-5BD5-4877-94ED-C4618B72B7B0}" type="slidenum">
              <a:rPr kumimoji="1" lang="ja-JP" altLang="en-US" smtClean="0"/>
              <a:pPr/>
              <a:t>19</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A68B441-5BD5-4877-94ED-C4618B72B7B0}" type="slidenum">
              <a:rPr kumimoji="1" lang="ja-JP" altLang="en-US" smtClean="0"/>
              <a:pPr/>
              <a:t>20</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A68B441-5BD5-4877-94ED-C4618B72B7B0}" type="slidenum">
              <a:rPr kumimoji="1" lang="ja-JP" altLang="en-US" smtClean="0"/>
              <a:pPr/>
              <a:t>21</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A68B441-5BD5-4877-94ED-C4618B72B7B0}" type="slidenum">
              <a:rPr kumimoji="1" lang="ja-JP" altLang="en-US" smtClean="0"/>
              <a:pPr/>
              <a:t>22</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23</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0889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0890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33AB2A8-DC83-488D-8472-CA74FB8DBAE0}" type="slidenum">
              <a:rPr lang="ja-JP" altLang="en-US" smtClean="0">
                <a:latin typeface="Arial" pitchFamily="34" charset="0"/>
              </a:rPr>
              <a:pPr/>
              <a:t>24</a:t>
            </a:fld>
            <a:endParaRPr lang="ja-JP" alt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048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0480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BBDC41D-E09A-44C6-9D18-F35B1BA47234}" type="slidenum">
              <a:rPr lang="ja-JP" altLang="en-US" smtClean="0">
                <a:latin typeface="Arial" pitchFamily="34" charset="0"/>
              </a:rPr>
              <a:pPr/>
              <a:t>6</a:t>
            </a:fld>
            <a:endParaRPr lang="ja-JP" altLang="en-US"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07C7662-989A-4611-9D5E-22E1DE056DB7}" type="slidenum">
              <a:rPr kumimoji="1" lang="ja-JP" altLang="en-US" smtClean="0"/>
              <a:pPr/>
              <a:t>27</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4801214-120E-4EB2-B033-F0FA68537572}" type="slidenum">
              <a:rPr kumimoji="1" lang="ja-JP" altLang="en-US" smtClean="0"/>
              <a:pPr/>
              <a:t>28</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07C7662-989A-4611-9D5E-22E1DE056DB7}" type="slidenum">
              <a:rPr kumimoji="1" lang="ja-JP" altLang="en-US" smtClean="0"/>
              <a:pPr/>
              <a:t>29</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0685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20685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DC21875-8FB6-459C-AB7B-BEEACFCFEFB7}" type="slidenum">
              <a:rPr lang="ja-JP" altLang="en-US" smtClean="0">
                <a:latin typeface="Arial" pitchFamily="34" charset="0"/>
              </a:rPr>
              <a:pPr/>
              <a:t>30</a:t>
            </a:fld>
            <a:endParaRPr lang="ja-JP" altLang="en-US" smtClean="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3347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23347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911DA8F-2961-4EDA-ACF9-1B9C4E9431AE}" type="slidenum">
              <a:rPr lang="ja-JP" altLang="en-US" smtClean="0"/>
              <a:pPr/>
              <a:t>31</a:t>
            </a:fld>
            <a:endParaRPr lang="ja-JP"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6B50803B-19B7-4B92-96F7-F92F8EBB00C7}" type="slidenum">
              <a:rPr lang="ja-JP" altLang="en-US" smtClean="0"/>
              <a:pPr>
                <a:defRPr/>
              </a:pPr>
              <a:t>32</a:t>
            </a:fld>
            <a:endParaRPr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6B50803B-19B7-4B92-96F7-F92F8EBB00C7}" type="slidenum">
              <a:rPr lang="ja-JP" altLang="en-US" smtClean="0"/>
              <a:pPr>
                <a:defRPr/>
              </a:pPr>
              <a:t>33</a:t>
            </a:fld>
            <a:endParaRPr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6B50803B-19B7-4B92-96F7-F92F8EBB00C7}" type="slidenum">
              <a:rPr lang="ja-JP" altLang="en-US" smtClean="0"/>
              <a:pPr>
                <a:defRPr/>
              </a:pPr>
              <a:t>34</a:t>
            </a:fld>
            <a:endParaRPr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35</a:t>
            </a:fld>
            <a:endParaRPr kumimoji="1"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36</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0377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20378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72D4787-8C6B-4D70-B1B4-0A97F8B18872}" type="slidenum">
              <a:rPr lang="ja-JP" altLang="en-US" smtClean="0">
                <a:latin typeface="Arial" pitchFamily="34" charset="0"/>
              </a:rPr>
              <a:pPr/>
              <a:t>7</a:t>
            </a:fld>
            <a:endParaRPr lang="ja-JP" altLang="en-US" smtClean="0">
              <a:latin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37</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07C7662-989A-4611-9D5E-22E1DE056DB7}" type="slidenum">
              <a:rPr kumimoji="1" lang="ja-JP" altLang="en-US" smtClean="0"/>
              <a:pPr/>
              <a:t>8</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9</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AF58713-8899-4C55-AA32-484E73E55E1A}" type="slidenum">
              <a:rPr kumimoji="1" lang="ja-JP" altLang="en-US" smtClean="0"/>
              <a:pPr/>
              <a:t>10</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11</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0275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20275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D68BC49-A950-4B16-B486-C50F3DE7D20F}" type="slidenum">
              <a:rPr lang="en-US" altLang="ja-JP" smtClean="0">
                <a:latin typeface="Arial" pitchFamily="34" charset="0"/>
              </a:rPr>
              <a:pPr/>
              <a:t>13</a:t>
            </a:fld>
            <a:endParaRPr lang="en-US" altLang="ja-JP"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14</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7770A40C-7E26-456F-B16E-DA1EA79E626F}" type="datetimeFigureOut">
              <a:rPr kumimoji="1" lang="ja-JP" altLang="en-US" smtClean="0"/>
              <a:pPr/>
              <a:t>2014/5/25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16D63D9-E60D-47D6-A81B-D3BB0476FC49}"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770A40C-7E26-456F-B16E-DA1EA79E626F}" type="datetimeFigureOut">
              <a:rPr kumimoji="1" lang="ja-JP" altLang="en-US" smtClean="0"/>
              <a:pPr/>
              <a:t>2014/5/25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16D63D9-E60D-47D6-A81B-D3BB0476FC49}"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770A40C-7E26-456F-B16E-DA1EA79E626F}" type="datetimeFigureOut">
              <a:rPr kumimoji="1" lang="ja-JP" altLang="en-US" smtClean="0"/>
              <a:pPr/>
              <a:t>2014/5/25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16D63D9-E60D-47D6-A81B-D3BB0476FC49}" type="slidenum">
              <a:rPr kumimoji="1" lang="ja-JP" altLang="en-US" smtClean="0"/>
              <a:pPr/>
              <a:t>&lt;#&gt;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0"/>
            <a:ext cx="8229600" cy="4525963"/>
          </a:xfrm>
        </p:spPr>
        <p:txBody>
          <a:bodyPr/>
          <a:lstStyle/>
          <a:p>
            <a:endParaRPr lang="ja-JP" altLang="en-US"/>
          </a:p>
        </p:txBody>
      </p:sp>
      <p:sp>
        <p:nvSpPr>
          <p:cNvPr id="4" name="日付プレースホルダ 3"/>
          <p:cNvSpPr>
            <a:spLocks noGrp="1"/>
          </p:cNvSpPr>
          <p:nvPr>
            <p:ph type="dt" sz="half" idx="10"/>
          </p:nvPr>
        </p:nvSpPr>
        <p:spPr>
          <a:xfrm>
            <a:off x="457200" y="6245225"/>
            <a:ext cx="2133600" cy="476250"/>
          </a:xfrm>
        </p:spPr>
        <p:txBody>
          <a:bodyPr/>
          <a:lstStyle>
            <a:lvl1pPr>
              <a:defRPr/>
            </a:lvl1pPr>
          </a:lstStyle>
          <a:p>
            <a:endParaRPr lang="en-US" altLang="ja-JP"/>
          </a:p>
        </p:txBody>
      </p:sp>
      <p:sp>
        <p:nvSpPr>
          <p:cNvPr id="5" name="フッター プレースホルダ 4"/>
          <p:cNvSpPr>
            <a:spLocks noGrp="1"/>
          </p:cNvSpPr>
          <p:nvPr>
            <p:ph type="ftr" sz="quarter" idx="11"/>
          </p:nvPr>
        </p:nvSpPr>
        <p:spPr>
          <a:xfrm>
            <a:off x="3124200" y="6245225"/>
            <a:ext cx="2895600" cy="476250"/>
          </a:xfrm>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a:xfrm>
            <a:off x="6553200" y="6245225"/>
            <a:ext cx="2133600" cy="476250"/>
          </a:xfrm>
        </p:spPr>
        <p:txBody>
          <a:bodyPr/>
          <a:lstStyle>
            <a:lvl1pPr>
              <a:defRPr/>
            </a:lvl1pPr>
          </a:lstStyle>
          <a:p>
            <a:fld id="{C9DA0A55-92A9-43F5-8A24-61DD32E306B6}" type="slidenum">
              <a:rPr lang="en-US" altLang="ja-JP"/>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770A40C-7E26-456F-B16E-DA1EA79E626F}" type="datetimeFigureOut">
              <a:rPr kumimoji="1" lang="ja-JP" altLang="en-US" smtClean="0"/>
              <a:pPr/>
              <a:t>2014/5/25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16D63D9-E60D-47D6-A81B-D3BB0476FC49}"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7770A40C-7E26-456F-B16E-DA1EA79E626F}" type="datetimeFigureOut">
              <a:rPr kumimoji="1" lang="ja-JP" altLang="en-US" smtClean="0"/>
              <a:pPr/>
              <a:t>2014/5/25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16D63D9-E60D-47D6-A81B-D3BB0476FC49}"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7770A40C-7E26-456F-B16E-DA1EA79E626F}" type="datetimeFigureOut">
              <a:rPr kumimoji="1" lang="ja-JP" altLang="en-US" smtClean="0"/>
              <a:pPr/>
              <a:t>2014/5/25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16D63D9-E60D-47D6-A81B-D3BB0476FC49}"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7770A40C-7E26-456F-B16E-DA1EA79E626F}" type="datetimeFigureOut">
              <a:rPr kumimoji="1" lang="ja-JP" altLang="en-US" smtClean="0"/>
              <a:pPr/>
              <a:t>2014/5/25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16D63D9-E60D-47D6-A81B-D3BB0476FC49}"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7770A40C-7E26-456F-B16E-DA1EA79E626F}" type="datetimeFigureOut">
              <a:rPr kumimoji="1" lang="ja-JP" altLang="en-US" smtClean="0"/>
              <a:pPr/>
              <a:t>2014/5/25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16D63D9-E60D-47D6-A81B-D3BB0476FC49}"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770A40C-7E26-456F-B16E-DA1EA79E626F}" type="datetimeFigureOut">
              <a:rPr kumimoji="1" lang="ja-JP" altLang="en-US" smtClean="0"/>
              <a:pPr/>
              <a:t>2014/5/25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16D63D9-E60D-47D6-A81B-D3BB0476FC49}"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770A40C-7E26-456F-B16E-DA1EA79E626F}" type="datetimeFigureOut">
              <a:rPr kumimoji="1" lang="ja-JP" altLang="en-US" smtClean="0"/>
              <a:pPr/>
              <a:t>2014/5/25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16D63D9-E60D-47D6-A81B-D3BB0476FC49}"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770A40C-7E26-456F-B16E-DA1EA79E626F}" type="datetimeFigureOut">
              <a:rPr kumimoji="1" lang="ja-JP" altLang="en-US" smtClean="0"/>
              <a:pPr/>
              <a:t>2014/5/25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16D63D9-E60D-47D6-A81B-D3BB0476FC49}"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70A40C-7E26-456F-B16E-DA1EA79E626F}" type="datetimeFigureOut">
              <a:rPr kumimoji="1" lang="ja-JP" altLang="en-US" smtClean="0"/>
              <a:pPr/>
              <a:t>2014/5/25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6D63D9-E60D-47D6-A81B-D3BB0476FC4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endParaRPr kumimoji="1" lang="ja-JP" altLang="en-US"/>
          </a:p>
        </p:txBody>
      </p:sp>
      <p:sp>
        <p:nvSpPr>
          <p:cNvPr id="7" name="スライド番号プレースホルダ 3"/>
          <p:cNvSpPr>
            <a:spLocks noGrp="1"/>
          </p:cNvSpPr>
          <p:nvPr>
            <p:ph type="sldNum" sz="quarter" idx="12"/>
          </p:nvPr>
        </p:nvSpPr>
        <p:spPr/>
        <p:txBody>
          <a:bodyPr/>
          <a:lstStyle/>
          <a:p>
            <a:fld id="{125C5DBF-EB0A-4243-B057-6D242C16F877}" type="slidenum">
              <a:rPr lang="en-US" altLang="ja-JP"/>
              <a:pPr/>
              <a:t>1</a:t>
            </a:fld>
            <a:endParaRPr lang="en-US" altLang="ja-JP"/>
          </a:p>
        </p:txBody>
      </p:sp>
      <p:sp>
        <p:nvSpPr>
          <p:cNvPr id="60418" name="Text Box 3074"/>
          <p:cNvSpPr txBox="1">
            <a:spLocks noChangeArrowheads="1"/>
          </p:cNvSpPr>
          <p:nvPr/>
        </p:nvSpPr>
        <p:spPr bwMode="auto">
          <a:xfrm>
            <a:off x="375791" y="2138080"/>
            <a:ext cx="8516689" cy="1938992"/>
          </a:xfrm>
          <a:prstGeom prst="rect">
            <a:avLst/>
          </a:prstGeom>
          <a:solidFill>
            <a:srgbClr val="C00000"/>
          </a:solidFill>
          <a:ln w="57150">
            <a:solidFill>
              <a:schemeClr val="tx1">
                <a:lumMod val="95000"/>
                <a:lumOff val="5000"/>
              </a:schemeClr>
            </a:solidFill>
            <a:miter lim="800000"/>
            <a:headEnd/>
            <a:tailEnd/>
          </a:ln>
          <a:effectLst/>
        </p:spPr>
        <p:txBody>
          <a:bodyPr wrap="square">
            <a:spAutoFit/>
          </a:bodyPr>
          <a:lstStyle/>
          <a:p>
            <a:r>
              <a:rPr lang="ja-JP" altLang="en-US" sz="6000" dirty="0">
                <a:solidFill>
                  <a:schemeClr val="bg1"/>
                </a:solidFill>
              </a:rPr>
              <a:t>学生</a:t>
            </a:r>
            <a:r>
              <a:rPr lang="ja-JP" altLang="en-US" sz="6000" dirty="0" smtClean="0">
                <a:solidFill>
                  <a:schemeClr val="bg1"/>
                </a:solidFill>
              </a:rPr>
              <a:t>・社会人</a:t>
            </a:r>
            <a:r>
              <a:rPr lang="ja-JP" altLang="en-US" sz="6000" dirty="0">
                <a:solidFill>
                  <a:schemeClr val="bg1"/>
                </a:solidFill>
              </a:rPr>
              <a:t>のため</a:t>
            </a:r>
            <a:r>
              <a:rPr lang="ja-JP" altLang="en-US" sz="6000" dirty="0" smtClean="0">
                <a:solidFill>
                  <a:schemeClr val="bg1"/>
                </a:solidFill>
              </a:rPr>
              <a:t>の</a:t>
            </a:r>
            <a:endParaRPr lang="en-US" altLang="ja-JP" sz="6000" dirty="0" smtClean="0">
              <a:solidFill>
                <a:schemeClr val="bg1"/>
              </a:solidFill>
            </a:endParaRPr>
          </a:p>
          <a:p>
            <a:pPr algn="ctr"/>
            <a:r>
              <a:rPr lang="ja-JP" altLang="en-US" sz="6000" dirty="0" smtClean="0">
                <a:solidFill>
                  <a:schemeClr val="bg1"/>
                </a:solidFill>
              </a:rPr>
              <a:t>人流・観光学（政策編</a:t>
            </a:r>
            <a:r>
              <a:rPr lang="ja-JP" altLang="en-US" sz="6000" dirty="0">
                <a:solidFill>
                  <a:schemeClr val="bg1"/>
                </a:solidFill>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a:solidFill>
            <a:srgbClr val="FFFF00"/>
          </a:solidFill>
          <a:ln>
            <a:solidFill>
              <a:schemeClr val="tx1">
                <a:lumMod val="95000"/>
                <a:lumOff val="5000"/>
              </a:schemeClr>
            </a:solidFill>
          </a:ln>
        </p:spPr>
        <p:txBody>
          <a:bodyPr>
            <a:normAutofit/>
          </a:bodyPr>
          <a:lstStyle/>
          <a:p>
            <a:r>
              <a:rPr lang="ja-JP" altLang="en-US" dirty="0" smtClean="0"/>
              <a:t>観光基本法の制定</a:t>
            </a:r>
            <a:endParaRPr kumimoji="1" lang="ja-JP" altLang="en-US" dirty="0"/>
          </a:p>
        </p:txBody>
      </p:sp>
      <p:sp>
        <p:nvSpPr>
          <p:cNvPr id="3" name="コンテンツ プレースホルダ 2"/>
          <p:cNvSpPr>
            <a:spLocks noGrp="1"/>
          </p:cNvSpPr>
          <p:nvPr>
            <p:ph idx="1"/>
          </p:nvPr>
        </p:nvSpPr>
        <p:spPr>
          <a:xfrm>
            <a:off x="457200" y="1340768"/>
            <a:ext cx="8229600" cy="5328592"/>
          </a:xfrm>
        </p:spPr>
        <p:txBody>
          <a:bodyPr>
            <a:normAutofit fontScale="85000" lnSpcReduction="20000"/>
          </a:bodyPr>
          <a:lstStyle/>
          <a:p>
            <a:pPr>
              <a:buNone/>
            </a:pPr>
            <a:r>
              <a:rPr lang="ja-JP" altLang="en-US" dirty="0" smtClean="0"/>
              <a:t>●</a:t>
            </a:r>
            <a:r>
              <a:rPr lang="ja-JP" altLang="en-US" dirty="0"/>
              <a:t>　国民所得倍増計画の構想は「観光、海運その他貿易外収入増加策」を講ずるとしている</a:t>
            </a:r>
            <a:r>
              <a:rPr lang="ja-JP" altLang="en-US" dirty="0" smtClean="0"/>
              <a:t>。</a:t>
            </a:r>
            <a:endParaRPr lang="en-US" altLang="ja-JP" dirty="0" smtClean="0"/>
          </a:p>
          <a:p>
            <a:pPr>
              <a:buNone/>
            </a:pPr>
            <a:r>
              <a:rPr lang="ja-JP" altLang="en-US" dirty="0" smtClean="0"/>
              <a:t>●　</a:t>
            </a:r>
            <a:r>
              <a:rPr lang="en-US" altLang="ja-JP" dirty="0" smtClean="0"/>
              <a:t>1961</a:t>
            </a:r>
            <a:r>
              <a:rPr lang="ja-JP" altLang="en-US" dirty="0" smtClean="0"/>
              <a:t>年</a:t>
            </a:r>
            <a:r>
              <a:rPr lang="ja-JP" altLang="en-US" dirty="0"/>
              <a:t>自由民主党において観光事業振興法案、国際観光事業法案が</a:t>
            </a:r>
            <a:r>
              <a:rPr lang="ja-JP" altLang="en-US" dirty="0" smtClean="0"/>
              <a:t>検討</a:t>
            </a:r>
            <a:r>
              <a:rPr lang="en-US" altLang="ja-JP" dirty="0" smtClean="0"/>
              <a:t> </a:t>
            </a:r>
            <a:r>
              <a:rPr lang="ja-JP" altLang="en-US" dirty="0"/>
              <a:t>されたものの、格差是正</a:t>
            </a:r>
            <a:r>
              <a:rPr lang="ja-JP" altLang="en-US" dirty="0" smtClean="0"/>
              <a:t>に</a:t>
            </a:r>
            <a:r>
              <a:rPr lang="ja-JP" altLang="en-US" dirty="0"/>
              <a:t>匹敵する強力な政治的スローガンが存在せず、</a:t>
            </a:r>
            <a:r>
              <a:rPr lang="en-US" altLang="ja-JP" dirty="0"/>
              <a:t>1963 </a:t>
            </a:r>
            <a:r>
              <a:rPr lang="ja-JP" altLang="en-US" dirty="0"/>
              <a:t>年にようやく自由民主党、社会党及び</a:t>
            </a:r>
            <a:r>
              <a:rPr lang="ja-JP" altLang="en-US" dirty="0" smtClean="0"/>
              <a:t>民社党の</a:t>
            </a:r>
            <a:r>
              <a:rPr lang="ja-JP" altLang="en-US" dirty="0"/>
              <a:t>三党共同の議員提案により、観光基本法が制定されることとなった</a:t>
            </a:r>
            <a:r>
              <a:rPr lang="ja-JP" altLang="en-US" dirty="0" smtClean="0"/>
              <a:t>。</a:t>
            </a:r>
            <a:endParaRPr lang="en-US" altLang="ja-JP" dirty="0" smtClean="0"/>
          </a:p>
          <a:p>
            <a:pPr>
              <a:buNone/>
            </a:pPr>
            <a:r>
              <a:rPr lang="ja-JP" altLang="en-US" dirty="0" smtClean="0"/>
              <a:t>●　教育</a:t>
            </a:r>
            <a:r>
              <a:rPr lang="ja-JP" altLang="en-US" dirty="0"/>
              <a:t>基本法</a:t>
            </a:r>
            <a:r>
              <a:rPr lang="en-US" altLang="ja-JP" dirty="0"/>
              <a:t>(1947) </a:t>
            </a:r>
            <a:r>
              <a:rPr lang="ja-JP" altLang="en-US" dirty="0"/>
              <a:t>原子力基本法</a:t>
            </a:r>
            <a:r>
              <a:rPr lang="en-US" altLang="ja-JP" dirty="0"/>
              <a:t>(1955) </a:t>
            </a:r>
            <a:r>
              <a:rPr lang="ja-JP" altLang="en-US" dirty="0"/>
              <a:t>のあと、基本法スタイルの原型は</a:t>
            </a:r>
            <a:r>
              <a:rPr lang="en-US" altLang="ja-JP" dirty="0"/>
              <a:t>1956 </a:t>
            </a:r>
            <a:r>
              <a:rPr lang="ja-JP" altLang="en-US" dirty="0"/>
              <a:t>年の機械</a:t>
            </a:r>
            <a:r>
              <a:rPr lang="ja-JP" altLang="en-US" dirty="0" smtClean="0"/>
              <a:t>工業振興</a:t>
            </a:r>
            <a:r>
              <a:rPr lang="ja-JP" altLang="en-US" dirty="0"/>
              <a:t>臨時措置法に</a:t>
            </a:r>
            <a:r>
              <a:rPr lang="ja-JP" altLang="en-US" dirty="0" smtClean="0"/>
              <a:t>求められ、</a:t>
            </a:r>
            <a:r>
              <a:rPr lang="ja-JP" altLang="en-US" dirty="0"/>
              <a:t>同法に倣った農業基本法、災害対策基本法が</a:t>
            </a:r>
            <a:r>
              <a:rPr lang="en-US" altLang="ja-JP" dirty="0"/>
              <a:t>1961 </a:t>
            </a:r>
            <a:r>
              <a:rPr lang="ja-JP" altLang="en-US" dirty="0"/>
              <a:t>年に内閣</a:t>
            </a:r>
            <a:r>
              <a:rPr lang="ja-JP" altLang="en-US" dirty="0" smtClean="0"/>
              <a:t>提案に</a:t>
            </a:r>
            <a:r>
              <a:rPr lang="ja-JP" altLang="en-US" dirty="0"/>
              <a:t>より制定された</a:t>
            </a:r>
            <a:r>
              <a:rPr lang="ja-JP" altLang="en-US" dirty="0" smtClean="0"/>
              <a:t>。</a:t>
            </a:r>
            <a:endParaRPr lang="en-US" altLang="ja-JP" dirty="0" smtClean="0"/>
          </a:p>
          <a:p>
            <a:pPr>
              <a:buNone/>
            </a:pPr>
            <a:r>
              <a:rPr lang="ja-JP" altLang="en-US" dirty="0" smtClean="0"/>
              <a:t>●　観光</a:t>
            </a:r>
            <a:r>
              <a:rPr lang="ja-JP" altLang="en-US" dirty="0"/>
              <a:t>基本法は議員提案による極めて規範性の弱い基本法であり、その意味</a:t>
            </a:r>
            <a:r>
              <a:rPr lang="ja-JP" altLang="en-US" dirty="0" smtClean="0"/>
              <a:t>で</a:t>
            </a:r>
            <a:r>
              <a:rPr lang="en-US" altLang="ja-JP" dirty="0" smtClean="0"/>
              <a:t>1995 </a:t>
            </a:r>
            <a:r>
              <a:rPr lang="ja-JP" altLang="en-US" dirty="0"/>
              <a:t>年以降量産されている今日的議員提案基本法のさきがけであった</a:t>
            </a:r>
            <a:r>
              <a:rPr lang="ja-JP" altLang="en-US" dirty="0" smtClean="0"/>
              <a:t>。</a:t>
            </a:r>
            <a:endParaRPr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685800" y="117475"/>
            <a:ext cx="7772400" cy="719138"/>
          </a:xfrm>
          <a:solidFill>
            <a:srgbClr val="FFFF00"/>
          </a:solidFill>
          <a:ln>
            <a:solidFill>
              <a:schemeClr val="tx1"/>
            </a:solidFill>
          </a:ln>
        </p:spPr>
        <p:txBody>
          <a:bodyPr/>
          <a:lstStyle/>
          <a:p>
            <a:r>
              <a:rPr lang="ja-JP" altLang="en-US" sz="4000" dirty="0"/>
              <a:t>法令用語としての「観光」</a:t>
            </a:r>
          </a:p>
        </p:txBody>
      </p:sp>
      <p:sp>
        <p:nvSpPr>
          <p:cNvPr id="91139" name="Rectangle 3"/>
          <p:cNvSpPr>
            <a:spLocks noGrp="1" noChangeArrowheads="1"/>
          </p:cNvSpPr>
          <p:nvPr>
            <p:ph type="body" idx="1"/>
          </p:nvPr>
        </p:nvSpPr>
        <p:spPr>
          <a:xfrm>
            <a:off x="360363" y="981075"/>
            <a:ext cx="8532812" cy="5688013"/>
          </a:xfrm>
        </p:spPr>
        <p:txBody>
          <a:bodyPr/>
          <a:lstStyle/>
          <a:p>
            <a:pPr>
              <a:lnSpc>
                <a:spcPct val="80000"/>
              </a:lnSpc>
            </a:pPr>
            <a:r>
              <a:rPr lang="ja-JP" altLang="en-US" sz="2800">
                <a:latin typeface="ＭＳ 明朝" pitchFamily="17" charset="-128"/>
                <a:ea typeface="ＭＳ 明朝" pitchFamily="17" charset="-128"/>
              </a:rPr>
              <a:t>戦前　１９３０年国際観光局官制</a:t>
            </a:r>
            <a:r>
              <a:rPr lang="en-US" altLang="ja-JP" sz="2800">
                <a:latin typeface="ＭＳ 明朝" pitchFamily="17" charset="-128"/>
                <a:ea typeface="ＭＳ 明朝" pitchFamily="17" charset="-128"/>
              </a:rPr>
              <a:t>(</a:t>
            </a:r>
            <a:r>
              <a:rPr lang="ja-JP" altLang="en-US" sz="2800">
                <a:latin typeface="ＭＳ 明朝" pitchFamily="17" charset="-128"/>
                <a:ea typeface="ＭＳ 明朝" pitchFamily="17" charset="-128"/>
              </a:rPr>
              <a:t>勅令</a:t>
            </a:r>
            <a:r>
              <a:rPr lang="en-US" altLang="ja-JP" sz="2800">
                <a:latin typeface="ＭＳ 明朝" pitchFamily="17" charset="-128"/>
                <a:ea typeface="ＭＳ 明朝" pitchFamily="17" charset="-128"/>
              </a:rPr>
              <a:t>)</a:t>
            </a:r>
            <a:r>
              <a:rPr lang="ja-JP" altLang="en-US" sz="2800">
                <a:latin typeface="ＭＳ 明朝" pitchFamily="17" charset="-128"/>
                <a:ea typeface="ＭＳ 明朝" pitchFamily="17" charset="-128"/>
              </a:rPr>
              <a:t>のみ</a:t>
            </a:r>
          </a:p>
          <a:p>
            <a:pPr>
              <a:lnSpc>
                <a:spcPct val="80000"/>
              </a:lnSpc>
            </a:pPr>
            <a:r>
              <a:rPr lang="ja-JP" altLang="en-US" sz="2800">
                <a:latin typeface="ＭＳ 明朝" pitchFamily="17" charset="-128"/>
                <a:ea typeface="ＭＳ 明朝" pitchFamily="17" charset="-128"/>
              </a:rPr>
              <a:t>１９４９年　総理府設置法</a:t>
            </a:r>
            <a:r>
              <a:rPr lang="en-US" altLang="ja-JP" sz="2800">
                <a:latin typeface="ＭＳ 明朝" pitchFamily="17" charset="-128"/>
                <a:ea typeface="ＭＳ 明朝" pitchFamily="17" charset="-128"/>
              </a:rPr>
              <a:t>(</a:t>
            </a:r>
            <a:r>
              <a:rPr lang="ja-JP" altLang="en-US" sz="2800">
                <a:latin typeface="ＭＳ 明朝" pitchFamily="17" charset="-128"/>
                <a:ea typeface="ＭＳ 明朝" pitchFamily="17" charset="-128"/>
              </a:rPr>
              <a:t>観光事業審議会</a:t>
            </a:r>
            <a:r>
              <a:rPr lang="en-US" altLang="ja-JP" sz="2800">
                <a:latin typeface="ＭＳ 明朝" pitchFamily="17" charset="-128"/>
                <a:ea typeface="ＭＳ 明朝" pitchFamily="17" charset="-128"/>
              </a:rPr>
              <a:t>)</a:t>
            </a:r>
          </a:p>
          <a:p>
            <a:pPr>
              <a:lnSpc>
                <a:spcPct val="80000"/>
              </a:lnSpc>
            </a:pPr>
            <a:r>
              <a:rPr lang="ja-JP" altLang="en-US" sz="2800">
                <a:latin typeface="ＭＳ 明朝" pitchFamily="17" charset="-128"/>
                <a:ea typeface="ＭＳ 明朝" pitchFamily="17" charset="-128"/>
              </a:rPr>
              <a:t>　　　　　　運輸省設置法</a:t>
            </a:r>
            <a:r>
              <a:rPr lang="en-US" altLang="ja-JP" sz="2800">
                <a:latin typeface="ＭＳ 明朝" pitchFamily="17" charset="-128"/>
                <a:ea typeface="ＭＳ 明朝" pitchFamily="17" charset="-128"/>
              </a:rPr>
              <a:t>(</a:t>
            </a:r>
            <a:r>
              <a:rPr lang="ja-JP" altLang="en-US" sz="2800">
                <a:latin typeface="ＭＳ 明朝" pitchFamily="17" charset="-128"/>
                <a:ea typeface="ＭＳ 明朝" pitchFamily="17" charset="-128"/>
              </a:rPr>
              <a:t>観光部</a:t>
            </a:r>
            <a:r>
              <a:rPr lang="en-US" altLang="ja-JP" sz="2800">
                <a:latin typeface="ＭＳ 明朝" pitchFamily="17" charset="-128"/>
                <a:ea typeface="ＭＳ 明朝" pitchFamily="17" charset="-128"/>
              </a:rPr>
              <a:t>)</a:t>
            </a:r>
          </a:p>
          <a:p>
            <a:pPr>
              <a:lnSpc>
                <a:spcPct val="80000"/>
              </a:lnSpc>
            </a:pPr>
            <a:r>
              <a:rPr lang="ja-JP" altLang="en-US" sz="2800">
                <a:latin typeface="ＭＳ 明朝" pitchFamily="17" charset="-128"/>
                <a:ea typeface="ＭＳ 明朝" pitchFamily="17" charset="-128"/>
              </a:rPr>
              <a:t>　　　　    国際観光事業の助成に関する法律</a:t>
            </a:r>
          </a:p>
          <a:p>
            <a:pPr>
              <a:lnSpc>
                <a:spcPct val="80000"/>
              </a:lnSpc>
            </a:pPr>
            <a:r>
              <a:rPr lang="ja-JP" altLang="en-US" sz="2800">
                <a:latin typeface="ＭＳ 明朝" pitchFamily="17" charset="-128"/>
                <a:ea typeface="ＭＳ 明朝" pitchFamily="17" charset="-128"/>
              </a:rPr>
              <a:t>　　　　　  国際観光ホテル整備法</a:t>
            </a:r>
          </a:p>
          <a:p>
            <a:pPr>
              <a:lnSpc>
                <a:spcPct val="80000"/>
              </a:lnSpc>
            </a:pPr>
            <a:r>
              <a:rPr lang="ja-JP" altLang="en-US" sz="2800">
                <a:latin typeface="ＭＳ 明朝" pitchFamily="17" charset="-128"/>
                <a:ea typeface="ＭＳ 明朝" pitchFamily="17" charset="-128"/>
              </a:rPr>
              <a:t>１９５０年　国土総合開発法</a:t>
            </a:r>
            <a:r>
              <a:rPr lang="en-US" altLang="ja-JP" sz="2800">
                <a:latin typeface="ＭＳ 明朝" pitchFamily="17" charset="-128"/>
                <a:ea typeface="ＭＳ 明朝" pitchFamily="17" charset="-128"/>
              </a:rPr>
              <a:t>(</a:t>
            </a:r>
            <a:r>
              <a:rPr lang="ja-JP" altLang="en-US" sz="2800">
                <a:latin typeface="ＭＳ 明朝" pitchFamily="17" charset="-128"/>
                <a:ea typeface="ＭＳ 明朝" pitchFamily="17" charset="-128"/>
              </a:rPr>
              <a:t>観光に関する資源</a:t>
            </a:r>
            <a:r>
              <a:rPr lang="en-US" altLang="ja-JP" sz="2800">
                <a:latin typeface="ＭＳ 明朝" pitchFamily="17" charset="-128"/>
                <a:ea typeface="ＭＳ 明朝" pitchFamily="17" charset="-128"/>
              </a:rPr>
              <a:t>)</a:t>
            </a:r>
          </a:p>
          <a:p>
            <a:pPr>
              <a:lnSpc>
                <a:spcPct val="80000"/>
              </a:lnSpc>
            </a:pPr>
            <a:r>
              <a:rPr lang="ja-JP" altLang="en-US" sz="2800">
                <a:latin typeface="ＭＳ 明朝" pitchFamily="17" charset="-128"/>
                <a:ea typeface="ＭＳ 明朝" pitchFamily="17" charset="-128"/>
              </a:rPr>
              <a:t>１９５１年　モーターボート競走法</a:t>
            </a:r>
          </a:p>
          <a:p>
            <a:pPr>
              <a:lnSpc>
                <a:spcPct val="80000"/>
              </a:lnSpc>
              <a:buFontTx/>
              <a:buNone/>
            </a:pPr>
            <a:r>
              <a:rPr lang="ja-JP" altLang="en-US" sz="2800">
                <a:latin typeface="ＭＳ 明朝" pitchFamily="17" charset="-128"/>
                <a:ea typeface="ＭＳ 明朝" pitchFamily="17" charset="-128"/>
              </a:rPr>
              <a:t>                          （観光に関する事業）</a:t>
            </a:r>
          </a:p>
          <a:p>
            <a:pPr>
              <a:lnSpc>
                <a:spcPct val="80000"/>
              </a:lnSpc>
            </a:pPr>
            <a:r>
              <a:rPr lang="ja-JP" altLang="en-US" sz="2800">
                <a:latin typeface="ＭＳ 明朝" pitchFamily="17" charset="-128"/>
                <a:ea typeface="ＭＳ 明朝" pitchFamily="17" charset="-128"/>
              </a:rPr>
              <a:t>１９５２年　道路法</a:t>
            </a:r>
            <a:r>
              <a:rPr lang="en-US" altLang="ja-JP" sz="2800">
                <a:latin typeface="ＭＳ 明朝" pitchFamily="17" charset="-128"/>
                <a:ea typeface="ＭＳ 明朝" pitchFamily="17" charset="-128"/>
              </a:rPr>
              <a:t>(</a:t>
            </a:r>
            <a:r>
              <a:rPr lang="ja-JP" altLang="en-US" sz="2800">
                <a:latin typeface="ＭＳ 明朝" pitchFamily="17" charset="-128"/>
                <a:ea typeface="ＭＳ 明朝" pitchFamily="17" charset="-128"/>
              </a:rPr>
              <a:t>観光地</a:t>
            </a:r>
            <a:r>
              <a:rPr lang="en-US" altLang="ja-JP" sz="2800">
                <a:latin typeface="ＭＳ 明朝" pitchFamily="17" charset="-128"/>
                <a:ea typeface="ＭＳ 明朝" pitchFamily="17" charset="-128"/>
              </a:rPr>
              <a:t>)</a:t>
            </a:r>
          </a:p>
          <a:p>
            <a:pPr>
              <a:lnSpc>
                <a:spcPct val="80000"/>
              </a:lnSpc>
            </a:pPr>
            <a:r>
              <a:rPr lang="ja-JP" altLang="en-US" sz="2800">
                <a:latin typeface="ＭＳ 明朝" pitchFamily="17" charset="-128"/>
                <a:ea typeface="ＭＳ 明朝" pitchFamily="17" charset="-128"/>
              </a:rPr>
              <a:t>１９５３年　商工会議所法</a:t>
            </a:r>
            <a:r>
              <a:rPr lang="en-US" altLang="ja-JP" sz="2800">
                <a:latin typeface="ＭＳ 明朝" pitchFamily="17" charset="-128"/>
                <a:ea typeface="ＭＳ 明朝" pitchFamily="17" charset="-128"/>
              </a:rPr>
              <a:t>(</a:t>
            </a:r>
            <a:r>
              <a:rPr lang="ja-JP" altLang="en-US" sz="2800">
                <a:latin typeface="ＭＳ 明朝" pitchFamily="17" charset="-128"/>
                <a:ea typeface="ＭＳ 明朝" pitchFamily="17" charset="-128"/>
              </a:rPr>
              <a:t>観光事業</a:t>
            </a:r>
            <a:r>
              <a:rPr lang="en-US" altLang="ja-JP" sz="2800">
                <a:latin typeface="ＭＳ 明朝" pitchFamily="17" charset="-128"/>
                <a:ea typeface="ＭＳ 明朝" pitchFamily="17" charset="-128"/>
              </a:rPr>
              <a:t>)</a:t>
            </a:r>
          </a:p>
          <a:p>
            <a:pPr>
              <a:lnSpc>
                <a:spcPct val="80000"/>
              </a:lnSpc>
            </a:pPr>
            <a:r>
              <a:rPr lang="ja-JP" altLang="en-US" sz="2800">
                <a:latin typeface="ＭＳ 明朝" pitchFamily="17" charset="-128"/>
                <a:ea typeface="ＭＳ 明朝" pitchFamily="17" charset="-128"/>
              </a:rPr>
              <a:t>１９５７年　地方税法（入湯税：観光の振興）</a:t>
            </a:r>
          </a:p>
          <a:p>
            <a:pPr>
              <a:lnSpc>
                <a:spcPct val="80000"/>
              </a:lnSpc>
            </a:pPr>
            <a:r>
              <a:rPr lang="ja-JP" altLang="en-US" sz="2800">
                <a:latin typeface="ＭＳ 明朝" pitchFamily="17" charset="-128"/>
                <a:ea typeface="ＭＳ 明朝" pitchFamily="17" charset="-128"/>
              </a:rPr>
              <a:t>１９５９年　日本観光協会法</a:t>
            </a:r>
          </a:p>
          <a:p>
            <a:pPr>
              <a:lnSpc>
                <a:spcPct val="80000"/>
              </a:lnSpc>
            </a:pPr>
            <a:r>
              <a:rPr lang="ja-JP" altLang="en-US" sz="2800">
                <a:latin typeface="ＭＳ 明朝" pitchFamily="17" charset="-128"/>
                <a:ea typeface="ＭＳ 明朝" pitchFamily="17" charset="-128"/>
              </a:rPr>
              <a:t>１９６３年　観光基本法</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lang="ja-JP" altLang="ja-JP" dirty="0" smtClean="0"/>
              <a:t>観光の法的定義</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ja-JP" dirty="0" smtClean="0"/>
              <a:t>旧観光基本法は議員提案による最初の基本法であった。内閣提出法案として行なわれた場合、各省折衝、内閣法制局審査において、観光の法的定義をめぐり相当論議がなされたと予想されるが、衆議院法制局では、</a:t>
            </a:r>
            <a:r>
              <a:rPr lang="ja-JP" altLang="ja-JP" dirty="0" smtClean="0">
                <a:solidFill>
                  <a:srgbClr val="FF0000"/>
                </a:solidFill>
              </a:rPr>
              <a:t>観光概念は世間で使われているものと同じ意味である</a:t>
            </a:r>
            <a:r>
              <a:rPr lang="ja-JP" altLang="ja-JP" dirty="0" smtClean="0"/>
              <a:t>とされ、断念されたとされる</a:t>
            </a:r>
            <a:endParaRPr lang="en-US" altLang="ja-JP" dirty="0" smtClean="0"/>
          </a:p>
          <a:p>
            <a:r>
              <a:rPr lang="ja-JP" altLang="en-US" dirty="0" smtClean="0"/>
              <a:t>観光立国推進基本においても、同様に定義がなされていない</a:t>
            </a:r>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 5"/>
          <p:cNvSpPr>
            <a:spLocks noGrp="1"/>
          </p:cNvSpPr>
          <p:nvPr>
            <p:ph type="sldNum" sz="quarter" idx="12"/>
          </p:nvPr>
        </p:nvSpPr>
        <p:spPr>
          <a:noFill/>
        </p:spPr>
        <p:txBody>
          <a:bodyPr/>
          <a:lstStyle/>
          <a:p>
            <a:fld id="{56637EF6-9B38-4D04-828E-93F0D1FF758A}" type="slidenum">
              <a:rPr lang="en-US" altLang="ja-JP" smtClean="0">
                <a:latin typeface="Arial" pitchFamily="34" charset="0"/>
              </a:rPr>
              <a:pPr/>
              <a:t>13</a:t>
            </a:fld>
            <a:endParaRPr lang="en-US" altLang="ja-JP" smtClean="0">
              <a:latin typeface="Arial" pitchFamily="34" charset="0"/>
            </a:endParaRPr>
          </a:p>
        </p:txBody>
      </p:sp>
      <p:sp>
        <p:nvSpPr>
          <p:cNvPr id="13315" name="Rectangle 2"/>
          <p:cNvSpPr>
            <a:spLocks noGrp="1" noChangeArrowheads="1"/>
          </p:cNvSpPr>
          <p:nvPr>
            <p:ph type="ctrTitle"/>
          </p:nvPr>
        </p:nvSpPr>
        <p:spPr>
          <a:xfrm>
            <a:off x="34925" y="187325"/>
            <a:ext cx="9036050" cy="1441450"/>
          </a:xfrm>
          <a:solidFill>
            <a:schemeClr val="accent6">
              <a:lumMod val="60000"/>
              <a:lumOff val="40000"/>
            </a:schemeClr>
          </a:solidFill>
          <a:ln w="38100">
            <a:solidFill>
              <a:schemeClr val="tx1"/>
            </a:solidFill>
          </a:ln>
        </p:spPr>
        <p:txBody>
          <a:bodyPr/>
          <a:lstStyle/>
          <a:p>
            <a:r>
              <a:rPr lang="ja-JP" altLang="en-US" sz="4000" dirty="0" smtClean="0"/>
              <a:t>法制度論の対象としての「観光」とは？</a:t>
            </a:r>
          </a:p>
        </p:txBody>
      </p:sp>
      <p:sp>
        <p:nvSpPr>
          <p:cNvPr id="13316" name="Rectangle 3"/>
          <p:cNvSpPr>
            <a:spLocks noGrp="1" noChangeArrowheads="1"/>
          </p:cNvSpPr>
          <p:nvPr>
            <p:ph type="subTitle" idx="1"/>
          </p:nvPr>
        </p:nvSpPr>
        <p:spPr>
          <a:xfrm>
            <a:off x="1371600" y="2205038"/>
            <a:ext cx="6400800" cy="719137"/>
          </a:xfrm>
        </p:spPr>
        <p:txBody>
          <a:bodyPr/>
          <a:lstStyle/>
          <a:p>
            <a:r>
              <a:rPr lang="ja-JP" altLang="en-US" sz="2800" smtClean="0">
                <a:solidFill>
                  <a:srgbClr val="FF0000"/>
                </a:solidFill>
              </a:rPr>
              <a:t>法制度の対象</a:t>
            </a:r>
            <a:r>
              <a:rPr lang="ja-JP" altLang="en-US" sz="2800" smtClean="0"/>
              <a:t>としての「観光」「非観光」は</a:t>
            </a:r>
          </a:p>
        </p:txBody>
      </p:sp>
      <p:sp>
        <p:nvSpPr>
          <p:cNvPr id="13317" name="Oval 4"/>
          <p:cNvSpPr>
            <a:spLocks noChangeArrowheads="1"/>
          </p:cNvSpPr>
          <p:nvPr/>
        </p:nvSpPr>
        <p:spPr bwMode="auto">
          <a:xfrm>
            <a:off x="1692275" y="3573463"/>
            <a:ext cx="1995488" cy="1081087"/>
          </a:xfrm>
          <a:prstGeom prst="ellipse">
            <a:avLst/>
          </a:prstGeom>
          <a:noFill/>
          <a:ln w="57150">
            <a:solidFill>
              <a:schemeClr val="tx2"/>
            </a:solidFill>
            <a:round/>
            <a:headEnd/>
            <a:tailEnd/>
          </a:ln>
        </p:spPr>
        <p:txBody>
          <a:bodyPr wrap="none" anchor="ctr"/>
          <a:lstStyle/>
          <a:p>
            <a:r>
              <a:rPr lang="ja-JP" altLang="en-US">
                <a:solidFill>
                  <a:schemeClr val="tx2"/>
                </a:solidFill>
              </a:rPr>
              <a:t>日常生活圏</a:t>
            </a:r>
          </a:p>
        </p:txBody>
      </p:sp>
      <p:sp>
        <p:nvSpPr>
          <p:cNvPr id="13318" name="Oval 5"/>
          <p:cNvSpPr>
            <a:spLocks noChangeArrowheads="1"/>
          </p:cNvSpPr>
          <p:nvPr/>
        </p:nvSpPr>
        <p:spPr bwMode="auto">
          <a:xfrm>
            <a:off x="5456238" y="3573463"/>
            <a:ext cx="1995487" cy="1081087"/>
          </a:xfrm>
          <a:prstGeom prst="ellipse">
            <a:avLst/>
          </a:prstGeom>
          <a:noFill/>
          <a:ln w="38100">
            <a:solidFill>
              <a:schemeClr val="tx2"/>
            </a:solidFill>
            <a:round/>
            <a:headEnd/>
            <a:tailEnd/>
          </a:ln>
        </p:spPr>
        <p:txBody>
          <a:bodyPr wrap="none" anchor="ctr"/>
          <a:lstStyle/>
          <a:p>
            <a:r>
              <a:rPr lang="ja-JP" altLang="en-US">
                <a:solidFill>
                  <a:schemeClr val="tx2"/>
                </a:solidFill>
              </a:rPr>
              <a:t>非日常生活圏</a:t>
            </a:r>
          </a:p>
        </p:txBody>
      </p:sp>
      <p:sp>
        <p:nvSpPr>
          <p:cNvPr id="13319" name="AutoShape 6"/>
          <p:cNvSpPr>
            <a:spLocks noChangeArrowheads="1"/>
          </p:cNvSpPr>
          <p:nvPr/>
        </p:nvSpPr>
        <p:spPr bwMode="auto">
          <a:xfrm flipV="1">
            <a:off x="3357563" y="4581525"/>
            <a:ext cx="2654300" cy="647700"/>
          </a:xfrm>
          <a:prstGeom prst="curvedDownArrow">
            <a:avLst>
              <a:gd name="adj1" fmla="val 81961"/>
              <a:gd name="adj2" fmla="val 163922"/>
              <a:gd name="adj3" fmla="val 33333"/>
            </a:avLst>
          </a:prstGeom>
          <a:noFill/>
          <a:ln w="9525">
            <a:solidFill>
              <a:schemeClr val="tx1"/>
            </a:solidFill>
            <a:miter lim="800000"/>
            <a:headEnd/>
            <a:tailEnd/>
          </a:ln>
        </p:spPr>
        <p:txBody>
          <a:bodyPr wrap="none" anchor="ctr"/>
          <a:lstStyle/>
          <a:p>
            <a:endParaRPr lang="ja-JP" altLang="en-US"/>
          </a:p>
        </p:txBody>
      </p:sp>
      <p:sp>
        <p:nvSpPr>
          <p:cNvPr id="13320" name="Text Box 7"/>
          <p:cNvSpPr txBox="1">
            <a:spLocks noChangeArrowheads="1"/>
          </p:cNvSpPr>
          <p:nvPr/>
        </p:nvSpPr>
        <p:spPr bwMode="auto">
          <a:xfrm>
            <a:off x="4049713" y="3860800"/>
            <a:ext cx="1098550" cy="641350"/>
          </a:xfrm>
          <a:prstGeom prst="rect">
            <a:avLst/>
          </a:prstGeom>
          <a:noFill/>
          <a:ln w="9525">
            <a:noFill/>
            <a:miter lim="800000"/>
            <a:headEnd/>
            <a:tailEnd/>
          </a:ln>
        </p:spPr>
        <p:txBody>
          <a:bodyPr wrap="none">
            <a:spAutoFit/>
          </a:bodyPr>
          <a:lstStyle/>
          <a:p>
            <a:r>
              <a:rPr lang="ja-JP" altLang="en-US" sz="3600">
                <a:solidFill>
                  <a:schemeClr val="tx2"/>
                </a:solidFill>
              </a:rPr>
              <a:t>移動</a:t>
            </a:r>
          </a:p>
        </p:txBody>
      </p:sp>
      <p:sp>
        <p:nvSpPr>
          <p:cNvPr id="13321" name="Text Box 8"/>
          <p:cNvSpPr txBox="1">
            <a:spLocks noChangeArrowheads="1"/>
          </p:cNvSpPr>
          <p:nvPr/>
        </p:nvSpPr>
        <p:spPr bwMode="auto">
          <a:xfrm>
            <a:off x="711200" y="3141663"/>
            <a:ext cx="620713" cy="1862137"/>
          </a:xfrm>
          <a:prstGeom prst="rect">
            <a:avLst/>
          </a:prstGeom>
          <a:noFill/>
          <a:ln w="9525">
            <a:solidFill>
              <a:schemeClr val="tx1"/>
            </a:solidFill>
            <a:prstDash val="dash"/>
            <a:miter lim="800000"/>
            <a:headEnd/>
            <a:tailEnd/>
          </a:ln>
        </p:spPr>
        <p:txBody>
          <a:bodyPr vert="eaVert" wrap="none">
            <a:spAutoFit/>
          </a:bodyPr>
          <a:lstStyle/>
          <a:p>
            <a:r>
              <a:rPr lang="ja-JP" altLang="en-US" sz="2800"/>
              <a:t>定住が前提</a:t>
            </a:r>
          </a:p>
        </p:txBody>
      </p:sp>
      <p:sp>
        <p:nvSpPr>
          <p:cNvPr id="13322" name="AutoShape 10"/>
          <p:cNvSpPr>
            <a:spLocks noChangeArrowheads="1"/>
          </p:cNvSpPr>
          <p:nvPr/>
        </p:nvSpPr>
        <p:spPr bwMode="auto">
          <a:xfrm>
            <a:off x="2195513" y="5229225"/>
            <a:ext cx="3097212" cy="1439863"/>
          </a:xfrm>
          <a:prstGeom prst="rightArrow">
            <a:avLst>
              <a:gd name="adj1" fmla="val 50000"/>
              <a:gd name="adj2" fmla="val 53776"/>
            </a:avLst>
          </a:prstGeom>
          <a:solidFill>
            <a:schemeClr val="bg1"/>
          </a:solidFill>
          <a:ln w="9525">
            <a:solidFill>
              <a:schemeClr val="tx1"/>
            </a:solidFill>
            <a:miter lim="800000"/>
            <a:headEnd/>
            <a:tailEnd/>
          </a:ln>
        </p:spPr>
        <p:txBody>
          <a:bodyPr wrap="none" anchor="ctr"/>
          <a:lstStyle/>
          <a:p>
            <a:r>
              <a:rPr lang="ja-JP" altLang="en-US">
                <a:solidFill>
                  <a:schemeClr val="bg2"/>
                </a:solidFill>
              </a:rPr>
              <a:t>一日交通圏の拡大</a:t>
            </a:r>
          </a:p>
        </p:txBody>
      </p:sp>
      <p:sp>
        <p:nvSpPr>
          <p:cNvPr id="13323" name="Oval 12"/>
          <p:cNvSpPr>
            <a:spLocks noChangeArrowheads="1"/>
          </p:cNvSpPr>
          <p:nvPr/>
        </p:nvSpPr>
        <p:spPr bwMode="auto">
          <a:xfrm>
            <a:off x="6011863" y="4868863"/>
            <a:ext cx="1081087" cy="1123950"/>
          </a:xfrm>
          <a:prstGeom prst="ellipse">
            <a:avLst/>
          </a:prstGeom>
          <a:solidFill>
            <a:schemeClr val="bg1"/>
          </a:solidFill>
          <a:ln w="9525">
            <a:solidFill>
              <a:schemeClr val="tx1"/>
            </a:solidFill>
            <a:round/>
            <a:headEnd/>
            <a:tailEnd/>
          </a:ln>
        </p:spPr>
        <p:txBody>
          <a:bodyPr wrap="none" anchor="ctr"/>
          <a:lstStyle/>
          <a:p>
            <a:r>
              <a:rPr lang="ja-JP" altLang="en-US">
                <a:solidFill>
                  <a:schemeClr val="accent2"/>
                </a:solidFill>
              </a:rPr>
              <a:t>旅行</a:t>
            </a:r>
          </a:p>
        </p:txBody>
      </p:sp>
      <p:sp>
        <p:nvSpPr>
          <p:cNvPr id="13324" name="AutoShape 13"/>
          <p:cNvSpPr>
            <a:spLocks noChangeArrowheads="1"/>
          </p:cNvSpPr>
          <p:nvPr/>
        </p:nvSpPr>
        <p:spPr bwMode="auto">
          <a:xfrm>
            <a:off x="7453313" y="2636838"/>
            <a:ext cx="863600" cy="2592387"/>
          </a:xfrm>
          <a:prstGeom prst="downArrow">
            <a:avLst>
              <a:gd name="adj1" fmla="val 50000"/>
              <a:gd name="adj2" fmla="val 75046"/>
            </a:avLst>
          </a:prstGeom>
          <a:noFill/>
          <a:ln w="9525">
            <a:solidFill>
              <a:schemeClr val="tx1"/>
            </a:solidFill>
            <a:miter lim="800000"/>
            <a:headEnd/>
            <a:tailEnd/>
          </a:ln>
        </p:spPr>
        <p:txBody>
          <a:bodyPr vert="eaVert" wrap="none" anchor="ctr"/>
          <a:lstStyle/>
          <a:p>
            <a:r>
              <a:rPr lang="ja-JP" altLang="en-US"/>
              <a:t>余暇時間の拡大</a:t>
            </a:r>
          </a:p>
        </p:txBody>
      </p:sp>
      <p:sp>
        <p:nvSpPr>
          <p:cNvPr id="13325" name="Oval 14"/>
          <p:cNvSpPr>
            <a:spLocks noChangeArrowheads="1"/>
          </p:cNvSpPr>
          <p:nvPr/>
        </p:nvSpPr>
        <p:spPr bwMode="auto">
          <a:xfrm>
            <a:off x="6696075" y="5805488"/>
            <a:ext cx="2124075" cy="936625"/>
          </a:xfrm>
          <a:prstGeom prst="ellipse">
            <a:avLst/>
          </a:prstGeom>
          <a:solidFill>
            <a:schemeClr val="bg1"/>
          </a:solidFill>
          <a:ln w="9525">
            <a:solidFill>
              <a:schemeClr val="tx1"/>
            </a:solidFill>
            <a:round/>
            <a:headEnd/>
            <a:tailEnd/>
          </a:ln>
        </p:spPr>
        <p:txBody>
          <a:bodyPr wrap="none" anchor="ctr"/>
          <a:lstStyle/>
          <a:p>
            <a:r>
              <a:rPr lang="ja-JP" altLang="en-US"/>
              <a:t>観光資源の</a:t>
            </a:r>
          </a:p>
          <a:p>
            <a:r>
              <a:rPr lang="ja-JP" altLang="en-US"/>
              <a:t>均一化</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395536" y="116632"/>
            <a:ext cx="8229600" cy="1143000"/>
          </a:xfrm>
          <a:noFill/>
          <a:ln>
            <a:solidFill>
              <a:schemeClr val="tx1"/>
            </a:solidFill>
          </a:ln>
        </p:spPr>
        <p:txBody>
          <a:bodyPr/>
          <a:lstStyle/>
          <a:p>
            <a:r>
              <a:rPr lang="ja-JP" altLang="en-US" sz="4000" dirty="0" smtClean="0"/>
              <a:t>日常</a:t>
            </a:r>
            <a:r>
              <a:rPr lang="ja-JP" altLang="en-US" sz="4000" dirty="0"/>
              <a:t>と非日常</a:t>
            </a:r>
          </a:p>
        </p:txBody>
      </p:sp>
      <p:sp>
        <p:nvSpPr>
          <p:cNvPr id="67587" name="Rectangle 3"/>
          <p:cNvSpPr>
            <a:spLocks noChangeArrowheads="1"/>
          </p:cNvSpPr>
          <p:nvPr/>
        </p:nvSpPr>
        <p:spPr bwMode="auto">
          <a:xfrm>
            <a:off x="-4495800" y="3122613"/>
            <a:ext cx="184150" cy="339725"/>
          </a:xfrm>
          <a:prstGeom prst="rect">
            <a:avLst/>
          </a:prstGeom>
          <a:noFill/>
          <a:ln w="9525">
            <a:noFill/>
            <a:miter lim="800000"/>
            <a:headEnd/>
            <a:tailEnd/>
          </a:ln>
          <a:effectLst/>
        </p:spPr>
        <p:txBody>
          <a:bodyPr wrap="none">
            <a:spAutoFit/>
          </a:bodyPr>
          <a:lstStyle/>
          <a:p>
            <a:pPr>
              <a:lnSpc>
                <a:spcPct val="90000"/>
              </a:lnSpc>
              <a:spcBef>
                <a:spcPct val="20000"/>
              </a:spcBef>
            </a:pPr>
            <a:endParaRPr lang="ja-JP" altLang="ja-JP"/>
          </a:p>
        </p:txBody>
      </p:sp>
      <p:sp>
        <p:nvSpPr>
          <p:cNvPr id="67588" name="Rectangle 4"/>
          <p:cNvSpPr>
            <a:spLocks noGrp="1" noChangeArrowheads="1"/>
          </p:cNvSpPr>
          <p:nvPr>
            <p:ph type="body" idx="1"/>
          </p:nvPr>
        </p:nvSpPr>
        <p:spPr>
          <a:xfrm>
            <a:off x="0" y="1340768"/>
            <a:ext cx="9144000" cy="5517232"/>
          </a:xfrm>
        </p:spPr>
        <p:txBody>
          <a:bodyPr>
            <a:normAutofit/>
          </a:bodyPr>
          <a:lstStyle/>
          <a:p>
            <a:pPr>
              <a:lnSpc>
                <a:spcPct val="90000"/>
              </a:lnSpc>
              <a:buFontTx/>
              <a:buNone/>
            </a:pPr>
            <a:r>
              <a:rPr lang="ja-JP" altLang="en-US" sz="2800" dirty="0" smtClean="0"/>
              <a:t>●法律用語</a:t>
            </a:r>
            <a:r>
              <a:rPr lang="ja-JP" altLang="en-US" sz="2800" dirty="0"/>
              <a:t>としての日常は、「日常の家事に関する債務の連帯責任」に関する民法の規定、「日常生活に必要な衣、食、住、産業等について、基礎的な理解と技能を養うことは小学校の教育の範囲である」と規定する学校教育法、「</a:t>
            </a:r>
            <a:r>
              <a:rPr lang="ja-JP" altLang="en-US" dirty="0"/>
              <a:t>その有する能力に応じ自立した日常生活を営むことができるよう </a:t>
            </a:r>
            <a:r>
              <a:rPr lang="ja-JP" altLang="en-US" sz="2800" dirty="0"/>
              <a:t>」と規定する介護保険法等で多用されており、判例、行政実例等によりある程度概念が明確化されてきている</a:t>
            </a:r>
            <a:r>
              <a:rPr lang="ja-JP" altLang="en-US" sz="2800" dirty="0" smtClean="0"/>
              <a:t>。</a:t>
            </a:r>
            <a:endParaRPr lang="en-US" altLang="ja-JP" sz="2800" dirty="0" smtClean="0"/>
          </a:p>
          <a:p>
            <a:pPr>
              <a:lnSpc>
                <a:spcPct val="90000"/>
              </a:lnSpc>
              <a:buFontTx/>
              <a:buNone/>
            </a:pPr>
            <a:r>
              <a:rPr lang="ja-JP" altLang="en-US" sz="2800" dirty="0" smtClean="0"/>
              <a:t>●非日常</a:t>
            </a:r>
            <a:r>
              <a:rPr lang="ja-JP" altLang="en-US" sz="2800" dirty="0"/>
              <a:t>とは日常以外のものとすることで明確化される</a:t>
            </a:r>
            <a:r>
              <a:rPr lang="ja-JP" altLang="en-US" sz="2800" dirty="0" smtClean="0"/>
              <a:t>。</a:t>
            </a:r>
            <a:endParaRPr lang="en-US" altLang="ja-JP" sz="2800" dirty="0" smtClean="0"/>
          </a:p>
          <a:p>
            <a:pPr>
              <a:lnSpc>
                <a:spcPct val="90000"/>
              </a:lnSpc>
              <a:buFontTx/>
              <a:buNone/>
            </a:pPr>
            <a:r>
              <a:rPr lang="ja-JP" altLang="en-US" sz="2800" dirty="0" smtClean="0"/>
              <a:t>●法律用語</a:t>
            </a:r>
            <a:r>
              <a:rPr lang="ja-JP" altLang="en-US" sz="2800" dirty="0"/>
              <a:t>以外において日常・非日常という用語につき概念を明確化している研究資料は存在しない。</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60350"/>
            <a:ext cx="8229600" cy="865188"/>
          </a:xfrm>
          <a:solidFill>
            <a:srgbClr val="FFFF00"/>
          </a:solidFill>
          <a:ln>
            <a:solidFill>
              <a:schemeClr val="tx1"/>
            </a:solidFill>
          </a:ln>
        </p:spPr>
        <p:txBody>
          <a:bodyPr/>
          <a:lstStyle/>
          <a:p>
            <a:r>
              <a:rPr lang="ja-JP" altLang="en-US" dirty="0"/>
              <a:t>基本法の状況</a:t>
            </a:r>
            <a:r>
              <a:rPr lang="en-US" altLang="ja-JP" dirty="0"/>
              <a:t>(</a:t>
            </a:r>
            <a:r>
              <a:rPr lang="ja-JP" altLang="en-US" dirty="0"/>
              <a:t>細川内閣前</a:t>
            </a:r>
            <a:r>
              <a:rPr lang="en-US" altLang="ja-JP" dirty="0"/>
              <a:t>)</a:t>
            </a:r>
          </a:p>
        </p:txBody>
      </p:sp>
      <p:sp>
        <p:nvSpPr>
          <p:cNvPr id="16389" name="Rectangle 5"/>
          <p:cNvSpPr>
            <a:spLocks noChangeArrowheads="1"/>
          </p:cNvSpPr>
          <p:nvPr/>
        </p:nvSpPr>
        <p:spPr bwMode="auto">
          <a:xfrm>
            <a:off x="0" y="752475"/>
            <a:ext cx="9144000" cy="0"/>
          </a:xfrm>
          <a:prstGeom prst="rect">
            <a:avLst/>
          </a:prstGeom>
          <a:noFill/>
          <a:ln w="9525">
            <a:noFill/>
            <a:miter lim="800000"/>
            <a:headEnd/>
            <a:tailEnd/>
          </a:ln>
          <a:effectLst/>
        </p:spPr>
        <p:txBody>
          <a:bodyPr wrap="none" anchor="ctr">
            <a:spAutoFit/>
          </a:bodyPr>
          <a:lstStyle/>
          <a:p>
            <a:endParaRPr lang="ja-JP" altLang="ja-JP"/>
          </a:p>
        </p:txBody>
      </p:sp>
      <p:graphicFrame>
        <p:nvGraphicFramePr>
          <p:cNvPr id="17294" name="Group 910"/>
          <p:cNvGraphicFramePr>
            <a:graphicFrameLocks noGrp="1"/>
          </p:cNvGraphicFramePr>
          <p:nvPr>
            <p:ph idx="1"/>
          </p:nvPr>
        </p:nvGraphicFramePr>
        <p:xfrm>
          <a:off x="0" y="1341438"/>
          <a:ext cx="9144000" cy="5181600"/>
        </p:xfrm>
        <a:graphic>
          <a:graphicData uri="http://schemas.openxmlformats.org/drawingml/2006/table">
            <a:tbl>
              <a:tblPr/>
              <a:tblGrid>
                <a:gridCol w="4356100"/>
                <a:gridCol w="647700"/>
                <a:gridCol w="863600"/>
                <a:gridCol w="1404938"/>
                <a:gridCol w="1871662"/>
              </a:tblGrid>
              <a:tr h="4794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法律名</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成立年</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引用</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法律数</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国会委員会審議数</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キーワード</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使用法律数</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教育基本法</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(2006</a:t>
                      </a: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全面改正</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1947</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9</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2864</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教育</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491</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92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原子力基本法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1955</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13</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1135</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原子力</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91</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農業基本法</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a:t>
                      </a: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廃止：食料・農業・農村基本法</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1961</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2472</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災害対策基本法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1961</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33</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1124</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災害</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467</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＊観光立国推進基本法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(2006</a:t>
                      </a: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観光基本法改題</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1963</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(125)</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観光</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68</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中小企業基本法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1963</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12</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993</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中小企業</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230</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952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森林・林業基本法</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a:t>
                      </a: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林業基本法改題</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1964</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6</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84(482)</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森林</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158</a:t>
                      </a: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林業</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78</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公害対策基本法</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a:t>
                      </a: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廃止</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1967</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1011</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＊消費者基本法</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a:t>
                      </a: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消費者保護基本法改題</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1968</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tab pos="533400" algn="r"/>
                          <a:tab pos="2700338" algn="ctr"/>
                          <a:tab pos="5400675" algn="r"/>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533400" algn="r"/>
                          <a:tab pos="2700338" algn="ctr"/>
                          <a:tab pos="5400675" algn="r"/>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130(350)</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533400" algn="r"/>
                          <a:tab pos="2700338" algn="ctr"/>
                          <a:tab pos="5400675" algn="r"/>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消費者</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103</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＊障害者基本法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1970</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4</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280</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障害者</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198</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交通安全対策基本法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1970</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3</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221</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交通安全</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40</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土地基本法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1989</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619</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土地</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531</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環境基本法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1993</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27</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393</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環境</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577</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7295" name="Rectangle 911"/>
          <p:cNvSpPr>
            <a:spLocks noChangeArrowheads="1"/>
          </p:cNvSpPr>
          <p:nvPr/>
        </p:nvSpPr>
        <p:spPr bwMode="auto">
          <a:xfrm>
            <a:off x="-107950" y="6524625"/>
            <a:ext cx="4800600" cy="366713"/>
          </a:xfrm>
          <a:prstGeom prst="rect">
            <a:avLst/>
          </a:prstGeom>
          <a:noFill/>
          <a:ln w="9525">
            <a:noFill/>
            <a:miter lim="800000"/>
            <a:headEnd/>
            <a:tailEnd/>
          </a:ln>
          <a:effectLst/>
        </p:spPr>
        <p:txBody>
          <a:bodyPr wrap="none" anchor="ctr">
            <a:spAutoFit/>
          </a:bodyPr>
          <a:lstStyle/>
          <a:p>
            <a:r>
              <a:rPr lang="en-US" altLang="ja-JP"/>
              <a:t> (</a:t>
            </a:r>
            <a:r>
              <a:rPr lang="ja-JP" altLang="en-US"/>
              <a:t>注</a:t>
            </a:r>
            <a:r>
              <a:rPr lang="en-US" altLang="ja-JP"/>
              <a:t>)</a:t>
            </a:r>
            <a:r>
              <a:rPr lang="ja-JP" altLang="en-US"/>
              <a:t>＊は議員提出法、数字は</a:t>
            </a:r>
            <a:r>
              <a:rPr lang="en-US" altLang="ja-JP"/>
              <a:t>2007</a:t>
            </a:r>
            <a:r>
              <a:rPr lang="ja-JP" altLang="en-US"/>
              <a:t>年</a:t>
            </a:r>
            <a:r>
              <a:rPr lang="en-US" altLang="ja-JP"/>
              <a:t>3</a:t>
            </a:r>
            <a:r>
              <a:rPr lang="ja-JP" altLang="en-US"/>
              <a:t>月のもの</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noFill/>
          <a:ln>
            <a:solidFill>
              <a:schemeClr val="tx1"/>
            </a:solidFill>
          </a:ln>
        </p:spPr>
        <p:txBody>
          <a:bodyPr/>
          <a:lstStyle/>
          <a:p>
            <a:r>
              <a:rPr lang="ja-JP" altLang="en-US"/>
              <a:t>基本法の状況</a:t>
            </a:r>
            <a:r>
              <a:rPr lang="en-US" altLang="ja-JP"/>
              <a:t>(</a:t>
            </a:r>
            <a:r>
              <a:rPr lang="ja-JP" altLang="en-US"/>
              <a:t>細川内閣後</a:t>
            </a:r>
            <a:r>
              <a:rPr lang="en-US" altLang="ja-JP"/>
              <a:t>)</a:t>
            </a:r>
          </a:p>
        </p:txBody>
      </p:sp>
      <p:graphicFrame>
        <p:nvGraphicFramePr>
          <p:cNvPr id="73977" name="Group 249"/>
          <p:cNvGraphicFramePr>
            <a:graphicFrameLocks noGrp="1"/>
          </p:cNvGraphicFramePr>
          <p:nvPr>
            <p:ph sz="half" idx="1"/>
          </p:nvPr>
        </p:nvGraphicFramePr>
        <p:xfrm>
          <a:off x="71438" y="1782763"/>
          <a:ext cx="4932362" cy="4598989"/>
        </p:xfrm>
        <a:graphic>
          <a:graphicData uri="http://schemas.openxmlformats.org/drawingml/2006/table">
            <a:tbl>
              <a:tblPr/>
              <a:tblGrid>
                <a:gridCol w="4175125"/>
                <a:gridCol w="757237"/>
              </a:tblGrid>
              <a:tr h="5111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＊高齢社会対策基本法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1995</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11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＊科学技術基本法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1995</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095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中央省庁等改革基本法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1998</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11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＊ものづくり基盤技術振興基本法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1999</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27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男女共同参画社会基本法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1999</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11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食料・農業・農村基本法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1999</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095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循環型社会形成推進基本法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2000</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11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高度情報通信ネットワーク社会形成基本法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2000</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11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＊文化芸術振興基本法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2001</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73978" name="Group 250"/>
          <p:cNvGraphicFramePr>
            <a:graphicFrameLocks noGrp="1"/>
          </p:cNvGraphicFramePr>
          <p:nvPr>
            <p:ph sz="half" idx="2"/>
          </p:nvPr>
        </p:nvGraphicFramePr>
        <p:xfrm>
          <a:off x="5148263" y="1730375"/>
          <a:ext cx="3884612" cy="4651062"/>
        </p:xfrm>
        <a:graphic>
          <a:graphicData uri="http://schemas.openxmlformats.org/drawingml/2006/table">
            <a:tbl>
              <a:tblPr/>
              <a:tblGrid>
                <a:gridCol w="3095625"/>
                <a:gridCol w="788987"/>
              </a:tblGrid>
              <a:tr h="4524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水産基本法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2001</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24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＊エネルギー政策基本法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2002</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24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知的財産基本法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2002</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24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＊少子化社会対策基本法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2003</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24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食品安全基本法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2003</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24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＊犯罪被害者等基本法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2004</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24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＊食育基本法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2005</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40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住生活基本法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住宅建設計画法</a:t>
                      </a: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(1966)</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廃止</a:t>
                      </a: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2006</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24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＊自殺対策基本法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2006</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24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＊がん対策基本法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2006</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3970" name="Rectangle 242"/>
          <p:cNvSpPr>
            <a:spLocks noChangeArrowheads="1"/>
          </p:cNvSpPr>
          <p:nvPr/>
        </p:nvSpPr>
        <p:spPr bwMode="auto">
          <a:xfrm>
            <a:off x="34925" y="6381750"/>
            <a:ext cx="2228850" cy="366713"/>
          </a:xfrm>
          <a:prstGeom prst="rect">
            <a:avLst/>
          </a:prstGeom>
          <a:noFill/>
          <a:ln w="9525">
            <a:noFill/>
            <a:miter lim="800000"/>
            <a:headEnd/>
            <a:tailEnd/>
          </a:ln>
          <a:effectLst/>
        </p:spPr>
        <p:txBody>
          <a:bodyPr wrap="none" anchor="ctr">
            <a:spAutoFit/>
          </a:bodyPr>
          <a:lstStyle/>
          <a:p>
            <a:r>
              <a:rPr lang="en-US" altLang="ja-JP"/>
              <a:t> (</a:t>
            </a:r>
            <a:r>
              <a:rPr lang="ja-JP" altLang="en-US"/>
              <a:t>注</a:t>
            </a:r>
            <a:r>
              <a:rPr lang="en-US" altLang="ja-JP"/>
              <a:t>)</a:t>
            </a:r>
            <a:r>
              <a:rPr lang="ja-JP" altLang="en-US"/>
              <a:t>＊は議員提出法</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立憲主義と基本法</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lnSpcReduction="10000"/>
          </a:bodyPr>
          <a:lstStyle/>
          <a:p>
            <a:r>
              <a:rPr kumimoji="1" lang="ja-JP" altLang="en-US" dirty="0" smtClean="0"/>
              <a:t>憲法（基本法）の存在・・・</a:t>
            </a:r>
            <a:r>
              <a:rPr kumimoji="1" lang="ja-JP" altLang="en-US" dirty="0" smtClean="0">
                <a:solidFill>
                  <a:srgbClr val="FF0000"/>
                </a:solidFill>
              </a:rPr>
              <a:t>イギリスは慣習法</a:t>
            </a:r>
            <a:endParaRPr kumimoji="1" lang="en-US" altLang="ja-JP" dirty="0" smtClean="0">
              <a:solidFill>
                <a:srgbClr val="FF0000"/>
              </a:solidFill>
            </a:endParaRPr>
          </a:p>
          <a:p>
            <a:r>
              <a:rPr lang="ja-JP" altLang="en-US" dirty="0"/>
              <a:t>政府の正統性</a:t>
            </a:r>
            <a:r>
              <a:rPr lang="ja-JP" altLang="en-US" dirty="0" smtClean="0"/>
              <a:t>の唯一の法的根拠</a:t>
            </a:r>
            <a:endParaRPr lang="en-US" altLang="ja-JP" dirty="0" smtClean="0"/>
          </a:p>
          <a:p>
            <a:r>
              <a:rPr kumimoji="1" lang="ja-JP" altLang="en-US" dirty="0"/>
              <a:t>基本的人権</a:t>
            </a:r>
            <a:r>
              <a:rPr kumimoji="1" lang="ja-JP" altLang="en-US" dirty="0" smtClean="0"/>
              <a:t>を保障し、権力の濫用を防止するための統治構造を定めていること</a:t>
            </a:r>
            <a:endParaRPr kumimoji="1" lang="en-US" altLang="ja-JP" dirty="0" smtClean="0"/>
          </a:p>
          <a:p>
            <a:r>
              <a:rPr lang="ja-JP" altLang="en-US" dirty="0"/>
              <a:t>他</a:t>
            </a:r>
            <a:r>
              <a:rPr lang="ja-JP" altLang="en-US" dirty="0" smtClean="0"/>
              <a:t>の法</a:t>
            </a:r>
            <a:r>
              <a:rPr lang="ja-JP" altLang="en-US" dirty="0"/>
              <a:t>形式</a:t>
            </a:r>
            <a:r>
              <a:rPr lang="ja-JP" altLang="en-US" dirty="0" smtClean="0"/>
              <a:t>に対して強い形式的効力を持って優位し、その優位性を確保するための独自の機関を持つこと</a:t>
            </a:r>
            <a:endParaRPr lang="en-US" altLang="ja-JP" dirty="0" smtClean="0"/>
          </a:p>
          <a:p>
            <a:r>
              <a:rPr lang="ja-JP" altLang="en-US" dirty="0" smtClean="0"/>
              <a:t>日本で生まれた憲法以外の基本法は、時間経過とともに変質していった。そのターニングポイントが観光基本法であった。</a:t>
            </a:r>
            <a:endParaRPr lang="en-US" altLang="ja-JP" dirty="0" smtClean="0"/>
          </a:p>
          <a:p>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ChangeArrowheads="1"/>
          </p:cNvSpPr>
          <p:nvPr/>
        </p:nvSpPr>
        <p:spPr bwMode="auto">
          <a:xfrm>
            <a:off x="827088" y="2133600"/>
            <a:ext cx="1368425" cy="914400"/>
          </a:xfrm>
          <a:prstGeom prst="rect">
            <a:avLst/>
          </a:prstGeom>
          <a:noFill/>
          <a:ln w="9525">
            <a:solidFill>
              <a:schemeClr val="tx1"/>
            </a:solidFill>
            <a:miter lim="800000"/>
            <a:headEnd/>
            <a:tailEnd/>
          </a:ln>
          <a:effectLst/>
        </p:spPr>
        <p:txBody>
          <a:bodyPr wrap="none" anchor="ctr"/>
          <a:lstStyle/>
          <a:p>
            <a:pPr algn="ctr"/>
            <a:r>
              <a:rPr lang="ja-JP" altLang="en-US"/>
              <a:t>基本法</a:t>
            </a:r>
          </a:p>
        </p:txBody>
      </p:sp>
      <p:sp>
        <p:nvSpPr>
          <p:cNvPr id="18436" name="Oval 4"/>
          <p:cNvSpPr>
            <a:spLocks noChangeArrowheads="1"/>
          </p:cNvSpPr>
          <p:nvPr/>
        </p:nvSpPr>
        <p:spPr bwMode="auto">
          <a:xfrm>
            <a:off x="2987675" y="1052513"/>
            <a:ext cx="1203325" cy="1081087"/>
          </a:xfrm>
          <a:prstGeom prst="ellipse">
            <a:avLst/>
          </a:prstGeom>
          <a:noFill/>
          <a:ln w="9525">
            <a:solidFill>
              <a:schemeClr val="tx1"/>
            </a:solidFill>
            <a:round/>
            <a:headEnd/>
            <a:tailEnd/>
          </a:ln>
          <a:effectLst/>
        </p:spPr>
        <p:txBody>
          <a:bodyPr wrap="none" anchor="ctr"/>
          <a:lstStyle/>
          <a:p>
            <a:pPr algn="ctr"/>
            <a:r>
              <a:rPr lang="ja-JP" altLang="en-US"/>
              <a:t>理念</a:t>
            </a:r>
          </a:p>
        </p:txBody>
      </p:sp>
      <p:sp>
        <p:nvSpPr>
          <p:cNvPr id="18437" name="Oval 5"/>
          <p:cNvSpPr>
            <a:spLocks noChangeArrowheads="1"/>
          </p:cNvSpPr>
          <p:nvPr/>
        </p:nvSpPr>
        <p:spPr bwMode="auto">
          <a:xfrm>
            <a:off x="2987675" y="2247900"/>
            <a:ext cx="1203325" cy="1036638"/>
          </a:xfrm>
          <a:prstGeom prst="ellipse">
            <a:avLst/>
          </a:prstGeom>
          <a:noFill/>
          <a:ln w="9525">
            <a:solidFill>
              <a:schemeClr val="tx1"/>
            </a:solidFill>
            <a:round/>
            <a:headEnd/>
            <a:tailEnd/>
          </a:ln>
          <a:effectLst/>
        </p:spPr>
        <p:txBody>
          <a:bodyPr wrap="none" anchor="ctr"/>
          <a:lstStyle/>
          <a:p>
            <a:pPr algn="ctr"/>
            <a:r>
              <a:rPr lang="ja-JP" altLang="en-US"/>
              <a:t>基本概念</a:t>
            </a:r>
          </a:p>
          <a:p>
            <a:pPr algn="ctr"/>
            <a:r>
              <a:rPr lang="ja-JP" altLang="en-US"/>
              <a:t>の範疇化</a:t>
            </a:r>
          </a:p>
        </p:txBody>
      </p:sp>
      <p:sp>
        <p:nvSpPr>
          <p:cNvPr id="18438" name="Oval 6"/>
          <p:cNvSpPr>
            <a:spLocks noChangeArrowheads="1"/>
          </p:cNvSpPr>
          <p:nvPr/>
        </p:nvSpPr>
        <p:spPr bwMode="auto">
          <a:xfrm>
            <a:off x="3008313" y="4591050"/>
            <a:ext cx="1203325" cy="998538"/>
          </a:xfrm>
          <a:prstGeom prst="ellipse">
            <a:avLst/>
          </a:prstGeom>
          <a:noFill/>
          <a:ln w="9525">
            <a:solidFill>
              <a:schemeClr val="tx1"/>
            </a:solidFill>
            <a:round/>
            <a:headEnd/>
            <a:tailEnd/>
          </a:ln>
          <a:effectLst/>
        </p:spPr>
        <p:txBody>
          <a:bodyPr wrap="none" anchor="ctr"/>
          <a:lstStyle/>
          <a:p>
            <a:pPr algn="ctr"/>
            <a:r>
              <a:rPr lang="ja-JP" altLang="en-US"/>
              <a:t>施行期日</a:t>
            </a:r>
          </a:p>
          <a:p>
            <a:pPr algn="ctr"/>
            <a:r>
              <a:rPr lang="ja-JP" altLang="en-US"/>
              <a:t>の指定</a:t>
            </a:r>
          </a:p>
        </p:txBody>
      </p:sp>
      <p:sp>
        <p:nvSpPr>
          <p:cNvPr id="18439" name="Oval 7"/>
          <p:cNvSpPr>
            <a:spLocks noChangeArrowheads="1"/>
          </p:cNvSpPr>
          <p:nvPr/>
        </p:nvSpPr>
        <p:spPr bwMode="auto">
          <a:xfrm>
            <a:off x="2987675" y="5748338"/>
            <a:ext cx="1203325" cy="920750"/>
          </a:xfrm>
          <a:prstGeom prst="ellipse">
            <a:avLst/>
          </a:prstGeom>
          <a:noFill/>
          <a:ln w="9525">
            <a:solidFill>
              <a:schemeClr val="tx1"/>
            </a:solidFill>
            <a:round/>
            <a:headEnd/>
            <a:tailEnd/>
          </a:ln>
          <a:effectLst/>
        </p:spPr>
        <p:txBody>
          <a:bodyPr wrap="none" anchor="ctr"/>
          <a:lstStyle/>
          <a:p>
            <a:pPr algn="ctr"/>
            <a:r>
              <a:rPr lang="ja-JP" altLang="en-US"/>
              <a:t>行政組織</a:t>
            </a:r>
          </a:p>
          <a:p>
            <a:pPr algn="ctr"/>
            <a:r>
              <a:rPr lang="ja-JP" altLang="en-US"/>
              <a:t>の設定</a:t>
            </a:r>
          </a:p>
        </p:txBody>
      </p:sp>
      <p:cxnSp>
        <p:nvCxnSpPr>
          <p:cNvPr id="18440" name="AutoShape 8"/>
          <p:cNvCxnSpPr>
            <a:cxnSpLocks noChangeShapeType="1"/>
            <a:stCxn id="18435" idx="3"/>
            <a:endCxn id="18436" idx="2"/>
          </p:cNvCxnSpPr>
          <p:nvPr/>
        </p:nvCxnSpPr>
        <p:spPr bwMode="auto">
          <a:xfrm flipV="1">
            <a:off x="2195513" y="1593850"/>
            <a:ext cx="792162" cy="996950"/>
          </a:xfrm>
          <a:prstGeom prst="bentConnector3">
            <a:avLst>
              <a:gd name="adj1" fmla="val 49898"/>
            </a:avLst>
          </a:prstGeom>
          <a:noFill/>
          <a:ln w="9525">
            <a:solidFill>
              <a:schemeClr val="tx1"/>
            </a:solidFill>
            <a:miter lim="800000"/>
            <a:headEnd/>
            <a:tailEnd type="triangle" w="med" len="med"/>
          </a:ln>
          <a:effectLst/>
        </p:spPr>
      </p:cxnSp>
      <p:cxnSp>
        <p:nvCxnSpPr>
          <p:cNvPr id="18441" name="AutoShape 9"/>
          <p:cNvCxnSpPr>
            <a:cxnSpLocks noChangeShapeType="1"/>
            <a:stCxn id="18435" idx="3"/>
            <a:endCxn id="18437" idx="2"/>
          </p:cNvCxnSpPr>
          <p:nvPr/>
        </p:nvCxnSpPr>
        <p:spPr bwMode="auto">
          <a:xfrm>
            <a:off x="2195513" y="2590800"/>
            <a:ext cx="792162" cy="176213"/>
          </a:xfrm>
          <a:prstGeom prst="bentConnector3">
            <a:avLst>
              <a:gd name="adj1" fmla="val 49898"/>
            </a:avLst>
          </a:prstGeom>
          <a:noFill/>
          <a:ln w="9525">
            <a:solidFill>
              <a:schemeClr val="tx1"/>
            </a:solidFill>
            <a:miter lim="800000"/>
            <a:headEnd/>
            <a:tailEnd type="triangle" w="med" len="med"/>
          </a:ln>
          <a:effectLst/>
        </p:spPr>
      </p:cxnSp>
      <p:cxnSp>
        <p:nvCxnSpPr>
          <p:cNvPr id="18442" name="AutoShape 10"/>
          <p:cNvCxnSpPr>
            <a:cxnSpLocks noChangeShapeType="1"/>
            <a:stCxn id="18435" idx="3"/>
            <a:endCxn id="18438" idx="2"/>
          </p:cNvCxnSpPr>
          <p:nvPr/>
        </p:nvCxnSpPr>
        <p:spPr bwMode="auto">
          <a:xfrm>
            <a:off x="2195513" y="2590800"/>
            <a:ext cx="812800" cy="2500313"/>
          </a:xfrm>
          <a:prstGeom prst="bentConnector3">
            <a:avLst>
              <a:gd name="adj1" fmla="val 50000"/>
            </a:avLst>
          </a:prstGeom>
          <a:noFill/>
          <a:ln w="9525">
            <a:solidFill>
              <a:schemeClr val="tx1"/>
            </a:solidFill>
            <a:miter lim="800000"/>
            <a:headEnd/>
            <a:tailEnd type="triangle" w="med" len="med"/>
          </a:ln>
          <a:effectLst/>
        </p:spPr>
      </p:cxnSp>
      <p:cxnSp>
        <p:nvCxnSpPr>
          <p:cNvPr id="18443" name="AutoShape 11"/>
          <p:cNvCxnSpPr>
            <a:cxnSpLocks noChangeShapeType="1"/>
            <a:stCxn id="18435" idx="3"/>
            <a:endCxn id="18439" idx="2"/>
          </p:cNvCxnSpPr>
          <p:nvPr/>
        </p:nvCxnSpPr>
        <p:spPr bwMode="auto">
          <a:xfrm>
            <a:off x="2195513" y="2590800"/>
            <a:ext cx="792162" cy="3617913"/>
          </a:xfrm>
          <a:prstGeom prst="bentConnector3">
            <a:avLst>
              <a:gd name="adj1" fmla="val 49898"/>
            </a:avLst>
          </a:prstGeom>
          <a:noFill/>
          <a:ln w="9525">
            <a:solidFill>
              <a:schemeClr val="tx1"/>
            </a:solidFill>
            <a:miter lim="800000"/>
            <a:headEnd/>
            <a:tailEnd type="triangle" w="med" len="med"/>
          </a:ln>
          <a:effectLst/>
        </p:spPr>
      </p:cxnSp>
      <p:sp>
        <p:nvSpPr>
          <p:cNvPr id="18444" name="Rectangle 12"/>
          <p:cNvSpPr>
            <a:spLocks noChangeArrowheads="1"/>
          </p:cNvSpPr>
          <p:nvPr/>
        </p:nvSpPr>
        <p:spPr bwMode="auto">
          <a:xfrm>
            <a:off x="4572000" y="1196975"/>
            <a:ext cx="1368425" cy="587375"/>
          </a:xfrm>
          <a:prstGeom prst="rect">
            <a:avLst/>
          </a:prstGeom>
          <a:noFill/>
          <a:ln w="9525">
            <a:noFill/>
            <a:miter lim="800000"/>
            <a:headEnd/>
            <a:tailEnd/>
          </a:ln>
          <a:effectLst/>
        </p:spPr>
        <p:txBody>
          <a:bodyPr wrap="none" anchor="ctr"/>
          <a:lstStyle/>
          <a:p>
            <a:pPr algn="ctr"/>
            <a:r>
              <a:rPr lang="ja-JP" altLang="en-US"/>
              <a:t>教育基本法等</a:t>
            </a:r>
          </a:p>
        </p:txBody>
      </p:sp>
      <p:sp>
        <p:nvSpPr>
          <p:cNvPr id="18445" name="Rectangle 13"/>
          <p:cNvSpPr>
            <a:spLocks noChangeArrowheads="1"/>
          </p:cNvSpPr>
          <p:nvPr/>
        </p:nvSpPr>
        <p:spPr bwMode="auto">
          <a:xfrm>
            <a:off x="4716463" y="2481263"/>
            <a:ext cx="1368425" cy="587375"/>
          </a:xfrm>
          <a:prstGeom prst="rect">
            <a:avLst/>
          </a:prstGeom>
          <a:noFill/>
          <a:ln w="9525">
            <a:noFill/>
            <a:miter lim="800000"/>
            <a:headEnd/>
            <a:tailEnd/>
          </a:ln>
          <a:effectLst/>
        </p:spPr>
        <p:txBody>
          <a:bodyPr wrap="none" anchor="ctr"/>
          <a:lstStyle/>
          <a:p>
            <a:pPr algn="ctr"/>
            <a:r>
              <a:rPr lang="ja-JP" altLang="en-US"/>
              <a:t>原子力基本法等</a:t>
            </a:r>
          </a:p>
        </p:txBody>
      </p:sp>
      <p:sp>
        <p:nvSpPr>
          <p:cNvPr id="18446" name="Text Box 14"/>
          <p:cNvSpPr txBox="1">
            <a:spLocks noChangeArrowheads="1"/>
          </p:cNvSpPr>
          <p:nvPr/>
        </p:nvSpPr>
        <p:spPr bwMode="auto">
          <a:xfrm>
            <a:off x="7167563" y="2276475"/>
            <a:ext cx="1936750" cy="915988"/>
          </a:xfrm>
          <a:prstGeom prst="rect">
            <a:avLst/>
          </a:prstGeom>
          <a:noFill/>
          <a:ln w="9525">
            <a:noFill/>
            <a:miter lim="800000"/>
            <a:headEnd/>
            <a:tailEnd/>
          </a:ln>
          <a:effectLst/>
        </p:spPr>
        <p:txBody>
          <a:bodyPr wrap="none">
            <a:spAutoFit/>
          </a:bodyPr>
          <a:lstStyle/>
          <a:p>
            <a:r>
              <a:rPr lang="ja-JP" altLang="en-US"/>
              <a:t>核燃料物質、</a:t>
            </a:r>
          </a:p>
          <a:p>
            <a:r>
              <a:rPr lang="ja-JP" altLang="en-US"/>
              <a:t>災害、中小企業等</a:t>
            </a:r>
          </a:p>
          <a:p>
            <a:r>
              <a:rPr lang="ja-JP" altLang="en-US"/>
              <a:t>の定義</a:t>
            </a:r>
          </a:p>
        </p:txBody>
      </p:sp>
      <p:sp>
        <p:nvSpPr>
          <p:cNvPr id="18447" name="AutoShape 15"/>
          <p:cNvSpPr>
            <a:spLocks noChangeArrowheads="1"/>
          </p:cNvSpPr>
          <p:nvPr/>
        </p:nvSpPr>
        <p:spPr bwMode="auto">
          <a:xfrm>
            <a:off x="6372225" y="1484313"/>
            <a:ext cx="647700" cy="5184775"/>
          </a:xfrm>
          <a:prstGeom prst="rightArrow">
            <a:avLst>
              <a:gd name="adj1" fmla="val 50000"/>
              <a:gd name="adj2" fmla="val 25000"/>
            </a:avLst>
          </a:prstGeom>
          <a:noFill/>
          <a:ln w="9525">
            <a:solidFill>
              <a:schemeClr val="tx1"/>
            </a:solidFill>
            <a:prstDash val="dashDot"/>
            <a:miter lim="800000"/>
            <a:headEnd/>
            <a:tailEnd/>
          </a:ln>
          <a:effectLst/>
        </p:spPr>
        <p:txBody>
          <a:bodyPr vert="eaVert" wrap="none" anchor="ctr"/>
          <a:lstStyle/>
          <a:p>
            <a:pPr algn="ctr"/>
            <a:r>
              <a:rPr lang="ja-JP" altLang="en-US"/>
              <a:t>子法たる実定法</a:t>
            </a:r>
          </a:p>
        </p:txBody>
      </p:sp>
      <p:sp>
        <p:nvSpPr>
          <p:cNvPr id="18448" name="Rectangle 16"/>
          <p:cNvSpPr>
            <a:spLocks noChangeArrowheads="1"/>
          </p:cNvSpPr>
          <p:nvPr/>
        </p:nvSpPr>
        <p:spPr bwMode="auto">
          <a:xfrm>
            <a:off x="4643438" y="4641850"/>
            <a:ext cx="1368425" cy="587375"/>
          </a:xfrm>
          <a:prstGeom prst="rect">
            <a:avLst/>
          </a:prstGeom>
          <a:noFill/>
          <a:ln w="9525">
            <a:noFill/>
            <a:miter lim="800000"/>
            <a:headEnd/>
            <a:tailEnd/>
          </a:ln>
          <a:effectLst/>
        </p:spPr>
        <p:txBody>
          <a:bodyPr wrap="none" anchor="ctr"/>
          <a:lstStyle/>
          <a:p>
            <a:pPr algn="ctr"/>
            <a:r>
              <a:rPr lang="ja-JP" altLang="en-US"/>
              <a:t>食品安全法等</a:t>
            </a:r>
          </a:p>
        </p:txBody>
      </p:sp>
      <p:sp>
        <p:nvSpPr>
          <p:cNvPr id="18449" name="Rectangle 17"/>
          <p:cNvSpPr>
            <a:spLocks noChangeArrowheads="1"/>
          </p:cNvSpPr>
          <p:nvPr/>
        </p:nvSpPr>
        <p:spPr bwMode="auto">
          <a:xfrm>
            <a:off x="4716463" y="5794375"/>
            <a:ext cx="1368425" cy="587375"/>
          </a:xfrm>
          <a:prstGeom prst="rect">
            <a:avLst/>
          </a:prstGeom>
          <a:noFill/>
          <a:ln w="9525">
            <a:noFill/>
            <a:miter lim="800000"/>
            <a:headEnd/>
            <a:tailEnd/>
          </a:ln>
          <a:effectLst/>
        </p:spPr>
        <p:txBody>
          <a:bodyPr wrap="none" anchor="ctr"/>
          <a:lstStyle/>
          <a:p>
            <a:pPr algn="ctr"/>
            <a:r>
              <a:rPr lang="ja-JP" altLang="en-US"/>
              <a:t>災害対策基本法等</a:t>
            </a:r>
          </a:p>
        </p:txBody>
      </p:sp>
      <p:sp>
        <p:nvSpPr>
          <p:cNvPr id="18450" name="Text Box 18"/>
          <p:cNvSpPr txBox="1">
            <a:spLocks noChangeArrowheads="1"/>
          </p:cNvSpPr>
          <p:nvPr/>
        </p:nvSpPr>
        <p:spPr bwMode="auto">
          <a:xfrm>
            <a:off x="7164388" y="4732338"/>
            <a:ext cx="1327150" cy="641350"/>
          </a:xfrm>
          <a:prstGeom prst="rect">
            <a:avLst/>
          </a:prstGeom>
          <a:noFill/>
          <a:ln w="9525">
            <a:noFill/>
            <a:miter lim="800000"/>
            <a:headEnd/>
            <a:tailEnd/>
          </a:ln>
          <a:effectLst/>
        </p:spPr>
        <p:txBody>
          <a:bodyPr wrap="none">
            <a:spAutoFit/>
          </a:bodyPr>
          <a:lstStyle/>
          <a:p>
            <a:r>
              <a:rPr lang="ja-JP" altLang="en-US"/>
              <a:t>検査等の</a:t>
            </a:r>
          </a:p>
          <a:p>
            <a:r>
              <a:rPr lang="ja-JP" altLang="en-US"/>
              <a:t>実施の開始</a:t>
            </a:r>
          </a:p>
        </p:txBody>
      </p:sp>
      <p:sp>
        <p:nvSpPr>
          <p:cNvPr id="18451" name="Text Box 19"/>
          <p:cNvSpPr txBox="1">
            <a:spLocks noChangeArrowheads="1"/>
          </p:cNvSpPr>
          <p:nvPr/>
        </p:nvSpPr>
        <p:spPr bwMode="auto">
          <a:xfrm>
            <a:off x="7164388" y="1341438"/>
            <a:ext cx="1098550" cy="366712"/>
          </a:xfrm>
          <a:prstGeom prst="rect">
            <a:avLst/>
          </a:prstGeom>
          <a:noFill/>
          <a:ln w="9525">
            <a:noFill/>
            <a:miter lim="800000"/>
            <a:headEnd/>
            <a:tailEnd/>
          </a:ln>
          <a:effectLst/>
        </p:spPr>
        <p:txBody>
          <a:bodyPr wrap="none">
            <a:spAutoFit/>
          </a:bodyPr>
          <a:lstStyle/>
          <a:p>
            <a:r>
              <a:rPr lang="ja-JP" altLang="en-US"/>
              <a:t>教育理念</a:t>
            </a:r>
          </a:p>
        </p:txBody>
      </p:sp>
      <p:sp>
        <p:nvSpPr>
          <p:cNvPr id="18452" name="Text Box 20"/>
          <p:cNvSpPr txBox="1">
            <a:spLocks noChangeArrowheads="1"/>
          </p:cNvSpPr>
          <p:nvPr/>
        </p:nvSpPr>
        <p:spPr bwMode="auto">
          <a:xfrm>
            <a:off x="7180263" y="5870575"/>
            <a:ext cx="1784350" cy="366713"/>
          </a:xfrm>
          <a:prstGeom prst="rect">
            <a:avLst/>
          </a:prstGeom>
          <a:noFill/>
          <a:ln w="9525">
            <a:noFill/>
            <a:miter lim="800000"/>
            <a:headEnd/>
            <a:tailEnd/>
          </a:ln>
          <a:effectLst/>
        </p:spPr>
        <p:txBody>
          <a:bodyPr wrap="none">
            <a:spAutoFit/>
          </a:bodyPr>
          <a:lstStyle/>
          <a:p>
            <a:r>
              <a:rPr lang="ja-JP" altLang="en-US"/>
              <a:t>行政機関の権限</a:t>
            </a:r>
          </a:p>
        </p:txBody>
      </p:sp>
      <p:sp>
        <p:nvSpPr>
          <p:cNvPr id="18453" name="Oval 21"/>
          <p:cNvSpPr>
            <a:spLocks noChangeArrowheads="1"/>
          </p:cNvSpPr>
          <p:nvPr/>
        </p:nvSpPr>
        <p:spPr bwMode="auto">
          <a:xfrm>
            <a:off x="920750" y="3768725"/>
            <a:ext cx="1203325" cy="1173163"/>
          </a:xfrm>
          <a:prstGeom prst="ellipse">
            <a:avLst/>
          </a:prstGeom>
          <a:noFill/>
          <a:ln w="9525">
            <a:solidFill>
              <a:schemeClr val="tx1"/>
            </a:solidFill>
            <a:round/>
            <a:headEnd/>
            <a:tailEnd/>
          </a:ln>
          <a:effectLst/>
        </p:spPr>
        <p:txBody>
          <a:bodyPr wrap="none" anchor="ctr"/>
          <a:lstStyle/>
          <a:p>
            <a:pPr algn="ctr"/>
            <a:r>
              <a:rPr lang="ja-JP" altLang="en-US"/>
              <a:t>基本計画</a:t>
            </a:r>
          </a:p>
        </p:txBody>
      </p:sp>
      <p:cxnSp>
        <p:nvCxnSpPr>
          <p:cNvPr id="18454" name="AutoShape 22"/>
          <p:cNvCxnSpPr>
            <a:cxnSpLocks noChangeShapeType="1"/>
            <a:stCxn id="18435" idx="2"/>
            <a:endCxn id="18453" idx="0"/>
          </p:cNvCxnSpPr>
          <p:nvPr/>
        </p:nvCxnSpPr>
        <p:spPr bwMode="auto">
          <a:xfrm>
            <a:off x="1511300" y="3048000"/>
            <a:ext cx="11113" cy="720725"/>
          </a:xfrm>
          <a:prstGeom prst="straightConnector1">
            <a:avLst/>
          </a:prstGeom>
          <a:noFill/>
          <a:ln w="9525">
            <a:solidFill>
              <a:schemeClr val="tx1"/>
            </a:solidFill>
            <a:round/>
            <a:headEnd/>
            <a:tailEnd type="triangle" w="med" len="med"/>
          </a:ln>
          <a:effectLst/>
        </p:spPr>
      </p:cxnSp>
      <p:sp>
        <p:nvSpPr>
          <p:cNvPr id="18455" name="AutoShape 23"/>
          <p:cNvSpPr>
            <a:spLocks noChangeArrowheads="1"/>
          </p:cNvSpPr>
          <p:nvPr/>
        </p:nvSpPr>
        <p:spPr bwMode="auto">
          <a:xfrm>
            <a:off x="612775" y="5157788"/>
            <a:ext cx="1727200" cy="590550"/>
          </a:xfrm>
          <a:prstGeom prst="downArrow">
            <a:avLst>
              <a:gd name="adj1" fmla="val 50000"/>
              <a:gd name="adj2" fmla="val 25000"/>
            </a:avLst>
          </a:prstGeom>
          <a:noFill/>
          <a:ln w="9525">
            <a:solidFill>
              <a:schemeClr val="tx1"/>
            </a:solidFill>
            <a:prstDash val="dash"/>
            <a:miter lim="800000"/>
            <a:headEnd/>
            <a:tailEnd/>
          </a:ln>
          <a:effectLst/>
        </p:spPr>
        <p:txBody>
          <a:bodyPr wrap="none" anchor="ctr"/>
          <a:lstStyle/>
          <a:p>
            <a:pPr algn="ctr"/>
            <a:r>
              <a:rPr lang="ja-JP" altLang="en-US"/>
              <a:t>基本性</a:t>
            </a:r>
          </a:p>
        </p:txBody>
      </p:sp>
      <p:sp>
        <p:nvSpPr>
          <p:cNvPr id="18456" name="Text Box 24"/>
          <p:cNvSpPr txBox="1">
            <a:spLocks noChangeArrowheads="1"/>
          </p:cNvSpPr>
          <p:nvPr/>
        </p:nvSpPr>
        <p:spPr bwMode="auto">
          <a:xfrm>
            <a:off x="1023938" y="5954713"/>
            <a:ext cx="869950" cy="366712"/>
          </a:xfrm>
          <a:prstGeom prst="rect">
            <a:avLst/>
          </a:prstGeom>
          <a:noFill/>
          <a:ln w="9525">
            <a:noFill/>
            <a:miter lim="800000"/>
            <a:headEnd/>
            <a:tailEnd/>
          </a:ln>
          <a:effectLst/>
        </p:spPr>
        <p:txBody>
          <a:bodyPr wrap="none">
            <a:spAutoFit/>
          </a:bodyPr>
          <a:lstStyle/>
          <a:p>
            <a:r>
              <a:rPr lang="ja-JP" altLang="en-US"/>
              <a:t>諸計画</a:t>
            </a:r>
          </a:p>
        </p:txBody>
      </p:sp>
      <p:sp>
        <p:nvSpPr>
          <p:cNvPr id="18457" name="Oval 25"/>
          <p:cNvSpPr>
            <a:spLocks noChangeArrowheads="1"/>
          </p:cNvSpPr>
          <p:nvPr/>
        </p:nvSpPr>
        <p:spPr bwMode="auto">
          <a:xfrm>
            <a:off x="2987675" y="3400425"/>
            <a:ext cx="1203325" cy="1036638"/>
          </a:xfrm>
          <a:prstGeom prst="ellipse">
            <a:avLst/>
          </a:prstGeom>
          <a:noFill/>
          <a:ln w="9525">
            <a:solidFill>
              <a:schemeClr val="tx1"/>
            </a:solidFill>
            <a:round/>
            <a:headEnd/>
            <a:tailEnd/>
          </a:ln>
          <a:effectLst/>
        </p:spPr>
        <p:txBody>
          <a:bodyPr wrap="none" anchor="ctr"/>
          <a:lstStyle/>
          <a:p>
            <a:pPr algn="ctr"/>
            <a:r>
              <a:rPr lang="ja-JP" altLang="en-US"/>
              <a:t>行財政等の</a:t>
            </a:r>
          </a:p>
          <a:p>
            <a:pPr algn="ctr"/>
            <a:r>
              <a:rPr lang="ja-JP" altLang="en-US"/>
              <a:t>措置</a:t>
            </a:r>
          </a:p>
        </p:txBody>
      </p:sp>
      <p:cxnSp>
        <p:nvCxnSpPr>
          <p:cNvPr id="18458" name="AutoShape 26"/>
          <p:cNvCxnSpPr>
            <a:cxnSpLocks noChangeShapeType="1"/>
            <a:stCxn id="18435" idx="3"/>
            <a:endCxn id="18457" idx="2"/>
          </p:cNvCxnSpPr>
          <p:nvPr/>
        </p:nvCxnSpPr>
        <p:spPr bwMode="auto">
          <a:xfrm>
            <a:off x="2195513" y="2590800"/>
            <a:ext cx="792162" cy="1328738"/>
          </a:xfrm>
          <a:prstGeom prst="bentConnector3">
            <a:avLst>
              <a:gd name="adj1" fmla="val 49898"/>
            </a:avLst>
          </a:prstGeom>
          <a:noFill/>
          <a:ln w="9525">
            <a:solidFill>
              <a:schemeClr val="tx1"/>
            </a:solidFill>
            <a:miter lim="800000"/>
            <a:headEnd/>
            <a:tailEnd type="triangle" w="med" len="med"/>
          </a:ln>
          <a:effectLst/>
        </p:spPr>
      </p:cxnSp>
      <p:sp>
        <p:nvSpPr>
          <p:cNvPr id="18459" name="Text Box 27"/>
          <p:cNvSpPr txBox="1">
            <a:spLocks noChangeArrowheads="1"/>
          </p:cNvSpPr>
          <p:nvPr/>
        </p:nvSpPr>
        <p:spPr bwMode="auto">
          <a:xfrm>
            <a:off x="7164388" y="3390900"/>
            <a:ext cx="1995487" cy="1190625"/>
          </a:xfrm>
          <a:prstGeom prst="rect">
            <a:avLst/>
          </a:prstGeom>
          <a:noFill/>
          <a:ln w="9525">
            <a:noFill/>
            <a:miter lim="800000"/>
            <a:headEnd/>
            <a:tailEnd/>
          </a:ln>
          <a:effectLst/>
        </p:spPr>
        <p:txBody>
          <a:bodyPr wrap="none">
            <a:spAutoFit/>
          </a:bodyPr>
          <a:lstStyle/>
          <a:p>
            <a:r>
              <a:rPr lang="ja-JP" altLang="en-US"/>
              <a:t>税制上、金融上</a:t>
            </a:r>
          </a:p>
          <a:p>
            <a:r>
              <a:rPr lang="ja-JP" altLang="en-US"/>
              <a:t>法制上、財政上</a:t>
            </a:r>
          </a:p>
          <a:p>
            <a:r>
              <a:rPr lang="ja-JP" altLang="en-US"/>
              <a:t>その他の措置規定</a:t>
            </a:r>
          </a:p>
          <a:p>
            <a:r>
              <a:rPr lang="ja-JP" altLang="en-US"/>
              <a:t>　　</a:t>
            </a:r>
            <a:r>
              <a:rPr lang="en-US" altLang="ja-JP"/>
              <a:t>(</a:t>
            </a:r>
            <a:r>
              <a:rPr lang="ja-JP" altLang="en-US"/>
              <a:t>例文化</a:t>
            </a:r>
            <a:r>
              <a:rPr lang="en-US" altLang="ja-JP"/>
              <a:t>)</a:t>
            </a:r>
          </a:p>
        </p:txBody>
      </p:sp>
      <p:sp>
        <p:nvSpPr>
          <p:cNvPr id="18460" name="Rectangle 28"/>
          <p:cNvSpPr>
            <a:spLocks noChangeArrowheads="1"/>
          </p:cNvSpPr>
          <p:nvPr/>
        </p:nvSpPr>
        <p:spPr bwMode="auto">
          <a:xfrm>
            <a:off x="4643438" y="3573463"/>
            <a:ext cx="1368425" cy="587375"/>
          </a:xfrm>
          <a:prstGeom prst="rect">
            <a:avLst/>
          </a:prstGeom>
          <a:noFill/>
          <a:ln w="9525">
            <a:noFill/>
            <a:miter lim="800000"/>
            <a:headEnd/>
            <a:tailEnd/>
          </a:ln>
          <a:effectLst/>
        </p:spPr>
        <p:txBody>
          <a:bodyPr wrap="none" anchor="ctr"/>
          <a:lstStyle/>
          <a:p>
            <a:pPr algn="ctr"/>
            <a:r>
              <a:rPr lang="ja-JP" altLang="en-US"/>
              <a:t>土地基本法等</a:t>
            </a:r>
          </a:p>
        </p:txBody>
      </p:sp>
      <p:sp>
        <p:nvSpPr>
          <p:cNvPr id="18461" name="Rectangle 29"/>
          <p:cNvSpPr>
            <a:spLocks noGrp="1" noChangeArrowheads="1"/>
          </p:cNvSpPr>
          <p:nvPr>
            <p:ph type="title"/>
          </p:nvPr>
        </p:nvSpPr>
        <p:spPr>
          <a:xfrm>
            <a:off x="457200" y="53975"/>
            <a:ext cx="8229600" cy="998538"/>
          </a:xfrm>
          <a:solidFill>
            <a:schemeClr val="accent5">
              <a:lumMod val="40000"/>
              <a:lumOff val="60000"/>
            </a:schemeClr>
          </a:solidFill>
          <a:ln>
            <a:solidFill>
              <a:schemeClr val="tx1"/>
            </a:solidFill>
          </a:ln>
        </p:spPr>
        <p:txBody>
          <a:bodyPr/>
          <a:lstStyle/>
          <a:p>
            <a:r>
              <a:rPr lang="ja-JP" altLang="en-US" dirty="0"/>
              <a:t>基本法の指針性</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 Box 6"/>
          <p:cNvSpPr txBox="1">
            <a:spLocks noChangeArrowheads="1"/>
          </p:cNvSpPr>
          <p:nvPr/>
        </p:nvSpPr>
        <p:spPr bwMode="auto">
          <a:xfrm>
            <a:off x="3173413" y="823913"/>
            <a:ext cx="2349500" cy="698500"/>
          </a:xfrm>
          <a:prstGeom prst="rect">
            <a:avLst/>
          </a:prstGeom>
          <a:noFill/>
          <a:ln w="57150">
            <a:solidFill>
              <a:schemeClr val="tx1"/>
            </a:solidFill>
            <a:miter lim="800000"/>
            <a:headEnd/>
            <a:tailEnd/>
          </a:ln>
          <a:effectLst/>
        </p:spPr>
        <p:txBody>
          <a:bodyPr wrap="none">
            <a:spAutoFit/>
          </a:bodyPr>
          <a:lstStyle/>
          <a:p>
            <a:pPr algn="ctr"/>
            <a:r>
              <a:rPr lang="ja-JP" altLang="en-US" b="1"/>
              <a:t>教育基本法</a:t>
            </a:r>
            <a:br>
              <a:rPr lang="ja-JP" altLang="en-US" b="1"/>
            </a:br>
            <a:r>
              <a:rPr lang="ja-JP" altLang="en-US"/>
              <a:t>（昭和</a:t>
            </a:r>
            <a:r>
              <a:rPr lang="en-US" altLang="ja-JP"/>
              <a:t>22</a:t>
            </a:r>
            <a:r>
              <a:rPr lang="ja-JP" altLang="en-US"/>
              <a:t>年法律</a:t>
            </a:r>
            <a:r>
              <a:rPr lang="en-US" altLang="ja-JP"/>
              <a:t>25</a:t>
            </a:r>
            <a:r>
              <a:rPr lang="ja-JP" altLang="en-US"/>
              <a:t>号）</a:t>
            </a:r>
          </a:p>
        </p:txBody>
      </p:sp>
      <p:sp>
        <p:nvSpPr>
          <p:cNvPr id="2056" name="Text Box 8"/>
          <p:cNvSpPr txBox="1">
            <a:spLocks noChangeArrowheads="1"/>
          </p:cNvSpPr>
          <p:nvPr/>
        </p:nvSpPr>
        <p:spPr bwMode="auto">
          <a:xfrm>
            <a:off x="252413" y="2582863"/>
            <a:ext cx="2447925" cy="669925"/>
          </a:xfrm>
          <a:prstGeom prst="rect">
            <a:avLst/>
          </a:prstGeom>
          <a:noFill/>
          <a:ln w="28575">
            <a:solidFill>
              <a:schemeClr val="tx1"/>
            </a:solidFill>
            <a:miter lim="800000"/>
            <a:headEnd/>
            <a:tailEnd/>
          </a:ln>
          <a:effectLst/>
        </p:spPr>
        <p:txBody>
          <a:bodyPr wrap="none">
            <a:spAutoFit/>
          </a:bodyPr>
          <a:lstStyle/>
          <a:p>
            <a:pPr algn="ctr"/>
            <a:r>
              <a:rPr lang="ja-JP" altLang="en-US" b="1"/>
              <a:t>社会教育法</a:t>
            </a:r>
            <a:br>
              <a:rPr lang="ja-JP" altLang="en-US" b="1"/>
            </a:br>
            <a:r>
              <a:rPr lang="ja-JP" altLang="en-US"/>
              <a:t>（昭和</a:t>
            </a:r>
            <a:r>
              <a:rPr lang="en-US" altLang="ja-JP"/>
              <a:t>24</a:t>
            </a:r>
            <a:r>
              <a:rPr lang="ja-JP" altLang="en-US"/>
              <a:t>年法律</a:t>
            </a:r>
            <a:r>
              <a:rPr lang="en-US" altLang="ja-JP"/>
              <a:t>207</a:t>
            </a:r>
            <a:r>
              <a:rPr lang="ja-JP" altLang="en-US"/>
              <a:t>号）</a:t>
            </a:r>
            <a:endParaRPr lang="ja-JP" altLang="en-US" b="1"/>
          </a:p>
        </p:txBody>
      </p:sp>
      <p:sp>
        <p:nvSpPr>
          <p:cNvPr id="2058" name="Text Box 10"/>
          <p:cNvSpPr txBox="1">
            <a:spLocks noChangeArrowheads="1"/>
          </p:cNvSpPr>
          <p:nvPr/>
        </p:nvSpPr>
        <p:spPr bwMode="auto">
          <a:xfrm>
            <a:off x="250825" y="4424363"/>
            <a:ext cx="2438400" cy="660400"/>
          </a:xfrm>
          <a:prstGeom prst="rect">
            <a:avLst/>
          </a:prstGeom>
          <a:noFill/>
          <a:ln w="19050">
            <a:solidFill>
              <a:schemeClr val="tx1"/>
            </a:solidFill>
            <a:miter lim="800000"/>
            <a:headEnd/>
            <a:tailEnd/>
          </a:ln>
          <a:effectLst/>
        </p:spPr>
        <p:txBody>
          <a:bodyPr wrap="none">
            <a:spAutoFit/>
          </a:bodyPr>
          <a:lstStyle/>
          <a:p>
            <a:pPr algn="ctr"/>
            <a:r>
              <a:rPr lang="ja-JP" altLang="en-US" b="1"/>
              <a:t>博物館法</a:t>
            </a:r>
            <a:br>
              <a:rPr lang="ja-JP" altLang="en-US" b="1"/>
            </a:br>
            <a:r>
              <a:rPr lang="ja-JP" altLang="en-US"/>
              <a:t>（昭和</a:t>
            </a:r>
            <a:r>
              <a:rPr lang="en-US" altLang="ja-JP"/>
              <a:t>26</a:t>
            </a:r>
            <a:r>
              <a:rPr lang="ja-JP" altLang="en-US"/>
              <a:t>年法律</a:t>
            </a:r>
            <a:r>
              <a:rPr lang="en-US" altLang="ja-JP"/>
              <a:t>285</a:t>
            </a:r>
            <a:r>
              <a:rPr lang="ja-JP" altLang="en-US"/>
              <a:t>号）</a:t>
            </a:r>
          </a:p>
        </p:txBody>
      </p:sp>
      <p:sp>
        <p:nvSpPr>
          <p:cNvPr id="2059" name="Text Box 11"/>
          <p:cNvSpPr txBox="1">
            <a:spLocks noChangeArrowheads="1"/>
          </p:cNvSpPr>
          <p:nvPr/>
        </p:nvSpPr>
        <p:spPr bwMode="auto">
          <a:xfrm>
            <a:off x="34925" y="5229225"/>
            <a:ext cx="2887663" cy="863600"/>
          </a:xfrm>
          <a:prstGeom prst="rect">
            <a:avLst/>
          </a:prstGeom>
          <a:noFill/>
          <a:ln w="9525">
            <a:solidFill>
              <a:schemeClr val="tx1"/>
            </a:solidFill>
            <a:prstDash val="dash"/>
            <a:miter lim="800000"/>
            <a:headEnd/>
            <a:tailEnd/>
          </a:ln>
          <a:effectLst/>
        </p:spPr>
        <p:txBody>
          <a:bodyPr wrap="none">
            <a:spAutoFit/>
          </a:bodyPr>
          <a:lstStyle/>
          <a:p>
            <a:r>
              <a:rPr lang="ja-JP" altLang="en-US" sz="1000"/>
              <a:t>この法律は、</a:t>
            </a:r>
            <a:r>
              <a:rPr lang="ja-JP" altLang="en-US" sz="1000" b="1"/>
              <a:t>社会教育法</a:t>
            </a:r>
            <a:r>
              <a:rPr lang="ja-JP" altLang="en-US" sz="1000"/>
              <a:t>（昭和</a:t>
            </a:r>
            <a:r>
              <a:rPr lang="en-US" altLang="ja-JP" sz="1000"/>
              <a:t>24</a:t>
            </a:r>
            <a:r>
              <a:rPr lang="ja-JP" altLang="en-US" sz="1000"/>
              <a:t>年法律第</a:t>
            </a:r>
            <a:r>
              <a:rPr lang="en-US" altLang="ja-JP" sz="1000"/>
              <a:t>207</a:t>
            </a:r>
            <a:r>
              <a:rPr lang="ja-JP" altLang="en-US" sz="1000"/>
              <a:t>号）</a:t>
            </a:r>
          </a:p>
          <a:p>
            <a:r>
              <a:rPr lang="ja-JP" altLang="en-US" sz="1000"/>
              <a:t>の精神に基き、博物館の設置及び運営に関して</a:t>
            </a:r>
          </a:p>
          <a:p>
            <a:r>
              <a:rPr lang="ja-JP" altLang="en-US" sz="1000"/>
              <a:t>必要な事項を定め、その健全な発達を図り、もつて</a:t>
            </a:r>
          </a:p>
          <a:p>
            <a:r>
              <a:rPr lang="ja-JP" altLang="en-US" sz="1000"/>
              <a:t>国民の教育、学術及び文化の発展に寄与すること</a:t>
            </a:r>
          </a:p>
          <a:p>
            <a:r>
              <a:rPr lang="ja-JP" altLang="en-US" sz="1000"/>
              <a:t>を目的とする。 </a:t>
            </a:r>
          </a:p>
        </p:txBody>
      </p:sp>
      <p:sp>
        <p:nvSpPr>
          <p:cNvPr id="2062" name="Text Box 14"/>
          <p:cNvSpPr txBox="1">
            <a:spLocks noChangeArrowheads="1"/>
          </p:cNvSpPr>
          <p:nvPr/>
        </p:nvSpPr>
        <p:spPr bwMode="auto">
          <a:xfrm>
            <a:off x="3132138" y="2605088"/>
            <a:ext cx="2457450" cy="679450"/>
          </a:xfrm>
          <a:prstGeom prst="rect">
            <a:avLst/>
          </a:prstGeom>
          <a:noFill/>
          <a:ln w="38100">
            <a:solidFill>
              <a:schemeClr val="tx1"/>
            </a:solidFill>
            <a:miter lim="800000"/>
            <a:headEnd/>
            <a:tailEnd/>
          </a:ln>
          <a:effectLst/>
        </p:spPr>
        <p:txBody>
          <a:bodyPr wrap="none">
            <a:spAutoFit/>
          </a:bodyPr>
          <a:lstStyle/>
          <a:p>
            <a:pPr algn="ctr"/>
            <a:r>
              <a:rPr lang="ja-JP" altLang="en-US" b="1"/>
              <a:t>放送大学学園法</a:t>
            </a:r>
          </a:p>
          <a:p>
            <a:pPr algn="ctr"/>
            <a:r>
              <a:rPr lang="ja-JP" altLang="en-US"/>
              <a:t>（平成</a:t>
            </a:r>
            <a:r>
              <a:rPr lang="en-US" altLang="ja-JP"/>
              <a:t>14</a:t>
            </a:r>
            <a:r>
              <a:rPr lang="ja-JP" altLang="en-US"/>
              <a:t>年法律</a:t>
            </a:r>
            <a:r>
              <a:rPr lang="en-US" altLang="ja-JP"/>
              <a:t>156</a:t>
            </a:r>
            <a:r>
              <a:rPr lang="ja-JP" altLang="en-US"/>
              <a:t>号）</a:t>
            </a:r>
          </a:p>
        </p:txBody>
      </p:sp>
      <p:sp>
        <p:nvSpPr>
          <p:cNvPr id="2063" name="Text Box 15"/>
          <p:cNvSpPr txBox="1">
            <a:spLocks noChangeArrowheads="1"/>
          </p:cNvSpPr>
          <p:nvPr/>
        </p:nvSpPr>
        <p:spPr bwMode="auto">
          <a:xfrm>
            <a:off x="3132138" y="3429000"/>
            <a:ext cx="2541587" cy="558800"/>
          </a:xfrm>
          <a:prstGeom prst="rect">
            <a:avLst/>
          </a:prstGeom>
          <a:noFill/>
          <a:ln w="9525">
            <a:solidFill>
              <a:schemeClr val="tx1"/>
            </a:solidFill>
            <a:prstDash val="dash"/>
            <a:miter lim="800000"/>
            <a:headEnd/>
            <a:tailEnd/>
          </a:ln>
          <a:effectLst/>
        </p:spPr>
        <p:txBody>
          <a:bodyPr wrap="none">
            <a:spAutoFit/>
          </a:bodyPr>
          <a:lstStyle/>
          <a:p>
            <a:r>
              <a:rPr lang="ja-JP" altLang="en-US" sz="1000"/>
              <a:t>教育基本法（昭和</a:t>
            </a:r>
            <a:r>
              <a:rPr lang="en-US" altLang="ja-JP" sz="1000"/>
              <a:t>22</a:t>
            </a:r>
            <a:r>
              <a:rPr lang="ja-JP" altLang="en-US" sz="1000"/>
              <a:t>年法律第</a:t>
            </a:r>
            <a:r>
              <a:rPr lang="en-US" altLang="ja-JP" sz="1000"/>
              <a:t>25</a:t>
            </a:r>
            <a:r>
              <a:rPr lang="ja-JP" altLang="en-US" sz="1000"/>
              <a:t>号）第九条</a:t>
            </a:r>
          </a:p>
          <a:p>
            <a:r>
              <a:rPr lang="ja-JP" altLang="en-US" sz="1000"/>
              <a:t>第二項の規定は、放送大学学園が設置する</a:t>
            </a:r>
          </a:p>
          <a:p>
            <a:r>
              <a:rPr lang="ja-JP" altLang="en-US" sz="1000"/>
              <a:t>学校について準用する。</a:t>
            </a:r>
          </a:p>
        </p:txBody>
      </p:sp>
      <p:sp>
        <p:nvSpPr>
          <p:cNvPr id="2064" name="Text Box 16"/>
          <p:cNvSpPr txBox="1">
            <a:spLocks noChangeArrowheads="1"/>
          </p:cNvSpPr>
          <p:nvPr/>
        </p:nvSpPr>
        <p:spPr bwMode="auto">
          <a:xfrm>
            <a:off x="6218238" y="2644775"/>
            <a:ext cx="2457450" cy="679450"/>
          </a:xfrm>
          <a:prstGeom prst="rect">
            <a:avLst/>
          </a:prstGeom>
          <a:noFill/>
          <a:ln w="38100">
            <a:solidFill>
              <a:schemeClr val="tx1"/>
            </a:solidFill>
            <a:miter lim="800000"/>
            <a:headEnd/>
            <a:tailEnd/>
          </a:ln>
          <a:effectLst/>
        </p:spPr>
        <p:txBody>
          <a:bodyPr wrap="none">
            <a:spAutoFit/>
          </a:bodyPr>
          <a:lstStyle/>
          <a:p>
            <a:pPr algn="ctr"/>
            <a:r>
              <a:rPr lang="ja-JP" altLang="en-US" b="1"/>
              <a:t>産業教育振興法</a:t>
            </a:r>
          </a:p>
          <a:p>
            <a:pPr algn="ctr"/>
            <a:r>
              <a:rPr lang="ja-JP" altLang="en-US"/>
              <a:t>（昭和</a:t>
            </a:r>
            <a:r>
              <a:rPr lang="en-US" altLang="ja-JP"/>
              <a:t>26</a:t>
            </a:r>
            <a:r>
              <a:rPr lang="ja-JP" altLang="en-US"/>
              <a:t>年法律</a:t>
            </a:r>
            <a:r>
              <a:rPr lang="en-US" altLang="ja-JP"/>
              <a:t>228</a:t>
            </a:r>
            <a:r>
              <a:rPr lang="ja-JP" altLang="en-US"/>
              <a:t>号）</a:t>
            </a:r>
          </a:p>
        </p:txBody>
      </p:sp>
      <p:sp>
        <p:nvSpPr>
          <p:cNvPr id="2065" name="Text Box 17"/>
          <p:cNvSpPr txBox="1">
            <a:spLocks noChangeArrowheads="1"/>
          </p:cNvSpPr>
          <p:nvPr/>
        </p:nvSpPr>
        <p:spPr bwMode="auto">
          <a:xfrm>
            <a:off x="6056313" y="3421063"/>
            <a:ext cx="2763837" cy="1473200"/>
          </a:xfrm>
          <a:prstGeom prst="rect">
            <a:avLst/>
          </a:prstGeom>
          <a:noFill/>
          <a:ln w="9525">
            <a:solidFill>
              <a:schemeClr val="tx1"/>
            </a:solidFill>
            <a:prstDash val="dash"/>
            <a:miter lim="800000"/>
            <a:headEnd/>
            <a:tailEnd/>
          </a:ln>
          <a:effectLst/>
        </p:spPr>
        <p:txBody>
          <a:bodyPr wrap="none">
            <a:spAutoFit/>
          </a:bodyPr>
          <a:lstStyle/>
          <a:p>
            <a:r>
              <a:rPr lang="ja-JP" altLang="en-US" sz="1000"/>
              <a:t>この法律は、産業教育がわが国の産業経済の</a:t>
            </a:r>
          </a:p>
          <a:p>
            <a:r>
              <a:rPr lang="ja-JP" altLang="en-US" sz="1000"/>
              <a:t>発展及び国民生活の向上の基礎であることに</a:t>
            </a:r>
          </a:p>
          <a:p>
            <a:r>
              <a:rPr lang="ja-JP" altLang="en-US" sz="1000"/>
              <a:t>かんがみ、教育基本法（昭和</a:t>
            </a:r>
            <a:r>
              <a:rPr lang="en-US" altLang="ja-JP" sz="1000"/>
              <a:t>22</a:t>
            </a:r>
            <a:r>
              <a:rPr lang="ja-JP" altLang="en-US" sz="1000"/>
              <a:t>年法律第</a:t>
            </a:r>
            <a:r>
              <a:rPr lang="en-US" altLang="ja-JP" sz="1000"/>
              <a:t>25</a:t>
            </a:r>
            <a:r>
              <a:rPr lang="ja-JP" altLang="en-US" sz="1000"/>
              <a:t>号）</a:t>
            </a:r>
          </a:p>
          <a:p>
            <a:r>
              <a:rPr lang="ja-JP" altLang="en-US" sz="1000"/>
              <a:t>の精神にのつとり、産業教育を通じて、勤労に</a:t>
            </a:r>
          </a:p>
          <a:p>
            <a:r>
              <a:rPr lang="ja-JP" altLang="en-US" sz="1000"/>
              <a:t>対する正しい信念を確立し、産業技術を習得さ</a:t>
            </a:r>
          </a:p>
          <a:p>
            <a:r>
              <a:rPr lang="ja-JP" altLang="en-US" sz="1000"/>
              <a:t>せるとともに工夫創造の能力を養い、もつて経済</a:t>
            </a:r>
          </a:p>
          <a:p>
            <a:r>
              <a:rPr lang="ja-JP" altLang="en-US" sz="1000"/>
              <a:t>自立に貢献する有為な国民を育成するため、</a:t>
            </a:r>
          </a:p>
          <a:p>
            <a:r>
              <a:rPr lang="ja-JP" altLang="en-US" sz="1000"/>
              <a:t>産業教育の振興を図ることを目的とする。</a:t>
            </a:r>
            <a:endParaRPr lang="ja-JP" altLang="en-US" sz="1000" b="1"/>
          </a:p>
          <a:p>
            <a:endParaRPr lang="en-US" altLang="ja-JP" sz="1000"/>
          </a:p>
        </p:txBody>
      </p:sp>
      <p:sp>
        <p:nvSpPr>
          <p:cNvPr id="2066" name="Text Box 18"/>
          <p:cNvSpPr txBox="1">
            <a:spLocks noChangeArrowheads="1"/>
          </p:cNvSpPr>
          <p:nvPr/>
        </p:nvSpPr>
        <p:spPr bwMode="auto">
          <a:xfrm>
            <a:off x="6011863" y="5197475"/>
            <a:ext cx="2686050" cy="679450"/>
          </a:xfrm>
          <a:prstGeom prst="rect">
            <a:avLst/>
          </a:prstGeom>
          <a:noFill/>
          <a:ln w="38100">
            <a:solidFill>
              <a:schemeClr val="tx1"/>
            </a:solidFill>
            <a:miter lim="800000"/>
            <a:headEnd/>
            <a:tailEnd/>
          </a:ln>
          <a:effectLst/>
        </p:spPr>
        <p:txBody>
          <a:bodyPr wrap="none">
            <a:spAutoFit/>
          </a:bodyPr>
          <a:lstStyle/>
          <a:p>
            <a:pPr algn="ctr"/>
            <a:r>
              <a:rPr lang="ja-JP" altLang="en-US" b="1"/>
              <a:t>理科教育振興法</a:t>
            </a:r>
          </a:p>
          <a:p>
            <a:pPr algn="ctr"/>
            <a:r>
              <a:rPr lang="ja-JP" altLang="en-US"/>
              <a:t>（昭和</a:t>
            </a:r>
            <a:r>
              <a:rPr lang="en-US" altLang="ja-JP"/>
              <a:t>28</a:t>
            </a:r>
            <a:r>
              <a:rPr lang="ja-JP" altLang="en-US"/>
              <a:t>年法律第</a:t>
            </a:r>
            <a:r>
              <a:rPr lang="en-US" altLang="ja-JP"/>
              <a:t>186</a:t>
            </a:r>
            <a:r>
              <a:rPr lang="ja-JP" altLang="en-US"/>
              <a:t>号）</a:t>
            </a:r>
          </a:p>
        </p:txBody>
      </p:sp>
      <p:sp>
        <p:nvSpPr>
          <p:cNvPr id="2067" name="Text Box 19"/>
          <p:cNvSpPr txBox="1">
            <a:spLocks noChangeArrowheads="1"/>
          </p:cNvSpPr>
          <p:nvPr/>
        </p:nvSpPr>
        <p:spPr bwMode="auto">
          <a:xfrm>
            <a:off x="4089400" y="5989638"/>
            <a:ext cx="4586288" cy="679450"/>
          </a:xfrm>
          <a:prstGeom prst="rect">
            <a:avLst/>
          </a:prstGeom>
          <a:noFill/>
          <a:ln w="38100">
            <a:solidFill>
              <a:schemeClr val="tx1"/>
            </a:solidFill>
            <a:miter lim="800000"/>
            <a:headEnd/>
            <a:tailEnd/>
          </a:ln>
          <a:effectLst/>
        </p:spPr>
        <p:txBody>
          <a:bodyPr wrap="none">
            <a:spAutoFit/>
          </a:bodyPr>
          <a:lstStyle/>
          <a:p>
            <a:pPr algn="ctr"/>
            <a:r>
              <a:rPr lang="ja-JP" altLang="en-US" b="1"/>
              <a:t>高等学校の定時制教育及び通信教育振興法</a:t>
            </a:r>
          </a:p>
          <a:p>
            <a:pPr algn="ctr"/>
            <a:r>
              <a:rPr lang="ja-JP" altLang="en-US"/>
              <a:t>（昭和</a:t>
            </a:r>
            <a:r>
              <a:rPr lang="en-US" altLang="ja-JP"/>
              <a:t>28</a:t>
            </a:r>
            <a:r>
              <a:rPr lang="ja-JP" altLang="en-US"/>
              <a:t>年法律第</a:t>
            </a:r>
            <a:r>
              <a:rPr lang="en-US" altLang="ja-JP"/>
              <a:t>238</a:t>
            </a:r>
            <a:r>
              <a:rPr lang="ja-JP" altLang="en-US"/>
              <a:t>号）</a:t>
            </a:r>
          </a:p>
        </p:txBody>
      </p:sp>
      <p:cxnSp>
        <p:nvCxnSpPr>
          <p:cNvPr id="2069" name="AutoShape 21"/>
          <p:cNvCxnSpPr>
            <a:cxnSpLocks noChangeShapeType="1"/>
            <a:stCxn id="2054" idx="1"/>
            <a:endCxn id="2056" idx="1"/>
          </p:cNvCxnSpPr>
          <p:nvPr/>
        </p:nvCxnSpPr>
        <p:spPr bwMode="auto">
          <a:xfrm rot="10800000" flipV="1">
            <a:off x="238125" y="1173163"/>
            <a:ext cx="2906713" cy="1744662"/>
          </a:xfrm>
          <a:prstGeom prst="bentConnector3">
            <a:avLst>
              <a:gd name="adj1" fmla="val 107375"/>
            </a:avLst>
          </a:prstGeom>
          <a:noFill/>
          <a:ln w="9525">
            <a:solidFill>
              <a:srgbClr val="FF0000"/>
            </a:solidFill>
            <a:miter lim="800000"/>
            <a:headEnd/>
            <a:tailEnd type="triangle" w="med" len="med"/>
          </a:ln>
          <a:effectLst/>
        </p:spPr>
      </p:cxnSp>
      <p:cxnSp>
        <p:nvCxnSpPr>
          <p:cNvPr id="2070" name="AutoShape 22"/>
          <p:cNvCxnSpPr>
            <a:cxnSpLocks noChangeShapeType="1"/>
            <a:stCxn id="2054" idx="3"/>
            <a:endCxn id="2064" idx="3"/>
          </p:cNvCxnSpPr>
          <p:nvPr/>
        </p:nvCxnSpPr>
        <p:spPr bwMode="auto">
          <a:xfrm>
            <a:off x="5551488" y="1173163"/>
            <a:ext cx="3143250" cy="1811337"/>
          </a:xfrm>
          <a:prstGeom prst="bentConnector3">
            <a:avLst>
              <a:gd name="adj1" fmla="val 106667"/>
            </a:avLst>
          </a:prstGeom>
          <a:noFill/>
          <a:ln w="9525">
            <a:solidFill>
              <a:srgbClr val="FF0000"/>
            </a:solidFill>
            <a:miter lim="800000"/>
            <a:headEnd/>
            <a:tailEnd type="triangle" w="med" len="med"/>
          </a:ln>
          <a:effectLst/>
        </p:spPr>
      </p:cxnSp>
      <p:cxnSp>
        <p:nvCxnSpPr>
          <p:cNvPr id="2071" name="AutoShape 23"/>
          <p:cNvCxnSpPr>
            <a:cxnSpLocks noChangeShapeType="1"/>
            <a:stCxn id="2054" idx="3"/>
            <a:endCxn id="2067" idx="3"/>
          </p:cNvCxnSpPr>
          <p:nvPr/>
        </p:nvCxnSpPr>
        <p:spPr bwMode="auto">
          <a:xfrm>
            <a:off x="5551488" y="1173163"/>
            <a:ext cx="3143250" cy="5156200"/>
          </a:xfrm>
          <a:prstGeom prst="bentConnector3">
            <a:avLst>
              <a:gd name="adj1" fmla="val 106616"/>
            </a:avLst>
          </a:prstGeom>
          <a:noFill/>
          <a:ln w="9525">
            <a:solidFill>
              <a:srgbClr val="FF0000"/>
            </a:solidFill>
            <a:miter lim="800000"/>
            <a:headEnd/>
            <a:tailEnd type="triangle" w="med" len="med"/>
          </a:ln>
          <a:effectLst/>
        </p:spPr>
      </p:cxnSp>
      <p:cxnSp>
        <p:nvCxnSpPr>
          <p:cNvPr id="2072" name="AutoShape 24"/>
          <p:cNvCxnSpPr>
            <a:cxnSpLocks noChangeShapeType="1"/>
            <a:stCxn id="2054" idx="3"/>
            <a:endCxn id="2066" idx="3"/>
          </p:cNvCxnSpPr>
          <p:nvPr/>
        </p:nvCxnSpPr>
        <p:spPr bwMode="auto">
          <a:xfrm>
            <a:off x="5551488" y="1173163"/>
            <a:ext cx="3165475" cy="4364037"/>
          </a:xfrm>
          <a:prstGeom prst="bentConnector3">
            <a:avLst>
              <a:gd name="adj1" fmla="val 106620"/>
            </a:avLst>
          </a:prstGeom>
          <a:noFill/>
          <a:ln w="9525">
            <a:solidFill>
              <a:srgbClr val="FF0000"/>
            </a:solidFill>
            <a:miter lim="800000"/>
            <a:headEnd/>
            <a:tailEnd type="triangle" w="med" len="med"/>
          </a:ln>
          <a:effectLst/>
        </p:spPr>
      </p:cxnSp>
      <p:cxnSp>
        <p:nvCxnSpPr>
          <p:cNvPr id="2074" name="AutoShape 26"/>
          <p:cNvCxnSpPr>
            <a:cxnSpLocks noChangeShapeType="1"/>
            <a:stCxn id="2054" idx="2"/>
            <a:endCxn id="2062" idx="0"/>
          </p:cNvCxnSpPr>
          <p:nvPr/>
        </p:nvCxnSpPr>
        <p:spPr bwMode="auto">
          <a:xfrm>
            <a:off x="4348163" y="1550988"/>
            <a:ext cx="12700" cy="1035050"/>
          </a:xfrm>
          <a:prstGeom prst="straightConnector1">
            <a:avLst/>
          </a:prstGeom>
          <a:noFill/>
          <a:ln w="9525">
            <a:solidFill>
              <a:srgbClr val="FF0000"/>
            </a:solidFill>
            <a:round/>
            <a:headEnd/>
            <a:tailEnd type="triangle" w="med" len="med"/>
          </a:ln>
          <a:effectLst/>
        </p:spPr>
      </p:cxnSp>
      <p:sp>
        <p:nvSpPr>
          <p:cNvPr id="2055" name="Text Box 7"/>
          <p:cNvSpPr txBox="1">
            <a:spLocks noChangeArrowheads="1"/>
          </p:cNvSpPr>
          <p:nvPr/>
        </p:nvSpPr>
        <p:spPr bwMode="auto">
          <a:xfrm>
            <a:off x="828675" y="1709738"/>
            <a:ext cx="7559675" cy="711200"/>
          </a:xfrm>
          <a:prstGeom prst="rect">
            <a:avLst/>
          </a:prstGeom>
          <a:solidFill>
            <a:schemeClr val="bg1"/>
          </a:solidFill>
          <a:ln w="9525">
            <a:solidFill>
              <a:schemeClr val="tx1"/>
            </a:solidFill>
            <a:prstDash val="dash"/>
            <a:miter lim="800000"/>
            <a:headEnd/>
            <a:tailEnd/>
          </a:ln>
          <a:effectLst/>
        </p:spPr>
        <p:txBody>
          <a:bodyPr wrap="none">
            <a:spAutoFit/>
          </a:bodyPr>
          <a:lstStyle/>
          <a:p>
            <a:r>
              <a:rPr lang="ja-JP" altLang="en-US" sz="1000">
                <a:ea typeface="ＭＳ 明朝" pitchFamily="17" charset="-128"/>
              </a:rPr>
              <a:t>われらは、さきに</a:t>
            </a:r>
            <a:r>
              <a:rPr lang="ja-JP" altLang="en-US" sz="1000" b="1">
                <a:ea typeface="ＭＳ 明朝" pitchFamily="17" charset="-128"/>
              </a:rPr>
              <a:t>、日本国憲法</a:t>
            </a:r>
            <a:r>
              <a:rPr lang="ja-JP" altLang="en-US" sz="1000">
                <a:ea typeface="ＭＳ 明朝" pitchFamily="17" charset="-128"/>
              </a:rPr>
              <a:t>を確定し、民主的で文化的な国家を建設して、世界の平和と人類の福祉に貢献しようとする決意</a:t>
            </a:r>
          </a:p>
          <a:p>
            <a:r>
              <a:rPr lang="ja-JP" altLang="en-US" sz="1000">
                <a:ea typeface="ＭＳ 明朝" pitchFamily="17" charset="-128"/>
              </a:rPr>
              <a:t>を示した。この理想の実現は、根本において教育の力にまつべきものである。われらは、個人の尊厳を重んじ、真理と平和を希</a:t>
            </a:r>
          </a:p>
          <a:p>
            <a:r>
              <a:rPr lang="ja-JP" altLang="en-US" sz="1000">
                <a:ea typeface="ＭＳ 明朝" pitchFamily="17" charset="-128"/>
              </a:rPr>
              <a:t>求する人間の育成を期するとともに、普遍的にしてしかも個性ゆたかな文化の創造をめざす教育を普及徹底しなければならない。</a:t>
            </a:r>
          </a:p>
          <a:p>
            <a:r>
              <a:rPr lang="ja-JP" altLang="en-US" sz="1000">
                <a:ea typeface="ＭＳ 明朝" pitchFamily="17" charset="-128"/>
              </a:rPr>
              <a:t>ここに、</a:t>
            </a:r>
            <a:r>
              <a:rPr lang="ja-JP" altLang="en-US" sz="1000" b="1">
                <a:ea typeface="ＭＳ 明朝" pitchFamily="17" charset="-128"/>
              </a:rPr>
              <a:t>日本国憲法</a:t>
            </a:r>
            <a:r>
              <a:rPr lang="ja-JP" altLang="en-US" sz="1000">
                <a:ea typeface="ＭＳ 明朝" pitchFamily="17" charset="-128"/>
              </a:rPr>
              <a:t>の精神に則り、教育の目的を明示して、新しい日本の教育の基本を確立するため、この法律を制定する。</a:t>
            </a:r>
          </a:p>
        </p:txBody>
      </p:sp>
      <p:cxnSp>
        <p:nvCxnSpPr>
          <p:cNvPr id="2075" name="AutoShape 27"/>
          <p:cNvCxnSpPr>
            <a:cxnSpLocks noChangeShapeType="1"/>
            <a:stCxn id="2056" idx="2"/>
            <a:endCxn id="2058" idx="0"/>
          </p:cNvCxnSpPr>
          <p:nvPr/>
        </p:nvCxnSpPr>
        <p:spPr bwMode="auto">
          <a:xfrm flipH="1">
            <a:off x="1470025" y="3267075"/>
            <a:ext cx="6350" cy="1147763"/>
          </a:xfrm>
          <a:prstGeom prst="straightConnector1">
            <a:avLst/>
          </a:prstGeom>
          <a:noFill/>
          <a:ln w="9525">
            <a:solidFill>
              <a:srgbClr val="FF0000"/>
            </a:solidFill>
            <a:round/>
            <a:headEnd/>
            <a:tailEnd type="triangle" w="med" len="med"/>
          </a:ln>
          <a:effectLst/>
        </p:spPr>
      </p:cxnSp>
      <p:sp>
        <p:nvSpPr>
          <p:cNvPr id="2057" name="Text Box 9"/>
          <p:cNvSpPr txBox="1">
            <a:spLocks noChangeArrowheads="1"/>
          </p:cNvSpPr>
          <p:nvPr/>
        </p:nvSpPr>
        <p:spPr bwMode="auto">
          <a:xfrm>
            <a:off x="395288" y="3429000"/>
            <a:ext cx="2235200" cy="711200"/>
          </a:xfrm>
          <a:prstGeom prst="rect">
            <a:avLst/>
          </a:prstGeom>
          <a:solidFill>
            <a:schemeClr val="bg1"/>
          </a:solidFill>
          <a:ln w="9525">
            <a:solidFill>
              <a:schemeClr val="tx1"/>
            </a:solidFill>
            <a:prstDash val="dash"/>
            <a:miter lim="800000"/>
            <a:headEnd/>
            <a:tailEnd/>
          </a:ln>
          <a:effectLst/>
        </p:spPr>
        <p:txBody>
          <a:bodyPr wrap="none">
            <a:spAutoFit/>
          </a:bodyPr>
          <a:lstStyle/>
          <a:p>
            <a:r>
              <a:rPr lang="ja-JP" altLang="en-US" sz="1000"/>
              <a:t>この法律は、</a:t>
            </a:r>
            <a:r>
              <a:rPr lang="ja-JP" altLang="en-US" sz="1000" b="1"/>
              <a:t>教育基本法</a:t>
            </a:r>
            <a:r>
              <a:rPr lang="ja-JP" altLang="en-US" sz="1000"/>
              <a:t>（昭和</a:t>
            </a:r>
            <a:r>
              <a:rPr lang="en-US" altLang="ja-JP" sz="1000"/>
              <a:t>22</a:t>
            </a:r>
            <a:r>
              <a:rPr lang="ja-JP" altLang="en-US" sz="1000"/>
              <a:t>年</a:t>
            </a:r>
          </a:p>
          <a:p>
            <a:r>
              <a:rPr lang="ja-JP" altLang="en-US" sz="1000"/>
              <a:t>法律第</a:t>
            </a:r>
            <a:r>
              <a:rPr lang="en-US" altLang="ja-JP" sz="1000"/>
              <a:t>25</a:t>
            </a:r>
            <a:r>
              <a:rPr lang="ja-JP" altLang="en-US" sz="1000"/>
              <a:t>号）の精神に則り、社会教</a:t>
            </a:r>
          </a:p>
          <a:p>
            <a:r>
              <a:rPr lang="ja-JP" altLang="en-US" sz="1000"/>
              <a:t>育に関する国及び地方公共団体の</a:t>
            </a:r>
          </a:p>
          <a:p>
            <a:r>
              <a:rPr lang="ja-JP" altLang="en-US" sz="1000"/>
              <a:t>任務を明らかにすることを目的とする。</a:t>
            </a:r>
          </a:p>
        </p:txBody>
      </p:sp>
      <p:sp>
        <p:nvSpPr>
          <p:cNvPr id="2076" name="Text Box 28"/>
          <p:cNvSpPr txBox="1">
            <a:spLocks noChangeArrowheads="1"/>
          </p:cNvSpPr>
          <p:nvPr/>
        </p:nvSpPr>
        <p:spPr bwMode="auto">
          <a:xfrm>
            <a:off x="179388" y="6153150"/>
            <a:ext cx="2438400" cy="660400"/>
          </a:xfrm>
          <a:prstGeom prst="rect">
            <a:avLst/>
          </a:prstGeom>
          <a:noFill/>
          <a:ln w="19050">
            <a:solidFill>
              <a:schemeClr val="tx1"/>
            </a:solidFill>
            <a:miter lim="800000"/>
            <a:headEnd/>
            <a:tailEnd/>
          </a:ln>
          <a:effectLst/>
        </p:spPr>
        <p:txBody>
          <a:bodyPr wrap="none">
            <a:spAutoFit/>
          </a:bodyPr>
          <a:lstStyle/>
          <a:p>
            <a:pPr algn="ctr"/>
            <a:r>
              <a:rPr lang="ja-JP" altLang="en-US"/>
              <a:t>図書館法</a:t>
            </a:r>
          </a:p>
          <a:p>
            <a:pPr algn="ctr"/>
            <a:r>
              <a:rPr lang="ja-JP" altLang="en-US"/>
              <a:t>（昭和</a:t>
            </a:r>
            <a:r>
              <a:rPr lang="en-US" altLang="ja-JP"/>
              <a:t>25</a:t>
            </a:r>
            <a:r>
              <a:rPr lang="ja-JP" altLang="en-US"/>
              <a:t>年法律</a:t>
            </a:r>
            <a:r>
              <a:rPr lang="en-US" altLang="ja-JP"/>
              <a:t>118</a:t>
            </a:r>
            <a:r>
              <a:rPr lang="ja-JP" altLang="en-US"/>
              <a:t>号）</a:t>
            </a:r>
          </a:p>
        </p:txBody>
      </p:sp>
      <p:cxnSp>
        <p:nvCxnSpPr>
          <p:cNvPr id="2077" name="AutoShape 29"/>
          <p:cNvCxnSpPr>
            <a:cxnSpLocks noChangeShapeType="1"/>
            <a:stCxn id="2056" idx="3"/>
            <a:endCxn id="2076" idx="3"/>
          </p:cNvCxnSpPr>
          <p:nvPr/>
        </p:nvCxnSpPr>
        <p:spPr bwMode="auto">
          <a:xfrm flipH="1">
            <a:off x="2627313" y="2917825"/>
            <a:ext cx="87312" cy="3565525"/>
          </a:xfrm>
          <a:prstGeom prst="bentConnector3">
            <a:avLst>
              <a:gd name="adj1" fmla="val -329093"/>
            </a:avLst>
          </a:prstGeom>
          <a:noFill/>
          <a:ln w="9525">
            <a:solidFill>
              <a:srgbClr val="FF0000"/>
            </a:solidFill>
            <a:miter lim="800000"/>
            <a:headEnd/>
            <a:tailEnd type="triangle" w="med" len="med"/>
          </a:ln>
          <a:effectLst/>
        </p:spPr>
      </p:cxnSp>
      <p:sp>
        <p:nvSpPr>
          <p:cNvPr id="2078" name="Text Box 30"/>
          <p:cNvSpPr txBox="1">
            <a:spLocks noChangeArrowheads="1"/>
          </p:cNvSpPr>
          <p:nvPr/>
        </p:nvSpPr>
        <p:spPr bwMode="auto">
          <a:xfrm>
            <a:off x="2339975" y="112713"/>
            <a:ext cx="3879850" cy="617537"/>
          </a:xfrm>
          <a:prstGeom prst="rect">
            <a:avLst/>
          </a:prstGeom>
          <a:solidFill>
            <a:schemeClr val="accent5">
              <a:lumMod val="40000"/>
              <a:lumOff val="60000"/>
            </a:schemeClr>
          </a:solidFill>
          <a:ln w="38100">
            <a:solidFill>
              <a:schemeClr val="tx1"/>
            </a:solidFill>
            <a:miter lim="800000"/>
            <a:headEnd/>
            <a:tailEnd/>
          </a:ln>
          <a:effectLst/>
        </p:spPr>
        <p:txBody>
          <a:bodyPr wrap="none">
            <a:spAutoFit/>
          </a:bodyPr>
          <a:lstStyle/>
          <a:p>
            <a:r>
              <a:rPr lang="ja-JP" altLang="en-US" sz="3200" dirty="0"/>
              <a:t>教育基本法の基本性</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サブタイトル 4"/>
          <p:cNvSpPr txBox="1">
            <a:spLocks/>
          </p:cNvSpPr>
          <p:nvPr/>
        </p:nvSpPr>
        <p:spPr>
          <a:xfrm>
            <a:off x="1371600" y="4772744"/>
            <a:ext cx="6400800" cy="1752600"/>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ja-JP" altLang="en-US" sz="3200" b="0" i="0" u="none" strike="noStrike" kern="1200" cap="none" spc="0" normalizeH="0" baseline="0" noProof="0" smtClean="0">
                <a:ln>
                  <a:noFill/>
                </a:ln>
                <a:solidFill>
                  <a:schemeClr val="tx1"/>
                </a:solidFill>
                <a:effectLst/>
                <a:uLnTx/>
                <a:uFillTx/>
                <a:latin typeface="+mn-lt"/>
                <a:ea typeface="+mn-ea"/>
                <a:cs typeface="+mn-cs"/>
              </a:rPr>
              <a:t>黄色　教科書記述</a:t>
            </a:r>
            <a:endParaRPr kumimoji="1" lang="en-US" altLang="ja-JP" sz="32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ja-JP" altLang="en-US" sz="3200" b="0" i="0" u="none" strike="noStrike" kern="1200" cap="none" spc="0" normalizeH="0" baseline="0" noProof="0" smtClean="0">
                <a:ln>
                  <a:noFill/>
                </a:ln>
                <a:solidFill>
                  <a:schemeClr val="tx1"/>
                </a:solidFill>
                <a:effectLst/>
                <a:uLnTx/>
                <a:uFillTx/>
                <a:latin typeface="+mn-lt"/>
                <a:ea typeface="+mn-ea"/>
                <a:cs typeface="+mn-cs"/>
              </a:rPr>
              <a:t>茶色　教科書図表</a:t>
            </a:r>
            <a:endParaRPr kumimoji="1" lang="en-US" altLang="ja-JP" sz="32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ja-JP" altLang="en-US" sz="3200" b="0" i="0" u="none" strike="noStrike" kern="1200" cap="none" spc="0" normalizeH="0" baseline="0" noProof="0" smtClean="0">
                <a:ln>
                  <a:noFill/>
                </a:ln>
                <a:solidFill>
                  <a:schemeClr val="tx1"/>
                </a:solidFill>
                <a:effectLst/>
                <a:uLnTx/>
                <a:uFillTx/>
                <a:latin typeface="+mn-lt"/>
                <a:ea typeface="+mn-ea"/>
                <a:cs typeface="+mn-cs"/>
              </a:rPr>
              <a:t>青色　参考</a:t>
            </a:r>
            <a:endParaRPr kumimoji="1" lang="en-US" altLang="ja-JP" sz="32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ja-JP" altLang="en-US" sz="3200" b="0" i="0" u="none" strike="noStrike" kern="1200" cap="none" spc="0" normalizeH="0" baseline="0" noProof="0" smtClean="0">
                <a:ln>
                  <a:noFill/>
                </a:ln>
                <a:solidFill>
                  <a:schemeClr val="tx1"/>
                </a:solidFill>
                <a:effectLst/>
                <a:uLnTx/>
                <a:uFillTx/>
                <a:latin typeface="+mn-lt"/>
                <a:ea typeface="+mn-ea"/>
                <a:cs typeface="+mn-cs"/>
              </a:rPr>
              <a:t>白色　ＨＰ掲載分野</a:t>
            </a:r>
            <a:endParaRPr kumimoji="1" lang="ja-JP" alt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195513" y="693738"/>
            <a:ext cx="4248150" cy="647700"/>
          </a:xfrm>
          <a:solidFill>
            <a:schemeClr val="accent5">
              <a:lumMod val="40000"/>
              <a:lumOff val="60000"/>
            </a:schemeClr>
          </a:solidFill>
          <a:ln w="38100">
            <a:solidFill>
              <a:schemeClr val="tx1"/>
            </a:solidFill>
          </a:ln>
        </p:spPr>
        <p:txBody>
          <a:bodyPr/>
          <a:lstStyle/>
          <a:p>
            <a:r>
              <a:rPr lang="ja-JP" altLang="en-US" sz="2800" dirty="0"/>
              <a:t>中小企業基本法の基本性</a:t>
            </a:r>
          </a:p>
        </p:txBody>
      </p:sp>
      <p:sp>
        <p:nvSpPr>
          <p:cNvPr id="3076" name="Text Box 4"/>
          <p:cNvSpPr txBox="1">
            <a:spLocks noChangeArrowheads="1"/>
          </p:cNvSpPr>
          <p:nvPr/>
        </p:nvSpPr>
        <p:spPr bwMode="auto">
          <a:xfrm>
            <a:off x="1655763" y="2100263"/>
            <a:ext cx="6877050" cy="823912"/>
          </a:xfrm>
          <a:prstGeom prst="rect">
            <a:avLst/>
          </a:prstGeom>
          <a:noFill/>
          <a:ln w="9525">
            <a:noFill/>
            <a:miter lim="800000"/>
            <a:headEnd/>
            <a:tailEnd/>
          </a:ln>
          <a:effectLst/>
        </p:spPr>
        <p:txBody>
          <a:bodyPr>
            <a:spAutoFit/>
          </a:bodyPr>
          <a:lstStyle/>
          <a:p>
            <a:r>
              <a:rPr lang="ja-JP" altLang="en-US"/>
              <a:t>中小企業者の範囲</a:t>
            </a:r>
          </a:p>
          <a:p>
            <a:r>
              <a:rPr lang="ja-JP" altLang="en-US"/>
              <a:t>用語の定義 　</a:t>
            </a:r>
            <a:r>
              <a:rPr lang="ja-JP" altLang="en-US" sz="1200"/>
              <a:t>「</a:t>
            </a:r>
            <a:r>
              <a:rPr lang="ja-JP" altLang="en-US" sz="1200" b="1"/>
              <a:t>経営資源</a:t>
            </a:r>
            <a:r>
              <a:rPr lang="ja-JP" altLang="en-US" sz="1200"/>
              <a:t>」とは、</a:t>
            </a:r>
            <a:r>
              <a:rPr lang="ja-JP" altLang="en-US" sz="1200" b="1"/>
              <a:t>設備、技術、個人の有する知識及び</a:t>
            </a:r>
          </a:p>
          <a:p>
            <a:r>
              <a:rPr lang="ja-JP" altLang="en-US" sz="1200" b="1"/>
              <a:t>　　　　　　　　　　　　　技能その他の事業活動に活用される資源をいう</a:t>
            </a:r>
            <a:r>
              <a:rPr lang="ja-JP" altLang="en-US" sz="1200"/>
              <a:t>。</a:t>
            </a:r>
            <a:r>
              <a:rPr lang="ja-JP" altLang="en-US" sz="1000"/>
              <a:t> </a:t>
            </a:r>
          </a:p>
        </p:txBody>
      </p:sp>
      <p:sp>
        <p:nvSpPr>
          <p:cNvPr id="3077" name="Text Box 5"/>
          <p:cNvSpPr txBox="1">
            <a:spLocks noChangeArrowheads="1"/>
          </p:cNvSpPr>
          <p:nvPr/>
        </p:nvSpPr>
        <p:spPr bwMode="auto">
          <a:xfrm>
            <a:off x="250825" y="4127500"/>
            <a:ext cx="2511425" cy="669925"/>
          </a:xfrm>
          <a:prstGeom prst="rect">
            <a:avLst/>
          </a:prstGeom>
          <a:noFill/>
          <a:ln w="28575">
            <a:solidFill>
              <a:schemeClr val="tx1"/>
            </a:solidFill>
            <a:miter lim="800000"/>
            <a:headEnd/>
            <a:tailEnd/>
          </a:ln>
          <a:effectLst/>
        </p:spPr>
        <p:txBody>
          <a:bodyPr wrap="none">
            <a:spAutoFit/>
          </a:bodyPr>
          <a:lstStyle/>
          <a:p>
            <a:r>
              <a:rPr lang="ja-JP" altLang="en-US"/>
              <a:t>中小企業等協同組合法</a:t>
            </a:r>
            <a:br>
              <a:rPr lang="ja-JP" altLang="en-US"/>
            </a:br>
            <a:r>
              <a:rPr lang="ja-JP" altLang="en-US"/>
              <a:t>（昭和</a:t>
            </a:r>
            <a:r>
              <a:rPr lang="en-US" altLang="ja-JP"/>
              <a:t>24</a:t>
            </a:r>
            <a:r>
              <a:rPr lang="ja-JP" altLang="en-US"/>
              <a:t>年法律</a:t>
            </a:r>
            <a:r>
              <a:rPr lang="en-US" altLang="ja-JP"/>
              <a:t>181</a:t>
            </a:r>
            <a:r>
              <a:rPr lang="ja-JP" altLang="en-US"/>
              <a:t>号） </a:t>
            </a:r>
          </a:p>
        </p:txBody>
      </p:sp>
      <p:sp>
        <p:nvSpPr>
          <p:cNvPr id="3078" name="Text Box 6"/>
          <p:cNvSpPr txBox="1">
            <a:spLocks noChangeArrowheads="1"/>
          </p:cNvSpPr>
          <p:nvPr/>
        </p:nvSpPr>
        <p:spPr bwMode="auto">
          <a:xfrm>
            <a:off x="2959100" y="4127500"/>
            <a:ext cx="3197225" cy="669925"/>
          </a:xfrm>
          <a:prstGeom prst="rect">
            <a:avLst/>
          </a:prstGeom>
          <a:noFill/>
          <a:ln w="28575">
            <a:solidFill>
              <a:schemeClr val="tx1"/>
            </a:solidFill>
            <a:miter lim="800000"/>
            <a:headEnd/>
            <a:tailEnd/>
          </a:ln>
          <a:effectLst/>
        </p:spPr>
        <p:txBody>
          <a:bodyPr wrap="none">
            <a:spAutoFit/>
          </a:bodyPr>
          <a:lstStyle/>
          <a:p>
            <a:r>
              <a:rPr lang="ja-JP" altLang="en-US"/>
              <a:t>小規模企業者等設備導入資金</a:t>
            </a:r>
          </a:p>
          <a:p>
            <a:r>
              <a:rPr lang="ja-JP" altLang="en-US"/>
              <a:t>助成法（昭和</a:t>
            </a:r>
            <a:r>
              <a:rPr lang="en-US" altLang="ja-JP"/>
              <a:t>31</a:t>
            </a:r>
            <a:r>
              <a:rPr lang="ja-JP" altLang="en-US"/>
              <a:t>年法律</a:t>
            </a:r>
            <a:r>
              <a:rPr lang="en-US" altLang="ja-JP"/>
              <a:t>115</a:t>
            </a:r>
            <a:r>
              <a:rPr lang="ja-JP" altLang="en-US"/>
              <a:t>号） </a:t>
            </a:r>
          </a:p>
        </p:txBody>
      </p:sp>
      <p:sp>
        <p:nvSpPr>
          <p:cNvPr id="3079" name="Text Box 7"/>
          <p:cNvSpPr txBox="1">
            <a:spLocks noChangeArrowheads="1"/>
          </p:cNvSpPr>
          <p:nvPr/>
        </p:nvSpPr>
        <p:spPr bwMode="auto">
          <a:xfrm>
            <a:off x="6473825" y="5094288"/>
            <a:ext cx="2490788" cy="639762"/>
          </a:xfrm>
          <a:prstGeom prst="rect">
            <a:avLst/>
          </a:prstGeom>
          <a:noFill/>
          <a:ln w="9525">
            <a:noFill/>
            <a:miter lim="800000"/>
            <a:headEnd/>
            <a:tailEnd/>
          </a:ln>
          <a:effectLst/>
        </p:spPr>
        <p:txBody>
          <a:bodyPr wrap="none">
            <a:spAutoFit/>
          </a:bodyPr>
          <a:lstStyle/>
          <a:p>
            <a:r>
              <a:rPr lang="ja-JP" altLang="en-US" sz="1200"/>
              <a:t>この法律において「経営資源」とは、</a:t>
            </a:r>
          </a:p>
          <a:p>
            <a:r>
              <a:rPr lang="ja-JP" altLang="en-US" sz="1200"/>
              <a:t>中小企業基本法２条４項に規定する</a:t>
            </a:r>
          </a:p>
          <a:p>
            <a:r>
              <a:rPr lang="ja-JP" altLang="en-US" sz="1200"/>
              <a:t>経営資源をいう。</a:t>
            </a:r>
          </a:p>
        </p:txBody>
      </p:sp>
      <p:sp>
        <p:nvSpPr>
          <p:cNvPr id="3080" name="Text Box 8"/>
          <p:cNvSpPr txBox="1">
            <a:spLocks noChangeArrowheads="1"/>
          </p:cNvSpPr>
          <p:nvPr/>
        </p:nvSpPr>
        <p:spPr bwMode="auto">
          <a:xfrm>
            <a:off x="6435725" y="4117975"/>
            <a:ext cx="2457450" cy="679450"/>
          </a:xfrm>
          <a:prstGeom prst="rect">
            <a:avLst/>
          </a:prstGeom>
          <a:noFill/>
          <a:ln w="38100">
            <a:solidFill>
              <a:schemeClr val="tx1"/>
            </a:solidFill>
            <a:miter lim="800000"/>
            <a:headEnd/>
            <a:tailEnd/>
          </a:ln>
          <a:effectLst/>
        </p:spPr>
        <p:txBody>
          <a:bodyPr wrap="none">
            <a:spAutoFit/>
          </a:bodyPr>
          <a:lstStyle/>
          <a:p>
            <a:r>
              <a:rPr lang="ja-JP" altLang="en-US"/>
              <a:t>中小企業支援法</a:t>
            </a:r>
            <a:br>
              <a:rPr lang="ja-JP" altLang="en-US"/>
            </a:br>
            <a:r>
              <a:rPr lang="ja-JP" altLang="en-US"/>
              <a:t>（昭和</a:t>
            </a:r>
            <a:r>
              <a:rPr lang="en-US" altLang="ja-JP"/>
              <a:t>38</a:t>
            </a:r>
            <a:r>
              <a:rPr lang="ja-JP" altLang="en-US"/>
              <a:t>年法律</a:t>
            </a:r>
            <a:r>
              <a:rPr lang="en-US" altLang="ja-JP"/>
              <a:t>147</a:t>
            </a:r>
            <a:r>
              <a:rPr lang="ja-JP" altLang="en-US"/>
              <a:t>号）</a:t>
            </a:r>
          </a:p>
        </p:txBody>
      </p:sp>
      <p:sp>
        <p:nvSpPr>
          <p:cNvPr id="3081" name="AutoShape 9"/>
          <p:cNvSpPr>
            <a:spLocks noChangeArrowheads="1"/>
          </p:cNvSpPr>
          <p:nvPr/>
        </p:nvSpPr>
        <p:spPr bwMode="auto">
          <a:xfrm>
            <a:off x="1116013" y="1938338"/>
            <a:ext cx="6121400" cy="1490662"/>
          </a:xfrm>
          <a:prstGeom prst="downArrowCallout">
            <a:avLst>
              <a:gd name="adj1" fmla="val 102662"/>
              <a:gd name="adj2" fmla="val 102662"/>
              <a:gd name="adj3" fmla="val 16667"/>
              <a:gd name="adj4" fmla="val 66667"/>
            </a:avLst>
          </a:prstGeom>
          <a:noFill/>
          <a:ln w="9525">
            <a:solidFill>
              <a:schemeClr val="tx1"/>
            </a:solidFill>
            <a:miter lim="800000"/>
            <a:headEnd/>
            <a:tailEnd/>
          </a:ln>
          <a:effectLst/>
        </p:spPr>
        <p:txBody>
          <a:bodyPr wrap="none" anchor="ctr"/>
          <a:lstStyle/>
          <a:p>
            <a:endParaRPr lang="ja-JP"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760663" y="-26988"/>
            <a:ext cx="3827462" cy="777876"/>
          </a:xfrm>
          <a:solidFill>
            <a:schemeClr val="accent5">
              <a:lumMod val="40000"/>
              <a:lumOff val="60000"/>
            </a:schemeClr>
          </a:solidFill>
          <a:ln w="57150">
            <a:solidFill>
              <a:schemeClr val="tx1"/>
            </a:solidFill>
          </a:ln>
        </p:spPr>
        <p:txBody>
          <a:bodyPr/>
          <a:lstStyle/>
          <a:p>
            <a:r>
              <a:rPr lang="ja-JP" altLang="en-US" sz="2800" dirty="0"/>
              <a:t>環境基本法の基本性</a:t>
            </a:r>
          </a:p>
        </p:txBody>
      </p:sp>
      <p:sp>
        <p:nvSpPr>
          <p:cNvPr id="4100" name="Text Box 4"/>
          <p:cNvSpPr txBox="1">
            <a:spLocks noChangeArrowheads="1"/>
          </p:cNvSpPr>
          <p:nvPr/>
        </p:nvSpPr>
        <p:spPr bwMode="auto">
          <a:xfrm>
            <a:off x="323850" y="6365875"/>
            <a:ext cx="5832475" cy="376238"/>
          </a:xfrm>
          <a:prstGeom prst="rect">
            <a:avLst/>
          </a:prstGeom>
          <a:noFill/>
          <a:ln w="9525">
            <a:solidFill>
              <a:schemeClr val="tx1"/>
            </a:solidFill>
            <a:prstDash val="dash"/>
            <a:miter lim="800000"/>
            <a:headEnd/>
            <a:tailEnd/>
          </a:ln>
          <a:effectLst/>
        </p:spPr>
        <p:txBody>
          <a:bodyPr>
            <a:spAutoFit/>
          </a:bodyPr>
          <a:lstStyle/>
          <a:p>
            <a:r>
              <a:rPr lang="ja-JP" altLang="en-US"/>
              <a:t>　</a:t>
            </a:r>
            <a:r>
              <a:rPr lang="ja-JP" altLang="en-US" sz="1200"/>
              <a:t>この法律において「公害」とは、環境基本法第二条第三項に規定する公害をいう。</a:t>
            </a:r>
          </a:p>
        </p:txBody>
      </p:sp>
      <p:sp>
        <p:nvSpPr>
          <p:cNvPr id="4101" name="Text Box 5"/>
          <p:cNvSpPr txBox="1">
            <a:spLocks noChangeArrowheads="1"/>
          </p:cNvSpPr>
          <p:nvPr/>
        </p:nvSpPr>
        <p:spPr bwMode="auto">
          <a:xfrm>
            <a:off x="374650" y="850900"/>
            <a:ext cx="2828925" cy="395288"/>
          </a:xfrm>
          <a:prstGeom prst="rect">
            <a:avLst/>
          </a:prstGeom>
          <a:noFill/>
          <a:ln w="28575">
            <a:solidFill>
              <a:schemeClr val="tx1"/>
            </a:solidFill>
            <a:miter lim="800000"/>
            <a:headEnd/>
            <a:tailEnd/>
          </a:ln>
          <a:effectLst/>
        </p:spPr>
        <p:txBody>
          <a:bodyPr wrap="none">
            <a:spAutoFit/>
          </a:bodyPr>
          <a:lstStyle/>
          <a:p>
            <a:r>
              <a:rPr lang="ja-JP" altLang="en-US"/>
              <a:t>景観法</a:t>
            </a:r>
            <a:r>
              <a:rPr lang="en-US" altLang="ja-JP"/>
              <a:t>(</a:t>
            </a:r>
            <a:r>
              <a:rPr lang="ja-JP" altLang="en-US"/>
              <a:t>平成</a:t>
            </a:r>
            <a:r>
              <a:rPr lang="en-US" altLang="ja-JP"/>
              <a:t>16</a:t>
            </a:r>
            <a:r>
              <a:rPr lang="ja-JP" altLang="en-US"/>
              <a:t>年法</a:t>
            </a:r>
            <a:r>
              <a:rPr lang="en-US" altLang="ja-JP"/>
              <a:t>110</a:t>
            </a:r>
            <a:r>
              <a:rPr lang="ja-JP" altLang="en-US"/>
              <a:t>号</a:t>
            </a:r>
            <a:r>
              <a:rPr lang="en-US" altLang="ja-JP"/>
              <a:t>)</a:t>
            </a:r>
          </a:p>
        </p:txBody>
      </p:sp>
      <p:sp>
        <p:nvSpPr>
          <p:cNvPr id="4102" name="Text Box 6"/>
          <p:cNvSpPr txBox="1">
            <a:spLocks noChangeArrowheads="1"/>
          </p:cNvSpPr>
          <p:nvPr/>
        </p:nvSpPr>
        <p:spPr bwMode="auto">
          <a:xfrm>
            <a:off x="3419475" y="854075"/>
            <a:ext cx="3711575" cy="558800"/>
          </a:xfrm>
          <a:prstGeom prst="rect">
            <a:avLst/>
          </a:prstGeom>
          <a:noFill/>
          <a:ln w="9525">
            <a:solidFill>
              <a:schemeClr val="tx1"/>
            </a:solidFill>
            <a:prstDash val="dash"/>
            <a:miter lim="800000"/>
            <a:headEnd/>
            <a:tailEnd/>
          </a:ln>
          <a:effectLst/>
        </p:spPr>
        <p:txBody>
          <a:bodyPr wrap="none">
            <a:spAutoFit/>
          </a:bodyPr>
          <a:lstStyle/>
          <a:p>
            <a:r>
              <a:rPr lang="ja-JP" altLang="en-US" sz="1200"/>
              <a:t>景観計画は、環境基本法</a:t>
            </a:r>
            <a:r>
              <a:rPr lang="en-US" altLang="ja-JP" sz="1200"/>
              <a:t>15</a:t>
            </a:r>
            <a:r>
              <a:rPr lang="ja-JP" altLang="en-US" sz="1200"/>
              <a:t>条</a:t>
            </a:r>
            <a:r>
              <a:rPr lang="en-US" altLang="ja-JP" sz="1200"/>
              <a:t>1</a:t>
            </a:r>
            <a:r>
              <a:rPr lang="ja-JP" altLang="en-US" sz="1200"/>
              <a:t>項に規定する環境基本</a:t>
            </a:r>
          </a:p>
          <a:p>
            <a:r>
              <a:rPr lang="ja-JP" altLang="en-US" sz="1200"/>
              <a:t>計画との調和が保たれるものでなければならない</a:t>
            </a:r>
            <a:r>
              <a:rPr lang="ja-JP" altLang="en-US"/>
              <a:t>。</a:t>
            </a:r>
          </a:p>
        </p:txBody>
      </p:sp>
      <p:sp>
        <p:nvSpPr>
          <p:cNvPr id="4103" name="Text Box 7"/>
          <p:cNvSpPr txBox="1">
            <a:spLocks noChangeArrowheads="1"/>
          </p:cNvSpPr>
          <p:nvPr/>
        </p:nvSpPr>
        <p:spPr bwMode="auto">
          <a:xfrm>
            <a:off x="376238" y="1341438"/>
            <a:ext cx="2965450" cy="679450"/>
          </a:xfrm>
          <a:prstGeom prst="rect">
            <a:avLst/>
          </a:prstGeom>
          <a:noFill/>
          <a:ln w="38100">
            <a:solidFill>
              <a:schemeClr val="tx1"/>
            </a:solidFill>
            <a:miter lim="800000"/>
            <a:headEnd/>
            <a:tailEnd/>
          </a:ln>
          <a:effectLst/>
        </p:spPr>
        <p:txBody>
          <a:bodyPr wrap="none">
            <a:spAutoFit/>
          </a:bodyPr>
          <a:lstStyle/>
          <a:p>
            <a:pPr algn="ctr"/>
            <a:r>
              <a:rPr lang="ja-JP" altLang="en-US"/>
              <a:t>循環型社会形成推進基本法</a:t>
            </a:r>
            <a:br>
              <a:rPr lang="ja-JP" altLang="en-US"/>
            </a:br>
            <a:r>
              <a:rPr lang="ja-JP" altLang="en-US"/>
              <a:t>（平成</a:t>
            </a:r>
            <a:r>
              <a:rPr lang="en-US" altLang="ja-JP"/>
              <a:t>12</a:t>
            </a:r>
            <a:r>
              <a:rPr lang="ja-JP" altLang="en-US"/>
              <a:t>年法律</a:t>
            </a:r>
            <a:r>
              <a:rPr lang="en-US" altLang="ja-JP"/>
              <a:t>110</a:t>
            </a:r>
            <a:r>
              <a:rPr lang="ja-JP" altLang="en-US"/>
              <a:t>号）</a:t>
            </a:r>
          </a:p>
        </p:txBody>
      </p:sp>
      <p:sp>
        <p:nvSpPr>
          <p:cNvPr id="4104" name="Text Box 8"/>
          <p:cNvSpPr txBox="1">
            <a:spLocks noChangeArrowheads="1"/>
          </p:cNvSpPr>
          <p:nvPr/>
        </p:nvSpPr>
        <p:spPr bwMode="auto">
          <a:xfrm>
            <a:off x="3563938" y="1484313"/>
            <a:ext cx="3302000" cy="466725"/>
          </a:xfrm>
          <a:prstGeom prst="rect">
            <a:avLst/>
          </a:prstGeom>
          <a:noFill/>
          <a:ln w="9525">
            <a:solidFill>
              <a:schemeClr val="tx1"/>
            </a:solidFill>
            <a:prstDash val="dash"/>
            <a:miter lim="800000"/>
            <a:headEnd/>
            <a:tailEnd/>
          </a:ln>
          <a:effectLst/>
        </p:spPr>
        <p:txBody>
          <a:bodyPr wrap="none">
            <a:spAutoFit/>
          </a:bodyPr>
          <a:lstStyle/>
          <a:p>
            <a:r>
              <a:rPr lang="ja-JP" altLang="en-US" sz="1200"/>
              <a:t>この法律は、環境基本法の基本理念にのっとり、</a:t>
            </a:r>
          </a:p>
          <a:p>
            <a:r>
              <a:rPr lang="ja-JP" altLang="en-US" sz="1200"/>
              <a:t>循環型社会の形成について、基本原則を定め、</a:t>
            </a:r>
          </a:p>
        </p:txBody>
      </p:sp>
      <p:sp>
        <p:nvSpPr>
          <p:cNvPr id="4105" name="Text Box 9"/>
          <p:cNvSpPr txBox="1">
            <a:spLocks noChangeArrowheads="1"/>
          </p:cNvSpPr>
          <p:nvPr/>
        </p:nvSpPr>
        <p:spPr bwMode="auto">
          <a:xfrm>
            <a:off x="2411413" y="4549775"/>
            <a:ext cx="6470650" cy="679450"/>
          </a:xfrm>
          <a:prstGeom prst="rect">
            <a:avLst/>
          </a:prstGeom>
          <a:noFill/>
          <a:ln w="38100">
            <a:solidFill>
              <a:schemeClr val="tx1"/>
            </a:solidFill>
            <a:miter lim="800000"/>
            <a:headEnd/>
            <a:tailEnd/>
          </a:ln>
          <a:effectLst/>
        </p:spPr>
        <p:txBody>
          <a:bodyPr wrap="none">
            <a:spAutoFit/>
          </a:bodyPr>
          <a:lstStyle/>
          <a:p>
            <a:r>
              <a:rPr lang="ja-JP" altLang="en-US"/>
              <a:t>自動車から排出される窒素酸化物及び粒子状物質の特定地域に</a:t>
            </a:r>
          </a:p>
          <a:p>
            <a:r>
              <a:rPr lang="ja-JP" altLang="en-US"/>
              <a:t>おける総量の削減等に関する特別措置法（平成</a:t>
            </a:r>
            <a:r>
              <a:rPr lang="en-US" altLang="ja-JP"/>
              <a:t>4</a:t>
            </a:r>
            <a:r>
              <a:rPr lang="ja-JP" altLang="en-US"/>
              <a:t>年法律</a:t>
            </a:r>
            <a:r>
              <a:rPr lang="en-US" altLang="ja-JP"/>
              <a:t>70</a:t>
            </a:r>
            <a:r>
              <a:rPr lang="ja-JP" altLang="en-US"/>
              <a:t>号）</a:t>
            </a:r>
          </a:p>
        </p:txBody>
      </p:sp>
      <p:sp>
        <p:nvSpPr>
          <p:cNvPr id="4106" name="Text Box 10"/>
          <p:cNvSpPr txBox="1">
            <a:spLocks noChangeArrowheads="1"/>
          </p:cNvSpPr>
          <p:nvPr/>
        </p:nvSpPr>
        <p:spPr bwMode="auto">
          <a:xfrm>
            <a:off x="107950" y="5372100"/>
            <a:ext cx="6851650" cy="649288"/>
          </a:xfrm>
          <a:prstGeom prst="rect">
            <a:avLst/>
          </a:prstGeom>
          <a:noFill/>
          <a:ln w="9525">
            <a:solidFill>
              <a:schemeClr val="tx1"/>
            </a:solidFill>
            <a:prstDash val="dash"/>
            <a:miter lim="800000"/>
            <a:headEnd/>
            <a:tailEnd/>
          </a:ln>
          <a:effectLst/>
        </p:spPr>
        <p:txBody>
          <a:bodyPr wrap="none">
            <a:spAutoFit/>
          </a:bodyPr>
          <a:lstStyle/>
          <a:p>
            <a:r>
              <a:rPr lang="ja-JP" altLang="en-US" sz="1200"/>
              <a:t>国は、自動車の交通が集中している地域で、大気汚染防止法の排出基準又は同法の総量規制基準及び</a:t>
            </a:r>
          </a:p>
          <a:p>
            <a:r>
              <a:rPr lang="ja-JP" altLang="en-US" sz="1200"/>
              <a:t>同法による措置のみによっては環境基本法の規定による大気の汚染に係る環境上の条件についての</a:t>
            </a:r>
          </a:p>
          <a:p>
            <a:r>
              <a:rPr lang="ja-JP" altLang="en-US" sz="1200"/>
              <a:t>基準について、自動車排出窒素酸化物の総量の削減に関する基本方針を定めるものとする。</a:t>
            </a:r>
          </a:p>
        </p:txBody>
      </p:sp>
      <p:sp>
        <p:nvSpPr>
          <p:cNvPr id="4107" name="Text Box 11"/>
          <p:cNvSpPr txBox="1">
            <a:spLocks noChangeArrowheads="1"/>
          </p:cNvSpPr>
          <p:nvPr/>
        </p:nvSpPr>
        <p:spPr bwMode="auto">
          <a:xfrm>
            <a:off x="3995738" y="3141663"/>
            <a:ext cx="4845050" cy="404812"/>
          </a:xfrm>
          <a:prstGeom prst="rect">
            <a:avLst/>
          </a:prstGeom>
          <a:noFill/>
          <a:ln w="38100">
            <a:solidFill>
              <a:schemeClr val="tx1"/>
            </a:solidFill>
            <a:miter lim="800000"/>
            <a:headEnd/>
            <a:tailEnd/>
          </a:ln>
          <a:effectLst/>
        </p:spPr>
        <p:txBody>
          <a:bodyPr wrap="none">
            <a:spAutoFit/>
          </a:bodyPr>
          <a:lstStyle/>
          <a:p>
            <a:pPr algn="ctr"/>
            <a:r>
              <a:rPr lang="ja-JP" altLang="en-US"/>
              <a:t>湖沼水質保全特別措置法（昭和</a:t>
            </a:r>
            <a:r>
              <a:rPr lang="en-US" altLang="ja-JP"/>
              <a:t>59</a:t>
            </a:r>
            <a:r>
              <a:rPr lang="ja-JP" altLang="en-US"/>
              <a:t>年法律</a:t>
            </a:r>
            <a:r>
              <a:rPr lang="en-US" altLang="ja-JP"/>
              <a:t>61</a:t>
            </a:r>
            <a:r>
              <a:rPr lang="ja-JP" altLang="en-US"/>
              <a:t>号）</a:t>
            </a:r>
          </a:p>
        </p:txBody>
      </p:sp>
      <p:sp>
        <p:nvSpPr>
          <p:cNvPr id="4108" name="Text Box 12"/>
          <p:cNvSpPr txBox="1">
            <a:spLocks noChangeArrowheads="1"/>
          </p:cNvSpPr>
          <p:nvPr/>
        </p:nvSpPr>
        <p:spPr bwMode="auto">
          <a:xfrm>
            <a:off x="0" y="3644900"/>
            <a:ext cx="6769100" cy="831850"/>
          </a:xfrm>
          <a:prstGeom prst="rect">
            <a:avLst/>
          </a:prstGeom>
          <a:noFill/>
          <a:ln w="9525">
            <a:solidFill>
              <a:schemeClr val="tx1"/>
            </a:solidFill>
            <a:prstDash val="dash"/>
            <a:miter lim="800000"/>
            <a:headEnd/>
            <a:tailEnd/>
          </a:ln>
          <a:effectLst/>
        </p:spPr>
        <p:txBody>
          <a:bodyPr>
            <a:spAutoFit/>
          </a:bodyPr>
          <a:lstStyle/>
          <a:p>
            <a:r>
              <a:rPr lang="ja-JP" altLang="en-US" sz="1200"/>
              <a:t>環境大臣は、都道府県知事の申出に基づき、環境基本法の規定による水質の汚濁に係る環境上の条件についての基準が現に確保されておらず、又は確保されないこととなるおそれが著しい湖沼であつて、</a:t>
            </a:r>
          </a:p>
          <a:p>
            <a:r>
              <a:rPr lang="ja-JP" altLang="en-US" sz="1200"/>
              <a:t>当該湖沼の水の利用状況、水質の汚濁の推移等からみて特に水質の保全に関する施策を総合的に講ずる必要があると認められるものを指定湖沼として指定することができる。</a:t>
            </a:r>
          </a:p>
        </p:txBody>
      </p:sp>
      <p:sp>
        <p:nvSpPr>
          <p:cNvPr id="4109" name="Text Box 13"/>
          <p:cNvSpPr txBox="1">
            <a:spLocks noChangeArrowheads="1"/>
          </p:cNvSpPr>
          <p:nvPr/>
        </p:nvSpPr>
        <p:spPr bwMode="auto">
          <a:xfrm>
            <a:off x="363538" y="2097088"/>
            <a:ext cx="3921125" cy="395287"/>
          </a:xfrm>
          <a:prstGeom prst="rect">
            <a:avLst/>
          </a:prstGeom>
          <a:noFill/>
          <a:ln w="28575">
            <a:solidFill>
              <a:schemeClr val="tx1"/>
            </a:solidFill>
            <a:miter lim="800000"/>
            <a:headEnd/>
            <a:tailEnd/>
          </a:ln>
          <a:effectLst/>
        </p:spPr>
        <p:txBody>
          <a:bodyPr wrap="none">
            <a:spAutoFit/>
          </a:bodyPr>
          <a:lstStyle/>
          <a:p>
            <a:r>
              <a:rPr lang="ja-JP" altLang="en-US"/>
              <a:t>自然環境保全法（昭和</a:t>
            </a:r>
            <a:r>
              <a:rPr lang="en-US" altLang="ja-JP"/>
              <a:t>47</a:t>
            </a:r>
            <a:r>
              <a:rPr lang="ja-JP" altLang="en-US"/>
              <a:t>年法律</a:t>
            </a:r>
            <a:r>
              <a:rPr lang="en-US" altLang="ja-JP"/>
              <a:t>85</a:t>
            </a:r>
            <a:r>
              <a:rPr lang="ja-JP" altLang="en-US"/>
              <a:t>号）</a:t>
            </a:r>
          </a:p>
        </p:txBody>
      </p:sp>
      <p:sp>
        <p:nvSpPr>
          <p:cNvPr id="4111" name="Text Box 15"/>
          <p:cNvSpPr txBox="1">
            <a:spLocks noChangeArrowheads="1"/>
          </p:cNvSpPr>
          <p:nvPr/>
        </p:nvSpPr>
        <p:spPr bwMode="auto">
          <a:xfrm>
            <a:off x="971550" y="2601913"/>
            <a:ext cx="7435850" cy="466725"/>
          </a:xfrm>
          <a:prstGeom prst="rect">
            <a:avLst/>
          </a:prstGeom>
          <a:noFill/>
          <a:ln w="9525">
            <a:solidFill>
              <a:schemeClr val="tx1"/>
            </a:solidFill>
            <a:prstDash val="dash"/>
            <a:miter lim="800000"/>
            <a:headEnd/>
            <a:tailEnd/>
          </a:ln>
          <a:effectLst/>
        </p:spPr>
        <p:txBody>
          <a:bodyPr wrap="none">
            <a:spAutoFit/>
          </a:bodyPr>
          <a:lstStyle/>
          <a:p>
            <a:r>
              <a:rPr lang="ja-JP" altLang="en-US" sz="1200"/>
              <a:t>国、地方公共団体、事業者及び国民は、環境基本法第三条から第五条までに定める環境の保全についての</a:t>
            </a:r>
          </a:p>
          <a:p>
            <a:r>
              <a:rPr lang="ja-JP" altLang="en-US" sz="1200"/>
              <a:t>基本理念にのつとり、自然環境の適正な保全が図られるように、それぞれの立場において努めなければならない。</a:t>
            </a:r>
          </a:p>
        </p:txBody>
      </p:sp>
      <p:sp>
        <p:nvSpPr>
          <p:cNvPr id="4112" name="Text Box 16"/>
          <p:cNvSpPr txBox="1">
            <a:spLocks noChangeArrowheads="1"/>
          </p:cNvSpPr>
          <p:nvPr/>
        </p:nvSpPr>
        <p:spPr bwMode="auto">
          <a:xfrm>
            <a:off x="6435725" y="6134100"/>
            <a:ext cx="2457450" cy="679450"/>
          </a:xfrm>
          <a:prstGeom prst="rect">
            <a:avLst/>
          </a:prstGeom>
          <a:noFill/>
          <a:ln w="38100">
            <a:solidFill>
              <a:schemeClr val="tx1"/>
            </a:solidFill>
            <a:miter lim="800000"/>
            <a:headEnd/>
            <a:tailEnd/>
          </a:ln>
          <a:effectLst/>
        </p:spPr>
        <p:txBody>
          <a:bodyPr wrap="none">
            <a:spAutoFit/>
          </a:bodyPr>
          <a:lstStyle/>
          <a:p>
            <a:pPr algn="ctr"/>
            <a:r>
              <a:rPr lang="ja-JP" altLang="en-US"/>
              <a:t>公害紛争処理法</a:t>
            </a:r>
            <a:br>
              <a:rPr lang="ja-JP" altLang="en-US"/>
            </a:br>
            <a:r>
              <a:rPr lang="ja-JP" altLang="en-US"/>
              <a:t>（昭和</a:t>
            </a:r>
            <a:r>
              <a:rPr lang="en-US" altLang="ja-JP"/>
              <a:t>45</a:t>
            </a:r>
            <a:r>
              <a:rPr lang="ja-JP" altLang="en-US"/>
              <a:t>年法律</a:t>
            </a:r>
            <a:r>
              <a:rPr lang="en-US" altLang="ja-JP"/>
              <a:t>108</a:t>
            </a:r>
            <a:r>
              <a:rPr lang="ja-JP" altLang="en-US"/>
              <a:t>号）</a:t>
            </a:r>
          </a:p>
        </p:txBody>
      </p:sp>
      <p:cxnSp>
        <p:nvCxnSpPr>
          <p:cNvPr id="4113" name="AutoShape 17"/>
          <p:cNvCxnSpPr>
            <a:cxnSpLocks noChangeShapeType="1"/>
            <a:stCxn id="4098" idx="3"/>
            <a:endCxn id="4107" idx="3"/>
          </p:cNvCxnSpPr>
          <p:nvPr/>
        </p:nvCxnSpPr>
        <p:spPr bwMode="auto">
          <a:xfrm>
            <a:off x="6616700" y="361950"/>
            <a:ext cx="2243138" cy="2982913"/>
          </a:xfrm>
          <a:prstGeom prst="bentConnector3">
            <a:avLst>
              <a:gd name="adj1" fmla="val 111750"/>
            </a:avLst>
          </a:prstGeom>
          <a:noFill/>
          <a:ln w="9525">
            <a:solidFill>
              <a:schemeClr val="tx1"/>
            </a:solidFill>
            <a:miter lim="800000"/>
            <a:headEnd/>
            <a:tailEnd type="triangle" w="med" len="med"/>
          </a:ln>
          <a:effectLst/>
        </p:spPr>
      </p:cxnSp>
      <p:cxnSp>
        <p:nvCxnSpPr>
          <p:cNvPr id="4114" name="AutoShape 18"/>
          <p:cNvCxnSpPr>
            <a:cxnSpLocks noChangeShapeType="1"/>
            <a:stCxn id="4098" idx="3"/>
            <a:endCxn id="4105" idx="3"/>
          </p:cNvCxnSpPr>
          <p:nvPr/>
        </p:nvCxnSpPr>
        <p:spPr bwMode="auto">
          <a:xfrm>
            <a:off x="6616700" y="361950"/>
            <a:ext cx="2284413" cy="4527550"/>
          </a:xfrm>
          <a:prstGeom prst="bentConnector3">
            <a:avLst>
              <a:gd name="adj1" fmla="val 109171"/>
            </a:avLst>
          </a:prstGeom>
          <a:noFill/>
          <a:ln w="9525">
            <a:solidFill>
              <a:schemeClr val="tx1"/>
            </a:solidFill>
            <a:miter lim="800000"/>
            <a:headEnd/>
            <a:tailEnd type="triangle" w="med" len="med"/>
          </a:ln>
          <a:effectLst/>
        </p:spPr>
      </p:cxnSp>
      <p:cxnSp>
        <p:nvCxnSpPr>
          <p:cNvPr id="4115" name="AutoShape 19"/>
          <p:cNvCxnSpPr>
            <a:cxnSpLocks noChangeShapeType="1"/>
            <a:stCxn id="4098" idx="3"/>
            <a:endCxn id="4112" idx="3"/>
          </p:cNvCxnSpPr>
          <p:nvPr/>
        </p:nvCxnSpPr>
        <p:spPr bwMode="auto">
          <a:xfrm>
            <a:off x="6616700" y="361950"/>
            <a:ext cx="2295525" cy="6111875"/>
          </a:xfrm>
          <a:prstGeom prst="bentConnector3">
            <a:avLst>
              <a:gd name="adj1" fmla="val 109130"/>
            </a:avLst>
          </a:prstGeom>
          <a:noFill/>
          <a:ln w="9525">
            <a:solidFill>
              <a:schemeClr val="tx1"/>
            </a:solidFill>
            <a:miter lim="800000"/>
            <a:headEnd/>
            <a:tailEnd type="triangle" w="med" len="med"/>
          </a:ln>
          <a:effectLst/>
        </p:spPr>
      </p:cxnSp>
      <p:cxnSp>
        <p:nvCxnSpPr>
          <p:cNvPr id="4116" name="AutoShape 20"/>
          <p:cNvCxnSpPr>
            <a:cxnSpLocks noChangeShapeType="1"/>
            <a:stCxn id="4098" idx="1"/>
            <a:endCxn id="4109" idx="1"/>
          </p:cNvCxnSpPr>
          <p:nvPr/>
        </p:nvCxnSpPr>
        <p:spPr bwMode="auto">
          <a:xfrm rot="10800000" flipV="1">
            <a:off x="349250" y="361950"/>
            <a:ext cx="2382838" cy="1933575"/>
          </a:xfrm>
          <a:prstGeom prst="bentConnector3">
            <a:avLst>
              <a:gd name="adj1" fmla="val 108995"/>
            </a:avLst>
          </a:prstGeom>
          <a:noFill/>
          <a:ln w="9525">
            <a:solidFill>
              <a:schemeClr val="tx1"/>
            </a:solidFill>
            <a:miter lim="800000"/>
            <a:headEnd type="triangle" w="med" len="med"/>
            <a:tailEnd type="triangle" w="med" len="med"/>
          </a:ln>
          <a:effectLst/>
        </p:spPr>
      </p:cxnSp>
      <p:cxnSp>
        <p:nvCxnSpPr>
          <p:cNvPr id="4117" name="AutoShape 21"/>
          <p:cNvCxnSpPr>
            <a:cxnSpLocks noChangeShapeType="1"/>
            <a:stCxn id="4098" idx="1"/>
            <a:endCxn id="4103" idx="1"/>
          </p:cNvCxnSpPr>
          <p:nvPr/>
        </p:nvCxnSpPr>
        <p:spPr bwMode="auto">
          <a:xfrm rot="10800000" flipV="1">
            <a:off x="357188" y="361950"/>
            <a:ext cx="2374900" cy="1319213"/>
          </a:xfrm>
          <a:prstGeom prst="bentConnector3">
            <a:avLst>
              <a:gd name="adj1" fmla="val 108824"/>
            </a:avLst>
          </a:prstGeom>
          <a:noFill/>
          <a:ln w="9525">
            <a:solidFill>
              <a:schemeClr val="tx1"/>
            </a:solidFill>
            <a:miter lim="800000"/>
            <a:headEnd type="triangle" w="med" len="med"/>
            <a:tailEnd type="triangle" w="med" len="med"/>
          </a:ln>
          <a:effectLst/>
        </p:spPr>
      </p:cxnSp>
      <p:cxnSp>
        <p:nvCxnSpPr>
          <p:cNvPr id="4118" name="AutoShape 22"/>
          <p:cNvCxnSpPr>
            <a:cxnSpLocks noChangeShapeType="1"/>
            <a:stCxn id="4098" idx="1"/>
            <a:endCxn id="4101" idx="1"/>
          </p:cNvCxnSpPr>
          <p:nvPr/>
        </p:nvCxnSpPr>
        <p:spPr bwMode="auto">
          <a:xfrm rot="10800000" flipV="1">
            <a:off x="360363" y="361950"/>
            <a:ext cx="2371725" cy="687388"/>
          </a:xfrm>
          <a:prstGeom prst="bentConnector3">
            <a:avLst>
              <a:gd name="adj1" fmla="val 109037"/>
            </a:avLst>
          </a:prstGeom>
          <a:noFill/>
          <a:ln w="9525">
            <a:solidFill>
              <a:schemeClr val="tx1"/>
            </a:solidFill>
            <a:miter lim="800000"/>
            <a:headEnd type="triangle" w="med" len="med"/>
            <a:tailEnd type="triangle" w="med" len="med"/>
          </a:ln>
          <a:effectLst/>
        </p:spPr>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331913" y="188913"/>
            <a:ext cx="6634162" cy="503237"/>
          </a:xfrm>
          <a:solidFill>
            <a:schemeClr val="accent5">
              <a:lumMod val="40000"/>
              <a:lumOff val="60000"/>
            </a:schemeClr>
          </a:solidFill>
          <a:ln w="38100">
            <a:solidFill>
              <a:schemeClr val="tx1"/>
            </a:solidFill>
          </a:ln>
        </p:spPr>
        <p:txBody>
          <a:bodyPr>
            <a:normAutofit fontScale="90000"/>
          </a:bodyPr>
          <a:lstStyle/>
          <a:p>
            <a:r>
              <a:rPr lang="ja-JP" altLang="en-US" sz="3200" dirty="0"/>
              <a:t>災害対策基本法（昭和</a:t>
            </a:r>
            <a:r>
              <a:rPr lang="en-US" altLang="ja-JP" sz="3200" dirty="0"/>
              <a:t>36</a:t>
            </a:r>
            <a:r>
              <a:rPr lang="ja-JP" altLang="en-US" sz="3200" dirty="0"/>
              <a:t>年法</a:t>
            </a:r>
            <a:r>
              <a:rPr lang="en-US" altLang="ja-JP" sz="3200" dirty="0"/>
              <a:t>223</a:t>
            </a:r>
            <a:r>
              <a:rPr lang="ja-JP" altLang="en-US" sz="3200" dirty="0"/>
              <a:t>号）</a:t>
            </a:r>
            <a:r>
              <a:rPr lang="ja-JP" altLang="en-US" sz="4000" dirty="0"/>
              <a:t> </a:t>
            </a:r>
          </a:p>
        </p:txBody>
      </p:sp>
      <p:sp>
        <p:nvSpPr>
          <p:cNvPr id="5124" name="Text Box 4"/>
          <p:cNvSpPr txBox="1">
            <a:spLocks noChangeArrowheads="1"/>
          </p:cNvSpPr>
          <p:nvPr/>
        </p:nvSpPr>
        <p:spPr bwMode="auto">
          <a:xfrm>
            <a:off x="4811713" y="941388"/>
            <a:ext cx="3937000" cy="831850"/>
          </a:xfrm>
          <a:prstGeom prst="rect">
            <a:avLst/>
          </a:prstGeom>
          <a:noFill/>
          <a:ln w="9525">
            <a:solidFill>
              <a:schemeClr val="tx1"/>
            </a:solidFill>
            <a:prstDash val="dash"/>
            <a:miter lim="800000"/>
            <a:headEnd/>
            <a:tailEnd/>
          </a:ln>
          <a:effectLst/>
        </p:spPr>
        <p:txBody>
          <a:bodyPr wrap="none">
            <a:spAutoFit/>
          </a:bodyPr>
          <a:lstStyle/>
          <a:p>
            <a:r>
              <a:rPr lang="ja-JP" altLang="en-US" sz="1200"/>
              <a:t>都道府県防災会議、市町村防災会議は、地域防災計画</a:t>
            </a:r>
          </a:p>
          <a:p>
            <a:r>
              <a:rPr lang="ja-JP" altLang="en-US" sz="1200"/>
              <a:t>（災害対策基本法に規定する地域防災計画をいう。）に</a:t>
            </a:r>
          </a:p>
          <a:p>
            <a:r>
              <a:rPr lang="ja-JP" altLang="en-US" sz="1200"/>
              <a:t>おいて、火山現象による災害を防止するために必要な警戒</a:t>
            </a:r>
          </a:p>
          <a:p>
            <a:r>
              <a:rPr lang="ja-JP" altLang="en-US" sz="1200"/>
              <a:t>避難体制に関する事項について定めなければならない。</a:t>
            </a:r>
          </a:p>
        </p:txBody>
      </p:sp>
      <p:sp>
        <p:nvSpPr>
          <p:cNvPr id="5126" name="Text Box 6"/>
          <p:cNvSpPr txBox="1">
            <a:spLocks noChangeArrowheads="1"/>
          </p:cNvSpPr>
          <p:nvPr/>
        </p:nvSpPr>
        <p:spPr bwMode="auto">
          <a:xfrm>
            <a:off x="755650" y="981075"/>
            <a:ext cx="2727325" cy="669925"/>
          </a:xfrm>
          <a:prstGeom prst="rect">
            <a:avLst/>
          </a:prstGeom>
          <a:noFill/>
          <a:ln w="28575">
            <a:solidFill>
              <a:schemeClr val="tx1"/>
            </a:solidFill>
            <a:miter lim="800000"/>
            <a:headEnd/>
            <a:tailEnd/>
          </a:ln>
          <a:effectLst/>
        </p:spPr>
        <p:txBody>
          <a:bodyPr wrap="none">
            <a:spAutoFit/>
          </a:bodyPr>
          <a:lstStyle/>
          <a:p>
            <a:pPr algn="ctr"/>
            <a:r>
              <a:rPr lang="ja-JP" altLang="en-US"/>
              <a:t>活動火山対策特別措置法</a:t>
            </a:r>
            <a:br>
              <a:rPr lang="ja-JP" altLang="en-US"/>
            </a:br>
            <a:r>
              <a:rPr lang="ja-JP" altLang="en-US"/>
              <a:t>（昭和</a:t>
            </a:r>
            <a:r>
              <a:rPr lang="en-US" altLang="ja-JP"/>
              <a:t>48</a:t>
            </a:r>
            <a:r>
              <a:rPr lang="ja-JP" altLang="en-US"/>
              <a:t>年法</a:t>
            </a:r>
            <a:r>
              <a:rPr lang="en-US" altLang="ja-JP"/>
              <a:t>61</a:t>
            </a:r>
            <a:r>
              <a:rPr lang="ja-JP" altLang="en-US"/>
              <a:t>号）</a:t>
            </a:r>
          </a:p>
        </p:txBody>
      </p:sp>
      <p:sp>
        <p:nvSpPr>
          <p:cNvPr id="5127" name="Text Box 7"/>
          <p:cNvSpPr txBox="1">
            <a:spLocks noChangeArrowheads="1"/>
          </p:cNvSpPr>
          <p:nvPr/>
        </p:nvSpPr>
        <p:spPr bwMode="auto">
          <a:xfrm>
            <a:off x="4684713" y="4325938"/>
            <a:ext cx="4279900" cy="1014412"/>
          </a:xfrm>
          <a:prstGeom prst="rect">
            <a:avLst/>
          </a:prstGeom>
          <a:noFill/>
          <a:ln w="9525">
            <a:solidFill>
              <a:schemeClr val="tx1"/>
            </a:solidFill>
            <a:prstDash val="dash"/>
            <a:miter lim="800000"/>
            <a:headEnd/>
            <a:tailEnd/>
          </a:ln>
          <a:effectLst/>
        </p:spPr>
        <p:txBody>
          <a:bodyPr wrap="none">
            <a:spAutoFit/>
          </a:bodyPr>
          <a:lstStyle/>
          <a:p>
            <a:r>
              <a:rPr lang="ja-JP" altLang="en-US" sz="1200"/>
              <a:t>消防法、高圧ガス保安法、災害対策基本法その他災害の防止</a:t>
            </a:r>
          </a:p>
          <a:p>
            <a:r>
              <a:rPr lang="ja-JP" altLang="en-US" sz="1200"/>
              <a:t>に関する法律と</a:t>
            </a:r>
            <a:r>
              <a:rPr lang="ja-JP" altLang="en-US" sz="1200" b="1">
                <a:solidFill>
                  <a:srgbClr val="FF0000"/>
                </a:solidFill>
              </a:rPr>
              <a:t>相まつて</a:t>
            </a:r>
            <a:r>
              <a:rPr lang="ja-JP" altLang="en-US" sz="1200"/>
              <a:t>、石油コンビナート等特別防災区域に</a:t>
            </a:r>
          </a:p>
          <a:p>
            <a:r>
              <a:rPr lang="ja-JP" altLang="en-US" sz="1200"/>
              <a:t>係る災害の発生及び拡大の防止等のための総合的な施策の</a:t>
            </a:r>
          </a:p>
          <a:p>
            <a:r>
              <a:rPr lang="ja-JP" altLang="en-US" sz="1200"/>
              <a:t>推進を図り、もつて石油コンビナート等特別防災区域に係る災害</a:t>
            </a:r>
          </a:p>
          <a:p>
            <a:r>
              <a:rPr lang="ja-JP" altLang="en-US" sz="1200"/>
              <a:t>から国民の生命、身体及び財産を保護することを目的とする。</a:t>
            </a:r>
          </a:p>
        </p:txBody>
      </p:sp>
      <p:sp>
        <p:nvSpPr>
          <p:cNvPr id="5128" name="Text Box 8"/>
          <p:cNvSpPr txBox="1">
            <a:spLocks noChangeArrowheads="1"/>
          </p:cNvSpPr>
          <p:nvPr/>
        </p:nvSpPr>
        <p:spPr bwMode="auto">
          <a:xfrm>
            <a:off x="755650" y="4398963"/>
            <a:ext cx="3200400" cy="669925"/>
          </a:xfrm>
          <a:prstGeom prst="rect">
            <a:avLst/>
          </a:prstGeom>
          <a:noFill/>
          <a:ln w="28575">
            <a:solidFill>
              <a:schemeClr val="tx1"/>
            </a:solidFill>
            <a:miter lim="800000"/>
            <a:headEnd/>
            <a:tailEnd/>
          </a:ln>
          <a:effectLst/>
        </p:spPr>
        <p:txBody>
          <a:bodyPr wrap="none">
            <a:spAutoFit/>
          </a:bodyPr>
          <a:lstStyle/>
          <a:p>
            <a:pPr algn="ctr"/>
            <a:r>
              <a:rPr lang="ja-JP" altLang="en-US"/>
              <a:t>石油コンビナート等災害防止法</a:t>
            </a:r>
            <a:br>
              <a:rPr lang="ja-JP" altLang="en-US"/>
            </a:br>
            <a:r>
              <a:rPr lang="ja-JP" altLang="en-US"/>
              <a:t>（昭和</a:t>
            </a:r>
            <a:r>
              <a:rPr lang="en-US" altLang="ja-JP"/>
              <a:t>50</a:t>
            </a:r>
            <a:r>
              <a:rPr lang="ja-JP" altLang="en-US"/>
              <a:t>年法</a:t>
            </a:r>
            <a:r>
              <a:rPr lang="en-US" altLang="ja-JP"/>
              <a:t>84</a:t>
            </a:r>
            <a:r>
              <a:rPr lang="ja-JP" altLang="en-US"/>
              <a:t>号）</a:t>
            </a:r>
          </a:p>
        </p:txBody>
      </p:sp>
      <p:sp>
        <p:nvSpPr>
          <p:cNvPr id="5129" name="Text Box 9"/>
          <p:cNvSpPr txBox="1">
            <a:spLocks noChangeArrowheads="1"/>
          </p:cNvSpPr>
          <p:nvPr/>
        </p:nvSpPr>
        <p:spPr bwMode="auto">
          <a:xfrm>
            <a:off x="4797425" y="2170113"/>
            <a:ext cx="4167188" cy="466725"/>
          </a:xfrm>
          <a:prstGeom prst="rect">
            <a:avLst/>
          </a:prstGeom>
          <a:noFill/>
          <a:ln w="9525">
            <a:solidFill>
              <a:schemeClr val="tx1"/>
            </a:solidFill>
            <a:prstDash val="dash"/>
            <a:miter lim="800000"/>
            <a:headEnd/>
            <a:tailEnd/>
          </a:ln>
          <a:effectLst/>
        </p:spPr>
        <p:txBody>
          <a:bodyPr wrap="none">
            <a:spAutoFit/>
          </a:bodyPr>
          <a:lstStyle/>
          <a:p>
            <a:r>
              <a:rPr lang="ja-JP" altLang="en-US" sz="1200"/>
              <a:t>指定行政機関　指定地方行政機関　指定公共機関　</a:t>
            </a:r>
          </a:p>
          <a:p>
            <a:r>
              <a:rPr lang="ja-JP" altLang="en-US" sz="1200"/>
              <a:t>指定地方公共機関　　災害対策基本法に規定するものをいう。</a:t>
            </a:r>
          </a:p>
        </p:txBody>
      </p:sp>
      <p:sp>
        <p:nvSpPr>
          <p:cNvPr id="5130" name="Text Box 10"/>
          <p:cNvSpPr txBox="1">
            <a:spLocks noChangeArrowheads="1"/>
          </p:cNvSpPr>
          <p:nvPr/>
        </p:nvSpPr>
        <p:spPr bwMode="auto">
          <a:xfrm>
            <a:off x="755650" y="2111375"/>
            <a:ext cx="2955925" cy="669925"/>
          </a:xfrm>
          <a:prstGeom prst="rect">
            <a:avLst/>
          </a:prstGeom>
          <a:noFill/>
          <a:ln w="28575">
            <a:solidFill>
              <a:schemeClr val="tx1"/>
            </a:solidFill>
            <a:miter lim="800000"/>
            <a:headEnd/>
            <a:tailEnd/>
          </a:ln>
          <a:effectLst/>
        </p:spPr>
        <p:txBody>
          <a:bodyPr wrap="none">
            <a:spAutoFit/>
          </a:bodyPr>
          <a:lstStyle/>
          <a:p>
            <a:pPr algn="ctr"/>
            <a:r>
              <a:rPr lang="ja-JP" altLang="en-US"/>
              <a:t>大規模地震対策特別措置法</a:t>
            </a:r>
            <a:br>
              <a:rPr lang="ja-JP" altLang="en-US"/>
            </a:br>
            <a:r>
              <a:rPr lang="ja-JP" altLang="en-US"/>
              <a:t>（昭和</a:t>
            </a:r>
            <a:r>
              <a:rPr lang="en-US" altLang="ja-JP"/>
              <a:t>53</a:t>
            </a:r>
            <a:r>
              <a:rPr lang="ja-JP" altLang="en-US"/>
              <a:t>法</a:t>
            </a:r>
            <a:r>
              <a:rPr lang="en-US" altLang="ja-JP"/>
              <a:t>73</a:t>
            </a:r>
            <a:r>
              <a:rPr lang="ja-JP" altLang="en-US"/>
              <a:t>号）</a:t>
            </a:r>
          </a:p>
        </p:txBody>
      </p:sp>
      <p:sp>
        <p:nvSpPr>
          <p:cNvPr id="5131" name="Text Box 11"/>
          <p:cNvSpPr txBox="1">
            <a:spLocks noChangeArrowheads="1"/>
          </p:cNvSpPr>
          <p:nvPr/>
        </p:nvSpPr>
        <p:spPr bwMode="auto">
          <a:xfrm>
            <a:off x="4714875" y="5583238"/>
            <a:ext cx="4011613" cy="1014412"/>
          </a:xfrm>
          <a:prstGeom prst="rect">
            <a:avLst/>
          </a:prstGeom>
          <a:noFill/>
          <a:ln w="9525">
            <a:solidFill>
              <a:schemeClr val="tx1"/>
            </a:solidFill>
            <a:prstDash val="dash"/>
            <a:miter lim="800000"/>
            <a:headEnd/>
            <a:tailEnd/>
          </a:ln>
          <a:effectLst/>
        </p:spPr>
        <p:txBody>
          <a:bodyPr wrap="none">
            <a:spAutoFit/>
          </a:bodyPr>
          <a:lstStyle/>
          <a:p>
            <a:r>
              <a:rPr lang="ja-JP" altLang="en-US" sz="1200"/>
              <a:t>核原料物質、核燃料物質及び原子炉の規制に関する法律、</a:t>
            </a:r>
          </a:p>
          <a:p>
            <a:r>
              <a:rPr lang="ja-JP" altLang="en-US" sz="1200"/>
              <a:t>災害対策基本法その他原子力災害の防止に関する法律と</a:t>
            </a:r>
          </a:p>
          <a:p>
            <a:r>
              <a:rPr lang="ja-JP" altLang="en-US" sz="1200" b="1">
                <a:solidFill>
                  <a:srgbClr val="FF0000"/>
                </a:solidFill>
              </a:rPr>
              <a:t>相まって</a:t>
            </a:r>
            <a:r>
              <a:rPr lang="ja-JP" altLang="en-US" sz="1200"/>
              <a:t>、原子力災害に対する対策の強化を図り、もって</a:t>
            </a:r>
          </a:p>
          <a:p>
            <a:r>
              <a:rPr lang="ja-JP" altLang="en-US" sz="1200"/>
              <a:t>原子力災害から国民の生命、身体及び財産を保護すること</a:t>
            </a:r>
          </a:p>
          <a:p>
            <a:r>
              <a:rPr lang="ja-JP" altLang="en-US" sz="1200"/>
              <a:t>を目的とする。</a:t>
            </a:r>
          </a:p>
        </p:txBody>
      </p:sp>
      <p:sp>
        <p:nvSpPr>
          <p:cNvPr id="5132" name="Text Box 12"/>
          <p:cNvSpPr txBox="1">
            <a:spLocks noChangeArrowheads="1"/>
          </p:cNvSpPr>
          <p:nvPr/>
        </p:nvSpPr>
        <p:spPr bwMode="auto">
          <a:xfrm>
            <a:off x="827088" y="5622925"/>
            <a:ext cx="2955925" cy="669925"/>
          </a:xfrm>
          <a:prstGeom prst="rect">
            <a:avLst/>
          </a:prstGeom>
          <a:noFill/>
          <a:ln w="28575">
            <a:solidFill>
              <a:schemeClr val="tx1"/>
            </a:solidFill>
            <a:miter lim="800000"/>
            <a:headEnd/>
            <a:tailEnd/>
          </a:ln>
          <a:effectLst/>
        </p:spPr>
        <p:txBody>
          <a:bodyPr wrap="none">
            <a:spAutoFit/>
          </a:bodyPr>
          <a:lstStyle/>
          <a:p>
            <a:pPr algn="ctr"/>
            <a:r>
              <a:rPr lang="ja-JP" altLang="en-US"/>
              <a:t>原子力災害対策特別措置法</a:t>
            </a:r>
            <a:br>
              <a:rPr lang="ja-JP" altLang="en-US"/>
            </a:br>
            <a:r>
              <a:rPr lang="ja-JP" altLang="en-US"/>
              <a:t>（平成</a:t>
            </a:r>
            <a:r>
              <a:rPr lang="en-US" altLang="ja-JP"/>
              <a:t>11</a:t>
            </a:r>
            <a:r>
              <a:rPr lang="ja-JP" altLang="en-US"/>
              <a:t>年法</a:t>
            </a:r>
            <a:r>
              <a:rPr lang="en-US" altLang="ja-JP"/>
              <a:t>156</a:t>
            </a:r>
            <a:r>
              <a:rPr lang="ja-JP" altLang="en-US"/>
              <a:t>号）</a:t>
            </a:r>
          </a:p>
        </p:txBody>
      </p:sp>
      <p:sp>
        <p:nvSpPr>
          <p:cNvPr id="5133" name="Text Box 13"/>
          <p:cNvSpPr txBox="1">
            <a:spLocks noChangeArrowheads="1"/>
          </p:cNvSpPr>
          <p:nvPr/>
        </p:nvSpPr>
        <p:spPr bwMode="auto">
          <a:xfrm>
            <a:off x="4870450" y="3101975"/>
            <a:ext cx="4022725" cy="831850"/>
          </a:xfrm>
          <a:prstGeom prst="rect">
            <a:avLst/>
          </a:prstGeom>
          <a:noFill/>
          <a:ln w="9525">
            <a:solidFill>
              <a:schemeClr val="tx1"/>
            </a:solidFill>
            <a:prstDash val="dash"/>
            <a:miter lim="800000"/>
            <a:headEnd/>
            <a:tailEnd/>
          </a:ln>
          <a:effectLst/>
        </p:spPr>
        <p:txBody>
          <a:bodyPr wrap="none">
            <a:spAutoFit/>
          </a:bodyPr>
          <a:lstStyle/>
          <a:p>
            <a:r>
              <a:rPr lang="ja-JP" altLang="en-US" sz="1200"/>
              <a:t>国及び地方公共団体は、自主防災組織（災害対策基本法の</a:t>
            </a:r>
          </a:p>
          <a:p>
            <a:r>
              <a:rPr lang="ja-JP" altLang="en-US" sz="1200"/>
              <a:t>自主防災組織をいう。）及びボランティアにより行われる国民</a:t>
            </a:r>
          </a:p>
          <a:p>
            <a:r>
              <a:rPr lang="ja-JP" altLang="en-US" sz="1200"/>
              <a:t>の保護のための措置に資するための自発的な活動に対し、</a:t>
            </a:r>
          </a:p>
          <a:p>
            <a:r>
              <a:rPr lang="ja-JP" altLang="en-US" sz="1200"/>
              <a:t>必要な支援を行うよう努めなければならない。</a:t>
            </a:r>
          </a:p>
        </p:txBody>
      </p:sp>
      <p:sp>
        <p:nvSpPr>
          <p:cNvPr id="5134" name="Text Box 14"/>
          <p:cNvSpPr txBox="1">
            <a:spLocks noChangeArrowheads="1"/>
          </p:cNvSpPr>
          <p:nvPr/>
        </p:nvSpPr>
        <p:spPr bwMode="auto">
          <a:xfrm>
            <a:off x="755650" y="3132138"/>
            <a:ext cx="3343275" cy="944562"/>
          </a:xfrm>
          <a:prstGeom prst="rect">
            <a:avLst/>
          </a:prstGeom>
          <a:noFill/>
          <a:ln w="28575">
            <a:solidFill>
              <a:schemeClr val="tx1"/>
            </a:solidFill>
            <a:miter lim="800000"/>
            <a:headEnd/>
            <a:tailEnd/>
          </a:ln>
          <a:effectLst/>
        </p:spPr>
        <p:txBody>
          <a:bodyPr wrap="none">
            <a:spAutoFit/>
          </a:bodyPr>
          <a:lstStyle/>
          <a:p>
            <a:pPr algn="ctr"/>
            <a:r>
              <a:rPr lang="ja-JP" altLang="en-US"/>
              <a:t>武力攻撃事態等における国民の</a:t>
            </a:r>
          </a:p>
          <a:p>
            <a:pPr algn="ctr"/>
            <a:r>
              <a:rPr lang="ja-JP" altLang="en-US"/>
              <a:t>保護のための措置に関する法律</a:t>
            </a:r>
          </a:p>
          <a:p>
            <a:pPr algn="ctr"/>
            <a:r>
              <a:rPr lang="ja-JP" altLang="en-US"/>
              <a:t>（平成</a:t>
            </a:r>
            <a:r>
              <a:rPr lang="en-US" altLang="ja-JP"/>
              <a:t>16</a:t>
            </a:r>
            <a:r>
              <a:rPr lang="ja-JP" altLang="en-US"/>
              <a:t>年法</a:t>
            </a:r>
            <a:r>
              <a:rPr lang="en-US" altLang="ja-JP"/>
              <a:t>112</a:t>
            </a:r>
            <a:r>
              <a:rPr lang="ja-JP" altLang="en-US"/>
              <a:t>号）</a:t>
            </a:r>
          </a:p>
        </p:txBody>
      </p:sp>
      <p:cxnSp>
        <p:nvCxnSpPr>
          <p:cNvPr id="5135" name="AutoShape 15"/>
          <p:cNvCxnSpPr>
            <a:cxnSpLocks noChangeShapeType="1"/>
            <a:stCxn id="5122" idx="1"/>
            <a:endCxn id="5126" idx="1"/>
          </p:cNvCxnSpPr>
          <p:nvPr/>
        </p:nvCxnSpPr>
        <p:spPr bwMode="auto">
          <a:xfrm rot="10800000" flipV="1">
            <a:off x="741363" y="441325"/>
            <a:ext cx="571500" cy="874713"/>
          </a:xfrm>
          <a:prstGeom prst="bentConnector3">
            <a:avLst>
              <a:gd name="adj1" fmla="val 137500"/>
            </a:avLst>
          </a:prstGeom>
          <a:noFill/>
          <a:ln w="9525">
            <a:solidFill>
              <a:schemeClr val="tx1"/>
            </a:solidFill>
            <a:miter lim="800000"/>
            <a:headEnd/>
            <a:tailEnd type="triangle" w="med" len="med"/>
          </a:ln>
          <a:effectLst/>
        </p:spPr>
      </p:cxnSp>
      <p:cxnSp>
        <p:nvCxnSpPr>
          <p:cNvPr id="5137" name="AutoShape 17"/>
          <p:cNvCxnSpPr>
            <a:cxnSpLocks noChangeShapeType="1"/>
            <a:stCxn id="5122" idx="1"/>
            <a:endCxn id="5130" idx="1"/>
          </p:cNvCxnSpPr>
          <p:nvPr/>
        </p:nvCxnSpPr>
        <p:spPr bwMode="auto">
          <a:xfrm rot="10800000" flipV="1">
            <a:off x="741363" y="441325"/>
            <a:ext cx="571500" cy="2005013"/>
          </a:xfrm>
          <a:prstGeom prst="bentConnector3">
            <a:avLst>
              <a:gd name="adj1" fmla="val 137500"/>
            </a:avLst>
          </a:prstGeom>
          <a:noFill/>
          <a:ln w="9525">
            <a:solidFill>
              <a:schemeClr val="tx1"/>
            </a:solidFill>
            <a:miter lim="800000"/>
            <a:headEnd/>
            <a:tailEnd type="triangle" w="med" len="med"/>
          </a:ln>
          <a:effectLst/>
        </p:spPr>
      </p:cxnSp>
      <p:cxnSp>
        <p:nvCxnSpPr>
          <p:cNvPr id="5139" name="AutoShape 19"/>
          <p:cNvCxnSpPr>
            <a:cxnSpLocks noChangeShapeType="1"/>
            <a:stCxn id="5122" idx="2"/>
            <a:endCxn id="5128" idx="3"/>
          </p:cNvCxnSpPr>
          <p:nvPr/>
        </p:nvCxnSpPr>
        <p:spPr bwMode="auto">
          <a:xfrm rot="5400000">
            <a:off x="2298700" y="2382838"/>
            <a:ext cx="4022725" cy="679450"/>
          </a:xfrm>
          <a:prstGeom prst="bentConnector2">
            <a:avLst/>
          </a:prstGeom>
          <a:noFill/>
          <a:ln w="9525">
            <a:solidFill>
              <a:schemeClr val="tx1"/>
            </a:solidFill>
            <a:miter lim="800000"/>
            <a:headEnd/>
            <a:tailEnd type="triangle" w="med" len="med"/>
          </a:ln>
          <a:effectLst/>
        </p:spPr>
      </p:cxnSp>
      <p:cxnSp>
        <p:nvCxnSpPr>
          <p:cNvPr id="5141" name="AutoShape 21"/>
          <p:cNvCxnSpPr>
            <a:cxnSpLocks noChangeShapeType="1"/>
            <a:stCxn id="5122" idx="2"/>
            <a:endCxn id="5132" idx="3"/>
          </p:cNvCxnSpPr>
          <p:nvPr/>
        </p:nvCxnSpPr>
        <p:spPr bwMode="auto">
          <a:xfrm rot="5400000">
            <a:off x="1600200" y="2908300"/>
            <a:ext cx="5246688" cy="852488"/>
          </a:xfrm>
          <a:prstGeom prst="bentConnector2">
            <a:avLst/>
          </a:prstGeom>
          <a:noFill/>
          <a:ln w="9525">
            <a:solidFill>
              <a:schemeClr val="tx1"/>
            </a:solidFill>
            <a:miter lim="800000"/>
            <a:headEnd type="triangle" w="med" len="med"/>
            <a:tailEnd type="triangle" w="med" len="med"/>
          </a:ln>
          <a:effectLst/>
        </p:spPr>
      </p:cxnSp>
      <p:cxnSp>
        <p:nvCxnSpPr>
          <p:cNvPr id="5142" name="AutoShape 22"/>
          <p:cNvCxnSpPr>
            <a:cxnSpLocks noChangeShapeType="1"/>
            <a:stCxn id="5122" idx="2"/>
            <a:endCxn id="5128" idx="3"/>
          </p:cNvCxnSpPr>
          <p:nvPr/>
        </p:nvCxnSpPr>
        <p:spPr bwMode="auto">
          <a:xfrm rot="5400000">
            <a:off x="2298700" y="2382838"/>
            <a:ext cx="4022725" cy="679450"/>
          </a:xfrm>
          <a:prstGeom prst="bentConnector2">
            <a:avLst/>
          </a:prstGeom>
          <a:noFill/>
          <a:ln w="9525">
            <a:solidFill>
              <a:schemeClr val="tx1"/>
            </a:solidFill>
            <a:miter lim="800000"/>
            <a:headEnd type="triangle" w="med" len="med"/>
            <a:tailEnd type="triangle" w="med" len="med"/>
          </a:ln>
          <a:effectLst/>
        </p:spPr>
      </p:cxnSp>
      <p:cxnSp>
        <p:nvCxnSpPr>
          <p:cNvPr id="5144" name="AutoShape 24"/>
          <p:cNvCxnSpPr>
            <a:cxnSpLocks noChangeShapeType="1"/>
            <a:stCxn id="5122" idx="0"/>
            <a:endCxn id="5134" idx="1"/>
          </p:cNvCxnSpPr>
          <p:nvPr/>
        </p:nvCxnSpPr>
        <p:spPr bwMode="auto">
          <a:xfrm rot="16200000" flipH="1" flipV="1">
            <a:off x="977901" y="-66675"/>
            <a:ext cx="3435350" cy="3908425"/>
          </a:xfrm>
          <a:prstGeom prst="bentConnector4">
            <a:avLst>
              <a:gd name="adj1" fmla="val -2130"/>
              <a:gd name="adj2" fmla="val 111491"/>
            </a:avLst>
          </a:prstGeom>
          <a:noFill/>
          <a:ln w="9525">
            <a:solidFill>
              <a:schemeClr val="tx1"/>
            </a:solidFill>
            <a:miter lim="800000"/>
            <a:headEnd/>
            <a:tailEnd type="triangle" w="med" len="med"/>
          </a:ln>
          <a:effectLst/>
        </p:spPr>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115888"/>
            <a:ext cx="8229600" cy="904875"/>
          </a:xfrm>
          <a:solidFill>
            <a:schemeClr val="accent5">
              <a:lumMod val="40000"/>
              <a:lumOff val="60000"/>
            </a:schemeClr>
          </a:solidFill>
          <a:ln>
            <a:solidFill>
              <a:schemeClr val="tx1"/>
            </a:solidFill>
          </a:ln>
        </p:spPr>
        <p:txBody>
          <a:bodyPr/>
          <a:lstStyle/>
          <a:p>
            <a:r>
              <a:rPr lang="ja-JP" altLang="en-US" dirty="0"/>
              <a:t>各種基本法の指針性の検証 </a:t>
            </a:r>
          </a:p>
        </p:txBody>
      </p:sp>
      <p:sp>
        <p:nvSpPr>
          <p:cNvPr id="49156" name="Rectangle 4"/>
          <p:cNvSpPr>
            <a:spLocks noChangeArrowheads="1"/>
          </p:cNvSpPr>
          <p:nvPr/>
        </p:nvSpPr>
        <p:spPr bwMode="auto">
          <a:xfrm>
            <a:off x="0" y="1179513"/>
            <a:ext cx="9144000" cy="0"/>
          </a:xfrm>
          <a:prstGeom prst="rect">
            <a:avLst/>
          </a:prstGeom>
          <a:noFill/>
          <a:ln w="9525">
            <a:noFill/>
            <a:miter lim="800000"/>
            <a:headEnd/>
            <a:tailEnd/>
          </a:ln>
          <a:effectLst/>
        </p:spPr>
        <p:txBody>
          <a:bodyPr wrap="none" anchor="ctr">
            <a:spAutoFit/>
          </a:bodyPr>
          <a:lstStyle/>
          <a:p>
            <a:endParaRPr lang="ja-JP" altLang="ja-JP"/>
          </a:p>
        </p:txBody>
      </p:sp>
      <p:graphicFrame>
        <p:nvGraphicFramePr>
          <p:cNvPr id="49525" name="Group 373"/>
          <p:cNvGraphicFramePr>
            <a:graphicFrameLocks noGrp="1"/>
          </p:cNvGraphicFramePr>
          <p:nvPr/>
        </p:nvGraphicFramePr>
        <p:xfrm>
          <a:off x="0" y="1179513"/>
          <a:ext cx="8964613" cy="5759134"/>
        </p:xfrm>
        <a:graphic>
          <a:graphicData uri="http://schemas.openxmlformats.org/drawingml/2006/table">
            <a:tbl>
              <a:tblPr/>
              <a:tblGrid>
                <a:gridCol w="1668463"/>
                <a:gridCol w="887412"/>
                <a:gridCol w="1008063"/>
                <a:gridCol w="3240087"/>
                <a:gridCol w="2160588"/>
              </a:tblGrid>
              <a:tr h="6905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法律名</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成立年</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引用</a:t>
                      </a:r>
                      <a:endPar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法律数</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国会委員会等論議数</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キーワード</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使用法律数</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8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災害対策基本法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1961</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33</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1124</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災害</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467</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00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原子力基本法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1955</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13</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1135</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原子力</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91</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8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中小企業基本法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1963</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12</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993</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中小企業</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230</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8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食品安全基本法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2003</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10</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162</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食品安全</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12</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8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教育基本法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1947</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9</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2864</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教育</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491</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8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住生活基本法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2006</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7</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126(</a:t>
                      </a: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住宅建設計画法含む</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住生活</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10(</a:t>
                      </a: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住宅</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203)</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8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森林･林業基本法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1964</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6</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482(</a:t>
                      </a: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林業基本法含む</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森林</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158</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00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障害者基本法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1970</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4</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280</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障害者</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198</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8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消費者基本法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1968</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2</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480(</a:t>
                      </a: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消費者保護基本法含む</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消費者</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103</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8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観光基本法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1963</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125(</a:t>
                      </a: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観光立国推進基本法含む</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観光</a:t>
                      </a:r>
                      <a:r>
                        <a:rPr kumimoji="1" lang="en-US" altLang="ja-JP" sz="16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68</a:t>
                      </a: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457200" y="1916113"/>
            <a:ext cx="8229600" cy="4392612"/>
          </a:xfrm>
          <a:ln>
            <a:solidFill>
              <a:schemeClr val="tx1"/>
            </a:solidFill>
          </a:ln>
        </p:spPr>
        <p:txBody>
          <a:bodyPr/>
          <a:lstStyle/>
          <a:p>
            <a:pPr eaLnBrk="1" hangingPunct="1"/>
            <a:r>
              <a:rPr lang="ja-JP" altLang="en-US" sz="3600" smtClean="0"/>
              <a:t>「地域」と「観光」は親和的</a:t>
            </a:r>
          </a:p>
          <a:p>
            <a:pPr eaLnBrk="1" hangingPunct="1"/>
            <a:r>
              <a:rPr lang="ja-JP" altLang="en-US" sz="3600" smtClean="0"/>
              <a:t>「政策」とは不協和　　均衡発展論</a:t>
            </a:r>
          </a:p>
          <a:p>
            <a:pPr eaLnBrk="1" hangingPunct="1"/>
            <a:r>
              <a:rPr lang="ja-JP" altLang="en-US" sz="3600" smtClean="0"/>
              <a:t>佐伯宗義</a:t>
            </a:r>
            <a:r>
              <a:rPr lang="en-US" altLang="ja-JP" sz="3600" smtClean="0"/>
              <a:t>(</a:t>
            </a:r>
            <a:r>
              <a:rPr lang="ja-JP" altLang="en-US" sz="3600" smtClean="0"/>
              <a:t>衆議院議員、富山地鉄社長として立山黒部アルペンルートを創発</a:t>
            </a:r>
            <a:r>
              <a:rPr lang="en-US" altLang="ja-JP" sz="3600" smtClean="0"/>
              <a:t>)</a:t>
            </a:r>
            <a:r>
              <a:rPr lang="ja-JP" altLang="en-US" sz="3600" smtClean="0"/>
              <a:t>は観光基本法に反対</a:t>
            </a:r>
            <a:endParaRPr lang="ja-JP" altLang="en-US" sz="3600" smtClean="0">
              <a:solidFill>
                <a:srgbClr val="000000"/>
              </a:solidFill>
            </a:endParaRPr>
          </a:p>
          <a:p>
            <a:pPr eaLnBrk="1" hangingPunct="1">
              <a:buFontTx/>
              <a:buNone/>
            </a:pPr>
            <a:r>
              <a:rPr lang="ja-JP" altLang="en-US" sz="3600" smtClean="0"/>
              <a:t>　　　　観光とは地域の</a:t>
            </a:r>
            <a:r>
              <a:rPr lang="ja-JP" altLang="en-US" sz="3600" smtClean="0">
                <a:solidFill>
                  <a:srgbClr val="FF0000"/>
                </a:solidFill>
              </a:rPr>
              <a:t>個性の発揮</a:t>
            </a:r>
          </a:p>
          <a:p>
            <a:pPr eaLnBrk="1" hangingPunct="1">
              <a:buFontTx/>
              <a:buNone/>
            </a:pPr>
            <a:r>
              <a:rPr lang="ja-JP" altLang="en-US" sz="3600" smtClean="0"/>
              <a:t>　　　　中央集権的基本法には反対</a:t>
            </a:r>
          </a:p>
        </p:txBody>
      </p:sp>
      <p:sp>
        <p:nvSpPr>
          <p:cNvPr id="5" name="タイトル 1"/>
          <p:cNvSpPr>
            <a:spLocks noGrp="1"/>
          </p:cNvSpPr>
          <p:nvPr>
            <p:ph type="title"/>
          </p:nvPr>
        </p:nvSpPr>
        <p:spPr>
          <a:solidFill>
            <a:srgbClr val="FFFF00"/>
          </a:solidFill>
          <a:ln w="57150">
            <a:solidFill>
              <a:schemeClr val="accent4"/>
            </a:solidFill>
          </a:ln>
        </p:spPr>
        <p:txBody>
          <a:bodyPr/>
          <a:lstStyle/>
          <a:p>
            <a:pPr>
              <a:defRPr/>
            </a:pPr>
            <a:r>
              <a:rPr lang="ja-JP" altLang="en-US" dirty="0" smtClean="0"/>
              <a:t>「地域」「観光」と「政策」</a:t>
            </a:r>
            <a:endParaRPr lang="ja-JP"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20000"/>
              <a:lumOff val="80000"/>
            </a:schemeClr>
          </a:solidFill>
          <a:ln>
            <a:solidFill>
              <a:schemeClr val="accent1"/>
            </a:solidFill>
          </a:ln>
        </p:spPr>
        <p:txBody>
          <a:bodyPr/>
          <a:lstStyle/>
          <a:p>
            <a:r>
              <a:rPr kumimoji="1" lang="ja-JP" altLang="en-US" dirty="0" smtClean="0"/>
              <a:t>中央集権規定の削除</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ja-JP" altLang="en-US" dirty="0" smtClean="0"/>
              <a:t>農業基本法、中小企業基本等に存在した中央集権規定（地方公共団体は国の政策を尊重する義務を規定）</a:t>
            </a:r>
            <a:r>
              <a:rPr lang="ja-JP" altLang="en-US" dirty="0" smtClean="0"/>
              <a:t>は、基本法の見直しの中で削除されていったが、個性を発揮しなければならないと佐伯宗義が主張した観光基本法だけがそのまま存続していた。</a:t>
            </a:r>
            <a:endParaRPr lang="en-US" altLang="ja-JP" dirty="0" smtClean="0"/>
          </a:p>
          <a:p>
            <a:r>
              <a:rPr kumimoji="1" lang="ja-JP" altLang="en-US" dirty="0" smtClean="0"/>
              <a:t>自由民主党と保守新党の合併を契機に、観光基本法の見直し機運が高まり、特に中央集権規定の削除は法律事項として重要視された。</a:t>
            </a:r>
            <a:endParaRPr kumimoji="1" lang="ja-JP"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1143000"/>
          </a:xfrm>
          <a:solidFill>
            <a:srgbClr val="FFFF00"/>
          </a:solidFill>
          <a:ln>
            <a:solidFill>
              <a:schemeClr val="accent1"/>
            </a:solidFill>
          </a:ln>
        </p:spPr>
        <p:txBody>
          <a:bodyPr>
            <a:normAutofit/>
          </a:bodyPr>
          <a:lstStyle/>
          <a:p>
            <a:r>
              <a:rPr lang="ja-JP" altLang="ja-JP" b="1" dirty="0" smtClean="0"/>
              <a:t>観光立国論等の展開</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fontScale="92500" lnSpcReduction="20000"/>
          </a:bodyPr>
          <a:lstStyle/>
          <a:p>
            <a:pPr>
              <a:buNone/>
            </a:pPr>
            <a:r>
              <a:rPr lang="ja-JP" altLang="en-US" dirty="0" smtClean="0"/>
              <a:t>●</a:t>
            </a:r>
            <a:r>
              <a:rPr lang="ja-JP" altLang="ja-JP" dirty="0" smtClean="0"/>
              <a:t>外貨獲得目的としての外客誘致理念が機能しなくなっている</a:t>
            </a:r>
            <a:endParaRPr lang="en-US" altLang="ja-JP" dirty="0" smtClean="0"/>
          </a:p>
          <a:p>
            <a:pPr>
              <a:buNone/>
            </a:pPr>
            <a:r>
              <a:rPr lang="ja-JP" altLang="en-US" dirty="0" smtClean="0"/>
              <a:t>●そのため</a:t>
            </a:r>
            <a:r>
              <a:rPr lang="ja-JP" altLang="ja-JP" dirty="0" smtClean="0"/>
              <a:t>国威発揚が強調される。観光立国推進基本法の前文において「我が国を来訪する外国人観光旅客数等の状況も、国際社会において我が国の占める地位にふさわしいものとはなっていない」</a:t>
            </a:r>
            <a:r>
              <a:rPr lang="en-US" altLang="ja-JP" dirty="0" smtClean="0"/>
              <a:t>(</a:t>
            </a:r>
            <a:r>
              <a:rPr lang="ja-JP" altLang="ja-JP" dirty="0" smtClean="0"/>
              <a:t>愛知和男衆議院議員案では「経済的地位」</a:t>
            </a:r>
            <a:r>
              <a:rPr lang="en-US" altLang="ja-JP" dirty="0" smtClean="0"/>
              <a:t>)</a:t>
            </a:r>
            <a:r>
              <a:rPr lang="ja-JP" altLang="ja-JP" dirty="0" smtClean="0"/>
              <a:t>とするのも一種のプライド論である。</a:t>
            </a:r>
          </a:p>
          <a:p>
            <a:pPr>
              <a:buNone/>
            </a:pPr>
            <a:r>
              <a:rPr lang="ja-JP" altLang="en-US" dirty="0" smtClean="0"/>
              <a:t>●</a:t>
            </a:r>
            <a:r>
              <a:rPr lang="ja-JP" altLang="ja-JP" dirty="0" smtClean="0"/>
              <a:t>国威発揚からの国際交流の促進も見方をかえれば一種の安全保障政策である。わが国外交政策に占める観光のウエイトが近年高まってきているのもこのことによる。多くの外国人に日本を認識してもらうことは外交政策上極めて有効である。</a:t>
            </a:r>
            <a:endParaRPr kumimoji="1" lang="ja-JP"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268760"/>
            <a:ext cx="8062664" cy="4464495"/>
          </a:xfrm>
          <a:solidFill>
            <a:srgbClr val="FFFF00"/>
          </a:solidFill>
          <a:ln w="57150">
            <a:solidFill>
              <a:schemeClr val="tx1"/>
            </a:solidFill>
          </a:ln>
        </p:spPr>
        <p:txBody>
          <a:bodyPr/>
          <a:lstStyle/>
          <a:p>
            <a:r>
              <a:rPr kumimoji="1" lang="ja-JP" altLang="en-US" dirty="0" smtClean="0"/>
              <a:t>観光基本法（中央集権規定）から</a:t>
            </a:r>
            <a:r>
              <a:rPr kumimoji="1" lang="en-US" altLang="ja-JP" dirty="0" smtClean="0"/>
              <a:t/>
            </a:r>
            <a:br>
              <a:rPr kumimoji="1" lang="en-US" altLang="ja-JP" dirty="0" smtClean="0"/>
            </a:br>
            <a:r>
              <a:rPr kumimoji="1" lang="ja-JP" altLang="en-US" dirty="0" smtClean="0"/>
              <a:t>観光立国推進基本法（地方自主性尊重）へ</a:t>
            </a:r>
            <a:endParaRPr kumimoji="1" lang="ja-JP"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solidFill>
            <a:srgbClr val="FFFF00"/>
          </a:solidFill>
          <a:ln>
            <a:solidFill>
              <a:schemeClr val="tx1"/>
            </a:solidFill>
          </a:ln>
        </p:spPr>
        <p:txBody>
          <a:bodyPr/>
          <a:lstStyle/>
          <a:p>
            <a:r>
              <a:rPr lang="ja-JP" altLang="en-US" dirty="0"/>
              <a:t>観光立国推進基本法前文</a:t>
            </a:r>
          </a:p>
        </p:txBody>
      </p:sp>
      <p:sp>
        <p:nvSpPr>
          <p:cNvPr id="56323" name="Rectangle 3"/>
          <p:cNvSpPr>
            <a:spLocks noGrp="1" noChangeArrowheads="1"/>
          </p:cNvSpPr>
          <p:nvPr>
            <p:ph type="body" idx="1"/>
          </p:nvPr>
        </p:nvSpPr>
        <p:spPr>
          <a:xfrm>
            <a:off x="457200" y="1600200"/>
            <a:ext cx="8229600" cy="5068888"/>
          </a:xfrm>
        </p:spPr>
        <p:txBody>
          <a:bodyPr/>
          <a:lstStyle/>
          <a:p>
            <a:r>
              <a:rPr lang="ja-JP" altLang="en-US" b="1"/>
              <a:t>我が国を来訪する外国人観光旅客数等の状況も、国際社会において我が国の占める</a:t>
            </a:r>
            <a:r>
              <a:rPr lang="ja-JP" altLang="en-US" b="1" u="sng"/>
              <a:t>地位</a:t>
            </a:r>
            <a:r>
              <a:rPr lang="ja-JP" altLang="en-US" b="1"/>
              <a:t>にふさわしいものとはなっていない。</a:t>
            </a:r>
            <a:r>
              <a:rPr lang="ja-JP" altLang="en-US"/>
              <a:t/>
            </a:r>
            <a:br>
              <a:rPr lang="ja-JP" altLang="en-US"/>
            </a:br>
            <a:endParaRPr lang="ja-JP" altLang="en-US"/>
          </a:p>
          <a:p>
            <a:r>
              <a:rPr lang="ja-JP" altLang="en-US"/>
              <a:t>　観光が・・・</a:t>
            </a:r>
            <a:r>
              <a:rPr lang="ja-JP" altLang="en-US" b="1" u="sng"/>
              <a:t>地域における創意工夫を生かした主体的な取組を尊重しつつ</a:t>
            </a:r>
            <a:r>
              <a:rPr lang="ja-JP" altLang="en-US"/>
              <a:t>、</a:t>
            </a:r>
            <a:r>
              <a:rPr lang="ja-JP" altLang="en-US" b="1" u="sng"/>
              <a:t>地域の住民が誇りと愛着を持つことのできる活力に満ちた地域社会の実現</a:t>
            </a:r>
            <a:r>
              <a:rPr lang="ja-JP" altLang="en-US"/>
              <a:t>を促進し、我が国固有の文化、歴史等に関する理解を深めるものとしてその意義を一層高める</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lang="ja-JP" altLang="ja-JP" dirty="0" smtClean="0"/>
              <a:t>政策目的と道具としての観光</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fontScale="92500"/>
          </a:bodyPr>
          <a:lstStyle/>
          <a:p>
            <a:r>
              <a:rPr lang="ja-JP" altLang="ja-JP" dirty="0" smtClean="0"/>
              <a:t>＊観光を利用し別の政策目的を実現</a:t>
            </a:r>
            <a:r>
              <a:rPr lang="ja-JP" altLang="en-US" dirty="0" smtClean="0"/>
              <a:t>（ポリシーロンダリング）</a:t>
            </a:r>
            <a:endParaRPr lang="ja-JP" altLang="ja-JP" dirty="0" smtClean="0"/>
          </a:p>
          <a:p>
            <a:r>
              <a:rPr lang="ja-JP" altLang="ja-JP" dirty="0" smtClean="0"/>
              <a:t>＊観光を抑制し別の政策目的を実現</a:t>
            </a:r>
          </a:p>
          <a:p>
            <a:r>
              <a:rPr lang="ja-JP" altLang="ja-JP" dirty="0" smtClean="0"/>
              <a:t>＊環境政策の目的達成には、 人を動かさないこと</a:t>
            </a:r>
            <a:r>
              <a:rPr lang="ja-JP" altLang="en-US" dirty="0" smtClean="0"/>
              <a:t>？</a:t>
            </a:r>
            <a:endParaRPr lang="ja-JP" altLang="ja-JP" dirty="0" smtClean="0"/>
          </a:p>
          <a:p>
            <a:pPr>
              <a:buNone/>
            </a:pPr>
            <a:r>
              <a:rPr lang="ja-JP" altLang="en-US" dirty="0" smtClean="0"/>
              <a:t>　　　　　　　　　　　　　　　　　　　　</a:t>
            </a:r>
            <a:r>
              <a:rPr lang="ja-JP" altLang="ja-JP" dirty="0" smtClean="0">
                <a:solidFill>
                  <a:srgbClr val="FF0000"/>
                </a:solidFill>
              </a:rPr>
              <a:t>エコツーリズムの矛盾</a:t>
            </a:r>
          </a:p>
          <a:p>
            <a:r>
              <a:rPr lang="ja-JP" altLang="ja-JP" dirty="0" smtClean="0">
                <a:solidFill>
                  <a:srgbClr val="FF0000"/>
                </a:solidFill>
              </a:rPr>
              <a:t>観光</a:t>
            </a:r>
            <a:r>
              <a:rPr lang="ja-JP" altLang="en-US" dirty="0" smtClean="0">
                <a:solidFill>
                  <a:srgbClr val="FF0000"/>
                </a:solidFill>
              </a:rPr>
              <a:t>が「</a:t>
            </a:r>
            <a:r>
              <a:rPr lang="ja-JP" altLang="ja-JP" dirty="0" smtClean="0">
                <a:solidFill>
                  <a:srgbClr val="FF0000"/>
                </a:solidFill>
              </a:rPr>
              <a:t>刺激</a:t>
            </a:r>
            <a:r>
              <a:rPr lang="ja-JP" altLang="en-US" dirty="0" smtClean="0">
                <a:solidFill>
                  <a:srgbClr val="FF0000"/>
                </a:solidFill>
              </a:rPr>
              <a:t>」</a:t>
            </a:r>
            <a:r>
              <a:rPr lang="ja-JP" altLang="ja-JP" dirty="0" smtClean="0">
                <a:solidFill>
                  <a:srgbClr val="FF0000"/>
                </a:solidFill>
              </a:rPr>
              <a:t>であれば、観光には政策目的が不在？</a:t>
            </a:r>
            <a:endParaRPr lang="en-US" altLang="ja-JP" dirty="0" smtClean="0">
              <a:solidFill>
                <a:srgbClr val="FF0000"/>
              </a:solidFill>
            </a:endParaRPr>
          </a:p>
          <a:p>
            <a:r>
              <a:rPr lang="ja-JP" altLang="en-US" dirty="0" smtClean="0"/>
              <a:t>「</a:t>
            </a:r>
            <a:r>
              <a:rPr lang="ja-JP" altLang="ja-JP" dirty="0" smtClean="0"/>
              <a:t>東京を世界有数の観光、学術都市にすれば、東京に対する戦略核攻撃のリスクは低下する</a:t>
            </a:r>
            <a:r>
              <a:rPr lang="ja-JP" altLang="en-US" dirty="0" smtClean="0"/>
              <a:t>」</a:t>
            </a:r>
            <a:r>
              <a:rPr lang="ja-JP" altLang="ja-JP" dirty="0" smtClean="0"/>
              <a:t>政策は安全保障政策である。戦前に満州で展開された観光を活用した帝国主義政策と同じである。</a:t>
            </a:r>
            <a:r>
              <a:rPr lang="en-US" altLang="ja-JP" dirty="0" smtClean="0"/>
              <a:t> </a:t>
            </a:r>
            <a:endParaRPr lang="ja-JP" altLang="ja-JP" dirty="0" smtClean="0"/>
          </a:p>
          <a:p>
            <a:endParaRPr lang="ja-JP" altLang="ja-JP" dirty="0" smtClean="0"/>
          </a:p>
          <a:p>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57808"/>
            <a:ext cx="8229600" cy="1143000"/>
          </a:xfrm>
          <a:solidFill>
            <a:srgbClr val="FFFF00"/>
          </a:solidFill>
        </p:spPr>
        <p:txBody>
          <a:bodyPr/>
          <a:lstStyle/>
          <a:p>
            <a:r>
              <a:rPr kumimoji="1" lang="ja-JP" altLang="en-US" dirty="0" smtClean="0"/>
              <a:t>第一回　観光政策と基本法</a:t>
            </a:r>
            <a:endParaRPr kumimoji="1" lang="ja-JP" altLang="en-US" dirty="0"/>
          </a:p>
        </p:txBody>
      </p:sp>
      <p:sp>
        <p:nvSpPr>
          <p:cNvPr id="3" name="コンテンツ プレースホルダ 2"/>
          <p:cNvSpPr>
            <a:spLocks noGrp="1"/>
          </p:cNvSpPr>
          <p:nvPr>
            <p:ph idx="1"/>
          </p:nvPr>
        </p:nvSpPr>
        <p:spPr>
          <a:xfrm>
            <a:off x="457200" y="2176264"/>
            <a:ext cx="8229600" cy="3052936"/>
          </a:xfrm>
        </p:spPr>
        <p:txBody>
          <a:bodyPr/>
          <a:lstStyle/>
          <a:p>
            <a:r>
              <a:rPr kumimoji="1" lang="ja-JP" altLang="en-US" dirty="0" smtClean="0"/>
              <a:t>観光政策とは何か</a:t>
            </a:r>
            <a:endParaRPr kumimoji="1" lang="en-US" altLang="ja-JP" dirty="0" smtClean="0"/>
          </a:p>
          <a:p>
            <a:r>
              <a:rPr lang="ja-JP" altLang="en-US" dirty="0" smtClean="0"/>
              <a:t>観光基本法は何故立法されたか。</a:t>
            </a:r>
            <a:endParaRPr lang="en-US" altLang="ja-JP" dirty="0" smtClean="0"/>
          </a:p>
          <a:p>
            <a:r>
              <a:rPr kumimoji="1" lang="ja-JP" altLang="en-US" dirty="0" smtClean="0"/>
              <a:t>観光基本法には何が問題として残されたか</a:t>
            </a:r>
            <a:endParaRPr kumimoji="1" lang="en-US" altLang="ja-JP" dirty="0" smtClean="0"/>
          </a:p>
          <a:p>
            <a:r>
              <a:rPr lang="ja-JP" altLang="en-US" dirty="0" smtClean="0"/>
              <a:t>観光立国推進基本法が何故制定されたか</a:t>
            </a:r>
            <a:endParaRPr lang="en-US" altLang="ja-JP" dirty="0" smtClean="0"/>
          </a:p>
          <a:p>
            <a:r>
              <a:rPr kumimoji="1" lang="ja-JP" altLang="en-US" dirty="0" smtClean="0"/>
              <a:t>今後の課題</a:t>
            </a:r>
            <a:endParaRPr kumimoji="1" lang="ja-JP"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w="57150">
            <a:solidFill>
              <a:schemeClr val="accent4"/>
            </a:solidFill>
          </a:ln>
        </p:spPr>
        <p:txBody>
          <a:bodyPr/>
          <a:lstStyle/>
          <a:p>
            <a:pPr>
              <a:defRPr/>
            </a:pPr>
            <a:r>
              <a:rPr lang="ja-JP" altLang="en-US" dirty="0" smtClean="0"/>
              <a:t>観光政策論</a:t>
            </a:r>
            <a:endParaRPr lang="ja-JP" altLang="en-US" dirty="0"/>
          </a:p>
        </p:txBody>
      </p:sp>
      <p:sp>
        <p:nvSpPr>
          <p:cNvPr id="17411" name="コンテンツ プレースホルダ 2"/>
          <p:cNvSpPr>
            <a:spLocks noGrp="1"/>
          </p:cNvSpPr>
          <p:nvPr>
            <p:ph idx="1"/>
          </p:nvPr>
        </p:nvSpPr>
        <p:spPr/>
        <p:txBody>
          <a:bodyPr/>
          <a:lstStyle/>
          <a:p>
            <a:r>
              <a:rPr lang="ja-JP" altLang="en-US" dirty="0" smtClean="0"/>
              <a:t>学の対象となる「観光」全体を構造的に説明する理論、論文が不在⇒政策論も構築不能</a:t>
            </a:r>
            <a:endParaRPr lang="en-US" altLang="ja-JP" dirty="0" smtClean="0"/>
          </a:p>
          <a:p>
            <a:pPr>
              <a:buFontTx/>
              <a:buNone/>
            </a:pPr>
            <a:r>
              <a:rPr lang="ja-JP" altLang="en-US" dirty="0" smtClean="0"/>
              <a:t>　</a:t>
            </a:r>
            <a:r>
              <a:rPr lang="ja-JP" altLang="en-US" dirty="0" smtClean="0">
                <a:solidFill>
                  <a:srgbClr val="FF0000"/>
                </a:solidFill>
              </a:rPr>
              <a:t>観光学会全体の反応がないのは期待外れ</a:t>
            </a:r>
            <a:endParaRPr lang="en-US" altLang="ja-JP" dirty="0" smtClean="0">
              <a:solidFill>
                <a:srgbClr val="FF0000"/>
              </a:solidFill>
            </a:endParaRPr>
          </a:p>
          <a:p>
            <a:pPr algn="ctr">
              <a:buFontTx/>
              <a:buNone/>
            </a:pPr>
            <a:r>
              <a:rPr lang="ja-JP" altLang="en-US" dirty="0" smtClean="0">
                <a:solidFill>
                  <a:srgbClr val="FF0000"/>
                </a:solidFill>
              </a:rPr>
              <a:t>　（観光学者の怠慢）</a:t>
            </a:r>
            <a:endParaRPr lang="en-US" altLang="ja-JP" dirty="0" smtClean="0">
              <a:solidFill>
                <a:srgbClr val="FF0000"/>
              </a:solidFill>
            </a:endParaRPr>
          </a:p>
          <a:p>
            <a:r>
              <a:rPr lang="ja-JP" altLang="en-US" dirty="0" smtClean="0"/>
              <a:t>政策が形となって表れている</a:t>
            </a:r>
            <a:r>
              <a:rPr lang="en-US" altLang="ja-JP" dirty="0" smtClean="0"/>
              <a:t>『</a:t>
            </a:r>
            <a:r>
              <a:rPr lang="ja-JP" altLang="en-US" dirty="0" smtClean="0"/>
              <a:t>制度</a:t>
            </a:r>
            <a:r>
              <a:rPr lang="en-US" altLang="ja-JP" dirty="0" smtClean="0"/>
              <a:t>』</a:t>
            </a:r>
            <a:r>
              <a:rPr lang="ja-JP" altLang="en-US" dirty="0" smtClean="0"/>
              <a:t>から観光をアプローチせざるを得ない</a:t>
            </a:r>
            <a:endParaRPr lang="en-US" altLang="ja-JP" dirty="0" smtClean="0"/>
          </a:p>
          <a:p>
            <a:endParaRPr lang="ja-JP" altLang="en-US" sz="2500"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498178"/>
          </a:xfrm>
          <a:solidFill>
            <a:schemeClr val="accent5">
              <a:lumMod val="20000"/>
              <a:lumOff val="80000"/>
            </a:schemeClr>
          </a:solidFill>
          <a:ln w="57150">
            <a:solidFill>
              <a:schemeClr val="tx1"/>
            </a:solidFill>
          </a:ln>
        </p:spPr>
        <p:txBody>
          <a:bodyPr>
            <a:normAutofit/>
          </a:bodyPr>
          <a:lstStyle/>
          <a:p>
            <a:pPr>
              <a:defRPr/>
            </a:pPr>
            <a:r>
              <a:rPr lang="ja-JP" altLang="ja-JP" b="1" dirty="0" smtClean="0"/>
              <a:t>「伝統的経済学」対「神経経済学」</a:t>
            </a:r>
            <a:r>
              <a:rPr lang="en-US" altLang="ja-JP" b="1" dirty="0" smtClean="0"/>
              <a:t/>
            </a:r>
            <a:br>
              <a:rPr lang="en-US" altLang="ja-JP" b="1" dirty="0" smtClean="0"/>
            </a:br>
            <a:r>
              <a:rPr lang="ja-JP" altLang="ja-JP" dirty="0" smtClean="0"/>
              <a:t>（松島斉　東京大学教授）</a:t>
            </a:r>
            <a:endParaRPr lang="ja-JP" altLang="en-US" dirty="0"/>
          </a:p>
        </p:txBody>
      </p:sp>
      <p:sp>
        <p:nvSpPr>
          <p:cNvPr id="3" name="コンテンツ プレースホルダ 2"/>
          <p:cNvSpPr>
            <a:spLocks noGrp="1"/>
          </p:cNvSpPr>
          <p:nvPr>
            <p:ph idx="1"/>
          </p:nvPr>
        </p:nvSpPr>
        <p:spPr>
          <a:xfrm>
            <a:off x="0" y="1916832"/>
            <a:ext cx="8964488" cy="4941168"/>
          </a:xfrm>
        </p:spPr>
        <p:txBody>
          <a:bodyPr>
            <a:normAutofit/>
          </a:bodyPr>
          <a:lstStyle/>
          <a:p>
            <a:pPr>
              <a:defRPr/>
            </a:pPr>
            <a:r>
              <a:rPr lang="ja-JP" altLang="ja-JP" b="1" dirty="0" smtClean="0"/>
              <a:t>「神経経済学」</a:t>
            </a:r>
            <a:r>
              <a:rPr lang="ja-JP" altLang="en-US" b="1" dirty="0" smtClean="0"/>
              <a:t>　</a:t>
            </a:r>
            <a:endParaRPr lang="en-US" altLang="ja-JP" b="1" dirty="0" smtClean="0"/>
          </a:p>
          <a:p>
            <a:pPr>
              <a:buNone/>
              <a:defRPr/>
            </a:pPr>
            <a:r>
              <a:rPr lang="ja-JP" altLang="en-US" b="1" dirty="0" smtClean="0"/>
              <a:t>　◎</a:t>
            </a:r>
            <a:r>
              <a:rPr lang="ja-JP" altLang="ja-JP" dirty="0" smtClean="0"/>
              <a:t>機能的磁気共鳴画像装置（</a:t>
            </a:r>
            <a:r>
              <a:rPr lang="en-US" altLang="ja-JP" dirty="0" err="1" smtClean="0"/>
              <a:t>fMRI</a:t>
            </a:r>
            <a:r>
              <a:rPr lang="ja-JP" altLang="ja-JP" dirty="0" smtClean="0"/>
              <a:t>）</a:t>
            </a:r>
            <a:r>
              <a:rPr lang="ja-JP" altLang="en-US" dirty="0" smtClean="0"/>
              <a:t>等</a:t>
            </a:r>
            <a:r>
              <a:rPr lang="ja-JP" altLang="ja-JP" dirty="0" smtClean="0"/>
              <a:t>を</a:t>
            </a:r>
            <a:r>
              <a:rPr lang="ja-JP" altLang="en-US" dirty="0" smtClean="0"/>
              <a:t>使用</a:t>
            </a:r>
            <a:endParaRPr lang="en-US" altLang="ja-JP" dirty="0" smtClean="0"/>
          </a:p>
          <a:p>
            <a:pPr>
              <a:buNone/>
              <a:defRPr/>
            </a:pPr>
            <a:r>
              <a:rPr lang="ja-JP" altLang="en-US" dirty="0" smtClean="0"/>
              <a:t>　◎</a:t>
            </a:r>
            <a:r>
              <a:rPr lang="ja-JP" altLang="ja-JP" dirty="0" smtClean="0"/>
              <a:t>神経科学的手法で個人の経済活動での心理的・生理的プロセスを解明</a:t>
            </a:r>
            <a:r>
              <a:rPr lang="ja-JP" altLang="en-US" dirty="0" smtClean="0"/>
              <a:t>　</a:t>
            </a:r>
            <a:endParaRPr lang="en-US" altLang="ja-JP" dirty="0" smtClean="0"/>
          </a:p>
          <a:p>
            <a:pPr>
              <a:buNone/>
              <a:defRPr/>
            </a:pPr>
            <a:r>
              <a:rPr lang="ja-JP" altLang="en-US" dirty="0" smtClean="0">
                <a:solidFill>
                  <a:srgbClr val="FF0000"/>
                </a:solidFill>
              </a:rPr>
              <a:t>　◎</a:t>
            </a:r>
            <a:r>
              <a:rPr lang="ja-JP" altLang="ja-JP" dirty="0" smtClean="0">
                <a:solidFill>
                  <a:srgbClr val="FF0000"/>
                </a:solidFill>
              </a:rPr>
              <a:t>快楽という抽象概念を評価基準</a:t>
            </a:r>
            <a:r>
              <a:rPr lang="ja-JP" altLang="ja-JP" dirty="0" smtClean="0"/>
              <a:t>にしようとする　</a:t>
            </a:r>
          </a:p>
          <a:p>
            <a:pPr>
              <a:defRPr/>
            </a:pPr>
            <a:r>
              <a:rPr lang="ja-JP" altLang="en-US" dirty="0" smtClean="0"/>
              <a:t>「</a:t>
            </a:r>
            <a:r>
              <a:rPr lang="ja-JP" altLang="ja-JP" dirty="0" smtClean="0"/>
              <a:t>伝統的経済学</a:t>
            </a:r>
            <a:r>
              <a:rPr lang="ja-JP" altLang="en-US" dirty="0" smtClean="0"/>
              <a:t>」</a:t>
            </a:r>
            <a:r>
              <a:rPr lang="ja-JP" altLang="ja-JP" dirty="0" smtClean="0"/>
              <a:t>　</a:t>
            </a:r>
            <a:endParaRPr lang="en-US" altLang="ja-JP" dirty="0" smtClean="0"/>
          </a:p>
          <a:p>
            <a:pPr>
              <a:buNone/>
              <a:defRPr/>
            </a:pPr>
            <a:r>
              <a:rPr lang="ja-JP" altLang="en-US" dirty="0" smtClean="0"/>
              <a:t>　◎</a:t>
            </a:r>
            <a:r>
              <a:rPr lang="ja-JP" altLang="ja-JP" dirty="0" smtClean="0"/>
              <a:t>経済活動における</a:t>
            </a:r>
            <a:r>
              <a:rPr lang="ja-JP" altLang="en-US" dirty="0" smtClean="0"/>
              <a:t>「</a:t>
            </a:r>
            <a:r>
              <a:rPr lang="ja-JP" altLang="ja-JP" dirty="0" smtClean="0"/>
              <a:t>選択</a:t>
            </a:r>
            <a:r>
              <a:rPr lang="ja-JP" altLang="en-US" dirty="0" smtClean="0"/>
              <a:t>」</a:t>
            </a:r>
            <a:r>
              <a:rPr lang="ja-JP" altLang="ja-JP" dirty="0" smtClean="0"/>
              <a:t>パターンを解明する学問</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476672"/>
            <a:ext cx="8229600" cy="5649491"/>
          </a:xfrm>
        </p:spPr>
        <p:txBody>
          <a:bodyPr/>
          <a:lstStyle/>
          <a:p>
            <a:pPr>
              <a:buNone/>
              <a:defRPr/>
            </a:pPr>
            <a:r>
              <a:rPr lang="ja-JP" altLang="en-US" dirty="0" smtClean="0"/>
              <a:t>●　</a:t>
            </a:r>
            <a:r>
              <a:rPr lang="ja-JP" altLang="ja-JP" dirty="0" smtClean="0"/>
              <a:t>個人の欲する</a:t>
            </a:r>
            <a:r>
              <a:rPr lang="ja-JP" altLang="ja-JP" dirty="0" smtClean="0">
                <a:solidFill>
                  <a:srgbClr val="FF0000"/>
                </a:solidFill>
              </a:rPr>
              <a:t>選択</a:t>
            </a:r>
            <a:r>
              <a:rPr lang="ja-JP" altLang="ja-JP" dirty="0" smtClean="0"/>
              <a:t>は、高い快楽の達成と一致しない</a:t>
            </a:r>
          </a:p>
          <a:p>
            <a:pPr>
              <a:buNone/>
              <a:defRPr/>
            </a:pPr>
            <a:r>
              <a:rPr lang="ja-JP" altLang="en-US" dirty="0" smtClean="0">
                <a:solidFill>
                  <a:srgbClr val="FF0000"/>
                </a:solidFill>
              </a:rPr>
              <a:t>●　</a:t>
            </a:r>
            <a:r>
              <a:rPr lang="ja-JP" altLang="ja-JP" dirty="0" smtClean="0">
                <a:solidFill>
                  <a:srgbClr val="FF0000"/>
                </a:solidFill>
              </a:rPr>
              <a:t>選択</a:t>
            </a:r>
            <a:r>
              <a:rPr lang="ja-JP" altLang="ja-JP" dirty="0" smtClean="0"/>
              <a:t>と</a:t>
            </a:r>
            <a:r>
              <a:rPr lang="ja-JP" altLang="ja-JP" dirty="0" smtClean="0">
                <a:solidFill>
                  <a:srgbClr val="FF0000"/>
                </a:solidFill>
              </a:rPr>
              <a:t>快楽</a:t>
            </a:r>
            <a:r>
              <a:rPr lang="ja-JP" altLang="ja-JP" dirty="0" smtClean="0"/>
              <a:t>は関連する</a:t>
            </a:r>
            <a:r>
              <a:rPr lang="ja-JP" altLang="ja-JP" dirty="0" smtClean="0">
                <a:solidFill>
                  <a:srgbClr val="FF0000"/>
                </a:solidFill>
              </a:rPr>
              <a:t>脳の部位が異なる</a:t>
            </a:r>
            <a:r>
              <a:rPr lang="ja-JP" altLang="ja-JP" dirty="0" smtClean="0"/>
              <a:t>ため、区別して取り扱う必要がある</a:t>
            </a:r>
          </a:p>
          <a:p>
            <a:pPr>
              <a:buNone/>
              <a:defRPr/>
            </a:pPr>
            <a:r>
              <a:rPr lang="ja-JP" altLang="en-US" dirty="0" smtClean="0"/>
              <a:t>●　</a:t>
            </a:r>
            <a:r>
              <a:rPr lang="ja-JP" altLang="ja-JP" dirty="0" smtClean="0"/>
              <a:t>いずれ神経科学の発展で</a:t>
            </a:r>
            <a:r>
              <a:rPr lang="ja-JP" altLang="ja-JP" dirty="0" smtClean="0">
                <a:solidFill>
                  <a:srgbClr val="FF0000"/>
                </a:solidFill>
              </a:rPr>
              <a:t>快楽を脳から直接測定できるようになれば</a:t>
            </a:r>
            <a:r>
              <a:rPr lang="ja-JP" altLang="ja-JP" dirty="0" smtClean="0"/>
              <a:t>、</a:t>
            </a:r>
            <a:r>
              <a:rPr lang="ja-JP" altLang="ja-JP" dirty="0" smtClean="0">
                <a:solidFill>
                  <a:srgbClr val="FF0000"/>
                </a:solidFill>
              </a:rPr>
              <a:t>個人の選択を快楽の代用物として経済厚生に使う必要はなくなる</a:t>
            </a:r>
            <a:r>
              <a:rPr lang="ja-JP" altLang="ja-JP" dirty="0" smtClean="0"/>
              <a:t>ので、主流派経済学のような「</a:t>
            </a:r>
            <a:r>
              <a:rPr lang="ja-JP" altLang="ja-JP" dirty="0" smtClean="0">
                <a:solidFill>
                  <a:srgbClr val="FF0000"/>
                </a:solidFill>
              </a:rPr>
              <a:t>選択の自由のための学問</a:t>
            </a:r>
            <a:r>
              <a:rPr lang="ja-JP" altLang="ja-JP" dirty="0" smtClean="0"/>
              <a:t>」は不必要だと主張する</a:t>
            </a:r>
          </a:p>
          <a:p>
            <a:endParaRPr kumimoji="1" lang="ja-JP"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88640"/>
            <a:ext cx="8435280" cy="6336704"/>
          </a:xfrm>
        </p:spPr>
        <p:txBody>
          <a:bodyPr>
            <a:normAutofit lnSpcReduction="10000"/>
          </a:bodyPr>
          <a:lstStyle/>
          <a:p>
            <a:pPr>
              <a:buNone/>
              <a:defRPr/>
            </a:pPr>
            <a:r>
              <a:rPr lang="ja-JP" altLang="en-US" dirty="0" smtClean="0"/>
              <a:t>●　</a:t>
            </a:r>
            <a:r>
              <a:rPr lang="ja-JP" altLang="ja-JP" dirty="0" smtClean="0"/>
              <a:t>主流派経済学でいう個人の選択の自由は、一方で他人の利害と衝突する危険をはらむ。そこで各人の</a:t>
            </a:r>
            <a:r>
              <a:rPr lang="ja-JP" altLang="ja-JP" dirty="0" smtClean="0">
                <a:solidFill>
                  <a:srgbClr val="FF0000"/>
                </a:solidFill>
              </a:rPr>
              <a:t>選択の範囲を制度で規定</a:t>
            </a:r>
            <a:r>
              <a:rPr lang="ja-JP" altLang="ja-JP" dirty="0" smtClean="0"/>
              <a:t>する必要が出てくる。つまり主流派経済学では制度という概念が極めて重要で、高い厚生経済を実現する</a:t>
            </a:r>
            <a:r>
              <a:rPr lang="ja-JP" altLang="ja-JP" dirty="0" smtClean="0">
                <a:solidFill>
                  <a:srgbClr val="FF0000"/>
                </a:solidFill>
              </a:rPr>
              <a:t>政策提言は制度設計</a:t>
            </a:r>
            <a:r>
              <a:rPr lang="ja-JP" altLang="ja-JP" dirty="0" smtClean="0"/>
              <a:t>としてなされる。</a:t>
            </a:r>
          </a:p>
          <a:p>
            <a:pPr>
              <a:buNone/>
              <a:defRPr/>
            </a:pPr>
            <a:r>
              <a:rPr lang="ja-JP" altLang="en-US" dirty="0" smtClean="0"/>
              <a:t>●　</a:t>
            </a:r>
            <a:r>
              <a:rPr lang="ja-JP" altLang="ja-JP" dirty="0" smtClean="0"/>
              <a:t>神経経済学は</a:t>
            </a:r>
            <a:r>
              <a:rPr lang="ja-JP" altLang="ja-JP" dirty="0" smtClean="0">
                <a:solidFill>
                  <a:srgbClr val="FF0000"/>
                </a:solidFill>
              </a:rPr>
              <a:t>選択の自由を考慮しない</a:t>
            </a:r>
            <a:r>
              <a:rPr lang="ja-JP" altLang="ja-JP" dirty="0" smtClean="0"/>
              <a:t>ので、制度設計の理念も排除し個人の心理的・生理的プロセスの中に直接的問題解決の所在を求める。このため神経経済学の政策提言は、能のデータから快楽の指標を割り出し、適切な快楽水準を達成する選択をするように、いわば「</a:t>
            </a:r>
            <a:r>
              <a:rPr lang="ja-JP" altLang="ja-JP" dirty="0" smtClean="0">
                <a:solidFill>
                  <a:srgbClr val="FF0000"/>
                </a:solidFill>
              </a:rPr>
              <a:t>セラピスト</a:t>
            </a:r>
            <a:r>
              <a:rPr lang="ja-JP" altLang="ja-JP" dirty="0" smtClean="0"/>
              <a:t>」として本人を説得する形をとる。</a:t>
            </a:r>
          </a:p>
          <a:p>
            <a:pPr>
              <a:defRPr/>
            </a:pPr>
            <a:endParaRPr lang="ja-JP" altLang="en-US" dirty="0" smtClean="0"/>
          </a:p>
          <a:p>
            <a:endParaRPr kumimoji="1" lang="ja-JP"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274638"/>
            <a:ext cx="8964488" cy="1143000"/>
          </a:xfrm>
          <a:ln w="57150">
            <a:solidFill>
              <a:schemeClr val="tx1">
                <a:lumMod val="95000"/>
                <a:lumOff val="5000"/>
              </a:schemeClr>
            </a:solidFill>
          </a:ln>
        </p:spPr>
        <p:txBody>
          <a:bodyPr/>
          <a:lstStyle/>
          <a:p>
            <a:r>
              <a:rPr lang="ja-JP" altLang="ja-JP" b="1" dirty="0" smtClean="0"/>
              <a:t>（「観光政策論」対「非観光政策論」）</a:t>
            </a:r>
            <a:endParaRPr kumimoji="1" lang="ja-JP" altLang="en-US" dirty="0"/>
          </a:p>
        </p:txBody>
      </p:sp>
      <p:sp>
        <p:nvSpPr>
          <p:cNvPr id="3" name="コンテンツ プレースホルダ 2"/>
          <p:cNvSpPr>
            <a:spLocks noGrp="1"/>
          </p:cNvSpPr>
          <p:nvPr>
            <p:ph idx="1"/>
          </p:nvPr>
        </p:nvSpPr>
        <p:spPr>
          <a:xfrm>
            <a:off x="457200" y="1888232"/>
            <a:ext cx="8229600" cy="2836912"/>
          </a:xfrm>
        </p:spPr>
        <p:txBody>
          <a:bodyPr>
            <a:normAutofit fontScale="92500" lnSpcReduction="10000"/>
          </a:bodyPr>
          <a:lstStyle/>
          <a:p>
            <a:pPr>
              <a:defRPr/>
            </a:pPr>
            <a:r>
              <a:rPr lang="ja-JP" altLang="ja-JP" dirty="0" smtClean="0"/>
              <a:t>観光学は、経済学と比較すれば、</a:t>
            </a:r>
            <a:r>
              <a:rPr lang="ja-JP" altLang="ja-JP" dirty="0" smtClean="0">
                <a:solidFill>
                  <a:srgbClr val="FF0000"/>
                </a:solidFill>
              </a:rPr>
              <a:t>制度設計から解放されている点</a:t>
            </a:r>
            <a:r>
              <a:rPr lang="ja-JP" altLang="ja-JP" dirty="0" smtClean="0"/>
              <a:t>で、対立はない。</a:t>
            </a:r>
          </a:p>
          <a:p>
            <a:pPr>
              <a:defRPr/>
            </a:pPr>
            <a:r>
              <a:rPr lang="ja-JP" altLang="ja-JP" dirty="0" smtClean="0"/>
              <a:t>快楽水準の達成が前面に出てくる。刺激がキーワード</a:t>
            </a:r>
          </a:p>
          <a:p>
            <a:pPr>
              <a:defRPr/>
            </a:pPr>
            <a:r>
              <a:rPr lang="ja-JP" altLang="ja-JP" dirty="0" smtClean="0"/>
              <a:t>観光</a:t>
            </a:r>
            <a:r>
              <a:rPr lang="ja-JP" altLang="en-US" dirty="0" smtClean="0"/>
              <a:t>学</a:t>
            </a:r>
            <a:r>
              <a:rPr lang="ja-JP" altLang="ja-JP" dirty="0" smtClean="0"/>
              <a:t>はセラピスト</a:t>
            </a:r>
            <a:r>
              <a:rPr lang="ja-JP" altLang="en-US" dirty="0" smtClean="0"/>
              <a:t>であるが、観光政策論は制度設計</a:t>
            </a:r>
            <a:endParaRPr lang="ja-JP" altLang="ja-JP" dirty="0" smtClean="0"/>
          </a:p>
          <a:p>
            <a:endParaRPr kumimoji="1" lang="ja-JP"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3" name="Rectangle 5"/>
          <p:cNvSpPr>
            <a:spLocks noChangeArrowheads="1"/>
          </p:cNvSpPr>
          <p:nvPr/>
        </p:nvSpPr>
        <p:spPr bwMode="auto">
          <a:xfrm>
            <a:off x="0" y="2105025"/>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53252" name="Object 4"/>
          <p:cNvGraphicFramePr>
            <a:graphicFrameLocks noChangeAspect="1"/>
          </p:cNvGraphicFramePr>
          <p:nvPr/>
        </p:nvGraphicFramePr>
        <p:xfrm>
          <a:off x="0" y="1335088"/>
          <a:ext cx="9144000" cy="5465762"/>
        </p:xfrm>
        <a:graphic>
          <a:graphicData uri="http://schemas.openxmlformats.org/presentationml/2006/ole">
            <p:oleObj spid="_x0000_s3074" name="スライド" r:id="rId4" imgW="4354166" imgH="3266048" progId="PowerPoint.Slide.8">
              <p:embed/>
            </p:oleObj>
          </a:graphicData>
        </a:graphic>
      </p:graphicFrame>
      <p:sp>
        <p:nvSpPr>
          <p:cNvPr id="53250" name="Rectangle 2"/>
          <p:cNvSpPr>
            <a:spLocks noGrp="1" noChangeArrowheads="1"/>
          </p:cNvSpPr>
          <p:nvPr>
            <p:ph type="title"/>
          </p:nvPr>
        </p:nvSpPr>
        <p:spPr>
          <a:solidFill>
            <a:schemeClr val="accent6">
              <a:lumMod val="40000"/>
              <a:lumOff val="60000"/>
            </a:schemeClr>
          </a:solidFill>
          <a:ln>
            <a:solidFill>
              <a:schemeClr val="tx1"/>
            </a:solidFill>
          </a:ln>
        </p:spPr>
        <p:txBody>
          <a:bodyPr>
            <a:normAutofit fontScale="90000"/>
          </a:bodyPr>
          <a:lstStyle/>
          <a:p>
            <a:r>
              <a:rPr lang="ja-JP" altLang="en-US" sz="4000" b="1" dirty="0"/>
              <a:t>観光関係法制度における</a:t>
            </a:r>
            <a:br>
              <a:rPr lang="ja-JP" altLang="en-US" sz="4000" b="1" dirty="0"/>
            </a:br>
            <a:r>
              <a:rPr lang="ja-JP" altLang="en-US" sz="4000" b="1" dirty="0"/>
              <a:t>日常と非日常の接近</a:t>
            </a:r>
            <a:r>
              <a:rPr lang="en-US" altLang="ja-JP" sz="4000" b="1" dirty="0"/>
              <a:t>(</a:t>
            </a:r>
            <a:r>
              <a:rPr lang="ja-JP" altLang="en-US" sz="4000" b="1" dirty="0"/>
              <a:t>検証</a:t>
            </a:r>
            <a:r>
              <a:rPr lang="en-US" altLang="ja-JP" sz="4000" b="1" dirty="0"/>
              <a:t>)</a:t>
            </a:r>
            <a:r>
              <a:rPr lang="en-US" altLang="ja-JP" sz="4000" dirty="0"/>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5"/>
          <p:cNvSpPr>
            <a:spLocks noChangeArrowheads="1"/>
          </p:cNvSpPr>
          <p:nvPr/>
        </p:nvSpPr>
        <p:spPr bwMode="auto">
          <a:xfrm>
            <a:off x="0" y="2190750"/>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50180" name="Object 4"/>
          <p:cNvGraphicFramePr>
            <a:graphicFrameLocks noChangeAspect="1"/>
          </p:cNvGraphicFramePr>
          <p:nvPr/>
        </p:nvGraphicFramePr>
        <p:xfrm>
          <a:off x="0" y="1052513"/>
          <a:ext cx="8964613" cy="5768975"/>
        </p:xfrm>
        <a:graphic>
          <a:graphicData uri="http://schemas.openxmlformats.org/presentationml/2006/ole">
            <p:oleObj spid="_x0000_s4098" name="スライド" r:id="rId4" imgW="4562811" imgH="3422772" progId="PowerPoint.Slide.8">
              <p:embed/>
            </p:oleObj>
          </a:graphicData>
        </a:graphic>
      </p:graphicFrame>
      <p:sp>
        <p:nvSpPr>
          <p:cNvPr id="50178" name="Rectangle 2"/>
          <p:cNvSpPr>
            <a:spLocks noGrp="1" noChangeArrowheads="1"/>
          </p:cNvSpPr>
          <p:nvPr>
            <p:ph type="title"/>
          </p:nvPr>
        </p:nvSpPr>
        <p:spPr>
          <a:solidFill>
            <a:schemeClr val="accent6">
              <a:lumMod val="40000"/>
              <a:lumOff val="60000"/>
            </a:schemeClr>
          </a:solidFill>
          <a:ln>
            <a:solidFill>
              <a:schemeClr val="tx1"/>
            </a:solidFill>
          </a:ln>
        </p:spPr>
        <p:txBody>
          <a:bodyPr/>
          <a:lstStyle/>
          <a:p>
            <a:r>
              <a:rPr lang="ja-JP" altLang="en-US" sz="4000" dirty="0"/>
              <a:t>規範性の前提となる観光概念の変化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ln>
            <a:solidFill>
              <a:schemeClr val="tx1"/>
            </a:solidFill>
          </a:ln>
        </p:spPr>
        <p:txBody>
          <a:bodyPr/>
          <a:lstStyle/>
          <a:p>
            <a:r>
              <a:rPr lang="ja-JP" altLang="en-US" dirty="0" smtClean="0"/>
              <a:t>結論　人流制度への収斂</a:t>
            </a:r>
            <a:endParaRPr lang="ja-JP" altLang="en-US" dirty="0"/>
          </a:p>
        </p:txBody>
      </p:sp>
      <p:sp>
        <p:nvSpPr>
          <p:cNvPr id="52231" name="Rectangle 7"/>
          <p:cNvSpPr>
            <a:spLocks noChangeArrowheads="1"/>
          </p:cNvSpPr>
          <p:nvPr/>
        </p:nvSpPr>
        <p:spPr bwMode="auto">
          <a:xfrm>
            <a:off x="0" y="1909763"/>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52230" name="Object 6"/>
          <p:cNvGraphicFramePr>
            <a:graphicFrameLocks noChangeAspect="1"/>
          </p:cNvGraphicFramePr>
          <p:nvPr/>
        </p:nvGraphicFramePr>
        <p:xfrm>
          <a:off x="0" y="1909763"/>
          <a:ext cx="9144000" cy="4859337"/>
        </p:xfrm>
        <a:graphic>
          <a:graphicData uri="http://schemas.openxmlformats.org/presentationml/2006/ole">
            <p:oleObj spid="_x0000_s5122" name="スライド" r:id="rId4" imgW="4541550" imgH="3404440" progId="PowerPoint.Slide.8">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en-US" dirty="0" smtClean="0"/>
              <a:t>「政策」とは何でしょうか</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lnSpcReduction="10000"/>
          </a:bodyPr>
          <a:lstStyle/>
          <a:p>
            <a:r>
              <a:rPr kumimoji="1" lang="ja-JP" altLang="en-US" dirty="0" smtClean="0"/>
              <a:t>「政策」とは何かを考える時、「政策」と「政策以外のもの」との違いを考えるといいでしょう。観光政策に言及する教科書は沢山ありますが、政策と政策以外のもの、たとえば事業との違いの認識のないまま記述しているものが多くみられます。「政策」は「行政に関するもの」、従って「権力行為にかかわるもの」であることが、「政策以外のもの」と区別されるということができます。「税金を使用すること」、「事業を規制すること」が典型的な政策といえます。</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「政策」と「法制度」</a:t>
            </a:r>
            <a:endParaRPr kumimoji="1" lang="ja-JP" altLang="en-US" dirty="0"/>
          </a:p>
        </p:txBody>
      </p:sp>
      <p:sp>
        <p:nvSpPr>
          <p:cNvPr id="3" name="コンテンツ プレースホルダ 2"/>
          <p:cNvSpPr>
            <a:spLocks noGrp="1"/>
          </p:cNvSpPr>
          <p:nvPr>
            <p:ph idx="1"/>
          </p:nvPr>
        </p:nvSpPr>
        <p:spPr>
          <a:xfrm>
            <a:off x="251520" y="1600200"/>
            <a:ext cx="8435280" cy="5069160"/>
          </a:xfrm>
        </p:spPr>
        <p:txBody>
          <a:bodyPr>
            <a:normAutofit/>
          </a:bodyPr>
          <a:lstStyle/>
          <a:p>
            <a:r>
              <a:rPr kumimoji="1" lang="ja-JP" altLang="en-US" dirty="0" smtClean="0"/>
              <a:t>日本は「法治国家」ですから、政策は究極は法制度（条例や予算も含まれます）に基づいて実施されます。大学の講義が「観光政策論」とともに「観光法制度論」と表記されるものこのことによります。法制度のもととなる「思想」も広い意味での「政策」と認識されますが、法制度を前提としない思想の表れである啓蒙活動や経済活動は、政策とはいえないことになります。街の氏神様のお祭り振興は観光政策ではないのも、このことによります。</a:t>
            </a:r>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333375"/>
            <a:ext cx="8229600" cy="1143000"/>
          </a:xfrm>
          <a:noFill/>
          <a:ln w="57150">
            <a:solidFill>
              <a:schemeClr val="tx1"/>
            </a:solidFill>
          </a:ln>
        </p:spPr>
        <p:txBody>
          <a:bodyPr/>
          <a:lstStyle/>
          <a:p>
            <a:pPr eaLnBrk="1" hangingPunct="1"/>
            <a:r>
              <a:rPr lang="ja-JP" altLang="en-US" sz="4000" dirty="0" smtClean="0"/>
              <a:t>政策論、制度論</a:t>
            </a:r>
          </a:p>
        </p:txBody>
      </p:sp>
      <p:sp>
        <p:nvSpPr>
          <p:cNvPr id="15363" name="Rectangle 3"/>
          <p:cNvSpPr>
            <a:spLocks noChangeArrowheads="1"/>
          </p:cNvSpPr>
          <p:nvPr/>
        </p:nvSpPr>
        <p:spPr bwMode="auto">
          <a:xfrm>
            <a:off x="-4495800" y="3122613"/>
            <a:ext cx="184150" cy="339725"/>
          </a:xfrm>
          <a:prstGeom prst="rect">
            <a:avLst/>
          </a:prstGeom>
          <a:noFill/>
          <a:ln w="9525">
            <a:noFill/>
            <a:miter lim="800000"/>
            <a:headEnd/>
            <a:tailEnd/>
          </a:ln>
        </p:spPr>
        <p:txBody>
          <a:bodyPr wrap="none">
            <a:spAutoFit/>
          </a:bodyPr>
          <a:lstStyle/>
          <a:p>
            <a:pPr>
              <a:lnSpc>
                <a:spcPct val="90000"/>
              </a:lnSpc>
              <a:spcBef>
                <a:spcPct val="20000"/>
              </a:spcBef>
            </a:pPr>
            <a:endParaRPr lang="ja-JP" altLang="ja-JP"/>
          </a:p>
        </p:txBody>
      </p:sp>
      <p:sp>
        <p:nvSpPr>
          <p:cNvPr id="15364" name="Rectangle 4"/>
          <p:cNvSpPr>
            <a:spLocks noGrp="1" noChangeArrowheads="1"/>
          </p:cNvSpPr>
          <p:nvPr>
            <p:ph type="body" idx="1"/>
          </p:nvPr>
        </p:nvSpPr>
        <p:spPr/>
        <p:txBody>
          <a:bodyPr/>
          <a:lstStyle/>
          <a:p>
            <a:pPr eaLnBrk="1" hangingPunct="1"/>
            <a:r>
              <a:rPr lang="ja-JP" altLang="en-US" sz="2800" smtClean="0"/>
              <a:t>「政策論」は国・地方公共団体等の行政機関の政策・政策過程を分析し、政策を最も合理的に達成する手段や方法を研究する科学である。</a:t>
            </a:r>
          </a:p>
          <a:p>
            <a:pPr eaLnBrk="1" hangingPunct="1"/>
            <a:r>
              <a:rPr lang="ja-JP" altLang="en-US" sz="2800" smtClean="0"/>
              <a:t>法治国家における政策の実施には法制度の存在を前提</a:t>
            </a:r>
            <a:r>
              <a:rPr lang="en-US" altLang="ja-JP" sz="2800" smtClean="0"/>
              <a:t>(</a:t>
            </a:r>
            <a:r>
              <a:rPr lang="ja-JP" altLang="en-US" sz="2800" smtClean="0"/>
              <a:t>＊</a:t>
            </a:r>
            <a:r>
              <a:rPr lang="en-US" altLang="ja-JP" sz="2800" smtClean="0"/>
              <a:t>)</a:t>
            </a:r>
            <a:r>
              <a:rPr lang="ja-JP" altLang="en-US" sz="2800" smtClean="0"/>
              <a:t>としており、政策論は制度論でもある。観光制度論も行政機関に関わることである点で、観光事業論、観光経営論と区別され、法律・条例、予算、行政組織等が研究材料となる</a:t>
            </a:r>
          </a:p>
          <a:p>
            <a:pPr eaLnBrk="1" hangingPunct="1">
              <a:buFontTx/>
              <a:buNone/>
            </a:pPr>
            <a:r>
              <a:rPr lang="en-US" altLang="ja-JP" sz="2800" smtClean="0">
                <a:latin typeface="ＭＳ Ｐゴシック" pitchFamily="50" charset="-128"/>
              </a:rPr>
              <a:t>(</a:t>
            </a:r>
            <a:r>
              <a:rPr lang="ja-JP" altLang="en-US" sz="2800" smtClean="0">
                <a:latin typeface="ＭＳ Ｐゴシック" pitchFamily="50" charset="-128"/>
              </a:rPr>
              <a:t>＊</a:t>
            </a:r>
            <a:r>
              <a:rPr lang="en-US" altLang="ja-JP" sz="2800" smtClean="0">
                <a:latin typeface="ＭＳ Ｐゴシック" pitchFamily="50" charset="-128"/>
              </a:rPr>
              <a:t>)</a:t>
            </a:r>
            <a:r>
              <a:rPr lang="ja-JP" altLang="en-US" sz="2800" smtClean="0">
                <a:latin typeface="ＭＳ Ｐゴシック" pitchFamily="50" charset="-128"/>
              </a:rPr>
              <a:t>「法律による行政の原理」と「法律の留保」</a:t>
            </a:r>
            <a:endParaRPr lang="ja-JP" altLang="en-US" sz="2800" smtClean="0"/>
          </a:p>
          <a:p>
            <a:pPr eaLnBrk="1" hangingPunct="1"/>
            <a:endParaRPr lang="en-US" altLang="ja-JP" sz="2800" smtClean="0">
              <a:latin typeface="ＭＳ Ｐゴシック" pitchFamily="50" charset="-128"/>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タイトル 1"/>
          <p:cNvSpPr>
            <a:spLocks noGrp="1"/>
          </p:cNvSpPr>
          <p:nvPr>
            <p:ph type="title"/>
          </p:nvPr>
        </p:nvSpPr>
        <p:spPr>
          <a:noFill/>
          <a:ln w="57150">
            <a:solidFill>
              <a:schemeClr val="tx2"/>
            </a:solidFill>
          </a:ln>
        </p:spPr>
        <p:txBody>
          <a:bodyPr/>
          <a:lstStyle/>
          <a:p>
            <a:r>
              <a:rPr lang="ja-JP" altLang="en-US" dirty="0" smtClean="0"/>
              <a:t>観光政策を考えるヒント</a:t>
            </a:r>
          </a:p>
        </p:txBody>
      </p:sp>
      <p:sp>
        <p:nvSpPr>
          <p:cNvPr id="14339" name="コンテンツ プレースホルダ 2"/>
          <p:cNvSpPr>
            <a:spLocks noGrp="1"/>
          </p:cNvSpPr>
          <p:nvPr>
            <p:ph idx="1"/>
          </p:nvPr>
        </p:nvSpPr>
        <p:spPr>
          <a:xfrm>
            <a:off x="457200" y="2060575"/>
            <a:ext cx="8229600" cy="4321175"/>
          </a:xfrm>
        </p:spPr>
        <p:txBody>
          <a:bodyPr/>
          <a:lstStyle/>
          <a:p>
            <a:r>
              <a:rPr lang="ja-JP" altLang="en-US" dirty="0" smtClean="0"/>
              <a:t>「観光」と「観光以外のもの」の違いは何か</a:t>
            </a:r>
            <a:endParaRPr lang="en-US" altLang="ja-JP" dirty="0" smtClean="0"/>
          </a:p>
          <a:p>
            <a:pPr>
              <a:buFontTx/>
              <a:buNone/>
            </a:pPr>
            <a:r>
              <a:rPr lang="ja-JP" altLang="en-US" dirty="0" smtClean="0"/>
              <a:t>ヒント：「男」と「女（男以外のもの）」の違いを何に求めるか</a:t>
            </a:r>
            <a:endParaRPr lang="en-US" altLang="ja-JP" dirty="0" smtClean="0"/>
          </a:p>
          <a:p>
            <a:pPr>
              <a:buFontTx/>
              <a:buNone/>
            </a:pPr>
            <a:r>
              <a:rPr lang="ja-JP" altLang="en-US" dirty="0" smtClean="0"/>
              <a:t>基本的人権は同じ？結婚は男女間の同意？</a:t>
            </a:r>
            <a:endParaRPr lang="en-US" altLang="ja-JP" dirty="0" smtClean="0"/>
          </a:p>
          <a:p>
            <a:r>
              <a:rPr lang="ja-JP" altLang="en-US" dirty="0" smtClean="0"/>
              <a:t>「政策」と「政策以外のもの」の違いは何か</a:t>
            </a:r>
            <a:endParaRPr lang="en-US" altLang="ja-JP" dirty="0" smtClean="0"/>
          </a:p>
          <a:p>
            <a:pPr>
              <a:buFontTx/>
              <a:buNone/>
            </a:pPr>
            <a:r>
              <a:rPr lang="ja-JP" altLang="en-US" dirty="0" smtClean="0"/>
              <a:t>民間会社には政策はあるのか</a:t>
            </a:r>
            <a:endParaRPr lang="en-US" altLang="ja-JP" dirty="0" smtClean="0"/>
          </a:p>
          <a:p>
            <a:r>
              <a:rPr lang="ja-JP" altLang="en-US" dirty="0" smtClean="0"/>
              <a:t>では、何のためにそんなことを考えるのか</a:t>
            </a:r>
            <a:endParaRPr lang="en-US" altLang="ja-JP" dirty="0" smtClean="0"/>
          </a:p>
          <a:p>
            <a:endParaRPr lang="ja-JP" altLang="en-US" dirty="0" smtClean="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20000"/>
              <a:lumOff val="80000"/>
            </a:schemeClr>
          </a:solidFill>
          <a:ln w="28575">
            <a:solidFill>
              <a:schemeClr val="tx1">
                <a:lumMod val="95000"/>
                <a:lumOff val="5000"/>
              </a:schemeClr>
            </a:solidFill>
          </a:ln>
        </p:spPr>
        <p:txBody>
          <a:bodyPr>
            <a:normAutofit fontScale="90000"/>
          </a:bodyPr>
          <a:lstStyle/>
          <a:p>
            <a:r>
              <a:rPr lang="zh-TW" altLang="ja-JP" dirty="0" smtClean="0"/>
              <a:t>田中角栄</a:t>
            </a:r>
            <a:r>
              <a:rPr lang="ja-JP" altLang="en-US" dirty="0" smtClean="0"/>
              <a:t>発言</a:t>
            </a:r>
            <a:r>
              <a:rPr lang="en-US" altLang="zh-TW" dirty="0" smtClean="0"/>
              <a:t/>
            </a:r>
            <a:br>
              <a:rPr lang="en-US" altLang="zh-TW" dirty="0" smtClean="0"/>
            </a:br>
            <a:r>
              <a:rPr lang="en-US" altLang="ja-JP" dirty="0" smtClean="0"/>
              <a:t>1950</a:t>
            </a:r>
            <a:r>
              <a:rPr lang="zh-TW" altLang="ja-JP" dirty="0" smtClean="0"/>
              <a:t>年</a:t>
            </a:r>
            <a:r>
              <a:rPr lang="en-US" altLang="ja-JP" dirty="0" smtClean="0"/>
              <a:t>4</a:t>
            </a:r>
            <a:r>
              <a:rPr lang="zh-TW" altLang="ja-JP" dirty="0" smtClean="0"/>
              <a:t>月</a:t>
            </a:r>
            <a:r>
              <a:rPr lang="en-US" altLang="ja-JP" dirty="0" smtClean="0"/>
              <a:t>18</a:t>
            </a:r>
            <a:r>
              <a:rPr lang="zh-TW" altLang="ja-JP" dirty="0" smtClean="0"/>
              <a:t>日衆議院建設委員会</a:t>
            </a:r>
            <a:endParaRPr kumimoji="1" lang="ja-JP" altLang="en-US" dirty="0"/>
          </a:p>
        </p:txBody>
      </p:sp>
      <p:sp>
        <p:nvSpPr>
          <p:cNvPr id="3" name="コンテンツ プレースホルダ 2"/>
          <p:cNvSpPr>
            <a:spLocks noGrp="1"/>
          </p:cNvSpPr>
          <p:nvPr>
            <p:ph idx="1"/>
          </p:nvPr>
        </p:nvSpPr>
        <p:spPr/>
        <p:txBody>
          <a:bodyPr>
            <a:normAutofit fontScale="85000" lnSpcReduction="10000"/>
          </a:bodyPr>
          <a:lstStyle/>
          <a:p>
            <a:r>
              <a:rPr lang="ja-JP" altLang="ja-JP" dirty="0" smtClean="0"/>
              <a:t>観光立国論が盛んである。既に</a:t>
            </a:r>
            <a:r>
              <a:rPr lang="en-US" altLang="ja-JP" dirty="0" smtClean="0"/>
              <a:t>1950</a:t>
            </a:r>
            <a:r>
              <a:rPr lang="ja-JP" altLang="ja-JP" dirty="0" err="1" smtClean="0"/>
              <a:t>、</a:t>
            </a:r>
            <a:r>
              <a:rPr lang="en-US" altLang="ja-JP" dirty="0" smtClean="0"/>
              <a:t>1951</a:t>
            </a:r>
            <a:r>
              <a:rPr lang="ja-JP" altLang="ja-JP" dirty="0" smtClean="0"/>
              <a:t>年に外客誘致の重要性から熱海等の国際観光都市建設促進法が制定され、当時から</a:t>
            </a:r>
            <a:r>
              <a:rPr lang="ja-JP" altLang="ja-JP" dirty="0" smtClean="0">
                <a:solidFill>
                  <a:srgbClr val="FF0000"/>
                </a:solidFill>
              </a:rPr>
              <a:t>国際観光都市に関する基本法の必要性が認識</a:t>
            </a:r>
            <a:r>
              <a:rPr lang="ja-JP" altLang="ja-JP" dirty="0" smtClean="0"/>
              <a:t>されていることが国会での発言からもうかがえる。</a:t>
            </a:r>
            <a:endParaRPr lang="en-US" altLang="ja-JP" dirty="0" smtClean="0"/>
          </a:p>
          <a:p>
            <a:r>
              <a:rPr lang="en-US" altLang="ja-JP" dirty="0" smtClean="0"/>
              <a:t>1963</a:t>
            </a:r>
            <a:r>
              <a:rPr lang="ja-JP" altLang="ja-JP" dirty="0" smtClean="0"/>
              <a:t>年観光基本法が、教育基本法（</a:t>
            </a:r>
            <a:r>
              <a:rPr lang="en-US" altLang="ja-JP" dirty="0" smtClean="0"/>
              <a:t>1947</a:t>
            </a:r>
            <a:r>
              <a:rPr lang="ja-JP" altLang="ja-JP" dirty="0" smtClean="0"/>
              <a:t>年）災害対策基本法（</a:t>
            </a:r>
            <a:r>
              <a:rPr lang="en-US" altLang="ja-JP" dirty="0" smtClean="0"/>
              <a:t>1951</a:t>
            </a:r>
            <a:r>
              <a:rPr lang="ja-JP" altLang="ja-JP" dirty="0" smtClean="0"/>
              <a:t>年）原子力基本法（</a:t>
            </a:r>
            <a:r>
              <a:rPr lang="en-US" altLang="ja-JP" dirty="0" smtClean="0"/>
              <a:t>1955</a:t>
            </a:r>
            <a:r>
              <a:rPr lang="ja-JP" altLang="ja-JP" dirty="0" smtClean="0"/>
              <a:t>年）農業基本法（</a:t>
            </a:r>
            <a:r>
              <a:rPr lang="en-US" altLang="ja-JP" dirty="0" smtClean="0"/>
              <a:t>1961</a:t>
            </a:r>
            <a:r>
              <a:rPr lang="ja-JP" altLang="ja-JP" dirty="0" smtClean="0"/>
              <a:t>年）に続く</a:t>
            </a:r>
            <a:r>
              <a:rPr lang="en-US" altLang="ja-JP" dirty="0" smtClean="0"/>
              <a:t>5</a:t>
            </a:r>
            <a:r>
              <a:rPr lang="ja-JP" altLang="ja-JP" dirty="0" smtClean="0"/>
              <a:t>番目の基本法として、自由民主党、日本社会党及び民主社会党の三党共同提案により成立し、わが国の観光に関する基本法として観光政策の指針となることが期待された。</a:t>
            </a:r>
          </a:p>
          <a:p>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7" name="Rectangle 209"/>
          <p:cNvSpPr>
            <a:spLocks noGrp="1" noChangeArrowheads="1"/>
          </p:cNvSpPr>
          <p:nvPr>
            <p:ph type="title"/>
          </p:nvPr>
        </p:nvSpPr>
        <p:spPr>
          <a:xfrm>
            <a:off x="384175" y="274638"/>
            <a:ext cx="8435975" cy="1143000"/>
          </a:xfrm>
          <a:solidFill>
            <a:schemeClr val="accent1">
              <a:lumMod val="20000"/>
              <a:lumOff val="80000"/>
            </a:schemeClr>
          </a:solidFill>
          <a:ln>
            <a:solidFill>
              <a:schemeClr val="tx1"/>
            </a:solidFill>
          </a:ln>
        </p:spPr>
        <p:txBody>
          <a:bodyPr/>
          <a:lstStyle/>
          <a:p>
            <a:r>
              <a:rPr lang="ja-JP" altLang="en-US" sz="4000" dirty="0"/>
              <a:t>国際観光文化都市整備関係法リスト </a:t>
            </a:r>
          </a:p>
        </p:txBody>
      </p:sp>
      <p:graphicFrame>
        <p:nvGraphicFramePr>
          <p:cNvPr id="27860" name="Group 212"/>
          <p:cNvGraphicFramePr>
            <a:graphicFrameLocks noGrp="1"/>
          </p:cNvGraphicFramePr>
          <p:nvPr>
            <p:ph idx="1"/>
          </p:nvPr>
        </p:nvGraphicFramePr>
        <p:xfrm>
          <a:off x="457200" y="1600200"/>
          <a:ext cx="8229600" cy="5029200"/>
        </p:xfrm>
        <a:graphic>
          <a:graphicData uri="http://schemas.openxmlformats.org/drawingml/2006/table">
            <a:tbl>
              <a:tblPr/>
              <a:tblGrid>
                <a:gridCol w="1257300"/>
                <a:gridCol w="4637088"/>
                <a:gridCol w="2335212"/>
              </a:tblGrid>
              <a:tr h="3016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都市名</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法令名</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　法律番号</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r>
              <a:tr h="3016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ゴシック" pitchFamily="49" charset="-128"/>
                          <a:ea typeface="ＭＳ ゴシック" pitchFamily="49" charset="-128"/>
                          <a:cs typeface="ＭＳ Ｐゴシック" pitchFamily="50" charset="-128"/>
                        </a:rPr>
                        <a:t>別府市</a:t>
                      </a:r>
                      <a:endParaRPr kumimoji="1" lang="ja-JP" altLang="en-US" sz="1600" b="0" i="0" u="none" strike="noStrike" cap="none" normalizeH="0" baseline="0" smtClean="0">
                        <a:ln>
                          <a:noFill/>
                        </a:ln>
                        <a:solidFill>
                          <a:schemeClr val="tx1"/>
                        </a:solidFill>
                        <a:effectLst/>
                        <a:latin typeface="Arial" charset="0"/>
                        <a:ea typeface="ＭＳ ゴシック" pitchFamily="49"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別府国際観光温泉文化都市建設法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1950</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年</a:t>
                      </a: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221</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号</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16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ゴシック" pitchFamily="49" charset="-128"/>
                          <a:ea typeface="ＭＳ ゴシック" pitchFamily="49" charset="-128"/>
                          <a:cs typeface="ＭＳ Ｐゴシック" pitchFamily="50" charset="-128"/>
                        </a:rPr>
                        <a:t>伊東市</a:t>
                      </a:r>
                      <a:endParaRPr kumimoji="1" lang="ja-JP" altLang="en-US" sz="1600" b="0" i="0" u="none" strike="noStrike" cap="none" normalizeH="0" baseline="0" smtClean="0">
                        <a:ln>
                          <a:noFill/>
                        </a:ln>
                        <a:solidFill>
                          <a:schemeClr val="tx1"/>
                        </a:solidFill>
                        <a:effectLst/>
                        <a:latin typeface="Arial" charset="0"/>
                        <a:ea typeface="ＭＳ ゴシック" pitchFamily="49"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熱海国際観光温泉文化都市建設法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1950</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年</a:t>
                      </a: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223</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号</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16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ゴシック" pitchFamily="49" charset="-128"/>
                          <a:ea typeface="ＭＳ ゴシック" pitchFamily="49" charset="-128"/>
                          <a:cs typeface="ＭＳ Ｐゴシック" pitchFamily="50" charset="-128"/>
                        </a:rPr>
                        <a:t>熱海市</a:t>
                      </a:r>
                      <a:endParaRPr kumimoji="1" lang="ja-JP" altLang="en-US" sz="1600" b="0" i="0" u="none" strike="noStrike" cap="none" normalizeH="0" baseline="0" smtClean="0">
                        <a:ln>
                          <a:noFill/>
                        </a:ln>
                        <a:solidFill>
                          <a:schemeClr val="tx1"/>
                        </a:solidFill>
                        <a:effectLst/>
                        <a:latin typeface="Arial" charset="0"/>
                        <a:ea typeface="ＭＳ ゴシック" pitchFamily="49"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伊東国際観光温泉文化都市建設法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1950</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年</a:t>
                      </a: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233</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号</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16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ゴシック" pitchFamily="49" charset="-128"/>
                          <a:ea typeface="ＭＳ ゴシック" pitchFamily="49" charset="-128"/>
                          <a:cs typeface="ＭＳ Ｐゴシック" pitchFamily="50" charset="-128"/>
                        </a:rPr>
                        <a:t>横浜市</a:t>
                      </a:r>
                      <a:endParaRPr kumimoji="1" lang="ja-JP" altLang="en-US" sz="1600" b="0" i="0" u="none" strike="noStrike" cap="none" normalizeH="0" baseline="0" smtClean="0">
                        <a:ln>
                          <a:noFill/>
                        </a:ln>
                        <a:solidFill>
                          <a:schemeClr val="tx1"/>
                        </a:solidFill>
                        <a:effectLst/>
                        <a:latin typeface="Arial" charset="0"/>
                        <a:ea typeface="ＭＳ ゴシック" pitchFamily="49"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横浜国際港都建設法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1950</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年</a:t>
                      </a: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248</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号</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16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ゴシック" pitchFamily="49" charset="-128"/>
                          <a:ea typeface="ＭＳ ゴシック" pitchFamily="49" charset="-128"/>
                          <a:cs typeface="ＭＳ Ｐゴシック" pitchFamily="50" charset="-128"/>
                        </a:rPr>
                        <a:t>神戸市</a:t>
                      </a:r>
                      <a:endParaRPr kumimoji="1" lang="ja-JP" altLang="en-US" sz="1600" b="0" i="0" u="none" strike="noStrike" cap="none" normalizeH="0" baseline="0" smtClean="0">
                        <a:ln>
                          <a:noFill/>
                        </a:ln>
                        <a:solidFill>
                          <a:schemeClr val="tx1"/>
                        </a:solidFill>
                        <a:effectLst/>
                        <a:latin typeface="Arial" charset="0"/>
                        <a:ea typeface="ＭＳ ゴシック" pitchFamily="49"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神戸国際港都建設法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1950</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年</a:t>
                      </a: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249</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号</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16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ゴシック" pitchFamily="49" charset="-128"/>
                          <a:ea typeface="ＭＳ ゴシック" pitchFamily="49" charset="-128"/>
                          <a:cs typeface="ＭＳ Ｐゴシック" pitchFamily="50" charset="-128"/>
                        </a:rPr>
                        <a:t>奈良市</a:t>
                      </a:r>
                      <a:endParaRPr kumimoji="1" lang="ja-JP" altLang="en-US" sz="1600" b="0" i="0" u="none" strike="noStrike" cap="none" normalizeH="0" baseline="0" smtClean="0">
                        <a:ln>
                          <a:noFill/>
                        </a:ln>
                        <a:solidFill>
                          <a:schemeClr val="tx1"/>
                        </a:solidFill>
                        <a:effectLst/>
                        <a:latin typeface="Arial" charset="0"/>
                        <a:ea typeface="ＭＳ ゴシック" pitchFamily="49"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奈良国際文化観光都市建設法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1950</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年</a:t>
                      </a: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250</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号</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32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ゴシック" pitchFamily="49" charset="-128"/>
                          <a:ea typeface="ＭＳ ゴシック" pitchFamily="49" charset="-128"/>
                          <a:cs typeface="ＭＳ Ｐゴシック" pitchFamily="50" charset="-128"/>
                        </a:rPr>
                        <a:t>京都市</a:t>
                      </a:r>
                      <a:endParaRPr kumimoji="1" lang="ja-JP" altLang="en-US" sz="1600" b="0" i="0" u="none" strike="noStrike" cap="none" normalizeH="0" baseline="0" smtClean="0">
                        <a:ln>
                          <a:noFill/>
                        </a:ln>
                        <a:solidFill>
                          <a:schemeClr val="tx1"/>
                        </a:solidFill>
                        <a:effectLst/>
                        <a:latin typeface="Arial" charset="0"/>
                        <a:ea typeface="ＭＳ ゴシック" pitchFamily="49"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京都国際文化観光都市建設法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1950</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年</a:t>
                      </a: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251</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号</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16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ゴシック" pitchFamily="49" charset="-128"/>
                          <a:ea typeface="ＭＳ ゴシック" pitchFamily="49" charset="-128"/>
                          <a:cs typeface="ＭＳ Ｐゴシック" pitchFamily="50" charset="-128"/>
                        </a:rPr>
                        <a:t>松江市</a:t>
                      </a:r>
                      <a:endParaRPr kumimoji="1" lang="ja-JP" altLang="en-US" sz="1600" b="0" i="0" u="none" strike="noStrike" cap="none" normalizeH="0" baseline="0" smtClean="0">
                        <a:ln>
                          <a:noFill/>
                        </a:ln>
                        <a:solidFill>
                          <a:schemeClr val="tx1"/>
                        </a:solidFill>
                        <a:effectLst/>
                        <a:latin typeface="Arial" charset="0"/>
                        <a:ea typeface="ＭＳ ゴシック" pitchFamily="49"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松江国際文化観光都市建設法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1951</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年</a:t>
                      </a: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7</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号</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16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ゴシック" pitchFamily="49" charset="-128"/>
                          <a:ea typeface="ＭＳ ゴシック" pitchFamily="49" charset="-128"/>
                          <a:cs typeface="ＭＳ Ｐゴシック" pitchFamily="50" charset="-128"/>
                        </a:rPr>
                        <a:t>芦屋市</a:t>
                      </a:r>
                      <a:endParaRPr kumimoji="1" lang="ja-JP" altLang="en-US" sz="1600" b="0" i="0" u="none" strike="noStrike" cap="none" normalizeH="0" baseline="0" smtClean="0">
                        <a:ln>
                          <a:noFill/>
                        </a:ln>
                        <a:solidFill>
                          <a:schemeClr val="tx1"/>
                        </a:solidFill>
                        <a:effectLst/>
                        <a:latin typeface="Arial" charset="0"/>
                        <a:ea typeface="ＭＳ ゴシック" pitchFamily="49"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芦屋国際文化住宅都市建設法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1951</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年</a:t>
                      </a: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8</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号</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16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ゴシック" pitchFamily="49" charset="-128"/>
                          <a:ea typeface="ＭＳ ゴシック" pitchFamily="49" charset="-128"/>
                          <a:cs typeface="ＭＳ Ｐゴシック" pitchFamily="50" charset="-128"/>
                        </a:rPr>
                        <a:t>松山市</a:t>
                      </a:r>
                      <a:endParaRPr kumimoji="1" lang="ja-JP" altLang="en-US" sz="1600" b="0" i="0" u="none" strike="noStrike" cap="none" normalizeH="0" baseline="0" smtClean="0">
                        <a:ln>
                          <a:noFill/>
                        </a:ln>
                        <a:solidFill>
                          <a:schemeClr val="tx1"/>
                        </a:solidFill>
                        <a:effectLst/>
                        <a:latin typeface="Arial" charset="0"/>
                        <a:ea typeface="ＭＳ ゴシック" pitchFamily="49"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松山国際観光温泉文化都市建設法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1951</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年</a:t>
                      </a: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117</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号</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16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ゴシック" pitchFamily="49" charset="-128"/>
                          <a:ea typeface="ＭＳ ゴシック" pitchFamily="49" charset="-128"/>
                          <a:cs typeface="ＭＳ Ｐゴシック" pitchFamily="50" charset="-128"/>
                        </a:rPr>
                        <a:t>軽井沢町</a:t>
                      </a:r>
                      <a:endParaRPr kumimoji="1" lang="ja-JP" altLang="en-US" sz="1600" b="0" i="0" u="none" strike="noStrike" cap="none" normalizeH="0" baseline="0" smtClean="0">
                        <a:ln>
                          <a:noFill/>
                        </a:ln>
                        <a:solidFill>
                          <a:schemeClr val="tx1"/>
                        </a:solidFill>
                        <a:effectLst/>
                        <a:latin typeface="Arial" charset="0"/>
                        <a:ea typeface="ＭＳ ゴシック" pitchFamily="49"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軽井沢国際親善文化観光都市建設法</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1951</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年</a:t>
                      </a: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253</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号</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16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ゴシック" pitchFamily="49" charset="-128"/>
                          <a:ea typeface="ＭＳ ゴシック" pitchFamily="49" charset="-128"/>
                          <a:cs typeface="Times New Roman" pitchFamily="18" charset="0"/>
                        </a:rPr>
                        <a:t>日光市</a:t>
                      </a:r>
                      <a:endParaRPr kumimoji="1" lang="ja-JP" altLang="en-US" sz="1600" b="0" i="0" u="none" strike="noStrike" cap="none" normalizeH="0" baseline="0" smtClean="0">
                        <a:ln>
                          <a:noFill/>
                        </a:ln>
                        <a:solidFill>
                          <a:schemeClr val="tx1"/>
                        </a:solidFill>
                        <a:effectLst/>
                        <a:latin typeface="Arial" charset="0"/>
                        <a:ea typeface="ＭＳ ゴシック" pitchFamily="49"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国際観光文化都市の整備のための財政措置等に関する法律</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1977</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年</a:t>
                      </a:r>
                      <a:r>
                        <a:rPr kumimoji="1" lang="en-US" altLang="ja-JP"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71</a:t>
                      </a:r>
                      <a:r>
                        <a:rPr kumimoji="1" lang="ja-JP" altLang="en-US" sz="16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号</a:t>
                      </a:r>
                      <a:endParaRPr kumimoji="1" lang="ja-JP" altLang="en-US" sz="1600" b="0" i="0" u="none" strike="noStrike" cap="none" normalizeH="0" baseline="0" smtClean="0">
                        <a:ln>
                          <a:noFill/>
                        </a:ln>
                        <a:solidFill>
                          <a:schemeClr val="tx1"/>
                        </a:solidFill>
                        <a:effectLst/>
                        <a:latin typeface="Arial" charset="0"/>
                        <a:ea typeface="ＭＳ 明朝" pitchFamily="17" charset="-128"/>
                        <a:cs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16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ゴシック" pitchFamily="49" charset="-128"/>
                          <a:ea typeface="ＭＳ ゴシック" pitchFamily="49" charset="-128"/>
                          <a:cs typeface="Times New Roman" pitchFamily="18" charset="0"/>
                        </a:rPr>
                        <a:t>鳥羽市</a:t>
                      </a:r>
                      <a:endParaRPr kumimoji="1" lang="ja-JP" altLang="en-US" sz="1600" b="0" i="0" u="none" strike="noStrike" cap="none" normalizeH="0" baseline="0" smtClean="0">
                        <a:ln>
                          <a:noFill/>
                        </a:ln>
                        <a:solidFill>
                          <a:schemeClr val="tx1"/>
                        </a:solidFill>
                        <a:effectLst/>
                        <a:latin typeface="Arial" charset="0"/>
                        <a:ea typeface="ＭＳ ゴシック" pitchFamily="49"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r h="3016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ゴシック" pitchFamily="49" charset="-128"/>
                          <a:ea typeface="ＭＳ ゴシック" pitchFamily="49" charset="-128"/>
                          <a:cs typeface="Times New Roman" pitchFamily="18" charset="0"/>
                        </a:rPr>
                        <a:t>長崎市</a:t>
                      </a:r>
                      <a:endParaRPr kumimoji="1" lang="ja-JP" altLang="en-US" sz="1600" b="0" i="0" u="none" strike="noStrike" cap="none" normalizeH="0" baseline="0" smtClean="0">
                        <a:ln>
                          <a:noFill/>
                        </a:ln>
                        <a:solidFill>
                          <a:schemeClr val="tx1"/>
                        </a:solidFill>
                        <a:effectLst/>
                        <a:latin typeface="Arial" charset="0"/>
                        <a:ea typeface="ＭＳ ゴシック" pitchFamily="49"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bl>
          </a:graphicData>
        </a:graphic>
      </p:graphicFrame>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555</TotalTime>
  <Words>3364</Words>
  <Application>Microsoft Office PowerPoint</Application>
  <PresentationFormat>画面に合わせる (4:3)</PresentationFormat>
  <Paragraphs>498</Paragraphs>
  <Slides>37</Slides>
  <Notes>30</Notes>
  <HiddenSlides>3</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37</vt:i4>
      </vt:variant>
    </vt:vector>
  </HeadingPairs>
  <TitlesOfParts>
    <vt:vector size="39" baseType="lpstr">
      <vt:lpstr>Office テーマ</vt:lpstr>
      <vt:lpstr>スライド</vt:lpstr>
      <vt:lpstr>スライド 1</vt:lpstr>
      <vt:lpstr>スライド 2</vt:lpstr>
      <vt:lpstr>第一回　観光政策と基本法</vt:lpstr>
      <vt:lpstr>「政策」とは何でしょうか</vt:lpstr>
      <vt:lpstr>「政策」と「法制度」</vt:lpstr>
      <vt:lpstr>政策論、制度論</vt:lpstr>
      <vt:lpstr>観光政策を考えるヒント</vt:lpstr>
      <vt:lpstr>田中角栄発言 1950年4月18日衆議院建設委員会</vt:lpstr>
      <vt:lpstr>国際観光文化都市整備関係法リスト </vt:lpstr>
      <vt:lpstr>観光基本法の制定</vt:lpstr>
      <vt:lpstr>法令用語としての「観光」</vt:lpstr>
      <vt:lpstr>観光の法的定義</vt:lpstr>
      <vt:lpstr>法制度論の対象としての「観光」とは？</vt:lpstr>
      <vt:lpstr>日常と非日常</vt:lpstr>
      <vt:lpstr>基本法の状況(細川内閣前)</vt:lpstr>
      <vt:lpstr>基本法の状況(細川内閣後)</vt:lpstr>
      <vt:lpstr>立憲主義と基本法</vt:lpstr>
      <vt:lpstr>基本法の指針性</vt:lpstr>
      <vt:lpstr>スライド 19</vt:lpstr>
      <vt:lpstr>中小企業基本法の基本性</vt:lpstr>
      <vt:lpstr>環境基本法の基本性</vt:lpstr>
      <vt:lpstr>災害対策基本法（昭和36年法223号） </vt:lpstr>
      <vt:lpstr>各種基本法の指針性の検証 </vt:lpstr>
      <vt:lpstr>「地域」「観光」と「政策」</vt:lpstr>
      <vt:lpstr>中央集権規定の削除</vt:lpstr>
      <vt:lpstr>観光立国論等の展開</vt:lpstr>
      <vt:lpstr>観光基本法（中央集権規定）から 観光立国推進基本法（地方自主性尊重）へ</vt:lpstr>
      <vt:lpstr>観光立国推進基本法前文</vt:lpstr>
      <vt:lpstr>政策目的と道具としての観光</vt:lpstr>
      <vt:lpstr>観光政策論</vt:lpstr>
      <vt:lpstr>「伝統的経済学」対「神経経済学」 （松島斉　東京大学教授）</vt:lpstr>
      <vt:lpstr>スライド 32</vt:lpstr>
      <vt:lpstr>スライド 33</vt:lpstr>
      <vt:lpstr>（「観光政策論」対「非観光政策論」）</vt:lpstr>
      <vt:lpstr>観光関係法制度における 日常と非日常の接近(検証) </vt:lpstr>
      <vt:lpstr>規範性の前提となる観光概念の変化 </vt:lpstr>
      <vt:lpstr>結論　人流制度への収斂</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観光法制度</dc:title>
  <dc:creator>owner</dc:creator>
  <cp:lastModifiedBy>teramae</cp:lastModifiedBy>
  <cp:revision>32</cp:revision>
  <dcterms:created xsi:type="dcterms:W3CDTF">2014-01-09T07:25:17Z</dcterms:created>
  <dcterms:modified xsi:type="dcterms:W3CDTF">2014-05-25T01:16:32Z</dcterms:modified>
</cp:coreProperties>
</file>