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57" r:id="rId4"/>
    <p:sldId id="267" r:id="rId5"/>
    <p:sldId id="268" r:id="rId6"/>
    <p:sldId id="278" r:id="rId7"/>
    <p:sldId id="269" r:id="rId8"/>
    <p:sldId id="279" r:id="rId9"/>
    <p:sldId id="280" r:id="rId10"/>
    <p:sldId id="281" r:id="rId11"/>
    <p:sldId id="282" r:id="rId12"/>
    <p:sldId id="293" r:id="rId13"/>
    <p:sldId id="294" r:id="rId14"/>
    <p:sldId id="290" r:id="rId15"/>
    <p:sldId id="292" r:id="rId16"/>
    <p:sldId id="285" r:id="rId17"/>
    <p:sldId id="286" r:id="rId18"/>
    <p:sldId id="287" r:id="rId19"/>
    <p:sldId id="288" r:id="rId20"/>
    <p:sldId id="283" r:id="rId21"/>
    <p:sldId id="284" r:id="rId22"/>
    <p:sldId id="289" r:id="rId23"/>
    <p:sldId id="270" r:id="rId24"/>
    <p:sldId id="271" r:id="rId25"/>
    <p:sldId id="272" r:id="rId26"/>
    <p:sldId id="273" r:id="rId27"/>
    <p:sldId id="274" r:id="rId28"/>
    <p:sldId id="275" r:id="rId29"/>
    <p:sldId id="276" r:id="rId30"/>
    <p:sldId id="277" r:id="rId31"/>
    <p:sldId id="258"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2D0E-D20C-4E57-9804-4DC66D66D8EA}" type="datetimeFigureOut">
              <a:rPr kumimoji="1" lang="ja-JP" altLang="en-US" smtClean="0"/>
              <a:t>2018/1/20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4CB4B-FCD4-46A5-919A-65F0845E6E37}" type="slidenum">
              <a:rPr kumimoji="1" lang="ja-JP" altLang="en-US" smtClean="0"/>
              <a:t>‹#›</a:t>
            </a:fld>
            <a:endParaRPr kumimoji="1" lang="ja-JP" altLang="en-US"/>
          </a:p>
        </p:txBody>
      </p:sp>
    </p:spTree>
    <p:extLst>
      <p:ext uri="{BB962C8B-B14F-4D97-AF65-F5344CB8AC3E}">
        <p14:creationId xmlns:p14="http://schemas.microsoft.com/office/powerpoint/2010/main" val="3224512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7</a:t>
            </a:fld>
            <a:endParaRPr kumimoji="1" lang="ja-JP" altLang="en-US"/>
          </a:p>
        </p:txBody>
      </p:sp>
    </p:spTree>
    <p:extLst>
      <p:ext uri="{BB962C8B-B14F-4D97-AF65-F5344CB8AC3E}">
        <p14:creationId xmlns:p14="http://schemas.microsoft.com/office/powerpoint/2010/main" val="206580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29</a:t>
            </a:fld>
            <a:endParaRPr kumimoji="1" lang="ja-JP" altLang="en-US"/>
          </a:p>
        </p:txBody>
      </p:sp>
    </p:spTree>
    <p:extLst>
      <p:ext uri="{BB962C8B-B14F-4D97-AF65-F5344CB8AC3E}">
        <p14:creationId xmlns:p14="http://schemas.microsoft.com/office/powerpoint/2010/main" val="6407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30</a:t>
            </a:fld>
            <a:endParaRPr kumimoji="1" lang="ja-JP" altLang="en-US"/>
          </a:p>
        </p:txBody>
      </p:sp>
    </p:spTree>
    <p:extLst>
      <p:ext uri="{BB962C8B-B14F-4D97-AF65-F5344CB8AC3E}">
        <p14:creationId xmlns:p14="http://schemas.microsoft.com/office/powerpoint/2010/main" val="11473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5B311F-01B3-4506-AADA-87AABF5D59E2}" type="slidenum">
              <a:rPr kumimoji="1" lang="ja-JP" altLang="en-US" smtClean="0"/>
              <a:pPr/>
              <a:t>13</a:t>
            </a:fld>
            <a:endParaRPr kumimoji="1" lang="ja-JP" altLang="en-US"/>
          </a:p>
        </p:txBody>
      </p:sp>
    </p:spTree>
    <p:extLst>
      <p:ext uri="{BB962C8B-B14F-4D97-AF65-F5344CB8AC3E}">
        <p14:creationId xmlns:p14="http://schemas.microsoft.com/office/powerpoint/2010/main" val="4954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21</a:t>
            </a:fld>
            <a:endParaRPr kumimoji="1" lang="ja-JP" altLang="en-US"/>
          </a:p>
        </p:txBody>
      </p:sp>
    </p:spTree>
    <p:extLst>
      <p:ext uri="{BB962C8B-B14F-4D97-AF65-F5344CB8AC3E}">
        <p14:creationId xmlns:p14="http://schemas.microsoft.com/office/powerpoint/2010/main" val="300020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23</a:t>
            </a:fld>
            <a:endParaRPr kumimoji="1" lang="ja-JP" altLang="en-US"/>
          </a:p>
        </p:txBody>
      </p:sp>
    </p:spTree>
    <p:extLst>
      <p:ext uri="{BB962C8B-B14F-4D97-AF65-F5344CB8AC3E}">
        <p14:creationId xmlns:p14="http://schemas.microsoft.com/office/powerpoint/2010/main" val="206435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24</a:t>
            </a:fld>
            <a:endParaRPr kumimoji="1" lang="ja-JP" altLang="en-US"/>
          </a:p>
        </p:txBody>
      </p:sp>
    </p:spTree>
    <p:extLst>
      <p:ext uri="{BB962C8B-B14F-4D97-AF65-F5344CB8AC3E}">
        <p14:creationId xmlns:p14="http://schemas.microsoft.com/office/powerpoint/2010/main" val="160427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25</a:t>
            </a:fld>
            <a:endParaRPr kumimoji="1" lang="ja-JP" altLang="en-US"/>
          </a:p>
        </p:txBody>
      </p:sp>
    </p:spTree>
    <p:extLst>
      <p:ext uri="{BB962C8B-B14F-4D97-AF65-F5344CB8AC3E}">
        <p14:creationId xmlns:p14="http://schemas.microsoft.com/office/powerpoint/2010/main" val="396021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26</a:t>
            </a:fld>
            <a:endParaRPr kumimoji="1" lang="ja-JP" altLang="en-US"/>
          </a:p>
        </p:txBody>
      </p:sp>
    </p:spTree>
    <p:extLst>
      <p:ext uri="{BB962C8B-B14F-4D97-AF65-F5344CB8AC3E}">
        <p14:creationId xmlns:p14="http://schemas.microsoft.com/office/powerpoint/2010/main" val="209089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27</a:t>
            </a:fld>
            <a:endParaRPr kumimoji="1" lang="ja-JP" altLang="en-US"/>
          </a:p>
        </p:txBody>
      </p:sp>
    </p:spTree>
    <p:extLst>
      <p:ext uri="{BB962C8B-B14F-4D97-AF65-F5344CB8AC3E}">
        <p14:creationId xmlns:p14="http://schemas.microsoft.com/office/powerpoint/2010/main" val="70127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28</a:t>
            </a:fld>
            <a:endParaRPr kumimoji="1" lang="ja-JP" altLang="en-US"/>
          </a:p>
        </p:txBody>
      </p:sp>
    </p:spTree>
    <p:extLst>
      <p:ext uri="{BB962C8B-B14F-4D97-AF65-F5344CB8AC3E}">
        <p14:creationId xmlns:p14="http://schemas.microsoft.com/office/powerpoint/2010/main" val="218641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41978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81888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73663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63827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85350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82995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5410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107010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350660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239806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6A167-81B5-4F0C-A73E-06742A4DAB3B}" type="datetimeFigureOut">
              <a:rPr kumimoji="1" lang="ja-JP" altLang="en-US" smtClean="0"/>
              <a:t>2018/1/20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337697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6A167-81B5-4F0C-A73E-06742A4DAB3B}" type="datetimeFigureOut">
              <a:rPr kumimoji="1" lang="ja-JP" altLang="en-US" smtClean="0"/>
              <a:t>2018/1/20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8936A-BE51-4B8B-938E-93E16A3E3A27}" type="slidenum">
              <a:rPr kumimoji="1" lang="ja-JP" altLang="en-US" smtClean="0"/>
              <a:t>‹#›</a:t>
            </a:fld>
            <a:endParaRPr kumimoji="1" lang="ja-JP" altLang="en-US"/>
          </a:p>
        </p:txBody>
      </p:sp>
    </p:spTree>
    <p:extLst>
      <p:ext uri="{BB962C8B-B14F-4D97-AF65-F5344CB8AC3E}">
        <p14:creationId xmlns:p14="http://schemas.microsoft.com/office/powerpoint/2010/main" val="2969973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maaxitaxi.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____1.sld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PowerPoint_____2.sld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8800" dirty="0" smtClean="0"/>
              <a:t>VIA</a:t>
            </a:r>
            <a:r>
              <a:rPr lang="en-US" altLang="ja-JP" dirty="0" smtClean="0"/>
              <a:t> </a:t>
            </a:r>
            <a:r>
              <a:rPr lang="ja-JP" altLang="en-US" dirty="0" smtClean="0"/>
              <a:t>プレゼン資料（英文）</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２０１８．１．２４</a:t>
            </a:r>
            <a:endParaRPr kumimoji="1" lang="ja-JP" altLang="en-US" dirty="0"/>
          </a:p>
        </p:txBody>
      </p:sp>
    </p:spTree>
    <p:extLst>
      <p:ext uri="{BB962C8B-B14F-4D97-AF65-F5344CB8AC3E}">
        <p14:creationId xmlns:p14="http://schemas.microsoft.com/office/powerpoint/2010/main" val="237182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 y="-25880"/>
            <a:ext cx="12192001" cy="688388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Route with possibility of ride sharing</a:t>
            </a:r>
            <a:endParaRPr kumimoji="1" lang="ja-JP" altLang="en-US"/>
          </a:p>
        </p:txBody>
      </p:sp>
      <p:sp>
        <p:nvSpPr>
          <p:cNvPr id="11" name="円/楕円 10"/>
          <p:cNvSpPr/>
          <p:nvPr/>
        </p:nvSpPr>
        <p:spPr>
          <a:xfrm>
            <a:off x="2501660" y="1173194"/>
            <a:ext cx="7341079" cy="4373592"/>
          </a:xfrm>
          <a:prstGeom prst="ellipse">
            <a:avLst/>
          </a:prstGeom>
          <a:solidFill>
            <a:srgbClr val="FFFF0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cxnSp>
        <p:nvCxnSpPr>
          <p:cNvPr id="12" name="直線コネクタ 11"/>
          <p:cNvCxnSpPr/>
          <p:nvPr/>
        </p:nvCxnSpPr>
        <p:spPr>
          <a:xfrm>
            <a:off x="439947" y="1948889"/>
            <a:ext cx="10791645" cy="2640364"/>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3851" y="5727928"/>
            <a:ext cx="4830789" cy="830997"/>
          </a:xfrm>
          <a:prstGeom prst="rect">
            <a:avLst/>
          </a:prstGeom>
          <a:noFill/>
        </p:spPr>
        <p:txBody>
          <a:bodyPr wrap="square" rtlCol="0">
            <a:spAutoFit/>
          </a:bodyPr>
          <a:lstStyle/>
          <a:p>
            <a:pPr algn="ctr"/>
            <a:r>
              <a:rPr kumimoji="1" lang="en-US" altLang="ja-JP" sz="2400" dirty="0" smtClean="0">
                <a:solidFill>
                  <a:srgbClr val="FF0000"/>
                </a:solidFill>
              </a:rPr>
              <a:t>Private</a:t>
            </a:r>
            <a:r>
              <a:rPr kumimoji="1" lang="ja-JP" altLang="en-US" sz="2400" dirty="0" smtClean="0">
                <a:solidFill>
                  <a:srgbClr val="FF0000"/>
                </a:solidFill>
              </a:rPr>
              <a:t>　</a:t>
            </a:r>
            <a:r>
              <a:rPr kumimoji="1" lang="en-US" altLang="ja-JP" sz="2400" dirty="0" smtClean="0">
                <a:solidFill>
                  <a:srgbClr val="FF0000"/>
                </a:solidFill>
              </a:rPr>
              <a:t>Transportation</a:t>
            </a:r>
            <a:r>
              <a:rPr kumimoji="1" lang="ja-JP" altLang="en-US" sz="2400" dirty="0" smtClean="0">
                <a:solidFill>
                  <a:srgbClr val="FF0000"/>
                </a:solidFill>
              </a:rPr>
              <a:t>　</a:t>
            </a:r>
            <a:r>
              <a:rPr kumimoji="1" lang="en-US" altLang="ja-JP" sz="2400" dirty="0" smtClean="0">
                <a:solidFill>
                  <a:srgbClr val="FF0000"/>
                </a:solidFill>
              </a:rPr>
              <a:t>Bus</a:t>
            </a:r>
            <a:r>
              <a:rPr kumimoji="1" lang="ja-JP" altLang="en-US" sz="2400" dirty="0" smtClean="0">
                <a:solidFill>
                  <a:srgbClr val="FF0000"/>
                </a:solidFill>
              </a:rPr>
              <a:t>　</a:t>
            </a:r>
            <a:r>
              <a:rPr kumimoji="1" lang="en-US" altLang="ja-JP" sz="2400" dirty="0" smtClean="0">
                <a:solidFill>
                  <a:srgbClr val="FF0000"/>
                </a:solidFill>
              </a:rPr>
              <a:t>Company</a:t>
            </a:r>
            <a:r>
              <a:rPr kumimoji="1" lang="ja-JP" altLang="en-US" sz="2400" dirty="0" smtClean="0">
                <a:solidFill>
                  <a:srgbClr val="FF0000"/>
                </a:solidFill>
              </a:rPr>
              <a:t>　</a:t>
            </a:r>
            <a:r>
              <a:rPr kumimoji="1" lang="en-US" altLang="ja-JP" sz="2400" dirty="0" smtClean="0">
                <a:solidFill>
                  <a:srgbClr val="FF0000"/>
                </a:solidFill>
              </a:rPr>
              <a:t>a</a:t>
            </a:r>
            <a:r>
              <a:rPr lang="en-US" altLang="ja-JP" sz="2400" dirty="0" smtClean="0">
                <a:solidFill>
                  <a:srgbClr val="FF0000"/>
                </a:solidFill>
              </a:rPr>
              <a:t>rea</a:t>
            </a:r>
            <a:endParaRPr kumimoji="1" lang="ja-JP" altLang="en-US" sz="2400" dirty="0">
              <a:solidFill>
                <a:srgbClr val="FF0000"/>
              </a:solidFill>
            </a:endParaRPr>
          </a:p>
        </p:txBody>
      </p:sp>
      <p:sp>
        <p:nvSpPr>
          <p:cNvPr id="14" name="テキスト ボックス 13"/>
          <p:cNvSpPr txBox="1"/>
          <p:nvPr/>
        </p:nvSpPr>
        <p:spPr>
          <a:xfrm>
            <a:off x="4005979" y="1906449"/>
            <a:ext cx="4361644" cy="830997"/>
          </a:xfrm>
          <a:prstGeom prst="rect">
            <a:avLst/>
          </a:prstGeom>
          <a:noFill/>
        </p:spPr>
        <p:txBody>
          <a:bodyPr wrap="square" rtlCol="0">
            <a:spAutoFit/>
          </a:bodyPr>
          <a:lstStyle/>
          <a:p>
            <a:pPr algn="ctr"/>
            <a:r>
              <a:rPr lang="en-US" altLang="ja-JP" sz="2400" dirty="0" smtClean="0">
                <a:solidFill>
                  <a:srgbClr val="FF0000"/>
                </a:solidFill>
              </a:rPr>
              <a:t>Tokyo-Metropolitan-Government-operated-Bus</a:t>
            </a:r>
            <a:r>
              <a:rPr lang="ja-JP" altLang="en-US" sz="2400" dirty="0" smtClean="0">
                <a:solidFill>
                  <a:srgbClr val="FF0000"/>
                </a:solidFill>
              </a:rPr>
              <a:t>　</a:t>
            </a:r>
            <a:r>
              <a:rPr lang="en-US" altLang="ja-JP" sz="2400" dirty="0" smtClean="0">
                <a:solidFill>
                  <a:srgbClr val="FF0000"/>
                </a:solidFill>
              </a:rPr>
              <a:t>area</a:t>
            </a:r>
            <a:endParaRPr kumimoji="1" lang="ja-JP" altLang="en-US" sz="2400" dirty="0">
              <a:solidFill>
                <a:srgbClr val="FF0000"/>
              </a:solidFill>
            </a:endParaRPr>
          </a:p>
        </p:txBody>
      </p:sp>
      <p:sp>
        <p:nvSpPr>
          <p:cNvPr id="15" name="テキスト ボックス 14"/>
          <p:cNvSpPr txBox="1"/>
          <p:nvPr/>
        </p:nvSpPr>
        <p:spPr>
          <a:xfrm>
            <a:off x="8816194" y="1462298"/>
            <a:ext cx="1846043" cy="369332"/>
          </a:xfrm>
          <a:prstGeom prst="rect">
            <a:avLst/>
          </a:prstGeom>
          <a:noFill/>
        </p:spPr>
        <p:txBody>
          <a:bodyPr wrap="square" rtlCol="0">
            <a:spAutoFit/>
          </a:bodyPr>
          <a:lstStyle/>
          <a:p>
            <a:r>
              <a:rPr kumimoji="1" lang="en-US" altLang="ja-JP" dirty="0" smtClean="0"/>
              <a:t>JR</a:t>
            </a:r>
            <a:r>
              <a:rPr kumimoji="1" lang="ja-JP" altLang="en-US" dirty="0" smtClean="0"/>
              <a:t>　Ｃｉｒｃｌｅ　</a:t>
            </a:r>
            <a:r>
              <a:rPr kumimoji="1" lang="en-US" altLang="ja-JP" dirty="0" smtClean="0"/>
              <a:t>LINE</a:t>
            </a:r>
            <a:endParaRPr kumimoji="1" lang="ja-JP" altLang="en-US" dirty="0"/>
          </a:p>
        </p:txBody>
      </p:sp>
      <p:sp>
        <p:nvSpPr>
          <p:cNvPr id="16" name="円/楕円 15"/>
          <p:cNvSpPr/>
          <p:nvPr/>
        </p:nvSpPr>
        <p:spPr>
          <a:xfrm>
            <a:off x="9437298" y="4009687"/>
            <a:ext cx="405441" cy="396812"/>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264772" y="4599434"/>
            <a:ext cx="971892" cy="669701"/>
          </a:xfrm>
          <a:prstGeom prst="rect">
            <a:avLst/>
          </a:prstGeom>
          <a:noFill/>
        </p:spPr>
        <p:txBody>
          <a:bodyPr wrap="square" rtlCol="0">
            <a:spAutoFit/>
          </a:bodyPr>
          <a:lstStyle/>
          <a:p>
            <a:r>
              <a:rPr kumimoji="1" lang="en-US" altLang="ja-JP" dirty="0" smtClean="0"/>
              <a:t>Central</a:t>
            </a:r>
            <a:r>
              <a:rPr kumimoji="1" lang="ja-JP" altLang="en-US" dirty="0" smtClean="0"/>
              <a:t>　</a:t>
            </a:r>
            <a:r>
              <a:rPr kumimoji="1" lang="en-US" altLang="ja-JP" dirty="0" smtClean="0"/>
              <a:t>Station</a:t>
            </a:r>
            <a:endParaRPr kumimoji="1" lang="ja-JP" altLang="en-US" dirty="0"/>
          </a:p>
        </p:txBody>
      </p:sp>
      <p:sp>
        <p:nvSpPr>
          <p:cNvPr id="18" name="テキスト ボックス 17"/>
          <p:cNvSpPr txBox="1"/>
          <p:nvPr/>
        </p:nvSpPr>
        <p:spPr>
          <a:xfrm>
            <a:off x="1445012" y="2569360"/>
            <a:ext cx="1145788" cy="646331"/>
          </a:xfrm>
          <a:prstGeom prst="rect">
            <a:avLst/>
          </a:prstGeom>
          <a:noFill/>
        </p:spPr>
        <p:txBody>
          <a:bodyPr wrap="square" rtlCol="0">
            <a:spAutoFit/>
          </a:bodyPr>
          <a:lstStyle/>
          <a:p>
            <a:pPr algn="ctr"/>
            <a:r>
              <a:rPr kumimoji="1" lang="en-US" altLang="ja-JP" dirty="0" smtClean="0"/>
              <a:t>Shinjuku</a:t>
            </a:r>
            <a:r>
              <a:rPr kumimoji="1" lang="ja-JP" altLang="en-US" dirty="0" smtClean="0"/>
              <a:t>　</a:t>
            </a:r>
            <a:r>
              <a:rPr kumimoji="1" lang="en-US" altLang="ja-JP" dirty="0" smtClean="0"/>
              <a:t>Station</a:t>
            </a:r>
            <a:endParaRPr kumimoji="1" lang="ja-JP" altLang="en-US" dirty="0"/>
          </a:p>
        </p:txBody>
      </p:sp>
      <p:sp>
        <p:nvSpPr>
          <p:cNvPr id="19" name="円/楕円 18"/>
          <p:cNvSpPr/>
          <p:nvPr/>
        </p:nvSpPr>
        <p:spPr>
          <a:xfrm>
            <a:off x="2671327" y="2324672"/>
            <a:ext cx="405441" cy="396812"/>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a:spLocks noGrp="1"/>
          </p:cNvSpPr>
          <p:nvPr>
            <p:ph type="title"/>
          </p:nvPr>
        </p:nvSpPr>
        <p:spPr>
          <a:xfrm>
            <a:off x="370936" y="365125"/>
            <a:ext cx="10982864" cy="716013"/>
          </a:xfrm>
          <a:ln w="19050">
            <a:solidFill>
              <a:schemeClr val="tx1"/>
            </a:solidFill>
          </a:ln>
        </p:spPr>
        <p:txBody>
          <a:bodyPr>
            <a:normAutofit/>
          </a:bodyPr>
          <a:lstStyle/>
          <a:p>
            <a:pPr algn="ctr"/>
            <a:r>
              <a:rPr lang="en-US" altLang="ja-JP" dirty="0"/>
              <a:t>Metropolitan </a:t>
            </a:r>
            <a:r>
              <a:rPr lang="en-US" altLang="ja-JP" dirty="0" smtClean="0"/>
              <a:t>BUS</a:t>
            </a:r>
            <a:r>
              <a:rPr lang="ja-JP" altLang="en-US" dirty="0" smtClean="0"/>
              <a:t>　</a:t>
            </a:r>
            <a:r>
              <a:rPr lang="en-US" altLang="ja-JP" dirty="0" smtClean="0"/>
              <a:t>Transport</a:t>
            </a:r>
            <a:r>
              <a:rPr lang="ja-JP" altLang="en-US" dirty="0" smtClean="0"/>
              <a:t>　</a:t>
            </a:r>
            <a:r>
              <a:rPr lang="en-US" altLang="ja-JP" dirty="0" smtClean="0"/>
              <a:t>(in Tokyo</a:t>
            </a:r>
            <a:r>
              <a:rPr lang="en-US" altLang="ja-JP" dirty="0"/>
              <a:t>)</a:t>
            </a:r>
            <a:endParaRPr kumimoji="1" lang="ja-JP" altLang="en-US" dirty="0"/>
          </a:p>
        </p:txBody>
      </p:sp>
      <p:sp>
        <p:nvSpPr>
          <p:cNvPr id="2" name="上下矢印 1"/>
          <p:cNvSpPr/>
          <p:nvPr/>
        </p:nvSpPr>
        <p:spPr>
          <a:xfrm rot="16200000">
            <a:off x="8950538" y="1740411"/>
            <a:ext cx="1460821" cy="24368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a:t>Route with possibility of ride sharing</a:t>
            </a:r>
            <a:endParaRPr kumimoji="1" lang="ja-JP" altLang="en-US"/>
          </a:p>
        </p:txBody>
      </p:sp>
      <p:sp>
        <p:nvSpPr>
          <p:cNvPr id="22" name="上下矢印 21"/>
          <p:cNvSpPr/>
          <p:nvPr/>
        </p:nvSpPr>
        <p:spPr>
          <a:xfrm>
            <a:off x="6852997" y="4587931"/>
            <a:ext cx="1243300" cy="18042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下矢印 22"/>
          <p:cNvSpPr/>
          <p:nvPr/>
        </p:nvSpPr>
        <p:spPr>
          <a:xfrm rot="2296531">
            <a:off x="2357637" y="3661523"/>
            <a:ext cx="1233511" cy="17674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環状矢印 2"/>
          <p:cNvSpPr/>
          <p:nvPr/>
        </p:nvSpPr>
        <p:spPr>
          <a:xfrm>
            <a:off x="5062625" y="2733019"/>
            <a:ext cx="2006873" cy="1309617"/>
          </a:xfrm>
          <a:prstGeom prst="circularArrow">
            <a:avLst>
              <a:gd name="adj1" fmla="val 12500"/>
              <a:gd name="adj2" fmla="val 846836"/>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95000"/>
                    <a:lumOff val="5000"/>
                  </a:schemeClr>
                </a:solidFill>
              </a:rPr>
              <a:t>Late night, early morning</a:t>
            </a:r>
            <a:endParaRPr kumimoji="1" lang="ja-JP" altLang="en-US" dirty="0">
              <a:solidFill>
                <a:schemeClr val="tx1">
                  <a:lumMod val="95000"/>
                  <a:lumOff val="5000"/>
                </a:schemeClr>
              </a:solidFill>
            </a:endParaRPr>
          </a:p>
        </p:txBody>
      </p:sp>
      <p:sp>
        <p:nvSpPr>
          <p:cNvPr id="5" name="円/楕円 4"/>
          <p:cNvSpPr/>
          <p:nvPr/>
        </p:nvSpPr>
        <p:spPr>
          <a:xfrm>
            <a:off x="5379440" y="4140683"/>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
        <p:nvSpPr>
          <p:cNvPr id="21" name="円/楕円 20"/>
          <p:cNvSpPr/>
          <p:nvPr/>
        </p:nvSpPr>
        <p:spPr>
          <a:xfrm>
            <a:off x="7067340" y="3050879"/>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
        <p:nvSpPr>
          <p:cNvPr id="24" name="円/楕円 23"/>
          <p:cNvSpPr/>
          <p:nvPr/>
        </p:nvSpPr>
        <p:spPr>
          <a:xfrm>
            <a:off x="128840" y="4445483"/>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
        <p:nvSpPr>
          <p:cNvPr id="25" name="円/楕円 24"/>
          <p:cNvSpPr/>
          <p:nvPr/>
        </p:nvSpPr>
        <p:spPr>
          <a:xfrm>
            <a:off x="8528076" y="5331126"/>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
        <p:nvSpPr>
          <p:cNvPr id="26" name="円/楕円 25"/>
          <p:cNvSpPr/>
          <p:nvPr/>
        </p:nvSpPr>
        <p:spPr>
          <a:xfrm>
            <a:off x="3616780" y="3680610"/>
            <a:ext cx="1823615" cy="11284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Small community bus operated </a:t>
            </a:r>
          </a:p>
          <a:p>
            <a:pPr algn="ctr"/>
            <a:r>
              <a:rPr lang="en-US" altLang="ja-JP" sz="1400" dirty="0" smtClean="0">
                <a:solidFill>
                  <a:schemeClr val="tx1">
                    <a:lumMod val="95000"/>
                    <a:lumOff val="5000"/>
                  </a:schemeClr>
                </a:solidFill>
              </a:rPr>
              <a:t>City authority</a:t>
            </a:r>
            <a:endParaRPr kumimoji="1" lang="ja-JP" altLang="en-US" sz="1400" dirty="0">
              <a:solidFill>
                <a:schemeClr val="tx1">
                  <a:lumMod val="95000"/>
                  <a:lumOff val="5000"/>
                </a:schemeClr>
              </a:solidFill>
            </a:endParaRPr>
          </a:p>
        </p:txBody>
      </p:sp>
    </p:spTree>
    <p:extLst>
      <p:ext uri="{BB962C8B-B14F-4D97-AF65-F5344CB8AC3E}">
        <p14:creationId xmlns:p14="http://schemas.microsoft.com/office/powerpoint/2010/main" val="33965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26946" y="3845773"/>
            <a:ext cx="3206151" cy="2862322"/>
          </a:xfrm>
          <a:prstGeom prst="rect">
            <a:avLst/>
          </a:prstGeom>
        </p:spPr>
        <p:txBody>
          <a:bodyPr wrap="square">
            <a:spAutoFit/>
          </a:bodyPr>
          <a:lstStyle/>
          <a:p>
            <a:r>
              <a:rPr lang="zh-CN" altLang="en-US" b="0" i="0" dirty="0" smtClean="0">
                <a:solidFill>
                  <a:srgbClr val="000000"/>
                </a:solidFill>
                <a:effectLst/>
                <a:latin typeface="SourceHanSansJP-Light"/>
              </a:rPr>
              <a:t>１．港区　　　　　</a:t>
            </a:r>
            <a:r>
              <a:rPr lang="en-US" altLang="zh-CN" b="0" i="0" dirty="0" smtClean="0">
                <a:solidFill>
                  <a:srgbClr val="000000"/>
                </a:solidFill>
                <a:effectLst/>
                <a:latin typeface="SourceHanSansJP-Light"/>
              </a:rPr>
              <a:t>903.7</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２．千代田区　　　</a:t>
            </a:r>
            <a:r>
              <a:rPr lang="en-US" altLang="zh-CN" b="0" i="0" dirty="0" smtClean="0">
                <a:solidFill>
                  <a:srgbClr val="000000"/>
                </a:solidFill>
                <a:effectLst/>
                <a:latin typeface="SourceHanSansJP-Light"/>
              </a:rPr>
              <a:t>762.9</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３．渋谷区　　　　</a:t>
            </a:r>
            <a:r>
              <a:rPr lang="en-US" altLang="zh-CN" b="0" i="0" dirty="0" smtClean="0">
                <a:solidFill>
                  <a:srgbClr val="000000"/>
                </a:solidFill>
                <a:effectLst/>
                <a:latin typeface="SourceHanSansJP-Light"/>
              </a:rPr>
              <a:t>683.6</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４．兵庫県芦屋市　</a:t>
            </a:r>
            <a:r>
              <a:rPr lang="en-US" altLang="zh-CN" b="0" i="0" dirty="0" smtClean="0">
                <a:solidFill>
                  <a:srgbClr val="000000"/>
                </a:solidFill>
                <a:effectLst/>
                <a:latin typeface="SourceHanSansJP-Light"/>
              </a:rPr>
              <a:t>567.1</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５．中央区　　　　</a:t>
            </a:r>
            <a:r>
              <a:rPr lang="en-US" altLang="zh-CN" b="0" i="0" dirty="0" smtClean="0">
                <a:solidFill>
                  <a:srgbClr val="000000"/>
                </a:solidFill>
                <a:effectLst/>
                <a:latin typeface="SourceHanSansJP-Light"/>
              </a:rPr>
              <a:t>546.8</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６．文京区　　　　</a:t>
            </a:r>
            <a:r>
              <a:rPr lang="en-US" altLang="zh-CN" b="0" i="0" dirty="0" smtClean="0">
                <a:solidFill>
                  <a:srgbClr val="000000"/>
                </a:solidFill>
                <a:effectLst/>
                <a:latin typeface="SourceHanSansJP-Light"/>
              </a:rPr>
              <a:t>545.6</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７．目黒区　　　　</a:t>
            </a:r>
            <a:r>
              <a:rPr lang="en-US" altLang="zh-CN" b="0" i="0" dirty="0" smtClean="0">
                <a:solidFill>
                  <a:srgbClr val="000000"/>
                </a:solidFill>
                <a:effectLst/>
                <a:latin typeface="SourceHanSansJP-Light"/>
              </a:rPr>
              <a:t>526.7</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８．世田谷区　　　</a:t>
            </a:r>
            <a:r>
              <a:rPr lang="en-US" altLang="zh-CN" b="0" i="0" dirty="0" smtClean="0">
                <a:solidFill>
                  <a:srgbClr val="000000"/>
                </a:solidFill>
                <a:effectLst/>
                <a:latin typeface="SourceHanSansJP-Light"/>
              </a:rPr>
              <a:t>502.5</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zh-CN" altLang="en-US" b="0" i="0" dirty="0" smtClean="0">
                <a:solidFill>
                  <a:srgbClr val="000000"/>
                </a:solidFill>
                <a:effectLst/>
                <a:latin typeface="SourceHanSansJP-Light"/>
              </a:rPr>
              <a:t>９．武蔵野市　　　</a:t>
            </a:r>
            <a:r>
              <a:rPr lang="en-US" altLang="zh-CN" b="0" i="0" dirty="0" smtClean="0">
                <a:solidFill>
                  <a:srgbClr val="000000"/>
                </a:solidFill>
                <a:effectLst/>
                <a:latin typeface="SourceHanSansJP-Light"/>
              </a:rPr>
              <a:t>479.5</a:t>
            </a:r>
            <a:r>
              <a:rPr lang="zh-CN" altLang="en-US" b="0" i="0" dirty="0" smtClean="0">
                <a:solidFill>
                  <a:srgbClr val="000000"/>
                </a:solidFill>
                <a:effectLst/>
                <a:latin typeface="SourceHanSansJP-Light"/>
              </a:rPr>
              <a:t>万円</a:t>
            </a:r>
            <a:r>
              <a:rPr lang="zh-CN" altLang="en-US" dirty="0" smtClean="0"/>
              <a:t/>
            </a:r>
            <a:br>
              <a:rPr lang="zh-CN" altLang="en-US" dirty="0" smtClean="0"/>
            </a:br>
            <a:r>
              <a:rPr lang="en-US" altLang="zh-CN" b="0" i="0" dirty="0" smtClean="0">
                <a:solidFill>
                  <a:srgbClr val="000000"/>
                </a:solidFill>
                <a:effectLst/>
                <a:latin typeface="SourceHanSansJP-Light"/>
              </a:rPr>
              <a:t>10</a:t>
            </a:r>
            <a:r>
              <a:rPr lang="zh-CN" altLang="en-US" b="0" i="0" dirty="0" smtClean="0">
                <a:solidFill>
                  <a:srgbClr val="000000"/>
                </a:solidFill>
                <a:effectLst/>
                <a:latin typeface="SourceHanSansJP-Light"/>
              </a:rPr>
              <a:t>．新宿区　　　　</a:t>
            </a:r>
            <a:r>
              <a:rPr lang="en-US" altLang="zh-CN" b="0" i="0" dirty="0" smtClean="0">
                <a:solidFill>
                  <a:srgbClr val="000000"/>
                </a:solidFill>
                <a:effectLst/>
                <a:latin typeface="SourceHanSansJP-Light"/>
              </a:rPr>
              <a:t>475.3</a:t>
            </a:r>
            <a:r>
              <a:rPr lang="zh-CN" altLang="en-US" b="0" i="0" dirty="0" smtClean="0">
                <a:solidFill>
                  <a:srgbClr val="000000"/>
                </a:solidFill>
                <a:effectLst/>
                <a:latin typeface="SourceHanSansJP-Light"/>
              </a:rPr>
              <a:t>万円</a:t>
            </a:r>
            <a:endParaRPr lang="ja-JP" altLang="en-US" dirty="0"/>
          </a:p>
        </p:txBody>
      </p:sp>
      <p:pic>
        <p:nvPicPr>
          <p:cNvPr id="1030" name="Picture 6" descr="http://i1.wp.com/otokitashun.com/wp-content/uploads/tokyo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575" y="192978"/>
            <a:ext cx="3053451" cy="2753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英文地図　23ku」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788" y="1076127"/>
            <a:ext cx="5249202" cy="524920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280028" y="3717980"/>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6" name="テキスト ボックス 5"/>
          <p:cNvSpPr txBox="1"/>
          <p:nvPr/>
        </p:nvSpPr>
        <p:spPr>
          <a:xfrm>
            <a:off x="6366294" y="3179657"/>
            <a:ext cx="415498" cy="369332"/>
          </a:xfrm>
          <a:prstGeom prst="rect">
            <a:avLst/>
          </a:prstGeom>
          <a:noFill/>
        </p:spPr>
        <p:txBody>
          <a:bodyPr wrap="none" rtlCol="0">
            <a:spAutoFit/>
          </a:bodyPr>
          <a:lstStyle/>
          <a:p>
            <a:r>
              <a:rPr kumimoji="1" lang="ja-JP" altLang="en-US" dirty="0" smtClean="0"/>
              <a:t>②</a:t>
            </a:r>
            <a:endParaRPr kumimoji="1" lang="ja-JP" altLang="en-US" dirty="0"/>
          </a:p>
        </p:txBody>
      </p:sp>
      <p:sp>
        <p:nvSpPr>
          <p:cNvPr id="7" name="テキスト ボックス 6"/>
          <p:cNvSpPr txBox="1"/>
          <p:nvPr/>
        </p:nvSpPr>
        <p:spPr>
          <a:xfrm>
            <a:off x="5671839" y="3500578"/>
            <a:ext cx="415498" cy="369332"/>
          </a:xfrm>
          <a:prstGeom prst="rect">
            <a:avLst/>
          </a:prstGeom>
          <a:noFill/>
        </p:spPr>
        <p:txBody>
          <a:bodyPr wrap="none" rtlCol="0">
            <a:spAutoFit/>
          </a:bodyPr>
          <a:lstStyle/>
          <a:p>
            <a:r>
              <a:rPr kumimoji="1" lang="ja-JP" altLang="en-US" dirty="0" smtClean="0"/>
              <a:t>③</a:t>
            </a:r>
            <a:endParaRPr kumimoji="1" lang="ja-JP" altLang="en-US" dirty="0"/>
          </a:p>
        </p:txBody>
      </p:sp>
      <p:sp>
        <p:nvSpPr>
          <p:cNvPr id="8" name="テキスト ボックス 7"/>
          <p:cNvSpPr txBox="1"/>
          <p:nvPr/>
        </p:nvSpPr>
        <p:spPr>
          <a:xfrm>
            <a:off x="6707007" y="3476441"/>
            <a:ext cx="415498" cy="369332"/>
          </a:xfrm>
          <a:prstGeom prst="rect">
            <a:avLst/>
          </a:prstGeom>
          <a:noFill/>
        </p:spPr>
        <p:txBody>
          <a:bodyPr wrap="none" rtlCol="0">
            <a:spAutoFit/>
          </a:bodyPr>
          <a:lstStyle/>
          <a:p>
            <a:r>
              <a:rPr kumimoji="1" lang="ja-JP" altLang="en-US" dirty="0" smtClean="0"/>
              <a:t>⑤</a:t>
            </a:r>
            <a:endParaRPr kumimoji="1" lang="ja-JP" altLang="en-US" dirty="0"/>
          </a:p>
        </p:txBody>
      </p:sp>
      <p:sp>
        <p:nvSpPr>
          <p:cNvPr id="9" name="テキスト ボックス 8"/>
          <p:cNvSpPr txBox="1"/>
          <p:nvPr/>
        </p:nvSpPr>
        <p:spPr>
          <a:xfrm>
            <a:off x="6331783" y="2605174"/>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10" name="テキスト ボックス 9"/>
          <p:cNvSpPr txBox="1"/>
          <p:nvPr/>
        </p:nvSpPr>
        <p:spPr>
          <a:xfrm>
            <a:off x="5641673" y="4019901"/>
            <a:ext cx="415498" cy="369332"/>
          </a:xfrm>
          <a:prstGeom prst="rect">
            <a:avLst/>
          </a:prstGeom>
          <a:noFill/>
        </p:spPr>
        <p:txBody>
          <a:bodyPr wrap="none" rtlCol="0">
            <a:spAutoFit/>
          </a:bodyPr>
          <a:lstStyle/>
          <a:p>
            <a:r>
              <a:rPr kumimoji="1" lang="ja-JP" altLang="en-US" dirty="0" smtClean="0"/>
              <a:t>⑦</a:t>
            </a:r>
            <a:endParaRPr kumimoji="1" lang="ja-JP" altLang="en-US" dirty="0"/>
          </a:p>
        </p:txBody>
      </p:sp>
      <p:sp>
        <p:nvSpPr>
          <p:cNvPr id="11" name="テキスト ボックス 10"/>
          <p:cNvSpPr txBox="1"/>
          <p:nvPr/>
        </p:nvSpPr>
        <p:spPr>
          <a:xfrm>
            <a:off x="5158598" y="3835256"/>
            <a:ext cx="415498" cy="369332"/>
          </a:xfrm>
          <a:prstGeom prst="rect">
            <a:avLst/>
          </a:prstGeom>
          <a:noFill/>
        </p:spPr>
        <p:txBody>
          <a:bodyPr wrap="none" rtlCol="0">
            <a:spAutoFit/>
          </a:bodyPr>
          <a:lstStyle/>
          <a:p>
            <a:r>
              <a:rPr kumimoji="1" lang="ja-JP" altLang="en-US" dirty="0" smtClean="0"/>
              <a:t>⑧</a:t>
            </a:r>
            <a:endParaRPr kumimoji="1" lang="ja-JP" altLang="en-US" dirty="0"/>
          </a:p>
        </p:txBody>
      </p:sp>
      <p:sp>
        <p:nvSpPr>
          <p:cNvPr id="12" name="テキスト ボックス 11"/>
          <p:cNvSpPr txBox="1"/>
          <p:nvPr/>
        </p:nvSpPr>
        <p:spPr>
          <a:xfrm>
            <a:off x="5840082" y="2946739"/>
            <a:ext cx="415498" cy="369332"/>
          </a:xfrm>
          <a:prstGeom prst="rect">
            <a:avLst/>
          </a:prstGeom>
          <a:noFill/>
        </p:spPr>
        <p:txBody>
          <a:bodyPr wrap="none" rtlCol="0">
            <a:spAutoFit/>
          </a:bodyPr>
          <a:lstStyle/>
          <a:p>
            <a:r>
              <a:rPr kumimoji="1" lang="ja-JP" altLang="en-US" dirty="0" smtClean="0"/>
              <a:t>⑩</a:t>
            </a:r>
            <a:endParaRPr kumimoji="1" lang="ja-JP" altLang="en-US" dirty="0"/>
          </a:p>
        </p:txBody>
      </p:sp>
      <p:pic>
        <p:nvPicPr>
          <p:cNvPr id="14" name="図 13"/>
          <p:cNvPicPr>
            <a:picLocks noChangeAspect="1"/>
          </p:cNvPicPr>
          <p:nvPr/>
        </p:nvPicPr>
        <p:blipFill>
          <a:blip r:embed="rId4"/>
          <a:stretch>
            <a:fillRect/>
          </a:stretch>
        </p:blipFill>
        <p:spPr>
          <a:xfrm>
            <a:off x="122378" y="416663"/>
            <a:ext cx="3627207" cy="3360131"/>
          </a:xfrm>
          <a:prstGeom prst="rect">
            <a:avLst/>
          </a:prstGeom>
        </p:spPr>
      </p:pic>
      <p:sp>
        <p:nvSpPr>
          <p:cNvPr id="2" name="円/楕円 1"/>
          <p:cNvSpPr/>
          <p:nvPr/>
        </p:nvSpPr>
        <p:spPr>
          <a:xfrm>
            <a:off x="6707007" y="4989624"/>
            <a:ext cx="257368" cy="267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924375" y="4894735"/>
            <a:ext cx="1684789" cy="646331"/>
          </a:xfrm>
          <a:prstGeom prst="rect">
            <a:avLst/>
          </a:prstGeom>
          <a:noFill/>
        </p:spPr>
        <p:txBody>
          <a:bodyPr wrap="square" rtlCol="0">
            <a:spAutoFit/>
          </a:bodyPr>
          <a:lstStyle/>
          <a:p>
            <a:r>
              <a:rPr kumimoji="1" lang="en-US" altLang="ja-JP" dirty="0" smtClean="0"/>
              <a:t>HANEDA</a:t>
            </a:r>
            <a:r>
              <a:rPr kumimoji="1" lang="ja-JP" altLang="en-US" dirty="0" smtClean="0"/>
              <a:t>　</a:t>
            </a:r>
            <a:r>
              <a:rPr kumimoji="1" lang="en-US" altLang="ja-JP" dirty="0" smtClean="0"/>
              <a:t>airport</a:t>
            </a:r>
            <a:endParaRPr kumimoji="1" lang="ja-JP" altLang="en-US" dirty="0"/>
          </a:p>
        </p:txBody>
      </p:sp>
    </p:spTree>
    <p:extLst>
      <p:ext uri="{BB962C8B-B14F-4D97-AF65-F5344CB8AC3E}">
        <p14:creationId xmlns:p14="http://schemas.microsoft.com/office/powerpoint/2010/main" val="669081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60158"/>
          </a:xfrm>
          <a:ln>
            <a:solidFill>
              <a:schemeClr val="accent1"/>
            </a:solidFill>
          </a:ln>
        </p:spPr>
        <p:txBody>
          <a:bodyPr/>
          <a:lstStyle/>
          <a:p>
            <a:pPr algn="ctr"/>
            <a:r>
              <a:rPr kumimoji="1" lang="en-US" altLang="ja-JP" dirty="0" smtClean="0"/>
              <a:t>Ridesharing</a:t>
            </a:r>
            <a:r>
              <a:rPr kumimoji="1" lang="ja-JP" altLang="en-US" dirty="0" smtClean="0"/>
              <a:t>　</a:t>
            </a:r>
            <a:r>
              <a:rPr kumimoji="1" lang="en-US" altLang="ja-JP" dirty="0" smtClean="0"/>
              <a:t>by</a:t>
            </a:r>
            <a:r>
              <a:rPr kumimoji="1" lang="ja-JP" altLang="en-US" dirty="0" smtClean="0"/>
              <a:t>　</a:t>
            </a:r>
            <a:r>
              <a:rPr kumimoji="1" lang="en-US" altLang="ja-JP" dirty="0" smtClean="0"/>
              <a:t>real</a:t>
            </a:r>
            <a:r>
              <a:rPr kumimoji="1" lang="ja-JP" altLang="en-US" dirty="0" smtClean="0"/>
              <a:t>　</a:t>
            </a:r>
            <a:r>
              <a:rPr kumimoji="1" lang="en-US" altLang="ja-JP" dirty="0" smtClean="0"/>
              <a:t>Taxi-</a:t>
            </a:r>
            <a:r>
              <a:rPr kumimoji="1" lang="en-US" altLang="ja-JP" dirty="0" err="1" smtClean="0"/>
              <a:t>sevice</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From</a:t>
            </a:r>
            <a:r>
              <a:rPr lang="ja-JP" altLang="en-US" dirty="0" smtClean="0"/>
              <a:t>　</a:t>
            </a:r>
            <a:r>
              <a:rPr lang="en-US" altLang="ja-JP" dirty="0" smtClean="0"/>
              <a:t>22</a:t>
            </a:r>
            <a:r>
              <a:rPr lang="en-US" altLang="ja-JP" baseline="30000" dirty="0"/>
              <a:t>th</a:t>
            </a:r>
            <a:r>
              <a:rPr lang="ja-JP" altLang="en-US" dirty="0" smtClean="0"/>
              <a:t>　</a:t>
            </a:r>
            <a:r>
              <a:rPr lang="en-US" altLang="ja-JP" dirty="0" smtClean="0"/>
              <a:t>Jan.</a:t>
            </a:r>
            <a:r>
              <a:rPr lang="ja-JP" altLang="en-US" dirty="0" smtClean="0"/>
              <a:t>　</a:t>
            </a:r>
            <a:r>
              <a:rPr lang="en-US" altLang="ja-JP" dirty="0" smtClean="0"/>
              <a:t>to</a:t>
            </a:r>
            <a:r>
              <a:rPr lang="ja-JP" altLang="en-US" dirty="0" smtClean="0"/>
              <a:t>　</a:t>
            </a:r>
            <a:r>
              <a:rPr lang="en-US" altLang="ja-JP" dirty="0" smtClean="0"/>
              <a:t>11</a:t>
            </a:r>
            <a:r>
              <a:rPr lang="en-US" altLang="ja-JP" baseline="30000" dirty="0" smtClean="0"/>
              <a:t>th</a:t>
            </a:r>
            <a:r>
              <a:rPr lang="ja-JP" altLang="en-US" dirty="0" smtClean="0"/>
              <a:t>　</a:t>
            </a:r>
            <a:r>
              <a:rPr lang="en-US" altLang="ja-JP" dirty="0" smtClean="0"/>
              <a:t>Mar.</a:t>
            </a:r>
            <a:r>
              <a:rPr lang="ja-JP" altLang="en-US" dirty="0" smtClean="0"/>
              <a:t>　</a:t>
            </a:r>
            <a:r>
              <a:rPr lang="en-US" altLang="ja-JP" dirty="0" smtClean="0"/>
              <a:t>Government-led </a:t>
            </a:r>
            <a:r>
              <a:rPr lang="en-US" altLang="ja-JP" dirty="0"/>
              <a:t>demonstration </a:t>
            </a:r>
            <a:r>
              <a:rPr lang="en-US" altLang="ja-JP" dirty="0" smtClean="0"/>
              <a:t>experiment</a:t>
            </a:r>
            <a:r>
              <a:rPr lang="ja-JP" altLang="en-US" dirty="0" smtClean="0"/>
              <a:t>　</a:t>
            </a:r>
            <a:r>
              <a:rPr lang="en-US" altLang="ja-JP" dirty="0" smtClean="0"/>
              <a:t>using</a:t>
            </a:r>
            <a:r>
              <a:rPr lang="ja-JP" altLang="en-US" dirty="0" smtClean="0"/>
              <a:t>　</a:t>
            </a:r>
            <a:r>
              <a:rPr lang="en-US" altLang="ja-JP" dirty="0" smtClean="0"/>
              <a:t>949cabs</a:t>
            </a:r>
            <a:r>
              <a:rPr lang="ja-JP" altLang="en-US" dirty="0" smtClean="0"/>
              <a:t>　</a:t>
            </a:r>
            <a:r>
              <a:rPr lang="en-US" altLang="ja-JP" dirty="0" smtClean="0"/>
              <a:t>is</a:t>
            </a:r>
            <a:r>
              <a:rPr lang="ja-JP" altLang="en-US" dirty="0" smtClean="0"/>
              <a:t>　</a:t>
            </a:r>
            <a:r>
              <a:rPr lang="en-US" altLang="ja-JP" dirty="0" smtClean="0"/>
              <a:t>going</a:t>
            </a:r>
            <a:r>
              <a:rPr lang="ja-JP" altLang="en-US" dirty="0" smtClean="0"/>
              <a:t>　</a:t>
            </a:r>
            <a:r>
              <a:rPr lang="en-US" altLang="ja-JP" dirty="0" smtClean="0"/>
              <a:t>to</a:t>
            </a:r>
            <a:r>
              <a:rPr lang="ja-JP" altLang="en-US" dirty="0" smtClean="0"/>
              <a:t>　</a:t>
            </a:r>
            <a:r>
              <a:rPr lang="en-US" altLang="ja-JP" dirty="0" smtClean="0"/>
              <a:t>start</a:t>
            </a:r>
            <a:r>
              <a:rPr lang="ja-JP" altLang="en-US" dirty="0" smtClean="0"/>
              <a:t>　</a:t>
            </a:r>
            <a:r>
              <a:rPr lang="en-US" altLang="ja-JP" dirty="0" smtClean="0"/>
              <a:t>in</a:t>
            </a:r>
            <a:r>
              <a:rPr lang="ja-JP" altLang="en-US" dirty="0" smtClean="0"/>
              <a:t>　</a:t>
            </a:r>
            <a:r>
              <a:rPr lang="en-US" altLang="ja-JP" dirty="0" smtClean="0"/>
              <a:t>TOKYO</a:t>
            </a:r>
            <a:r>
              <a:rPr lang="ja-JP" altLang="en-US" dirty="0" smtClean="0"/>
              <a:t>　</a:t>
            </a:r>
            <a:r>
              <a:rPr lang="en-US" altLang="ja-JP" dirty="0" smtClean="0"/>
              <a:t>Grater</a:t>
            </a:r>
            <a:r>
              <a:rPr lang="ja-JP" altLang="en-US" dirty="0" smtClean="0"/>
              <a:t>　</a:t>
            </a:r>
            <a:r>
              <a:rPr lang="en-US" altLang="ja-JP" dirty="0" smtClean="0"/>
              <a:t>Zone.</a:t>
            </a:r>
          </a:p>
          <a:p>
            <a:r>
              <a:rPr kumimoji="1" lang="en-US" altLang="ja-JP" dirty="0" smtClean="0"/>
              <a:t>Not-flat</a:t>
            </a:r>
            <a:r>
              <a:rPr lang="en-US" altLang="ja-JP" dirty="0" smtClean="0"/>
              <a:t>-rate,</a:t>
            </a:r>
            <a:r>
              <a:rPr lang="ja-JP" altLang="en-US" dirty="0" smtClean="0"/>
              <a:t>　</a:t>
            </a:r>
            <a:r>
              <a:rPr lang="en-US" altLang="ja-JP" dirty="0"/>
              <a:t>Special application</a:t>
            </a:r>
            <a:endParaRPr lang="en-US" altLang="ja-JP" dirty="0" smtClean="0"/>
          </a:p>
          <a:p>
            <a:r>
              <a:rPr lang="en-US" altLang="ja-JP" dirty="0"/>
              <a:t>Example of </a:t>
            </a:r>
            <a:r>
              <a:rPr lang="en-US" altLang="ja-JP" dirty="0" smtClean="0"/>
              <a:t>failure</a:t>
            </a:r>
            <a:r>
              <a:rPr lang="ja-JP" altLang="en-US" dirty="0" smtClean="0"/>
              <a:t>　　</a:t>
            </a:r>
            <a:r>
              <a:rPr lang="en-US" altLang="ja-JP" dirty="0" smtClean="0"/>
              <a:t>MAAXI </a:t>
            </a:r>
          </a:p>
          <a:p>
            <a:r>
              <a:rPr lang="en-US" altLang="ja-JP" dirty="0" smtClean="0"/>
              <a:t>CONVERSION </a:t>
            </a:r>
            <a:r>
              <a:rPr lang="en-US" altLang="ja-JP" dirty="0"/>
              <a:t>TABLE FOR USE IN CALCULATING SHARED </a:t>
            </a:r>
            <a:r>
              <a:rPr lang="en-US" altLang="ja-JP" dirty="0" smtClean="0"/>
              <a:t>FARES</a:t>
            </a:r>
            <a:r>
              <a:rPr lang="ja-JP" altLang="en-US" dirty="0" smtClean="0"/>
              <a:t>　</a:t>
            </a:r>
            <a:r>
              <a:rPr lang="en-US" altLang="ja-JP" dirty="0"/>
              <a:t> In</a:t>
            </a:r>
            <a:r>
              <a:rPr lang="ja-JP" altLang="en-US" dirty="0"/>
              <a:t>　</a:t>
            </a:r>
            <a:r>
              <a:rPr lang="en-US" altLang="ja-JP" dirty="0" smtClean="0"/>
              <a:t>London</a:t>
            </a:r>
            <a:r>
              <a:rPr lang="ja-JP" altLang="en-US" dirty="0" smtClean="0"/>
              <a:t>　</a:t>
            </a:r>
            <a:endParaRPr lang="en-US" altLang="ja-JP" dirty="0" smtClean="0"/>
          </a:p>
        </p:txBody>
      </p:sp>
    </p:spTree>
    <p:extLst>
      <p:ext uri="{BB962C8B-B14F-4D97-AF65-F5344CB8AC3E}">
        <p14:creationId xmlns:p14="http://schemas.microsoft.com/office/powerpoint/2010/main" val="362919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6319" t="23265" r="36513" b="37990"/>
          <a:stretch>
            <a:fillRect/>
          </a:stretch>
        </p:blipFill>
        <p:spPr bwMode="auto">
          <a:xfrm>
            <a:off x="2999656" y="1908206"/>
            <a:ext cx="5639455" cy="5026472"/>
          </a:xfrm>
          <a:prstGeom prst="rect">
            <a:avLst/>
          </a:prstGeom>
          <a:noFill/>
          <a:ln w="9525">
            <a:noFill/>
            <a:miter lim="800000"/>
            <a:headEnd/>
            <a:tailEnd/>
          </a:ln>
        </p:spPr>
      </p:pic>
      <p:sp>
        <p:nvSpPr>
          <p:cNvPr id="5" name="タイトル 1"/>
          <p:cNvSpPr txBox="1">
            <a:spLocks/>
          </p:cNvSpPr>
          <p:nvPr/>
        </p:nvSpPr>
        <p:spPr>
          <a:xfrm>
            <a:off x="819509" y="365125"/>
            <a:ext cx="10534291" cy="721803"/>
          </a:xfrm>
          <a:prstGeom prst="rect">
            <a:avLst/>
          </a:prstGeom>
          <a:ln>
            <a:solidFill>
              <a:schemeClr val="accent1"/>
            </a:solid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u="sng" dirty="0" smtClean="0">
                <a:hlinkClick r:id="rId4"/>
              </a:rPr>
              <a:t>https://maaxitaxi.com/</a:t>
            </a:r>
            <a:endParaRPr lang="ja-JP" altLang="en-US" dirty="0"/>
          </a:p>
        </p:txBody>
      </p:sp>
      <p:sp>
        <p:nvSpPr>
          <p:cNvPr id="6" name="正方形/長方形 5"/>
          <p:cNvSpPr/>
          <p:nvPr/>
        </p:nvSpPr>
        <p:spPr>
          <a:xfrm>
            <a:off x="2708693" y="1173525"/>
            <a:ext cx="6788989" cy="646331"/>
          </a:xfrm>
          <a:prstGeom prst="rect">
            <a:avLst/>
          </a:prstGeom>
        </p:spPr>
        <p:txBody>
          <a:bodyPr wrap="square">
            <a:spAutoFit/>
          </a:bodyPr>
          <a:lstStyle/>
          <a:p>
            <a:r>
              <a:rPr lang="en-US" altLang="ja-JP" b="1" dirty="0">
                <a:solidFill>
                  <a:srgbClr val="000000"/>
                </a:solidFill>
                <a:latin typeface="arial" panose="020B0604020202020204" pitchFamily="34" charset="0"/>
              </a:rPr>
              <a:t>NOTICE: This domain name expired on 1/16/2018 and is pending renewal or deletion.</a:t>
            </a:r>
            <a:endParaRPr lang="ja-JP" altLang="en-US" dirty="0"/>
          </a:p>
        </p:txBody>
      </p:sp>
    </p:spTree>
    <p:extLst>
      <p:ext uri="{BB962C8B-B14F-4D97-AF65-F5344CB8AC3E}">
        <p14:creationId xmlns:p14="http://schemas.microsoft.com/office/powerpoint/2010/main" val="289373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a:t>User recruitment</a:t>
            </a:r>
            <a:endParaRPr kumimoji="1" lang="ja-JP" altLang="en-US" dirty="0"/>
          </a:p>
        </p:txBody>
      </p:sp>
      <p:sp>
        <p:nvSpPr>
          <p:cNvPr id="3" name="コンテンツ プレースホルダー 2"/>
          <p:cNvSpPr>
            <a:spLocks noGrp="1"/>
          </p:cNvSpPr>
          <p:nvPr>
            <p:ph idx="1"/>
          </p:nvPr>
        </p:nvSpPr>
        <p:spPr/>
        <p:txBody>
          <a:bodyPr/>
          <a:lstStyle/>
          <a:p>
            <a:r>
              <a:rPr lang="en-US" altLang="ja-JP" dirty="0"/>
              <a:t>Partnership with a real estate </a:t>
            </a:r>
            <a:r>
              <a:rPr lang="en-US" altLang="ja-JP" dirty="0" smtClean="0"/>
              <a:t>company</a:t>
            </a:r>
          </a:p>
          <a:p>
            <a:r>
              <a:rPr lang="en-US" altLang="ja-JP" dirty="0" smtClean="0"/>
              <a:t>Posting</a:t>
            </a:r>
            <a:r>
              <a:rPr lang="ja-JP" altLang="en-US" dirty="0" smtClean="0"/>
              <a:t>　</a:t>
            </a:r>
            <a:r>
              <a:rPr lang="en-US" altLang="ja-JP" dirty="0" smtClean="0"/>
              <a:t>A mailbox</a:t>
            </a:r>
          </a:p>
          <a:p>
            <a:endParaRPr kumimoji="1" lang="ja-JP" altLang="en-US" dirty="0"/>
          </a:p>
        </p:txBody>
      </p:sp>
    </p:spTree>
    <p:extLst>
      <p:ext uri="{BB962C8B-B14F-4D97-AF65-F5344CB8AC3E}">
        <p14:creationId xmlns:p14="http://schemas.microsoft.com/office/powerpoint/2010/main" val="131599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smtClean="0"/>
              <a:t>Driver</a:t>
            </a:r>
            <a:r>
              <a:rPr lang="ja-JP" altLang="en-US" dirty="0" smtClean="0"/>
              <a:t>＆</a:t>
            </a:r>
            <a:r>
              <a:rPr lang="en-US" altLang="ja-JP" dirty="0" smtClean="0"/>
              <a:t>Cab </a:t>
            </a:r>
            <a:r>
              <a:rPr lang="en-US" altLang="ja-JP" dirty="0"/>
              <a:t>recruitment</a:t>
            </a:r>
            <a:endParaRPr kumimoji="1" lang="ja-JP" altLang="en-US" dirty="0"/>
          </a:p>
        </p:txBody>
      </p:sp>
      <p:sp>
        <p:nvSpPr>
          <p:cNvPr id="3" name="コンテンツ プレースホルダー 2"/>
          <p:cNvSpPr>
            <a:spLocks noGrp="1"/>
          </p:cNvSpPr>
          <p:nvPr>
            <p:ph idx="1"/>
          </p:nvPr>
        </p:nvSpPr>
        <p:spPr/>
        <p:txBody>
          <a:bodyPr/>
          <a:lstStyle/>
          <a:p>
            <a:r>
              <a:rPr lang="en-US" altLang="ja-JP" dirty="0"/>
              <a:t>Minimum guarantee</a:t>
            </a:r>
            <a:endParaRPr kumimoji="1" lang="ja-JP" altLang="en-US" dirty="0"/>
          </a:p>
        </p:txBody>
      </p:sp>
    </p:spTree>
    <p:extLst>
      <p:ext uri="{BB962C8B-B14F-4D97-AF65-F5344CB8AC3E}">
        <p14:creationId xmlns:p14="http://schemas.microsoft.com/office/powerpoint/2010/main" val="86105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429" y="365125"/>
            <a:ext cx="11447253" cy="1325563"/>
          </a:xfrm>
          <a:ln>
            <a:solidFill>
              <a:schemeClr val="tx1">
                <a:lumMod val="95000"/>
                <a:lumOff val="5000"/>
              </a:schemeClr>
            </a:solidFill>
          </a:ln>
        </p:spPr>
        <p:txBody>
          <a:bodyPr/>
          <a:lstStyle/>
          <a:p>
            <a:pPr algn="ctr"/>
            <a:r>
              <a:rPr kumimoji="1" lang="en-US" altLang="ja-JP" dirty="0" smtClean="0"/>
              <a:t>Stage 1   before </a:t>
            </a:r>
            <a:r>
              <a:rPr kumimoji="1" lang="ja-JP" altLang="en-US" dirty="0" smtClean="0"/>
              <a:t>２０２０</a:t>
            </a:r>
            <a:r>
              <a:rPr kumimoji="1" lang="en-US" altLang="ja-JP" dirty="0" smtClean="0"/>
              <a:t>-TOKYO-OLYMPIC</a:t>
            </a:r>
            <a:endParaRPr kumimoji="1" lang="ja-JP" altLang="en-US" dirty="0"/>
          </a:p>
        </p:txBody>
      </p:sp>
      <p:pic>
        <p:nvPicPr>
          <p:cNvPr id="4100" name="Picture 4" descr="http://cdn.cadot.jp/wp-content/uploads/2017/02/sam-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3" y="2288158"/>
            <a:ext cx="2626996" cy="13791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病院駐車場」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29" y="3976867"/>
            <a:ext cx="280987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onthlyparking.co.jp/parking_images/honkomagom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625" y="2511350"/>
            <a:ext cx="2199650" cy="29310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5893" y="2448245"/>
            <a:ext cx="3894888" cy="2593176"/>
          </a:xfrm>
          <a:prstGeom prst="rect">
            <a:avLst/>
          </a:prstGeom>
          <a:noFill/>
          <a:extLst>
            <a:ext uri="{909E8E84-426E-40DD-AFC4-6F175D3DCCD1}">
              <a14:hiddenFill xmlns:a14="http://schemas.microsoft.com/office/drawing/2010/main">
                <a:solidFill>
                  <a:srgbClr val="FFFFFF"/>
                </a:solidFill>
              </a14:hiddenFill>
            </a:ext>
          </a:extLst>
        </p:spPr>
      </p:pic>
      <p:sp>
        <p:nvSpPr>
          <p:cNvPr id="3" name="左右矢印 2"/>
          <p:cNvSpPr/>
          <p:nvPr/>
        </p:nvSpPr>
        <p:spPr>
          <a:xfrm>
            <a:off x="5702060" y="3114137"/>
            <a:ext cx="2199736" cy="13457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079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1551" y="252909"/>
            <a:ext cx="10515600" cy="1325563"/>
          </a:xfrm>
          <a:ln>
            <a:solidFill>
              <a:schemeClr val="tx1">
                <a:lumMod val="95000"/>
                <a:lumOff val="5000"/>
              </a:schemeClr>
            </a:solidFill>
          </a:ln>
        </p:spPr>
        <p:txBody>
          <a:bodyPr>
            <a:normAutofit/>
          </a:bodyPr>
          <a:lstStyle/>
          <a:p>
            <a:pPr algn="ctr"/>
            <a:r>
              <a:rPr kumimoji="1" lang="en-US" altLang="ja-JP" dirty="0" smtClean="0"/>
              <a:t>Stage </a:t>
            </a:r>
            <a:r>
              <a:rPr kumimoji="1" lang="ja-JP" altLang="en-US" dirty="0" smtClean="0"/>
              <a:t>３</a:t>
            </a:r>
            <a:r>
              <a:rPr kumimoji="1" lang="en-US" altLang="ja-JP" dirty="0" smtClean="0"/>
              <a:t/>
            </a:r>
            <a:br>
              <a:rPr kumimoji="1" lang="en-US" altLang="ja-JP" dirty="0" smtClean="0"/>
            </a:br>
            <a:r>
              <a:rPr kumimoji="1" lang="en-US" altLang="ja-JP" dirty="0" smtClean="0"/>
              <a:t>Other</a:t>
            </a:r>
            <a:r>
              <a:rPr kumimoji="1" lang="ja-JP" altLang="en-US" dirty="0" smtClean="0"/>
              <a:t>　</a:t>
            </a:r>
            <a:r>
              <a:rPr kumimoji="1" lang="en-US" altLang="ja-JP" dirty="0" smtClean="0"/>
              <a:t>BIG</a:t>
            </a:r>
            <a:r>
              <a:rPr kumimoji="1" lang="ja-JP" altLang="en-US" dirty="0" smtClean="0"/>
              <a:t>　</a:t>
            </a:r>
            <a:r>
              <a:rPr kumimoji="1" lang="en-US" altLang="ja-JP" dirty="0" smtClean="0"/>
              <a:t>CITY</a:t>
            </a:r>
            <a:r>
              <a:rPr kumimoji="1" lang="ja-JP" altLang="en-US" dirty="0" smtClean="0"/>
              <a:t>（</a:t>
            </a:r>
            <a:r>
              <a:rPr kumimoji="1" lang="en-US" altLang="ja-JP" dirty="0" err="1" smtClean="0"/>
              <a:t>Osaka,Nagoya,Yokoham</a:t>
            </a:r>
            <a:r>
              <a:rPr kumimoji="1" lang="ja-JP" altLang="en-US" dirty="0" smtClean="0"/>
              <a:t>）</a:t>
            </a:r>
            <a:endParaRPr kumimoji="1" lang="ja-JP" altLang="en-US" dirty="0"/>
          </a:p>
        </p:txBody>
      </p:sp>
      <p:pic>
        <p:nvPicPr>
          <p:cNvPr id="4098" name="Picture 2" descr="http://blogimg.goo.ne.jp/user_image/0d/e3/74c214f542ac708a3d689bd65866f1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354" y="4640137"/>
            <a:ext cx="2001328" cy="148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cadot.jp/wp-content/uploads/2017/02/sam-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962" y="2227774"/>
            <a:ext cx="1431566" cy="7515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病院駐車場」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086" y="3066812"/>
            <a:ext cx="1551317" cy="8992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onthlyparking.co.jp/parking_images/honkomagome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935" y="2279529"/>
            <a:ext cx="1213747" cy="161731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関連画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3558" y="2226648"/>
            <a:ext cx="3383593" cy="225276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837427" y="6081622"/>
            <a:ext cx="1785668" cy="646331"/>
          </a:xfrm>
          <a:prstGeom prst="rect">
            <a:avLst/>
          </a:prstGeom>
          <a:noFill/>
        </p:spPr>
        <p:txBody>
          <a:bodyPr wrap="square" rtlCol="0">
            <a:spAutoFit/>
          </a:bodyPr>
          <a:lstStyle/>
          <a:p>
            <a:pPr algn="ctr"/>
            <a:r>
              <a:rPr kumimoji="1" lang="en-US" altLang="ja-JP" dirty="0" smtClean="0"/>
              <a:t>Bus stop</a:t>
            </a:r>
          </a:p>
          <a:p>
            <a:pPr algn="ctr"/>
            <a:r>
              <a:rPr lang="en-US" altLang="ja-JP" dirty="0" err="1" smtClean="0"/>
              <a:t>withWIFI</a:t>
            </a:r>
            <a:r>
              <a:rPr lang="ja-JP" altLang="en-US" dirty="0" smtClean="0"/>
              <a:t>　</a:t>
            </a:r>
            <a:r>
              <a:rPr lang="en-US" altLang="ja-JP" dirty="0" smtClean="0"/>
              <a:t>Spot</a:t>
            </a:r>
            <a:endParaRPr kumimoji="1" lang="ja-JP" altLang="en-US" dirty="0"/>
          </a:p>
        </p:txBody>
      </p:sp>
      <p:sp>
        <p:nvSpPr>
          <p:cNvPr id="4" name="テキスト ボックス 3"/>
          <p:cNvSpPr txBox="1"/>
          <p:nvPr/>
        </p:nvSpPr>
        <p:spPr>
          <a:xfrm>
            <a:off x="2518403" y="3910067"/>
            <a:ext cx="465192" cy="769441"/>
          </a:xfrm>
          <a:prstGeom prst="rect">
            <a:avLst/>
          </a:prstGeom>
          <a:noFill/>
        </p:spPr>
        <p:txBody>
          <a:bodyPr wrap="none" rtlCol="0">
            <a:spAutoFit/>
          </a:bodyPr>
          <a:lstStyle/>
          <a:p>
            <a:r>
              <a:rPr lang="en-US" altLang="ja-JP" sz="4400" dirty="0" smtClean="0"/>
              <a:t>+</a:t>
            </a:r>
          </a:p>
        </p:txBody>
      </p:sp>
      <p:pic>
        <p:nvPicPr>
          <p:cNvPr id="5" name="Picture 2" descr="「病院」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3414" y="4648469"/>
            <a:ext cx="2448284" cy="1949270"/>
          </a:xfrm>
          <a:prstGeom prst="rect">
            <a:avLst/>
          </a:prstGeom>
          <a:noFill/>
          <a:extLst>
            <a:ext uri="{909E8E84-426E-40DD-AFC4-6F175D3DCCD1}">
              <a14:hiddenFill xmlns:a14="http://schemas.microsoft.com/office/drawing/2010/main">
                <a:solidFill>
                  <a:srgbClr val="FFFFFF"/>
                </a:solidFill>
              </a14:hiddenFill>
            </a:ext>
          </a:extLst>
        </p:spPr>
      </p:pic>
      <p:sp>
        <p:nvSpPr>
          <p:cNvPr id="11" name="左右矢印 10"/>
          <p:cNvSpPr/>
          <p:nvPr/>
        </p:nvSpPr>
        <p:spPr>
          <a:xfrm>
            <a:off x="4816591" y="3172231"/>
            <a:ext cx="2199736" cy="13457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034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kumimoji="1" lang="en-US" altLang="ja-JP" dirty="0" smtClean="0"/>
              <a:t>Stage </a:t>
            </a:r>
            <a:r>
              <a:rPr kumimoji="1" lang="ja-JP" altLang="en-US" dirty="0" smtClean="0"/>
              <a:t>４</a:t>
            </a:r>
            <a:r>
              <a:rPr kumimoji="1" lang="en-US" altLang="ja-JP" dirty="0" smtClean="0"/>
              <a:t/>
            </a:r>
            <a:br>
              <a:rPr kumimoji="1" lang="en-US" altLang="ja-JP" dirty="0" smtClean="0"/>
            </a:br>
            <a:r>
              <a:rPr kumimoji="1" lang="ja-JP" altLang="en-US" dirty="0" smtClean="0"/>
              <a:t>Ｒ</a:t>
            </a:r>
            <a:r>
              <a:rPr kumimoji="1" lang="en-US" altLang="ja-JP" dirty="0" err="1" smtClean="0"/>
              <a:t>ural</a:t>
            </a:r>
            <a:r>
              <a:rPr kumimoji="1" lang="en-US" altLang="ja-JP" dirty="0" smtClean="0"/>
              <a:t> area</a:t>
            </a:r>
            <a:endParaRPr kumimoji="1" lang="ja-JP" altLang="en-US" dirty="0"/>
          </a:p>
        </p:txBody>
      </p:sp>
      <p:pic>
        <p:nvPicPr>
          <p:cNvPr id="4100" name="Picture 4" descr="http://cdn.cadot.jp/wp-content/uploads/2017/02/sam-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39" y="4974786"/>
            <a:ext cx="3089079" cy="1621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病院」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825" y="4758709"/>
            <a:ext cx="2448284" cy="19492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自宅」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043" y="1894750"/>
            <a:ext cx="2389216" cy="23892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駅」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690" y="2200363"/>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3687746" y="2640175"/>
            <a:ext cx="4200210" cy="3619947"/>
          </a:xfrm>
          <a:prstGeom prst="ellipse">
            <a:avLst/>
          </a:prstGeom>
          <a:noFill/>
          <a:ln w="76200"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339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kumimoji="1" lang="en-US" altLang="ja-JP" dirty="0" smtClean="0"/>
              <a:t>Stage </a:t>
            </a:r>
            <a:r>
              <a:rPr kumimoji="1" lang="ja-JP" altLang="en-US" dirty="0" smtClean="0"/>
              <a:t>４</a:t>
            </a:r>
            <a:r>
              <a:rPr kumimoji="1" lang="en-US" altLang="ja-JP" dirty="0" smtClean="0"/>
              <a:t/>
            </a:r>
            <a:br>
              <a:rPr kumimoji="1" lang="en-US" altLang="ja-JP" dirty="0" smtClean="0"/>
            </a:br>
            <a:r>
              <a:rPr kumimoji="1" lang="ja-JP" altLang="en-US" dirty="0" smtClean="0"/>
              <a:t>　</a:t>
            </a:r>
            <a:r>
              <a:rPr lang="en-US" altLang="ja-JP" dirty="0" smtClean="0"/>
              <a:t>Precondition</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lang="en-US" altLang="ja-JP" dirty="0"/>
              <a:t>Municipal real </a:t>
            </a:r>
            <a:r>
              <a:rPr lang="en-US" altLang="ja-JP" dirty="0" smtClean="0"/>
              <a:t>management</a:t>
            </a:r>
            <a:r>
              <a:rPr lang="ja-JP" altLang="en-US" dirty="0" smtClean="0"/>
              <a:t>（</a:t>
            </a:r>
            <a:r>
              <a:rPr lang="en-US" altLang="ja-JP" dirty="0"/>
              <a:t>Economic subsidy</a:t>
            </a:r>
            <a:r>
              <a:rPr lang="ja-JP" altLang="en-US" dirty="0" smtClean="0"/>
              <a:t>）</a:t>
            </a:r>
            <a:endParaRPr lang="en-US" altLang="ja-JP" dirty="0" smtClean="0"/>
          </a:p>
          <a:p>
            <a:r>
              <a:rPr lang="en-US" altLang="ja-JP" dirty="0"/>
              <a:t>Operating costs are actual </a:t>
            </a:r>
            <a:r>
              <a:rPr lang="en-US" altLang="ja-JP" dirty="0" smtClean="0"/>
              <a:t>expenses</a:t>
            </a:r>
          </a:p>
          <a:p>
            <a:r>
              <a:rPr lang="en-US" altLang="ja-JP" dirty="0"/>
              <a:t>Emphasize </a:t>
            </a:r>
            <a:r>
              <a:rPr lang="en-US" altLang="ja-JP" dirty="0" smtClean="0"/>
              <a:t>sociality</a:t>
            </a:r>
          </a:p>
          <a:p>
            <a:r>
              <a:rPr lang="en-US" altLang="ja-JP" dirty="0"/>
              <a:t>Expect for propaganda effect</a:t>
            </a:r>
            <a:endParaRPr kumimoji="1" lang="ja-JP" altLang="en-US" dirty="0"/>
          </a:p>
        </p:txBody>
      </p:sp>
    </p:spTree>
    <p:extLst>
      <p:ext uri="{BB962C8B-B14F-4D97-AF65-F5344CB8AC3E}">
        <p14:creationId xmlns:p14="http://schemas.microsoft.com/office/powerpoint/2010/main" val="192020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normAutofit fontScale="90000"/>
          </a:bodyPr>
          <a:lstStyle/>
          <a:p>
            <a:r>
              <a:rPr lang="en-US" altLang="ja-JP" dirty="0" smtClean="0"/>
              <a:t>LAND</a:t>
            </a:r>
            <a:r>
              <a:rPr lang="ja-JP" altLang="en-US" dirty="0" smtClean="0"/>
              <a:t>　</a:t>
            </a:r>
            <a:r>
              <a:rPr lang="en-US" altLang="ja-JP" dirty="0" smtClean="0"/>
              <a:t>Transportation</a:t>
            </a:r>
            <a:r>
              <a:rPr lang="ja-JP" altLang="en-US" dirty="0" smtClean="0"/>
              <a:t>　</a:t>
            </a:r>
            <a:r>
              <a:rPr lang="en-US" altLang="ja-JP" dirty="0" err="1" smtClean="0"/>
              <a:t>Reguration</a:t>
            </a:r>
            <a:r>
              <a:rPr lang="ja-JP" altLang="en-US" dirty="0" smtClean="0"/>
              <a:t>　</a:t>
            </a:r>
            <a:r>
              <a:rPr lang="en-US" altLang="ja-JP" dirty="0" smtClean="0"/>
              <a:t>S</a:t>
            </a:r>
            <a:r>
              <a:rPr lang="en-US" altLang="ja-JP" dirty="0"/>
              <a:t>ystem</a:t>
            </a:r>
            <a:r>
              <a:rPr lang="en-US" altLang="ja-JP" dirty="0" smtClean="0"/>
              <a:t/>
            </a:r>
            <a:br>
              <a:rPr lang="en-US" altLang="ja-JP" dirty="0" smtClean="0"/>
            </a:br>
            <a:r>
              <a:rPr lang="en-US" altLang="ja-JP" dirty="0" smtClean="0"/>
              <a:t>IN</a:t>
            </a:r>
            <a:r>
              <a:rPr lang="ja-JP" altLang="en-US" dirty="0" smtClean="0"/>
              <a:t>　</a:t>
            </a:r>
            <a:r>
              <a:rPr lang="en-US" altLang="ja-JP" dirty="0" smtClean="0"/>
              <a:t>JAPAN</a:t>
            </a:r>
            <a:endParaRPr kumimoji="1" lang="ja-JP" altLang="en-US" dirty="0"/>
          </a:p>
        </p:txBody>
      </p:sp>
      <p:sp>
        <p:nvSpPr>
          <p:cNvPr id="3" name="サブタイトル 2"/>
          <p:cNvSpPr>
            <a:spLocks noGrp="1"/>
          </p:cNvSpPr>
          <p:nvPr>
            <p:ph type="subTitle" idx="1"/>
          </p:nvPr>
        </p:nvSpPr>
        <p:spPr/>
        <p:txBody>
          <a:bodyPr>
            <a:normAutofit lnSpcReduction="10000"/>
          </a:bodyPr>
          <a:lstStyle/>
          <a:p>
            <a:endParaRPr kumimoji="1" lang="en-US" altLang="ja-JP" dirty="0" smtClean="0"/>
          </a:p>
          <a:p>
            <a:r>
              <a:rPr lang="en-US" altLang="ja-JP" dirty="0" smtClean="0"/>
              <a:t>Shuichi</a:t>
            </a:r>
            <a:r>
              <a:rPr lang="ja-JP" altLang="en-US" dirty="0" smtClean="0"/>
              <a:t>　</a:t>
            </a:r>
            <a:r>
              <a:rPr lang="en-US" altLang="ja-JP" dirty="0" err="1" smtClean="0"/>
              <a:t>Teramae</a:t>
            </a:r>
            <a:r>
              <a:rPr lang="ja-JP" altLang="en-US" dirty="0"/>
              <a:t>　</a:t>
            </a:r>
            <a:r>
              <a:rPr kumimoji="1" lang="en-US" altLang="ja-JP" dirty="0" smtClean="0"/>
              <a:t>PhD</a:t>
            </a:r>
          </a:p>
          <a:p>
            <a:endParaRPr lang="en-US" altLang="ja-JP" dirty="0"/>
          </a:p>
          <a:p>
            <a:r>
              <a:rPr kumimoji="1" lang="en-US" altLang="ja-JP" dirty="0" smtClean="0"/>
              <a:t>President</a:t>
            </a:r>
            <a:r>
              <a:rPr kumimoji="1" lang="ja-JP" altLang="en-US" dirty="0" smtClean="0"/>
              <a:t>　</a:t>
            </a:r>
            <a:r>
              <a:rPr kumimoji="1" lang="en-US" altLang="ja-JP" dirty="0" smtClean="0"/>
              <a:t>OF</a:t>
            </a:r>
            <a:r>
              <a:rPr kumimoji="1" lang="ja-JP" altLang="en-US" dirty="0" smtClean="0"/>
              <a:t>　</a:t>
            </a:r>
            <a:r>
              <a:rPr kumimoji="1" lang="en-US" altLang="ja-JP" dirty="0" smtClean="0"/>
              <a:t>Human</a:t>
            </a:r>
            <a:r>
              <a:rPr kumimoji="1" lang="ja-JP" altLang="en-US" dirty="0" smtClean="0"/>
              <a:t>　</a:t>
            </a:r>
            <a:r>
              <a:rPr kumimoji="1" lang="en-US" altLang="ja-JP" dirty="0" smtClean="0"/>
              <a:t>Logistics</a:t>
            </a:r>
            <a:r>
              <a:rPr kumimoji="1" lang="ja-JP" altLang="en-US" dirty="0" smtClean="0"/>
              <a:t>　＆　</a:t>
            </a:r>
            <a:r>
              <a:rPr kumimoji="1" lang="en-US" altLang="ja-JP" dirty="0" smtClean="0"/>
              <a:t>Tourism</a:t>
            </a:r>
            <a:r>
              <a:rPr kumimoji="1" lang="ja-JP" altLang="en-US" dirty="0" smtClean="0"/>
              <a:t>　</a:t>
            </a:r>
            <a:r>
              <a:rPr lang="en-US" altLang="ja-JP" dirty="0" err="1"/>
              <a:t>L</a:t>
            </a:r>
            <a:r>
              <a:rPr kumimoji="1" lang="en-US" altLang="ja-JP" dirty="0" err="1" smtClean="0"/>
              <a:t>aboratry</a:t>
            </a:r>
            <a:endParaRPr kumimoji="1" lang="ja-JP" altLang="en-US" dirty="0"/>
          </a:p>
        </p:txBody>
      </p:sp>
    </p:spTree>
    <p:extLst>
      <p:ext uri="{BB962C8B-B14F-4D97-AF65-F5344CB8AC3E}">
        <p14:creationId xmlns:p14="http://schemas.microsoft.com/office/powerpoint/2010/main" val="151858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smtClean="0"/>
              <a:t>Urban and rural </a:t>
            </a:r>
            <a:r>
              <a:rPr lang="en-US" altLang="ja-JP" dirty="0"/>
              <a:t>transport issues</a:t>
            </a:r>
            <a:endParaRPr kumimoji="1" lang="ja-JP" altLang="en-US" dirty="0"/>
          </a:p>
        </p:txBody>
      </p:sp>
      <p:sp>
        <p:nvSpPr>
          <p:cNvPr id="3" name="コンテンツ プレースホルダー 2"/>
          <p:cNvSpPr>
            <a:spLocks noGrp="1"/>
          </p:cNvSpPr>
          <p:nvPr>
            <p:ph idx="1"/>
          </p:nvPr>
        </p:nvSpPr>
        <p:spPr/>
        <p:txBody>
          <a:bodyPr/>
          <a:lstStyle/>
          <a:p>
            <a:r>
              <a:rPr lang="en-US" altLang="ja-JP" dirty="0"/>
              <a:t>In Japan, paid transport by private car is </a:t>
            </a:r>
            <a:r>
              <a:rPr lang="en-US" altLang="ja-JP" dirty="0" smtClean="0"/>
              <a:t>prohibited.</a:t>
            </a:r>
            <a:r>
              <a:rPr lang="ja-JP" altLang="en-US" dirty="0" smtClean="0"/>
              <a:t>　</a:t>
            </a:r>
            <a:r>
              <a:rPr lang="en-US" altLang="ja-JP" dirty="0" smtClean="0"/>
              <a:t>Therefore</a:t>
            </a:r>
            <a:r>
              <a:rPr lang="ja-JP" altLang="en-US" dirty="0" smtClean="0"/>
              <a:t>　</a:t>
            </a:r>
            <a:r>
              <a:rPr lang="en-US" altLang="ja-JP" dirty="0" smtClean="0"/>
              <a:t>ride-sharing</a:t>
            </a:r>
            <a:r>
              <a:rPr lang="ja-JP" altLang="en-US" dirty="0" smtClean="0"/>
              <a:t>　</a:t>
            </a:r>
            <a:r>
              <a:rPr lang="en-US" altLang="ja-JP" dirty="0" smtClean="0"/>
              <a:t>has </a:t>
            </a:r>
            <a:r>
              <a:rPr lang="en-US" altLang="ja-JP" dirty="0"/>
              <a:t>become a social problem. There are not many inconvenience for users because there are many taxi supplies in big cities in Japan</a:t>
            </a:r>
            <a:r>
              <a:rPr lang="en-US" altLang="ja-JP" dirty="0" smtClean="0"/>
              <a:t>.</a:t>
            </a:r>
          </a:p>
          <a:p>
            <a:r>
              <a:rPr lang="en-US" altLang="ja-JP" dirty="0"/>
              <a:t>The occurrence of a traffic accident of the elderly and the return of the driving license of the elderly become a social problem.</a:t>
            </a:r>
          </a:p>
        </p:txBody>
      </p:sp>
    </p:spTree>
    <p:extLst>
      <p:ext uri="{BB962C8B-B14F-4D97-AF65-F5344CB8AC3E}">
        <p14:creationId xmlns:p14="http://schemas.microsoft.com/office/powerpoint/2010/main" val="280068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pPr algn="ctr"/>
            <a:r>
              <a:rPr lang="en-US" altLang="ja-JP" sz="6600" dirty="0" smtClean="0"/>
              <a:t>JERON</a:t>
            </a:r>
            <a:r>
              <a:rPr lang="ja-JP" altLang="en-US" sz="6600" dirty="0" smtClean="0"/>
              <a:t>　</a:t>
            </a:r>
            <a:r>
              <a:rPr lang="en-US" altLang="ja-JP" sz="6600" dirty="0" smtClean="0"/>
              <a:t>TAXI</a:t>
            </a:r>
            <a:br>
              <a:rPr lang="en-US" altLang="ja-JP" sz="6600" dirty="0" smtClean="0"/>
            </a:br>
            <a:r>
              <a:rPr lang="en-US" altLang="ja-JP" dirty="0" smtClean="0"/>
              <a:t>AS</a:t>
            </a:r>
            <a:r>
              <a:rPr lang="ja-JP" altLang="en-US" dirty="0" smtClean="0"/>
              <a:t>　</a:t>
            </a:r>
            <a:r>
              <a:rPr lang="en-US" altLang="ja-JP" dirty="0" err="1" smtClean="0">
                <a:solidFill>
                  <a:srgbClr val="FF0000"/>
                </a:solidFill>
              </a:rPr>
              <a:t>Malti</a:t>
            </a:r>
            <a:r>
              <a:rPr lang="en-US" altLang="ja-JP" dirty="0" smtClean="0">
                <a:solidFill>
                  <a:srgbClr val="FF0000"/>
                </a:solidFill>
              </a:rPr>
              <a:t>-Package-Tour</a:t>
            </a:r>
            <a:endParaRPr kumimoji="1" lang="ja-JP" altLang="en-US" dirty="0">
              <a:solidFill>
                <a:srgbClr val="FF0000"/>
              </a:solidFill>
            </a:endParaRPr>
          </a:p>
        </p:txBody>
      </p:sp>
      <p:sp>
        <p:nvSpPr>
          <p:cNvPr id="4" name="正方形/長方形 3"/>
          <p:cNvSpPr/>
          <p:nvPr/>
        </p:nvSpPr>
        <p:spPr>
          <a:xfrm>
            <a:off x="1216326" y="2636912"/>
            <a:ext cx="282894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smtClean="0">
                <a:solidFill>
                  <a:schemeClr val="tx1">
                    <a:lumMod val="95000"/>
                    <a:lumOff val="5000"/>
                  </a:schemeClr>
                </a:solidFill>
              </a:rPr>
              <a:t>Home</a:t>
            </a:r>
            <a:endParaRPr lang="ja-JP" altLang="en-US" sz="4800" dirty="0">
              <a:solidFill>
                <a:schemeClr val="tx1">
                  <a:lumMod val="95000"/>
                  <a:lumOff val="5000"/>
                </a:schemeClr>
              </a:solidFill>
            </a:endParaRPr>
          </a:p>
        </p:txBody>
      </p:sp>
      <p:sp>
        <p:nvSpPr>
          <p:cNvPr id="5" name="正方形/長方形 4"/>
          <p:cNvSpPr/>
          <p:nvPr/>
        </p:nvSpPr>
        <p:spPr>
          <a:xfrm>
            <a:off x="8112225" y="2492896"/>
            <a:ext cx="38612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Hospital</a:t>
            </a:r>
          </a:p>
          <a:p>
            <a:pPr algn="ctr"/>
            <a:r>
              <a:rPr lang="en-US" altLang="ja-JP" sz="3600" dirty="0" smtClean="0">
                <a:solidFill>
                  <a:schemeClr val="tx1">
                    <a:lumMod val="95000"/>
                    <a:lumOff val="5000"/>
                  </a:schemeClr>
                </a:solidFill>
              </a:rPr>
              <a:t> </a:t>
            </a:r>
            <a:r>
              <a:rPr lang="en-US" altLang="ja-JP" sz="3600" dirty="0">
                <a:solidFill>
                  <a:schemeClr val="tx1">
                    <a:lumMod val="95000"/>
                    <a:lumOff val="5000"/>
                  </a:schemeClr>
                </a:solidFill>
              </a:rPr>
              <a:t>convenience </a:t>
            </a:r>
            <a:r>
              <a:rPr lang="en-US" altLang="ja-JP" sz="3600" dirty="0" smtClean="0">
                <a:solidFill>
                  <a:schemeClr val="tx1">
                    <a:lumMod val="95000"/>
                    <a:lumOff val="5000"/>
                  </a:schemeClr>
                </a:solidFill>
              </a:rPr>
              <a:t>store</a:t>
            </a:r>
          </a:p>
          <a:p>
            <a:pPr algn="ctr"/>
            <a:r>
              <a:rPr lang="en-US" altLang="ja-JP" sz="3600" dirty="0" smtClean="0">
                <a:solidFill>
                  <a:schemeClr val="tx1">
                    <a:lumMod val="95000"/>
                    <a:lumOff val="5000"/>
                  </a:schemeClr>
                </a:solidFill>
              </a:rPr>
              <a:t>Railway</a:t>
            </a:r>
            <a:r>
              <a:rPr lang="ja-JP" altLang="en-US" sz="3600" dirty="0" smtClean="0">
                <a:solidFill>
                  <a:schemeClr val="tx1">
                    <a:lumMod val="95000"/>
                    <a:lumOff val="5000"/>
                  </a:schemeClr>
                </a:solidFill>
              </a:rPr>
              <a:t>　</a:t>
            </a:r>
            <a:r>
              <a:rPr lang="en-US" altLang="ja-JP" sz="3600" dirty="0" smtClean="0">
                <a:solidFill>
                  <a:schemeClr val="tx1">
                    <a:lumMod val="95000"/>
                    <a:lumOff val="5000"/>
                  </a:schemeClr>
                </a:solidFill>
              </a:rPr>
              <a:t>station</a:t>
            </a:r>
            <a:endParaRPr lang="ja-JP" altLang="en-US" sz="3600" dirty="0">
              <a:solidFill>
                <a:schemeClr val="tx1">
                  <a:lumMod val="95000"/>
                  <a:lumOff val="5000"/>
                </a:schemeClr>
              </a:solidFill>
            </a:endParaRP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465906" y="4526009"/>
            <a:ext cx="3241576" cy="584775"/>
          </a:xfrm>
          <a:prstGeom prst="rect">
            <a:avLst/>
          </a:prstGeom>
          <a:noFill/>
          <a:ln>
            <a:solidFill>
              <a:schemeClr val="tx1">
                <a:lumMod val="95000"/>
                <a:lumOff val="5000"/>
              </a:schemeClr>
            </a:solidFill>
            <a:prstDash val="dash"/>
          </a:ln>
        </p:spPr>
        <p:txBody>
          <a:bodyPr wrap="square" rtlCol="0">
            <a:spAutoFit/>
          </a:bodyPr>
          <a:lstStyle/>
          <a:p>
            <a:pPr algn="ctr"/>
            <a:r>
              <a:rPr lang="en-US" altLang="ja-JP" sz="3200" dirty="0"/>
              <a:t>All you can use</a:t>
            </a:r>
            <a:endParaRPr lang="ja-JP" altLang="en-US" sz="3200" dirty="0"/>
          </a:p>
        </p:txBody>
      </p:sp>
      <p:sp>
        <p:nvSpPr>
          <p:cNvPr id="11" name="テキスト ボックス 10"/>
          <p:cNvSpPr txBox="1"/>
          <p:nvPr/>
        </p:nvSpPr>
        <p:spPr>
          <a:xfrm>
            <a:off x="4367808" y="4405239"/>
            <a:ext cx="3275196" cy="707886"/>
          </a:xfrm>
          <a:prstGeom prst="rect">
            <a:avLst/>
          </a:prstGeom>
          <a:noFill/>
          <a:ln>
            <a:solidFill>
              <a:schemeClr val="tx1">
                <a:lumMod val="95000"/>
                <a:lumOff val="5000"/>
              </a:schemeClr>
            </a:solidFill>
            <a:prstDash val="dash"/>
          </a:ln>
        </p:spPr>
        <p:txBody>
          <a:bodyPr wrap="square" rtlCol="0">
            <a:spAutoFit/>
          </a:bodyPr>
          <a:lstStyle/>
          <a:p>
            <a:pPr algn="ctr"/>
            <a:r>
              <a:rPr lang="en-US" altLang="ja-JP" sz="2000" dirty="0"/>
              <a:t>Itinerary guarantee responsibility</a:t>
            </a:r>
            <a:endParaRPr lang="ja-JP" altLang="en-US" sz="2000" dirty="0"/>
          </a:p>
        </p:txBody>
      </p:sp>
      <p:sp>
        <p:nvSpPr>
          <p:cNvPr id="12" name="テキスト ボックス 11"/>
          <p:cNvSpPr txBox="1"/>
          <p:nvPr/>
        </p:nvSpPr>
        <p:spPr>
          <a:xfrm>
            <a:off x="4479950" y="5171446"/>
            <a:ext cx="3096344" cy="646331"/>
          </a:xfrm>
          <a:prstGeom prst="rect">
            <a:avLst/>
          </a:prstGeom>
          <a:noFill/>
          <a:ln>
            <a:solidFill>
              <a:schemeClr val="tx1">
                <a:lumMod val="95000"/>
                <a:lumOff val="5000"/>
              </a:schemeClr>
            </a:solidFill>
            <a:prstDash val="dash"/>
          </a:ln>
        </p:spPr>
        <p:txBody>
          <a:bodyPr wrap="square" rtlCol="0">
            <a:spAutoFit/>
          </a:bodyPr>
          <a:lstStyle/>
          <a:p>
            <a:pPr algn="ctr"/>
            <a:r>
              <a:rPr lang="en-US" altLang="ja-JP" dirty="0"/>
              <a:t>Special compensation responsibility</a:t>
            </a:r>
            <a:endParaRPr lang="ja-JP" altLang="en-US" dirty="0"/>
          </a:p>
        </p:txBody>
      </p:sp>
      <p:sp>
        <p:nvSpPr>
          <p:cNvPr id="13" name="テキスト ボックス 12"/>
          <p:cNvSpPr txBox="1"/>
          <p:nvPr/>
        </p:nvSpPr>
        <p:spPr>
          <a:xfrm>
            <a:off x="3700730" y="1784071"/>
            <a:ext cx="4546516" cy="646331"/>
          </a:xfrm>
          <a:prstGeom prst="rect">
            <a:avLst/>
          </a:prstGeom>
          <a:noFill/>
          <a:ln>
            <a:solidFill>
              <a:schemeClr val="tx1">
                <a:lumMod val="95000"/>
                <a:lumOff val="5000"/>
              </a:schemeClr>
            </a:solidFill>
            <a:prstDash val="dash"/>
          </a:ln>
        </p:spPr>
        <p:txBody>
          <a:bodyPr wrap="square" rtlCol="0">
            <a:spAutoFit/>
          </a:bodyPr>
          <a:lstStyle/>
          <a:p>
            <a:pPr algn="ctr"/>
            <a:r>
              <a:rPr lang="en-US" altLang="ja-JP" sz="3600" dirty="0" smtClean="0"/>
              <a:t>Monthly</a:t>
            </a:r>
            <a:r>
              <a:rPr lang="ja-JP" altLang="en-US" sz="3600" dirty="0" smtClean="0"/>
              <a:t>　</a:t>
            </a:r>
            <a:r>
              <a:rPr lang="en-US" altLang="ja-JP" sz="3600" dirty="0" smtClean="0"/>
              <a:t>Fixed</a:t>
            </a:r>
            <a:r>
              <a:rPr lang="ja-JP" altLang="en-US" sz="3600" dirty="0" smtClean="0"/>
              <a:t>　</a:t>
            </a:r>
            <a:r>
              <a:rPr lang="en-US" altLang="ja-JP" sz="3600" dirty="0" smtClean="0"/>
              <a:t>Rate</a:t>
            </a:r>
            <a:endParaRPr lang="ja-JP" altLang="en-US" sz="3600" dirty="0"/>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674181" y="4537629"/>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95000"/>
                    <a:lumOff val="5000"/>
                  </a:schemeClr>
                </a:solidFill>
              </a:rPr>
              <a:t>Handling of compensation during home</a:t>
            </a:r>
            <a:endParaRPr lang="ja-JP" altLang="en-US" dirty="0">
              <a:solidFill>
                <a:schemeClr val="tx1">
                  <a:lumMod val="95000"/>
                  <a:lumOff val="5000"/>
                </a:schemeClr>
              </a:solidFill>
            </a:endParaRPr>
          </a:p>
        </p:txBody>
      </p:sp>
      <p:sp>
        <p:nvSpPr>
          <p:cNvPr id="3" name="円/楕円 2"/>
          <p:cNvSpPr/>
          <p:nvPr/>
        </p:nvSpPr>
        <p:spPr>
          <a:xfrm>
            <a:off x="508963" y="3849605"/>
            <a:ext cx="1837426" cy="2637459"/>
          </a:xfrm>
          <a:prstGeom prst="ellipse">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1600" dirty="0">
                <a:solidFill>
                  <a:schemeClr val="tx1">
                    <a:lumMod val="95000"/>
                    <a:lumOff val="5000"/>
                  </a:schemeClr>
                </a:solidFill>
              </a:rPr>
              <a:t>Emergence of new terms and conditions</a:t>
            </a:r>
            <a:endParaRPr kumimoji="1" lang="ja-JP" altLang="en-US" sz="1600" dirty="0">
              <a:solidFill>
                <a:schemeClr val="tx1">
                  <a:lumMod val="95000"/>
                  <a:lumOff val="5000"/>
                </a:schemeClr>
              </a:solidFill>
            </a:endParaRPr>
          </a:p>
        </p:txBody>
      </p:sp>
      <p:sp>
        <p:nvSpPr>
          <p:cNvPr id="6" name="角丸四角形 5"/>
          <p:cNvSpPr/>
          <p:nvPr/>
        </p:nvSpPr>
        <p:spPr>
          <a:xfrm>
            <a:off x="301924" y="146511"/>
            <a:ext cx="2691442" cy="2318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t>Elderly driver problem</a:t>
            </a:r>
            <a:endParaRPr kumimoji="1" lang="ja-JP" altLang="en-US" sz="4800" dirty="0"/>
          </a:p>
        </p:txBody>
      </p:sp>
    </p:spTree>
    <p:extLst>
      <p:ext uri="{BB962C8B-B14F-4D97-AF65-F5344CB8AC3E}">
        <p14:creationId xmlns:p14="http://schemas.microsoft.com/office/powerpoint/2010/main" val="102445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63595"/>
            <a:ext cx="10515600" cy="1325563"/>
          </a:xfrm>
        </p:spPr>
        <p:txBody>
          <a:bodyPr/>
          <a:lstStyle/>
          <a:p>
            <a:pPr algn="ctr"/>
            <a:r>
              <a:rPr lang="en-US" altLang="ja-JP" dirty="0"/>
              <a:t>Reference material</a:t>
            </a:r>
            <a:endParaRPr kumimoji="1" lang="ja-JP" altLang="en-US" dirty="0"/>
          </a:p>
        </p:txBody>
      </p:sp>
    </p:spTree>
    <p:extLst>
      <p:ext uri="{BB962C8B-B14F-4D97-AF65-F5344CB8AC3E}">
        <p14:creationId xmlns:p14="http://schemas.microsoft.com/office/powerpoint/2010/main" val="100124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384"/>
            <a:ext cx="8229600" cy="1143000"/>
          </a:xfrm>
          <a:ln>
            <a:solidFill>
              <a:schemeClr val="tx1">
                <a:lumMod val="95000"/>
                <a:lumOff val="5000"/>
              </a:schemeClr>
            </a:solidFill>
          </a:ln>
        </p:spPr>
        <p:txBody>
          <a:bodyPr>
            <a:normAutofit/>
          </a:bodyPr>
          <a:lstStyle/>
          <a:p>
            <a:r>
              <a:rPr lang="en-US" altLang="ja-JP" b="1" dirty="0" smtClean="0"/>
              <a:t>Mystery of package tour fare system</a:t>
            </a:r>
            <a:endParaRPr kumimoji="1" lang="ja-JP" altLang="en-US" dirty="0"/>
          </a:p>
        </p:txBody>
      </p:sp>
      <p:sp>
        <p:nvSpPr>
          <p:cNvPr id="3" name="コンテンツ プレースホルダ 2"/>
          <p:cNvSpPr>
            <a:spLocks noGrp="1"/>
          </p:cNvSpPr>
          <p:nvPr>
            <p:ph idx="1"/>
          </p:nvPr>
        </p:nvSpPr>
        <p:spPr>
          <a:xfrm>
            <a:off x="1524000" y="1340768"/>
            <a:ext cx="9144000" cy="5517232"/>
          </a:xfrm>
        </p:spPr>
        <p:txBody>
          <a:bodyPr>
            <a:normAutofit fontScale="92500" lnSpcReduction="20000"/>
          </a:bodyPr>
          <a:lstStyle/>
          <a:p>
            <a:r>
              <a:rPr lang="en-US" altLang="ja-JP" dirty="0" smtClean="0"/>
              <a:t>The combination meal of McDonald is cheap rather than placing an order for the same thing individually. The price of package tour is also the same. However, the regal system of railroad, automobile, aviation and shipping have regulations about fares. The accommodation fare of registered international tourist hotels is based on the pre-notification system. Therefore, prices cannot be decided freely if the price of package tour doesn’t receive the application of regulatory systems. However, various products are sold practically. Besides explanation is impossible and becomes near, if there will be all the applications of the foreign fare rate regulation about the overseas package tour. Interest leans on the institutional explanation of this.</a:t>
            </a:r>
            <a:endParaRPr lang="ja-JP" altLang="ja-JP" dirty="0" smtClean="0"/>
          </a:p>
          <a:p>
            <a:r>
              <a:rPr lang="en-US" altLang="ja-JP" dirty="0" smtClean="0"/>
              <a:t> Travel agency decides prices of package tour by himself as his own services. Irrespective of the regulation fare about movement or stay, it sells at all inclusive price (pack price) by his calculation. Since products of the self are sold, naturally the contract responsibility for consumers occurs. The person bearing this contract responsibility is travel agency. It is not the agent of transport organization and the staying organization.</a:t>
            </a:r>
            <a:endParaRPr lang="ja-JP" altLang="ja-JP" dirty="0" smtClean="0"/>
          </a:p>
        </p:txBody>
      </p:sp>
    </p:spTree>
    <p:extLst>
      <p:ext uri="{BB962C8B-B14F-4D97-AF65-F5344CB8AC3E}">
        <p14:creationId xmlns:p14="http://schemas.microsoft.com/office/powerpoint/2010/main" val="50724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188640"/>
            <a:ext cx="9144000" cy="6669360"/>
          </a:xfrm>
        </p:spPr>
        <p:txBody>
          <a:bodyPr>
            <a:normAutofit lnSpcReduction="10000"/>
          </a:bodyPr>
          <a:lstStyle/>
          <a:p>
            <a:r>
              <a:rPr lang="en-US" altLang="ja-JP" dirty="0" smtClean="0"/>
              <a:t>Supposing the contractual liability of travel agency was lower than the liability of transportation business and lodging industry, it began to be recognized to be a problem. Each transportation business law and the Act on Development of Hotels for Inbound Tourists are the laws which control the relation of B2C (Business to Consumer) aiming at user protection. The relation of B-2B (Business to Business) is not assumed directly.</a:t>
            </a:r>
            <a:endParaRPr lang="ja-JP" altLang="ja-JP" dirty="0" smtClean="0"/>
          </a:p>
          <a:p>
            <a:r>
              <a:rPr lang="en-US" altLang="ja-JP" dirty="0" smtClean="0"/>
              <a:t> In case of package tour, there are three relations, the relation between real user and  real shipping agency, the relation between travel agency and real shipping agency, and the relation between real user and travel agency.</a:t>
            </a:r>
            <a:endParaRPr lang="ja-JP" altLang="ja-JP" dirty="0" smtClean="0"/>
          </a:p>
          <a:p>
            <a:r>
              <a:rPr lang="en-US" altLang="ja-JP" dirty="0" smtClean="0"/>
              <a:t> Pains will be taken over the rational explanation as the whole if regulation of the transporting method starts these three relations simultaneously. For this reason, in railroad administration, it was presupposed that there is no application of regulation in B2B. </a:t>
            </a:r>
            <a:endParaRPr lang="ja-JP" altLang="ja-JP" dirty="0" smtClean="0"/>
          </a:p>
        </p:txBody>
      </p:sp>
    </p:spTree>
    <p:extLst>
      <p:ext uri="{BB962C8B-B14F-4D97-AF65-F5344CB8AC3E}">
        <p14:creationId xmlns:p14="http://schemas.microsoft.com/office/powerpoint/2010/main" val="78075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1642194"/>
          </a:xfrm>
          <a:ln>
            <a:solidFill>
              <a:schemeClr val="tx1">
                <a:lumMod val="95000"/>
                <a:lumOff val="5000"/>
              </a:schemeClr>
            </a:solidFill>
          </a:ln>
        </p:spPr>
        <p:txBody>
          <a:bodyPr>
            <a:normAutofit fontScale="90000"/>
          </a:bodyPr>
          <a:lstStyle/>
          <a:p>
            <a:r>
              <a:rPr lang="en-US" altLang="ja-JP" b="1" dirty="0" smtClean="0"/>
              <a:t>Single article package tour </a:t>
            </a:r>
            <a:r>
              <a:rPr lang="ja-JP" altLang="ja-JP" dirty="0" smtClean="0"/>
              <a:t/>
            </a:r>
            <a:br>
              <a:rPr lang="ja-JP" altLang="ja-JP" dirty="0" smtClean="0"/>
            </a:br>
            <a:r>
              <a:rPr lang="ja-JP" altLang="ja-JP" dirty="0" smtClean="0"/>
              <a:t>～</a:t>
            </a:r>
            <a:r>
              <a:rPr lang="en-US" altLang="ja-JP" b="1" dirty="0" smtClean="0"/>
              <a:t>mysterious merchandise uniquely in Japan</a:t>
            </a:r>
            <a:r>
              <a:rPr lang="ja-JP" altLang="ja-JP" dirty="0" smtClean="0"/>
              <a:t>～</a:t>
            </a:r>
            <a:endParaRPr kumimoji="1" lang="ja-JP" altLang="en-US" dirty="0"/>
          </a:p>
        </p:txBody>
      </p:sp>
      <p:sp>
        <p:nvSpPr>
          <p:cNvPr id="3" name="コンテンツ プレースホルダ 2"/>
          <p:cNvSpPr>
            <a:spLocks noGrp="1"/>
          </p:cNvSpPr>
          <p:nvPr>
            <p:ph idx="1"/>
          </p:nvPr>
        </p:nvSpPr>
        <p:spPr>
          <a:xfrm>
            <a:off x="1703512" y="2143398"/>
            <a:ext cx="8964488" cy="4525963"/>
          </a:xfrm>
        </p:spPr>
        <p:txBody>
          <a:bodyPr>
            <a:normAutofit/>
          </a:bodyPr>
          <a:lstStyle/>
          <a:p>
            <a:r>
              <a:rPr lang="en-US" altLang="ja-JP" dirty="0" smtClean="0"/>
              <a:t>A package tour has nuance called the combination of two or more things as the name suggests. However, a single article type package tour developed actually. The appearance of these products including a single article type package tour promoted price competition, and had big influence on the structural reform of passengers transport enterprise.</a:t>
            </a:r>
            <a:endParaRPr lang="ja-JP" altLang="ja-JP" dirty="0" smtClean="0"/>
          </a:p>
          <a:p>
            <a:r>
              <a:rPr lang="en-US" altLang="ja-JP" dirty="0" smtClean="0"/>
              <a:t>In EC, when specifying a package tour, it is specified that it contains two or more [such as transportation and stay] at least, and what is called a single article type is eliminated.</a:t>
            </a:r>
            <a:endParaRPr lang="ja-JP" altLang="ja-JP" dirty="0" smtClean="0"/>
          </a:p>
        </p:txBody>
      </p:sp>
    </p:spTree>
    <p:extLst>
      <p:ext uri="{BB962C8B-B14F-4D97-AF65-F5344CB8AC3E}">
        <p14:creationId xmlns:p14="http://schemas.microsoft.com/office/powerpoint/2010/main" val="1071434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03512" y="188641"/>
            <a:ext cx="8784976" cy="6480720"/>
          </a:xfrm>
        </p:spPr>
        <p:txBody>
          <a:bodyPr>
            <a:normAutofit fontScale="92500"/>
          </a:bodyPr>
          <a:lstStyle/>
          <a:p>
            <a:r>
              <a:rPr lang="en-US" altLang="ja-JP" dirty="0" smtClean="0"/>
              <a:t>Travel agencies purchase many guest rooms for package tour products creation beforehand. However, travel agencies sold guest rooms alone because guest rooms did not remain unsold when travel agencies purchased guest rooms even more. This is the beginning of single article package tour.</a:t>
            </a:r>
            <a:endParaRPr lang="ja-JP" altLang="ja-JP" dirty="0" smtClean="0"/>
          </a:p>
          <a:p>
            <a:r>
              <a:rPr lang="en-US" altLang="ja-JP" dirty="0" smtClean="0"/>
              <a:t>The inclusive tour discount excursion fare currently based on regulation of the Aviation Act is carried out on condition of "two or more combination", 24 hours and an "overnight-stay" rule. This is because the airfare is created in accordance with the international rule.</a:t>
            </a:r>
            <a:endParaRPr lang="ja-JP" altLang="ja-JP" dirty="0" smtClean="0"/>
          </a:p>
          <a:p>
            <a:r>
              <a:rPr lang="en-US" altLang="ja-JP" dirty="0" smtClean="0"/>
              <a:t>About single article package tour, there is also voice which a difference with an </a:t>
            </a:r>
            <a:r>
              <a:rPr lang="en-US" altLang="ja-JP" b="1" dirty="0" smtClean="0"/>
              <a:t>arrangement travel</a:t>
            </a:r>
            <a:r>
              <a:rPr lang="en-US" altLang="ja-JP" dirty="0" smtClean="0"/>
              <a:t> is hardly known, and its social significance is called into question.  Single article package tours promoted competition in the world of real transportation, and they developed structural reform of human logistics. In addition, in Taiwan, single article package tours are admitted.</a:t>
            </a:r>
            <a:endParaRPr kumimoji="1" lang="ja-JP" altLang="en-US" dirty="0"/>
          </a:p>
        </p:txBody>
      </p:sp>
    </p:spTree>
    <p:extLst>
      <p:ext uri="{BB962C8B-B14F-4D97-AF65-F5344CB8AC3E}">
        <p14:creationId xmlns:p14="http://schemas.microsoft.com/office/powerpoint/2010/main" val="277012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274638"/>
            <a:ext cx="8229600" cy="1143000"/>
          </a:xfrm>
          <a:ln w="57150">
            <a:solidFill>
              <a:schemeClr val="tx1"/>
            </a:solidFill>
          </a:ln>
        </p:spPr>
        <p:txBody>
          <a:bodyPr>
            <a:normAutofit fontScale="90000"/>
          </a:bodyPr>
          <a:lstStyle/>
          <a:p>
            <a:r>
              <a:rPr lang="en-US" altLang="ja-JP" dirty="0" smtClean="0"/>
              <a:t>Monthly riding free fixed amount fare</a:t>
            </a:r>
            <a:endParaRPr kumimoji="1" lang="ja-JP" altLang="en-US" dirty="0"/>
          </a:p>
        </p:txBody>
      </p:sp>
      <p:sp>
        <p:nvSpPr>
          <p:cNvPr id="3" name="コンテンツ プレースホルダ 2"/>
          <p:cNvSpPr>
            <a:spLocks noGrp="1"/>
          </p:cNvSpPr>
          <p:nvPr>
            <p:ph idx="1"/>
          </p:nvPr>
        </p:nvSpPr>
        <p:spPr>
          <a:xfrm>
            <a:off x="1524000" y="1600200"/>
            <a:ext cx="9144000" cy="5257800"/>
          </a:xfrm>
        </p:spPr>
        <p:txBody>
          <a:bodyPr>
            <a:normAutofit/>
          </a:bodyPr>
          <a:lstStyle/>
          <a:p>
            <a:r>
              <a:rPr lang="en-US" altLang="ja-JP" dirty="0" smtClean="0"/>
              <a:t>Transport company "UBER" which Google financed struck Japan. There was not the spotlight as having been introduced to be "the landing calmly" in Japanese Magazine FACTA. Although this UBER does business as a tourist agency, it is judged that service is provided not as a package tour but as an arrangement travel.</a:t>
            </a:r>
            <a:endParaRPr lang="ja-JP" altLang="ja-JP" dirty="0" smtClean="0"/>
          </a:p>
          <a:p>
            <a:r>
              <a:rPr lang="en-US" altLang="ja-JP" dirty="0" smtClean="0"/>
              <a:t>There is still much distance, but in UBER</a:t>
            </a:r>
            <a:r>
              <a:rPr lang="ja-JP" altLang="ja-JP" dirty="0" smtClean="0"/>
              <a:t>　</a:t>
            </a:r>
            <a:r>
              <a:rPr lang="en-US" altLang="ja-JP" dirty="0" smtClean="0"/>
              <a:t>I feels the thing which I expected in the book which I wrote as “Mobile-Transport Revolution”. Aside from expectation to UBER, I name the virtual fixed amount taxi as the package tour product “YUBI-TAXI” as follows and describe it as follows.</a:t>
            </a:r>
            <a:endParaRPr kumimoji="1" lang="ja-JP" altLang="en-US" dirty="0"/>
          </a:p>
        </p:txBody>
      </p:sp>
    </p:spTree>
    <p:extLst>
      <p:ext uri="{BB962C8B-B14F-4D97-AF65-F5344CB8AC3E}">
        <p14:creationId xmlns:p14="http://schemas.microsoft.com/office/powerpoint/2010/main" val="152613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03512" y="0"/>
            <a:ext cx="8964488" cy="6858000"/>
          </a:xfrm>
        </p:spPr>
        <p:txBody>
          <a:bodyPr>
            <a:normAutofit fontScale="92500" lnSpcReduction="20000"/>
          </a:bodyPr>
          <a:lstStyle/>
          <a:p>
            <a:r>
              <a:rPr lang="en-US" altLang="ja-JP" dirty="0" smtClean="0"/>
              <a:t>(Monthly riding free fixed fare amount taxi YUBI-TAXI)</a:t>
            </a:r>
            <a:endParaRPr lang="ja-JP" altLang="ja-JP" dirty="0" smtClean="0"/>
          </a:p>
          <a:p>
            <a:r>
              <a:rPr lang="en-US" altLang="ja-JP" dirty="0" smtClean="0"/>
              <a:t>If I call YUBI-TAXI from a smart phone in Tokyo, the car position map which specified the arrival times and the current position in which I am present will appear on a screen.</a:t>
            </a:r>
            <a:endParaRPr lang="ja-JP" altLang="ja-JP" dirty="0" smtClean="0"/>
          </a:p>
          <a:p>
            <a:r>
              <a:rPr lang="en-US" altLang="ja-JP" dirty="0" smtClean="0"/>
              <a:t>At the time of traffic congestion in rainy days, if refusing riding together, the display of the charge added to the already paid free-ride fare comes out. This simulated fixed system is not incorporated with the regulation fare of present taxi. Then, why is this system possible?</a:t>
            </a:r>
            <a:endParaRPr lang="ja-JP" altLang="ja-JP" dirty="0" smtClean="0"/>
          </a:p>
          <a:p>
            <a:r>
              <a:rPr lang="en-US" altLang="ja-JP" dirty="0" smtClean="0"/>
              <a:t>In fact, YUBI-TAXI is travel service. It is the same as the package tour service which JTB etc. sell. Package tour service is the service created in self calculation. The taxi services which constitute the product are parts. As for the prices of parts, it is nonrelated to users.</a:t>
            </a:r>
            <a:endParaRPr lang="ja-JP" altLang="ja-JP" dirty="0" smtClean="0"/>
          </a:p>
          <a:p>
            <a:r>
              <a:rPr lang="en-US" altLang="ja-JP" dirty="0" smtClean="0"/>
              <a:t>If you go to a convenience store at night, the stay coupon of reputable hotel in the metropolitan area is sold for $50 by machine. As the Act on Development of Hotels for Inbound Tourists, since many metropolitan area reputable hotels serve as a notification charge, they cannot change a charge </a:t>
            </a:r>
            <a:r>
              <a:rPr lang="en-US" altLang="ja-JP" b="1" dirty="0" smtClean="0"/>
              <a:t>dexterously</a:t>
            </a:r>
            <a:r>
              <a:rPr lang="en-US" altLang="ja-JP" dirty="0" smtClean="0"/>
              <a:t>. Therefore, this coupon is sold as package tour of travel agencies. It is just the same as YUBI-TAXI.</a:t>
            </a:r>
            <a:endParaRPr lang="ja-JP" altLang="ja-JP" dirty="0" smtClean="0"/>
          </a:p>
        </p:txBody>
      </p:sp>
    </p:spTree>
    <p:extLst>
      <p:ext uri="{BB962C8B-B14F-4D97-AF65-F5344CB8AC3E}">
        <p14:creationId xmlns:p14="http://schemas.microsoft.com/office/powerpoint/2010/main" val="216597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0"/>
            <a:ext cx="9144000" cy="6858000"/>
          </a:xfrm>
        </p:spPr>
        <p:txBody>
          <a:bodyPr>
            <a:normAutofit fontScale="77500" lnSpcReduction="20000"/>
          </a:bodyPr>
          <a:lstStyle/>
          <a:p>
            <a:r>
              <a:rPr lang="en-US" altLang="ja-JP" dirty="0" smtClean="0"/>
              <a:t>Next, is road transport laws system applied between YUBI-TAXI which is a travel agency, and a taxi company which is a real transporting agency or not? That is the problem. If it says from a conclusion, according to the governmental custom, it is not applied between them. The transport system of a bus and a taxi used the railway law system of Japan as the sample, and were made. A fearful law called the JNR Fare Law existed, because the JNR fare was presupposed like the tax that the concrete amount of money must be defined by law.</a:t>
            </a:r>
            <a:endParaRPr lang="ja-JP" altLang="ja-JP" dirty="0" smtClean="0"/>
          </a:p>
          <a:p>
            <a:r>
              <a:rPr lang="en-US" altLang="ja-JP" dirty="0" smtClean="0"/>
              <a:t>When the JNR Fare Law was applied between JNR and travel agencies, package tours are not made. Naturally it was understood that it isn’t applied between them. By thinking naturally, the system of a bus and a taxi which were located in the outskirts of the JNR system also was the same. Therefore, the regulation of the road transport law isn't applied between a taxi company and YUBI-TAXI.</a:t>
            </a:r>
            <a:endParaRPr lang="ja-JP" altLang="ja-JP" dirty="0" smtClean="0"/>
          </a:p>
          <a:p>
            <a:r>
              <a:rPr lang="en-US" altLang="ja-JP" dirty="0" smtClean="0"/>
              <a:t>This point differs from the Aviation Act system which institutionalized a special fare for package tours called package rates by IATA or administration. Furthermore, it is more complicated to understand the legal character of package tour price.</a:t>
            </a:r>
            <a:endParaRPr lang="ja-JP" altLang="ja-JP" dirty="0" smtClean="0"/>
          </a:p>
          <a:p>
            <a:r>
              <a:rPr lang="en-US" altLang="ja-JP" dirty="0" smtClean="0"/>
              <a:t>Although it is natural, an employment agreement is not between YUBI-TAXI and Taxi Driver. It is a taxi company that signs an employment agreement with Taxi Driver. The same may be said of labor conditions.</a:t>
            </a:r>
            <a:endParaRPr lang="ja-JP" altLang="ja-JP" dirty="0" smtClean="0"/>
          </a:p>
          <a:p>
            <a:r>
              <a:rPr lang="en-US" altLang="ja-JP" dirty="0" smtClean="0"/>
              <a:t>What kind of legal relations between YUBI-TAXI and real users is? It is said YUBI-TAXI will take the special compensation responsibility and the itinerary guarantee responsibility.</a:t>
            </a:r>
            <a:endParaRPr lang="ja-JP" altLang="ja-JP" dirty="0" smtClean="0"/>
          </a:p>
          <a:p>
            <a:endParaRPr lang="ja-JP" altLang="en-US" dirty="0" smtClean="0"/>
          </a:p>
          <a:p>
            <a:endParaRPr kumimoji="1" lang="ja-JP" altLang="en-US" dirty="0"/>
          </a:p>
        </p:txBody>
      </p:sp>
    </p:spTree>
    <p:extLst>
      <p:ext uri="{BB962C8B-B14F-4D97-AF65-F5344CB8AC3E}">
        <p14:creationId xmlns:p14="http://schemas.microsoft.com/office/powerpoint/2010/main" val="159932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7553" y="1981808"/>
            <a:ext cx="3063656" cy="3711635"/>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smtClean="0">
                <a:solidFill>
                  <a:srgbClr val="FF0000"/>
                </a:solidFill>
              </a:rPr>
              <a:t>RAILWAY</a:t>
            </a:r>
          </a:p>
          <a:p>
            <a:pPr algn="ctr"/>
            <a:r>
              <a:rPr kumimoji="1" lang="en-US" altLang="ja-JP" sz="3200" dirty="0" smtClean="0">
                <a:solidFill>
                  <a:srgbClr val="FF0000"/>
                </a:solidFill>
              </a:rPr>
              <a:t>PUBLIC</a:t>
            </a:r>
            <a:r>
              <a:rPr kumimoji="1" lang="ja-JP" altLang="en-US" sz="3200" dirty="0" smtClean="0">
                <a:solidFill>
                  <a:srgbClr val="FF0000"/>
                </a:solidFill>
              </a:rPr>
              <a:t>　ＢＵＳ</a:t>
            </a:r>
            <a:endParaRPr kumimoji="1" lang="en-US" altLang="ja-JP" sz="3200" dirty="0" smtClean="0">
              <a:solidFill>
                <a:srgbClr val="FF0000"/>
              </a:solidFill>
            </a:endParaRPr>
          </a:p>
          <a:p>
            <a:pPr algn="ctr"/>
            <a:r>
              <a:rPr lang="ja-JP" altLang="en-US" sz="3600" dirty="0" smtClean="0">
                <a:solidFill>
                  <a:srgbClr val="FF0000"/>
                </a:solidFill>
              </a:rPr>
              <a:t>（</a:t>
            </a:r>
            <a:r>
              <a:rPr lang="en-US" altLang="ja-JP" sz="3600" dirty="0" smtClean="0">
                <a:solidFill>
                  <a:srgbClr val="FF0000"/>
                </a:solidFill>
              </a:rPr>
              <a:t>as</a:t>
            </a:r>
            <a:r>
              <a:rPr lang="ja-JP" altLang="en-US" sz="3600" dirty="0" smtClean="0">
                <a:solidFill>
                  <a:srgbClr val="FF0000"/>
                </a:solidFill>
              </a:rPr>
              <a:t>　</a:t>
            </a:r>
            <a:r>
              <a:rPr lang="en-US" altLang="ja-JP" sz="3600" dirty="0" smtClean="0">
                <a:solidFill>
                  <a:srgbClr val="FF0000"/>
                </a:solidFill>
              </a:rPr>
              <a:t>common</a:t>
            </a:r>
            <a:r>
              <a:rPr lang="ja-JP" altLang="en-US" sz="3600" dirty="0" smtClean="0">
                <a:solidFill>
                  <a:srgbClr val="FF0000"/>
                </a:solidFill>
              </a:rPr>
              <a:t>　</a:t>
            </a:r>
            <a:r>
              <a:rPr lang="en-US" altLang="ja-JP" sz="3600" dirty="0" smtClean="0">
                <a:solidFill>
                  <a:srgbClr val="FF0000"/>
                </a:solidFill>
              </a:rPr>
              <a:t>carrier</a:t>
            </a:r>
            <a:r>
              <a:rPr lang="ja-JP" altLang="en-US" sz="3600" dirty="0" smtClean="0">
                <a:solidFill>
                  <a:srgbClr val="FF0000"/>
                </a:solidFill>
              </a:rPr>
              <a:t>）</a:t>
            </a:r>
            <a:endParaRPr lang="en-US" altLang="ja-JP" sz="3600" dirty="0" smtClean="0">
              <a:solidFill>
                <a:srgbClr val="FF0000"/>
              </a:solidFill>
            </a:endParaRPr>
          </a:p>
          <a:p>
            <a:pPr algn="ctr"/>
            <a:endParaRPr kumimoji="1" lang="ja-JP" altLang="en-US" sz="3600" dirty="0">
              <a:solidFill>
                <a:srgbClr val="FF0000"/>
              </a:solidFill>
            </a:endParaRPr>
          </a:p>
        </p:txBody>
      </p:sp>
      <p:sp>
        <p:nvSpPr>
          <p:cNvPr id="5" name="角丸四角形 4"/>
          <p:cNvSpPr/>
          <p:nvPr/>
        </p:nvSpPr>
        <p:spPr>
          <a:xfrm>
            <a:off x="3387302" y="2016312"/>
            <a:ext cx="2055674" cy="1391120"/>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lumMod val="95000"/>
                  <a:lumOff val="5000"/>
                </a:schemeClr>
              </a:solidFill>
            </a:endParaRPr>
          </a:p>
          <a:p>
            <a:pPr algn="ctr"/>
            <a:r>
              <a:rPr kumimoji="1" lang="en-US" altLang="ja-JP" sz="1600" dirty="0" smtClean="0">
                <a:solidFill>
                  <a:srgbClr val="FF0000"/>
                </a:solidFill>
              </a:rPr>
              <a:t>Street-hiring</a:t>
            </a:r>
            <a:r>
              <a:rPr kumimoji="1" lang="ja-JP" altLang="en-US" sz="1600" dirty="0" smtClean="0">
                <a:solidFill>
                  <a:schemeClr val="tx1">
                    <a:lumMod val="95000"/>
                    <a:lumOff val="5000"/>
                  </a:schemeClr>
                </a:solidFill>
              </a:rPr>
              <a:t>　</a:t>
            </a:r>
            <a:r>
              <a:rPr kumimoji="1" lang="en-US" altLang="ja-JP" sz="1600" dirty="0" err="1" smtClean="0">
                <a:solidFill>
                  <a:schemeClr val="tx1">
                    <a:lumMod val="95000"/>
                    <a:lumOff val="5000"/>
                  </a:schemeClr>
                </a:solidFill>
              </a:rPr>
              <a:t>vehcle</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non-ride-sharing</a:t>
            </a:r>
            <a:r>
              <a:rPr lang="ja-JP" altLang="en-US" sz="1600" dirty="0" smtClean="0">
                <a:solidFill>
                  <a:schemeClr val="tx1">
                    <a:lumMod val="95000"/>
                    <a:lumOff val="5000"/>
                  </a:schemeClr>
                </a:solidFill>
              </a:rPr>
              <a:t>（</a:t>
            </a:r>
            <a:r>
              <a:rPr lang="en-US" altLang="ja-JP" sz="1600" dirty="0">
                <a:solidFill>
                  <a:schemeClr val="tx1">
                    <a:lumMod val="95000"/>
                    <a:lumOff val="5000"/>
                  </a:schemeClr>
                </a:solidFill>
              </a:rPr>
              <a:t>DRIVER</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at</a:t>
            </a:r>
            <a:r>
              <a:rPr lang="ja-JP" altLang="en-US" sz="1600" dirty="0" smtClean="0">
                <a:solidFill>
                  <a:schemeClr val="tx1">
                    <a:lumMod val="95000"/>
                    <a:lumOff val="5000"/>
                  </a:schemeClr>
                </a:solidFill>
              </a:rPr>
              <a:t>　</a:t>
            </a:r>
            <a:r>
              <a:rPr lang="en-US" altLang="ja-JP" sz="1600" dirty="0" smtClean="0">
                <a:solidFill>
                  <a:schemeClr val="tx1">
                    <a:lumMod val="95000"/>
                    <a:lumOff val="5000"/>
                  </a:schemeClr>
                </a:solidFill>
              </a:rPr>
              <a:t>most</a:t>
            </a:r>
            <a:r>
              <a:rPr lang="ja-JP" altLang="en-US" sz="1600" dirty="0" smtClean="0">
                <a:solidFill>
                  <a:schemeClr val="tx1">
                    <a:lumMod val="95000"/>
                    <a:lumOff val="5000"/>
                  </a:schemeClr>
                </a:solidFill>
              </a:rPr>
              <a:t>　９</a:t>
            </a:r>
            <a:r>
              <a:rPr lang="en-US" altLang="ja-JP" sz="1600" dirty="0" smtClean="0">
                <a:solidFill>
                  <a:schemeClr val="tx1">
                    <a:lumMod val="95000"/>
                    <a:lumOff val="5000"/>
                  </a:schemeClr>
                </a:solidFill>
              </a:rPr>
              <a:t>Passenger</a:t>
            </a:r>
            <a:r>
              <a:rPr lang="ja-JP" altLang="en-US" sz="1600" dirty="0" smtClean="0">
                <a:solidFill>
                  <a:schemeClr val="tx1">
                    <a:lumMod val="95000"/>
                    <a:lumOff val="5000"/>
                  </a:schemeClr>
                </a:solidFill>
              </a:rPr>
              <a:t>）</a:t>
            </a:r>
            <a:endParaRPr lang="en-US" altLang="ja-JP" sz="1600" dirty="0">
              <a:solidFill>
                <a:schemeClr val="tx1">
                  <a:lumMod val="95000"/>
                  <a:lumOff val="5000"/>
                </a:schemeClr>
              </a:solidFill>
            </a:endParaRPr>
          </a:p>
          <a:p>
            <a:pPr algn="ctr"/>
            <a:endParaRPr kumimoji="1" lang="en-US" altLang="ja-JP" sz="2800" dirty="0" smtClean="0">
              <a:solidFill>
                <a:schemeClr val="tx1">
                  <a:lumMod val="95000"/>
                  <a:lumOff val="5000"/>
                </a:schemeClr>
              </a:solidFill>
            </a:endParaRPr>
          </a:p>
        </p:txBody>
      </p:sp>
      <p:sp>
        <p:nvSpPr>
          <p:cNvPr id="6" name="角丸四角形 5"/>
          <p:cNvSpPr/>
          <p:nvPr/>
        </p:nvSpPr>
        <p:spPr>
          <a:xfrm>
            <a:off x="5464817" y="1979876"/>
            <a:ext cx="2055674" cy="1416621"/>
          </a:xfrm>
          <a:prstGeom prst="round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solidFill>
                  <a:schemeClr val="tx1">
                    <a:lumMod val="95000"/>
                    <a:lumOff val="5000"/>
                  </a:schemeClr>
                </a:solidFill>
              </a:rPr>
              <a:t>Non-street-hiring&amp;non-ride-sharing</a:t>
            </a:r>
            <a:r>
              <a:rPr kumimoji="1" lang="ja-JP" altLang="en-US" sz="1600" dirty="0" smtClean="0">
                <a:solidFill>
                  <a:schemeClr val="tx1">
                    <a:lumMod val="95000"/>
                    <a:lumOff val="5000"/>
                  </a:schemeClr>
                </a:solidFill>
              </a:rPr>
              <a:t>　</a:t>
            </a:r>
            <a:r>
              <a:rPr kumimoji="1" lang="en-US" altLang="ja-JP" sz="1600" dirty="0" err="1" smtClean="0">
                <a:solidFill>
                  <a:schemeClr val="tx1">
                    <a:lumMod val="95000"/>
                    <a:lumOff val="5000"/>
                  </a:schemeClr>
                </a:solidFill>
              </a:rPr>
              <a:t>Vehcle</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DRIVER</a:t>
            </a:r>
            <a:r>
              <a:rPr kumimoji="1" lang="ja-JP" altLang="en-US" sz="1600" dirty="0" smtClean="0">
                <a:solidFill>
                  <a:schemeClr val="tx1">
                    <a:lumMod val="95000"/>
                    <a:lumOff val="5000"/>
                  </a:schemeClr>
                </a:solidFill>
              </a:rPr>
              <a:t>＆</a:t>
            </a:r>
            <a:r>
              <a:rPr kumimoji="1" lang="en-US" altLang="ja-JP" sz="1600" dirty="0" smtClean="0">
                <a:solidFill>
                  <a:schemeClr val="tx1">
                    <a:lumMod val="95000"/>
                    <a:lumOff val="5000"/>
                  </a:schemeClr>
                </a:solidFill>
              </a:rPr>
              <a:t>at</a:t>
            </a:r>
            <a:r>
              <a:rPr kumimoji="1" lang="ja-JP" altLang="en-US" sz="1600" dirty="0" smtClean="0">
                <a:solidFill>
                  <a:schemeClr val="tx1">
                    <a:lumMod val="95000"/>
                    <a:lumOff val="5000"/>
                  </a:schemeClr>
                </a:solidFill>
              </a:rPr>
              <a:t>　</a:t>
            </a:r>
            <a:r>
              <a:rPr kumimoji="1" lang="en-US" altLang="ja-JP" sz="1600" dirty="0" smtClean="0">
                <a:solidFill>
                  <a:schemeClr val="tx1">
                    <a:lumMod val="95000"/>
                    <a:lumOff val="5000"/>
                  </a:schemeClr>
                </a:solidFill>
              </a:rPr>
              <a:t>most</a:t>
            </a:r>
            <a:r>
              <a:rPr kumimoji="1" lang="ja-JP" altLang="en-US" sz="1600" dirty="0" smtClean="0">
                <a:solidFill>
                  <a:schemeClr val="tx1">
                    <a:lumMod val="95000"/>
                    <a:lumOff val="5000"/>
                  </a:schemeClr>
                </a:solidFill>
              </a:rPr>
              <a:t>　９</a:t>
            </a:r>
            <a:r>
              <a:rPr kumimoji="1" lang="en-US" altLang="ja-JP" sz="1600" dirty="0" smtClean="0">
                <a:solidFill>
                  <a:schemeClr val="tx1">
                    <a:lumMod val="95000"/>
                    <a:lumOff val="5000"/>
                  </a:schemeClr>
                </a:solidFill>
              </a:rPr>
              <a:t>Passenger</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
        <p:nvSpPr>
          <p:cNvPr id="8" name="角丸四角形 7"/>
          <p:cNvSpPr/>
          <p:nvPr/>
        </p:nvSpPr>
        <p:spPr>
          <a:xfrm>
            <a:off x="7522229" y="1966816"/>
            <a:ext cx="3648979" cy="3752498"/>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ＰＲＩＶＡＴＥ　</a:t>
            </a:r>
            <a:r>
              <a:rPr kumimoji="1" lang="en-US" altLang="ja-JP" sz="3200" dirty="0" smtClean="0">
                <a:solidFill>
                  <a:schemeClr val="tx1">
                    <a:lumMod val="95000"/>
                    <a:lumOff val="5000"/>
                  </a:schemeClr>
                </a:solidFill>
              </a:rPr>
              <a:t>CAR</a:t>
            </a:r>
          </a:p>
          <a:p>
            <a:pPr algn="ctr"/>
            <a:r>
              <a:rPr lang="ja-JP" altLang="en-US" dirty="0" smtClean="0">
                <a:solidFill>
                  <a:schemeClr val="tx1">
                    <a:lumMod val="95000"/>
                    <a:lumOff val="5000"/>
                  </a:schemeClr>
                </a:solidFill>
              </a:rPr>
              <a:t>（</a:t>
            </a:r>
            <a:r>
              <a:rPr lang="en-US" altLang="ja-JP" dirty="0" smtClean="0">
                <a:solidFill>
                  <a:schemeClr val="tx1">
                    <a:lumMod val="95000"/>
                    <a:lumOff val="5000"/>
                  </a:schemeClr>
                </a:solidFill>
              </a:rPr>
              <a:t>including</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DRIVER-DISPATCH,</a:t>
            </a:r>
          </a:p>
          <a:p>
            <a:pPr algn="ctr"/>
            <a:r>
              <a:rPr lang="en-US" altLang="ja-JP" dirty="0" smtClean="0">
                <a:solidFill>
                  <a:schemeClr val="tx1">
                    <a:lumMod val="95000"/>
                    <a:lumOff val="5000"/>
                  </a:schemeClr>
                </a:solidFill>
              </a:rPr>
              <a:t>CAR-RENTAL</a:t>
            </a:r>
            <a:r>
              <a:rPr lang="ja-JP" altLang="en-US"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9" name="角丸四角形 8"/>
          <p:cNvSpPr/>
          <p:nvPr/>
        </p:nvSpPr>
        <p:spPr>
          <a:xfrm>
            <a:off x="5442976" y="3646592"/>
            <a:ext cx="2078962" cy="1047497"/>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rPr>
              <a:t>Non-Street-hiring</a:t>
            </a:r>
            <a:r>
              <a:rPr kumimoji="1" lang="ja-JP" altLang="en-US" sz="1400" dirty="0" smtClean="0">
                <a:solidFill>
                  <a:schemeClr val="tx1">
                    <a:lumMod val="95000"/>
                    <a:lumOff val="5000"/>
                  </a:schemeClr>
                </a:solidFill>
              </a:rPr>
              <a:t>　＆</a:t>
            </a:r>
            <a:r>
              <a:rPr kumimoji="1" lang="en-US" altLang="ja-JP" sz="1400" dirty="0" smtClean="0">
                <a:solidFill>
                  <a:schemeClr val="tx1">
                    <a:lumMod val="95000"/>
                    <a:lumOff val="5000"/>
                  </a:schemeClr>
                </a:solidFill>
              </a:rPr>
              <a:t>non-ride-sharing</a:t>
            </a:r>
            <a:r>
              <a:rPr kumimoji="1" lang="ja-JP" altLang="en-US" sz="1400" dirty="0" smtClean="0">
                <a:solidFill>
                  <a:schemeClr val="tx1">
                    <a:lumMod val="95000"/>
                    <a:lumOff val="5000"/>
                  </a:schemeClr>
                </a:solidFill>
              </a:rPr>
              <a:t>　</a:t>
            </a:r>
            <a:r>
              <a:rPr kumimoji="1" lang="en-US" altLang="ja-JP" sz="1400" dirty="0" err="1" smtClean="0">
                <a:solidFill>
                  <a:schemeClr val="tx1">
                    <a:lumMod val="95000"/>
                    <a:lumOff val="5000"/>
                  </a:schemeClr>
                </a:solidFill>
              </a:rPr>
              <a:t>Vehcle</a:t>
            </a:r>
            <a:r>
              <a:rPr lang="ja-JP" altLang="en-US" sz="1400" dirty="0" smtClean="0">
                <a:solidFill>
                  <a:schemeClr val="tx1">
                    <a:lumMod val="95000"/>
                    <a:lumOff val="5000"/>
                  </a:schemeClr>
                </a:solidFill>
              </a:rPr>
              <a:t>①</a:t>
            </a:r>
            <a:r>
              <a:rPr lang="ja-JP" altLang="en-US" sz="1400" dirty="0">
                <a:solidFill>
                  <a:schemeClr val="tx1">
                    <a:lumMod val="95000"/>
                    <a:lumOff val="5000"/>
                  </a:schemeClr>
                </a:solidFill>
              </a:rPr>
              <a:t>（</a:t>
            </a:r>
            <a:r>
              <a:rPr lang="en-US" altLang="ja-JP" sz="1400" dirty="0">
                <a:solidFill>
                  <a:schemeClr val="tx1">
                    <a:lumMod val="95000"/>
                    <a:lumOff val="5000"/>
                  </a:schemeClr>
                </a:solidFill>
              </a:rPr>
              <a:t>DRIVER</a:t>
            </a:r>
            <a:r>
              <a:rPr lang="ja-JP" altLang="en-US" sz="1400" dirty="0">
                <a:solidFill>
                  <a:schemeClr val="tx1">
                    <a:lumMod val="95000"/>
                    <a:lumOff val="5000"/>
                  </a:schemeClr>
                </a:solidFill>
              </a:rPr>
              <a:t>＆</a:t>
            </a:r>
            <a:r>
              <a:rPr lang="en-US" altLang="ja-JP" sz="1400" dirty="0">
                <a:solidFill>
                  <a:schemeClr val="tx1">
                    <a:lumMod val="95000"/>
                    <a:lumOff val="5000"/>
                  </a:schemeClr>
                </a:solidFill>
              </a:rPr>
              <a:t>at</a:t>
            </a:r>
            <a:r>
              <a:rPr lang="ja-JP" altLang="en-US" sz="1400" dirty="0">
                <a:solidFill>
                  <a:schemeClr val="tx1">
                    <a:lumMod val="95000"/>
                    <a:lumOff val="5000"/>
                  </a:schemeClr>
                </a:solidFill>
              </a:rPr>
              <a:t>　</a:t>
            </a:r>
            <a:r>
              <a:rPr lang="en-US" altLang="ja-JP" sz="1400" dirty="0" smtClean="0">
                <a:solidFill>
                  <a:schemeClr val="tx1">
                    <a:lumMod val="95000"/>
                    <a:lumOff val="5000"/>
                  </a:schemeClr>
                </a:solidFill>
              </a:rPr>
              <a:t>least</a:t>
            </a:r>
            <a:r>
              <a:rPr lang="ja-JP" altLang="en-US" sz="1400" dirty="0">
                <a:solidFill>
                  <a:schemeClr val="tx1">
                    <a:lumMod val="95000"/>
                    <a:lumOff val="5000"/>
                  </a:schemeClr>
                </a:solidFill>
              </a:rPr>
              <a:t>　</a:t>
            </a:r>
            <a:r>
              <a:rPr lang="en-US" altLang="ja-JP" sz="1400" dirty="0" smtClean="0">
                <a:solidFill>
                  <a:schemeClr val="tx1">
                    <a:lumMod val="95000"/>
                    <a:lumOff val="5000"/>
                  </a:schemeClr>
                </a:solidFill>
              </a:rPr>
              <a:t>10</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Passenger</a:t>
            </a:r>
            <a:r>
              <a:rPr lang="ja-JP" altLang="en-US" sz="1400" dirty="0" smtClean="0">
                <a:solidFill>
                  <a:schemeClr val="tx1">
                    <a:lumMod val="95000"/>
                    <a:lumOff val="5000"/>
                  </a:schemeClr>
                </a:solidFill>
              </a:rPr>
              <a:t>）</a:t>
            </a:r>
            <a:endParaRPr kumimoji="1" lang="ja-JP" altLang="en-US" sz="1400" dirty="0">
              <a:solidFill>
                <a:schemeClr val="tx1">
                  <a:lumMod val="95000"/>
                  <a:lumOff val="5000"/>
                </a:schemeClr>
              </a:solidFill>
            </a:endParaRPr>
          </a:p>
        </p:txBody>
      </p:sp>
      <p:cxnSp>
        <p:nvCxnSpPr>
          <p:cNvPr id="17" name="直線コネクタ 16"/>
          <p:cNvCxnSpPr/>
          <p:nvPr/>
        </p:nvCxnSpPr>
        <p:spPr>
          <a:xfrm>
            <a:off x="7527690" y="2406769"/>
            <a:ext cx="23293" cy="4373593"/>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681486"/>
            <a:ext cx="6374921" cy="97154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ＰＵＢＬＩＣ</a:t>
            </a:r>
            <a:r>
              <a:rPr kumimoji="1" lang="ja-JP" altLang="en-US" sz="2800" dirty="0" smtClean="0">
                <a:solidFill>
                  <a:schemeClr val="tx1">
                    <a:lumMod val="95000"/>
                    <a:lumOff val="5000"/>
                  </a:schemeClr>
                </a:solidFill>
              </a:rPr>
              <a:t>　　　　　ＰＲＩＶＡＴＥ</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1082470"/>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左右矢印 33"/>
          <p:cNvSpPr/>
          <p:nvPr/>
        </p:nvSpPr>
        <p:spPr>
          <a:xfrm>
            <a:off x="3200401" y="5488991"/>
            <a:ext cx="8091576" cy="1444624"/>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r>
              <a:rPr kumimoji="1" lang="ja-JP" altLang="en-US" sz="2800" dirty="0" smtClean="0">
                <a:solidFill>
                  <a:schemeClr val="tx1">
                    <a:lumMod val="95000"/>
                    <a:lumOff val="5000"/>
                  </a:schemeClr>
                </a:solidFill>
              </a:rPr>
              <a:t>　　　　　　　　　　　　　　　　　　　　　　　　　　　　　　　</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a:t>
            </a:r>
            <a:endParaRPr kumimoji="1" lang="en-US" altLang="ja-JP" sz="2800" dirty="0" smtClean="0">
              <a:solidFill>
                <a:schemeClr val="tx1">
                  <a:lumMod val="95000"/>
                  <a:lumOff val="5000"/>
                </a:schemeClr>
              </a:solidFill>
            </a:endParaRPr>
          </a:p>
        </p:txBody>
      </p: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a:t>
            </a:r>
            <a:r>
              <a:rPr lang="en-US" altLang="ja-JP" sz="3200" dirty="0" smtClean="0"/>
              <a:t>Big</a:t>
            </a:r>
            <a:r>
              <a:rPr lang="ja-JP" altLang="en-US" sz="3200" dirty="0" smtClean="0"/>
              <a:t>　</a:t>
            </a:r>
            <a:r>
              <a:rPr lang="en-US" altLang="ja-JP" sz="3200" dirty="0" smtClean="0"/>
              <a:t>Differences </a:t>
            </a:r>
            <a:r>
              <a:rPr lang="en-US" altLang="ja-JP" sz="3200" dirty="0"/>
              <a:t>in </a:t>
            </a:r>
            <a:r>
              <a:rPr lang="en-US" altLang="ja-JP" sz="3200" dirty="0" smtClean="0"/>
              <a:t>thinking</a:t>
            </a:r>
            <a:r>
              <a:rPr lang="ja-JP" altLang="en-US" sz="3200" dirty="0" smtClean="0"/>
              <a:t>　</a:t>
            </a:r>
            <a:r>
              <a:rPr lang="en-US" altLang="ja-JP" sz="3200" dirty="0" smtClean="0"/>
              <a:t>on </a:t>
            </a:r>
            <a:r>
              <a:rPr lang="en-US" altLang="ja-JP" sz="3200" dirty="0"/>
              <a:t>public </a:t>
            </a:r>
            <a:r>
              <a:rPr lang="en-US" altLang="ja-JP" sz="3200" dirty="0" smtClean="0"/>
              <a:t>transport</a:t>
            </a:r>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7" name="直線矢印コネクタ 26"/>
          <p:cNvCxnSpPr/>
          <p:nvPr/>
        </p:nvCxnSpPr>
        <p:spPr>
          <a:xfrm>
            <a:off x="7262897" y="592746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1416" t="22589" r="82240" b="62626"/>
          <a:stretch/>
        </p:blipFill>
        <p:spPr>
          <a:xfrm>
            <a:off x="5187207" y="785236"/>
            <a:ext cx="555219" cy="271601"/>
          </a:xfrm>
          <a:prstGeom prst="rect">
            <a:avLst/>
          </a:prstGeom>
        </p:spPr>
      </p:pic>
      <p:pic>
        <p:nvPicPr>
          <p:cNvPr id="29" name="図 28" descr="日の丸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5" t="10943" r="85708" b="73356"/>
          <a:stretch/>
        </p:blipFill>
        <p:spPr>
          <a:xfrm>
            <a:off x="7298205" y="5990951"/>
            <a:ext cx="551727" cy="363776"/>
          </a:xfrm>
          <a:prstGeom prst="rect">
            <a:avLst/>
          </a:prstGeom>
          <a:ln>
            <a:solidFill>
              <a:schemeClr val="tx1">
                <a:lumMod val="95000"/>
                <a:lumOff val="5000"/>
              </a:schemeClr>
            </a:solidFill>
          </a:ln>
        </p:spPr>
      </p:pic>
      <p:cxnSp>
        <p:nvCxnSpPr>
          <p:cNvPr id="30" name="直線矢印コネクタ 29"/>
          <p:cNvCxnSpPr/>
          <p:nvPr/>
        </p:nvCxnSpPr>
        <p:spPr>
          <a:xfrm>
            <a:off x="5139030" y="1202717"/>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313504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flipH="1">
            <a:off x="3925277" y="5702058"/>
            <a:ext cx="3090800" cy="677108"/>
          </a:xfrm>
          <a:prstGeom prst="rect">
            <a:avLst/>
          </a:prstGeom>
          <a:noFill/>
        </p:spPr>
        <p:txBody>
          <a:bodyPr wrap="square" rtlCol="0">
            <a:spAutoFit/>
          </a:bodyPr>
          <a:lstStyle/>
          <a:p>
            <a:endParaRPr lang="en-US" altLang="ja-JP" dirty="0" smtClean="0"/>
          </a:p>
          <a:p>
            <a:r>
              <a:rPr lang="en-US" altLang="ja-JP" sz="2000" dirty="0" smtClean="0">
                <a:solidFill>
                  <a:srgbClr val="FF0000"/>
                </a:solidFill>
              </a:rPr>
              <a:t>PUBLIC</a:t>
            </a:r>
            <a:r>
              <a:rPr lang="ja-JP" altLang="en-US" sz="2000" dirty="0" smtClean="0">
                <a:solidFill>
                  <a:srgbClr val="FF0000"/>
                </a:solidFill>
              </a:rPr>
              <a:t>（</a:t>
            </a:r>
            <a:r>
              <a:rPr lang="en-US" altLang="ja-JP" sz="2000" dirty="0">
                <a:solidFill>
                  <a:srgbClr val="FF0000"/>
                </a:solidFill>
              </a:rPr>
              <a:t>Paid </a:t>
            </a:r>
            <a:r>
              <a:rPr lang="en-US" altLang="ja-JP" sz="2000" dirty="0" smtClean="0">
                <a:solidFill>
                  <a:srgbClr val="FF0000"/>
                </a:solidFill>
              </a:rPr>
              <a:t>transport</a:t>
            </a:r>
            <a:r>
              <a:rPr kumimoji="1" lang="ja-JP" altLang="en-US" sz="2000" dirty="0" smtClean="0">
                <a:solidFill>
                  <a:srgbClr val="FF0000"/>
                </a:solidFill>
              </a:rPr>
              <a:t>）</a:t>
            </a:r>
            <a:endParaRPr kumimoji="1" lang="en-US" altLang="ja-JP" sz="2000" dirty="0" smtClean="0">
              <a:solidFill>
                <a:srgbClr val="FF0000"/>
              </a:solidFill>
            </a:endParaRPr>
          </a:p>
        </p:txBody>
      </p:sp>
      <p:sp>
        <p:nvSpPr>
          <p:cNvPr id="7" name="テキスト ボックス 6"/>
          <p:cNvSpPr txBox="1"/>
          <p:nvPr/>
        </p:nvSpPr>
        <p:spPr>
          <a:xfrm>
            <a:off x="7521939" y="5541716"/>
            <a:ext cx="3276150" cy="1046440"/>
          </a:xfrm>
          <a:prstGeom prst="rect">
            <a:avLst/>
          </a:prstGeom>
          <a:noFill/>
        </p:spPr>
        <p:txBody>
          <a:bodyPr wrap="square" rtlCol="0">
            <a:spAutoFit/>
          </a:bodyPr>
          <a:lstStyle/>
          <a:p>
            <a:pPr algn="ctr"/>
            <a:endParaRPr lang="en-US" altLang="ja-JP" sz="2400" dirty="0" smtClean="0">
              <a:solidFill>
                <a:schemeClr val="tx1">
                  <a:lumMod val="95000"/>
                  <a:lumOff val="5000"/>
                </a:schemeClr>
              </a:solidFill>
            </a:endParaRPr>
          </a:p>
          <a:p>
            <a:pPr algn="ctr"/>
            <a:r>
              <a:rPr lang="ja-JP" altLang="en-US" sz="2400" dirty="0" smtClean="0">
                <a:solidFill>
                  <a:schemeClr val="tx1">
                    <a:lumMod val="95000"/>
                    <a:lumOff val="5000"/>
                  </a:schemeClr>
                </a:solidFill>
              </a:rPr>
              <a:t>　　</a:t>
            </a:r>
            <a:r>
              <a:rPr lang="en-US" altLang="ja-JP" sz="2400" dirty="0" smtClean="0">
                <a:solidFill>
                  <a:schemeClr val="tx1">
                    <a:lumMod val="95000"/>
                    <a:lumOff val="5000"/>
                  </a:schemeClr>
                </a:solidFill>
              </a:rPr>
              <a:t>private use</a:t>
            </a:r>
            <a:r>
              <a:rPr lang="en-US" altLang="ja-JP" sz="1600" dirty="0" smtClean="0">
                <a:solidFill>
                  <a:schemeClr val="tx1">
                    <a:lumMod val="95000"/>
                    <a:lumOff val="5000"/>
                  </a:schemeClr>
                </a:solidFill>
              </a:rPr>
              <a:t>(</a:t>
            </a:r>
            <a:r>
              <a:rPr lang="en-US" altLang="ja-JP" sz="1400" dirty="0" smtClean="0">
                <a:solidFill>
                  <a:schemeClr val="tx1">
                    <a:lumMod val="95000"/>
                    <a:lumOff val="5000"/>
                  </a:schemeClr>
                </a:solidFill>
              </a:rPr>
              <a:t>Non-Paid</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including</a:t>
            </a:r>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a</a:t>
            </a:r>
            <a:r>
              <a:rPr lang="en-US" altLang="ja-JP" sz="1400" dirty="0" smtClean="0">
                <a:solidFill>
                  <a:schemeClr val="tx1">
                    <a:lumMod val="95000"/>
                    <a:lumOff val="5000"/>
                  </a:schemeClr>
                </a:solidFill>
              </a:rPr>
              <a:t>ctual </a:t>
            </a:r>
            <a:r>
              <a:rPr lang="en-US" altLang="ja-JP" sz="1400" dirty="0">
                <a:solidFill>
                  <a:schemeClr val="tx1">
                    <a:lumMod val="95000"/>
                    <a:lumOff val="5000"/>
                  </a:schemeClr>
                </a:solidFill>
              </a:rPr>
              <a:t>expense </a:t>
            </a:r>
            <a:r>
              <a:rPr lang="en-US" altLang="ja-JP" sz="1400" dirty="0" smtClean="0">
                <a:solidFill>
                  <a:schemeClr val="tx1">
                    <a:lumMod val="95000"/>
                    <a:lumOff val="5000"/>
                  </a:schemeClr>
                </a:solidFill>
              </a:rPr>
              <a:t>claim</a:t>
            </a:r>
            <a:r>
              <a:rPr lang="ja-JP" altLang="en-US" sz="1400" dirty="0" smtClean="0">
                <a:solidFill>
                  <a:schemeClr val="tx1">
                    <a:lumMod val="95000"/>
                    <a:lumOff val="5000"/>
                  </a:schemeClr>
                </a:solidFill>
              </a:rPr>
              <a:t>）</a:t>
            </a:r>
            <a:endParaRPr kumimoji="1" lang="ja-JP" altLang="en-US" sz="1400" dirty="0"/>
          </a:p>
        </p:txBody>
      </p:sp>
      <p:sp>
        <p:nvSpPr>
          <p:cNvPr id="41" name="角丸四角形 40"/>
          <p:cNvSpPr/>
          <p:nvPr/>
        </p:nvSpPr>
        <p:spPr>
          <a:xfrm>
            <a:off x="5426015" y="4701925"/>
            <a:ext cx="2107647" cy="1017389"/>
          </a:xfrm>
          <a:prstGeom prst="round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rgbClr val="C00000"/>
                </a:solidFill>
              </a:rPr>
              <a:t>Non-street-hiring</a:t>
            </a:r>
            <a:r>
              <a:rPr kumimoji="1" lang="ja-JP" altLang="en-US" sz="1600" dirty="0" smtClean="0">
                <a:solidFill>
                  <a:srgbClr val="C00000"/>
                </a:solidFill>
              </a:rPr>
              <a:t>　</a:t>
            </a:r>
            <a:r>
              <a:rPr kumimoji="1" lang="en-US" altLang="ja-JP" sz="1600" dirty="0" err="1" smtClean="0">
                <a:solidFill>
                  <a:srgbClr val="C00000"/>
                </a:solidFill>
              </a:rPr>
              <a:t>Vehcle</a:t>
            </a:r>
            <a:r>
              <a:rPr kumimoji="1" lang="ja-JP" altLang="en-US" sz="1600" dirty="0" smtClean="0">
                <a:solidFill>
                  <a:srgbClr val="C00000"/>
                </a:solidFill>
              </a:rPr>
              <a:t>②</a:t>
            </a:r>
            <a:endParaRPr lang="en-US" altLang="ja-JP" sz="1600" dirty="0">
              <a:solidFill>
                <a:srgbClr val="C00000"/>
              </a:solidFill>
            </a:endParaRPr>
          </a:p>
          <a:p>
            <a:pPr algn="ctr"/>
            <a:r>
              <a:rPr kumimoji="1" lang="en-US" altLang="ja-JP" sz="1600" dirty="0" smtClean="0">
                <a:solidFill>
                  <a:srgbClr val="C00000"/>
                </a:solidFill>
              </a:rPr>
              <a:t>Ride-Sharing</a:t>
            </a:r>
            <a:r>
              <a:rPr kumimoji="1" lang="ja-JP" altLang="en-US" sz="1600" dirty="0" smtClean="0">
                <a:solidFill>
                  <a:srgbClr val="C00000"/>
                </a:solidFill>
              </a:rPr>
              <a:t>　</a:t>
            </a:r>
            <a:r>
              <a:rPr kumimoji="1" lang="en-US" altLang="ja-JP" sz="1600" dirty="0" smtClean="0">
                <a:solidFill>
                  <a:srgbClr val="C00000"/>
                </a:solidFill>
              </a:rPr>
              <a:t>with</a:t>
            </a:r>
            <a:r>
              <a:rPr kumimoji="1" lang="ja-JP" altLang="en-US" sz="1600" dirty="0" smtClean="0">
                <a:solidFill>
                  <a:srgbClr val="C00000"/>
                </a:solidFill>
              </a:rPr>
              <a:t>　</a:t>
            </a:r>
            <a:r>
              <a:rPr kumimoji="1" lang="en-US" altLang="ja-JP" sz="1600" dirty="0" smtClean="0">
                <a:solidFill>
                  <a:srgbClr val="C00000"/>
                </a:solidFill>
              </a:rPr>
              <a:t>permission</a:t>
            </a:r>
            <a:endParaRPr kumimoji="1" lang="ja-JP" altLang="en-US" dirty="0">
              <a:solidFill>
                <a:srgbClr val="C00000"/>
              </a:solidFill>
            </a:endParaRPr>
          </a:p>
        </p:txBody>
      </p:sp>
      <p:sp>
        <p:nvSpPr>
          <p:cNvPr id="3" name="角丸四角形 2"/>
          <p:cNvSpPr/>
          <p:nvPr/>
        </p:nvSpPr>
        <p:spPr>
          <a:xfrm>
            <a:off x="3407443" y="1966815"/>
            <a:ext cx="4091223" cy="1498914"/>
          </a:xfrm>
          <a:prstGeom prst="roundRect">
            <a:avLst/>
          </a:prstGeom>
          <a:no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407822" y="3595080"/>
            <a:ext cx="2166724" cy="2124234"/>
          </a:xfrm>
          <a:prstGeom prst="round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吹き出し 9"/>
          <p:cNvSpPr/>
          <p:nvPr/>
        </p:nvSpPr>
        <p:spPr>
          <a:xfrm rot="1553685">
            <a:off x="3705855" y="4304536"/>
            <a:ext cx="2011121" cy="914400"/>
          </a:xfrm>
          <a:prstGeom prst="rightArrowCallout">
            <a:avLst>
              <a:gd name="adj1" fmla="val 25000"/>
              <a:gd name="adj2" fmla="val 25000"/>
              <a:gd name="adj3" fmla="val 25000"/>
              <a:gd name="adj4" fmla="val 759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C00000"/>
                </a:solidFill>
              </a:rPr>
              <a:t>Permission</a:t>
            </a:r>
            <a:r>
              <a:rPr kumimoji="1" lang="ja-JP" altLang="en-US" dirty="0" smtClean="0">
                <a:solidFill>
                  <a:srgbClr val="C00000"/>
                </a:solidFill>
              </a:rPr>
              <a:t>　</a:t>
            </a:r>
            <a:r>
              <a:rPr kumimoji="1" lang="en-US" altLang="ja-JP" dirty="0" smtClean="0">
                <a:solidFill>
                  <a:srgbClr val="C00000"/>
                </a:solidFill>
              </a:rPr>
              <a:t>strictly</a:t>
            </a:r>
            <a:r>
              <a:rPr kumimoji="1" lang="ja-JP" altLang="en-US" dirty="0" smtClean="0">
                <a:solidFill>
                  <a:srgbClr val="C00000"/>
                </a:solidFill>
              </a:rPr>
              <a:t>　</a:t>
            </a:r>
            <a:r>
              <a:rPr kumimoji="1" lang="en-US" altLang="ja-JP" dirty="0" smtClean="0">
                <a:solidFill>
                  <a:srgbClr val="C00000"/>
                </a:solidFill>
              </a:rPr>
              <a:t>difficult</a:t>
            </a:r>
            <a:endParaRPr kumimoji="1" lang="ja-JP" altLang="en-US" dirty="0">
              <a:solidFill>
                <a:srgbClr val="C00000"/>
              </a:solidFill>
            </a:endParaRPr>
          </a:p>
        </p:txBody>
      </p:sp>
      <p:sp>
        <p:nvSpPr>
          <p:cNvPr id="11" name="正方形/長方形 10"/>
          <p:cNvSpPr/>
          <p:nvPr/>
        </p:nvSpPr>
        <p:spPr>
          <a:xfrm>
            <a:off x="552091" y="4753960"/>
            <a:ext cx="2192416" cy="923330"/>
          </a:xfrm>
          <a:prstGeom prst="rect">
            <a:avLst/>
          </a:prstGeom>
        </p:spPr>
        <p:txBody>
          <a:bodyPr wrap="square">
            <a:spAutoFit/>
          </a:bodyPr>
          <a:lstStyle/>
          <a:p>
            <a:pPr algn="ctr"/>
            <a:r>
              <a:rPr lang="ja-JP" altLang="en-US" dirty="0"/>
              <a:t>Tax preferential treatment for commuting expenses</a:t>
            </a:r>
          </a:p>
        </p:txBody>
      </p:sp>
    </p:spTree>
    <p:extLst>
      <p:ext uri="{BB962C8B-B14F-4D97-AF65-F5344CB8AC3E}">
        <p14:creationId xmlns:p14="http://schemas.microsoft.com/office/powerpoint/2010/main" val="238606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0"/>
            <a:ext cx="8964488" cy="6858000"/>
          </a:xfrm>
        </p:spPr>
        <p:txBody>
          <a:bodyPr>
            <a:normAutofit fontScale="70000" lnSpcReduction="20000"/>
          </a:bodyPr>
          <a:lstStyle/>
          <a:p>
            <a:r>
              <a:rPr lang="en-US" altLang="ja-JP" dirty="0" smtClean="0"/>
              <a:t>About the itinerary guarantee responsibility, it teaches us that a basic problem exists in Travel Agency Act. Although there was also an opinion to which it is insisted that the same contractual liability as a transporting agency should be taken. However, it would be hesitated until now at this stage when a travel agency could not control the real service of the overseas transportation company.</a:t>
            </a:r>
            <a:endParaRPr lang="ja-JP" altLang="ja-JP" dirty="0" smtClean="0"/>
          </a:p>
          <a:p>
            <a:r>
              <a:rPr lang="en-US" altLang="ja-JP" dirty="0" smtClean="0"/>
              <a:t>However, because YUBI-TAXI can grasp the service of the car every moment through smart phone system, it is reasonable that the transport guarantee responsibility is taken by YUBI-TAXI.</a:t>
            </a:r>
            <a:endParaRPr lang="ja-JP" altLang="ja-JP" dirty="0" smtClean="0"/>
          </a:p>
          <a:p>
            <a:r>
              <a:rPr lang="en-US" altLang="ja-JP" dirty="0" smtClean="0"/>
              <a:t>In the current Travel Agency Act, existence of "the use transport business of using real transport service" to take the transport responsibility is prescribed. If YUBI-TAXI takes form of the use real transport, it gets closer to human logistics.</a:t>
            </a:r>
            <a:endParaRPr lang="ja-JP" altLang="ja-JP" dirty="0" smtClean="0"/>
          </a:p>
          <a:p>
            <a:r>
              <a:rPr lang="en-US" altLang="ja-JP" dirty="0" smtClean="0"/>
              <a:t>Finally I suggest "monthly riding free fixed amount fare (monthly unlimited flat rate price)". If a real taxi business can adopt this fare as its transport system, there is no problem. However, it is actually difficult for introduction to obtain an understanding of government.</a:t>
            </a:r>
            <a:endParaRPr lang="ja-JP" altLang="ja-JP" dirty="0" smtClean="0"/>
          </a:p>
          <a:p>
            <a:r>
              <a:rPr lang="en-US" altLang="ja-JP" dirty="0" smtClean="0"/>
              <a:t>Although the </a:t>
            </a:r>
            <a:r>
              <a:rPr lang="en-US" altLang="ja-JP" dirty="0" err="1" smtClean="0"/>
              <a:t>Taxmobil</a:t>
            </a:r>
            <a:r>
              <a:rPr lang="en-US" altLang="ja-JP" dirty="0" smtClean="0"/>
              <a:t> concept was proposed in south Germany, there is a strong opposition from a labor union and it has not yet realized. Therefore, introducing as a package tour price is realistic.</a:t>
            </a:r>
            <a:endParaRPr lang="ja-JP" altLang="ja-JP" dirty="0" smtClean="0"/>
          </a:p>
          <a:p>
            <a:r>
              <a:rPr lang="en-US" altLang="ja-JP" dirty="0" smtClean="0"/>
              <a:t>One of the structures which do not show a cost price is a fixed amount use free system. The charge of the cell-phone is representative. The appearance of the smart-phone may greatly change business model of human logistics. The appearance of the package tour product which evolved is expected. You can use a bus, a taxi and service of other transportation by a monthly fixed rate without any restriction.</a:t>
            </a:r>
            <a:endParaRPr lang="ja-JP" altLang="ja-JP" dirty="0" smtClean="0"/>
          </a:p>
          <a:p>
            <a:r>
              <a:rPr lang="en-US" altLang="ja-JP" dirty="0" smtClean="0"/>
              <a:t>It may be necessary to create the new "human logistics" concept that is beyond the concept called the itinerary.</a:t>
            </a:r>
            <a:endParaRPr kumimoji="1" lang="ja-JP" altLang="en-US" dirty="0"/>
          </a:p>
        </p:txBody>
      </p:sp>
    </p:spTree>
    <p:extLst>
      <p:ext uri="{BB962C8B-B14F-4D97-AF65-F5344CB8AC3E}">
        <p14:creationId xmlns:p14="http://schemas.microsoft.com/office/powerpoint/2010/main" val="118214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2529" y="5042648"/>
            <a:ext cx="11697418" cy="814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図 6"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43586" y="5456721"/>
            <a:ext cx="1755758" cy="1157642"/>
          </a:xfrm>
          <a:prstGeom prst="rect">
            <a:avLst/>
          </a:prstGeom>
          <a:ln>
            <a:solidFill>
              <a:schemeClr val="tx1">
                <a:lumMod val="95000"/>
                <a:lumOff val="5000"/>
              </a:schemeClr>
            </a:solidFill>
          </a:ln>
        </p:spPr>
      </p:pic>
      <p:pic>
        <p:nvPicPr>
          <p:cNvPr id="8" name="図 7" descr="ユニオンジャック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6" t="22589" r="82240" b="62626"/>
          <a:stretch/>
        </p:blipFill>
        <p:spPr>
          <a:xfrm>
            <a:off x="232910" y="6070122"/>
            <a:ext cx="1368381" cy="669381"/>
          </a:xfrm>
          <a:prstGeom prst="rect">
            <a:avLst/>
          </a:prstGeom>
        </p:spPr>
      </p:pic>
      <p:cxnSp>
        <p:nvCxnSpPr>
          <p:cNvPr id="11" name="直線コネクタ 10"/>
          <p:cNvCxnSpPr/>
          <p:nvPr/>
        </p:nvCxnSpPr>
        <p:spPr>
          <a:xfrm>
            <a:off x="3907522" y="3881887"/>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295294" y="388188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 name="二等辺三角形 22"/>
          <p:cNvSpPr/>
          <p:nvPr/>
        </p:nvSpPr>
        <p:spPr>
          <a:xfrm>
            <a:off x="2354891" y="5650306"/>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29" name="二等辺三角形 28"/>
          <p:cNvSpPr/>
          <p:nvPr/>
        </p:nvSpPr>
        <p:spPr>
          <a:xfrm>
            <a:off x="3122758" y="6038492"/>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
        <p:nvSpPr>
          <p:cNvPr id="32" name="右矢印 31"/>
          <p:cNvSpPr/>
          <p:nvPr/>
        </p:nvSpPr>
        <p:spPr>
          <a:xfrm flipH="1">
            <a:off x="8425129" y="301925"/>
            <a:ext cx="286627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Depends on the ability of the driver</a:t>
            </a:r>
            <a:endParaRPr kumimoji="1" lang="ja-JP" altLang="en-US" sz="3200" dirty="0">
              <a:solidFill>
                <a:schemeClr val="tx1">
                  <a:lumMod val="95000"/>
                  <a:lumOff val="5000"/>
                </a:schemeClr>
              </a:solidFill>
            </a:endParaRPr>
          </a:p>
        </p:txBody>
      </p:sp>
      <p:sp>
        <p:nvSpPr>
          <p:cNvPr id="33" name="右矢印 32"/>
          <p:cNvSpPr/>
          <p:nvPr/>
        </p:nvSpPr>
        <p:spPr>
          <a:xfrm>
            <a:off x="959049" y="1243326"/>
            <a:ext cx="253888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Improvement of dispatch algorithm</a:t>
            </a:r>
            <a:endParaRPr kumimoji="1" lang="ja-JP" altLang="en-US" sz="3200" dirty="0">
              <a:solidFill>
                <a:schemeClr val="tx1">
                  <a:lumMod val="95000"/>
                  <a:lumOff val="5000"/>
                </a:schemeClr>
              </a:solidFill>
            </a:endParaRPr>
          </a:p>
        </p:txBody>
      </p:sp>
      <p:sp>
        <p:nvSpPr>
          <p:cNvPr id="34" name="角丸四角形 33"/>
          <p:cNvSpPr/>
          <p:nvPr/>
        </p:nvSpPr>
        <p:spPr>
          <a:xfrm>
            <a:off x="3933468" y="5132718"/>
            <a:ext cx="5550464" cy="4917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Number of street-hiring cars</a:t>
            </a:r>
            <a:endParaRPr kumimoji="1" lang="ja-JP" altLang="en-US" dirty="0">
              <a:solidFill>
                <a:schemeClr val="tx1">
                  <a:lumMod val="95000"/>
                  <a:lumOff val="5000"/>
                </a:schemeClr>
              </a:solidFill>
            </a:endParaRPr>
          </a:p>
        </p:txBody>
      </p:sp>
      <p:sp>
        <p:nvSpPr>
          <p:cNvPr id="35" name="テキスト ボックス 34"/>
          <p:cNvSpPr txBox="1"/>
          <p:nvPr/>
        </p:nvSpPr>
        <p:spPr>
          <a:xfrm>
            <a:off x="3272176" y="5083828"/>
            <a:ext cx="1443487" cy="923330"/>
          </a:xfrm>
          <a:prstGeom prst="rect">
            <a:avLst/>
          </a:prstGeom>
          <a:noFill/>
        </p:spPr>
        <p:txBody>
          <a:bodyPr wrap="square" rtlCol="0">
            <a:spAutoFit/>
          </a:bodyPr>
          <a:lstStyle/>
          <a:p>
            <a:pPr algn="ctr"/>
            <a:r>
              <a:rPr kumimoji="1" lang="ja-JP" altLang="en-US" dirty="0" smtClean="0">
                <a:solidFill>
                  <a:schemeClr val="tx1">
                    <a:lumMod val="95000"/>
                    <a:lumOff val="5000"/>
                  </a:schemeClr>
                </a:solidFill>
              </a:rPr>
              <a:t>　</a:t>
            </a:r>
            <a:r>
              <a:rPr lang="en-US" altLang="ja-JP" dirty="0" smtClean="0">
                <a:solidFill>
                  <a:schemeClr val="tx1">
                    <a:lumMod val="95000"/>
                    <a:lumOff val="5000"/>
                  </a:schemeClr>
                </a:solidFill>
              </a:rPr>
              <a:t>S</a:t>
            </a:r>
            <a:r>
              <a:rPr kumimoji="1" lang="en-US" altLang="ja-JP" dirty="0" smtClean="0">
                <a:solidFill>
                  <a:schemeClr val="tx1">
                    <a:lumMod val="95000"/>
                    <a:lumOff val="5000"/>
                  </a:schemeClr>
                </a:solidFill>
              </a:rPr>
              <a:t>hortage</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NYC,LONDON</a:t>
            </a:r>
            <a:endParaRPr kumimoji="1" lang="ja-JP" altLang="en-US" dirty="0">
              <a:solidFill>
                <a:schemeClr val="tx1">
                  <a:lumMod val="95000"/>
                  <a:lumOff val="5000"/>
                </a:schemeClr>
              </a:solidFill>
            </a:endParaRPr>
          </a:p>
        </p:txBody>
      </p:sp>
      <p:sp>
        <p:nvSpPr>
          <p:cNvPr id="36" name="テキスト ボックス 35"/>
          <p:cNvSpPr txBox="1"/>
          <p:nvPr/>
        </p:nvSpPr>
        <p:spPr>
          <a:xfrm>
            <a:off x="8962718" y="5124095"/>
            <a:ext cx="1219316" cy="646331"/>
          </a:xfrm>
          <a:prstGeom prst="rect">
            <a:avLst/>
          </a:prstGeom>
          <a:noFill/>
        </p:spPr>
        <p:txBody>
          <a:bodyPr wrap="square" rtlCol="0">
            <a:spAutoFit/>
          </a:bodyPr>
          <a:lstStyle/>
          <a:p>
            <a:pPr algn="ctr"/>
            <a:r>
              <a:rPr kumimoji="1" lang="en-US" altLang="ja-JP" dirty="0" smtClean="0">
                <a:solidFill>
                  <a:schemeClr val="tx1">
                    <a:lumMod val="95000"/>
                    <a:lumOff val="5000"/>
                  </a:schemeClr>
                </a:solidFill>
              </a:rPr>
              <a:t>Excess</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Tokyo</a:t>
            </a:r>
            <a:endParaRPr kumimoji="1" lang="ja-JP" altLang="en-US" dirty="0">
              <a:solidFill>
                <a:schemeClr val="tx1">
                  <a:lumMod val="95000"/>
                  <a:lumOff val="5000"/>
                </a:schemeClr>
              </a:solidFill>
            </a:endParaRPr>
          </a:p>
        </p:txBody>
      </p:sp>
      <p:sp>
        <p:nvSpPr>
          <p:cNvPr id="37" name="テキスト ボックス 36"/>
          <p:cNvSpPr txBox="1"/>
          <p:nvPr/>
        </p:nvSpPr>
        <p:spPr>
          <a:xfrm>
            <a:off x="2829464" y="3948957"/>
            <a:ext cx="1765673" cy="830997"/>
          </a:xfrm>
          <a:prstGeom prst="rect">
            <a:avLst/>
          </a:prstGeom>
          <a:noFill/>
        </p:spPr>
        <p:txBody>
          <a:bodyPr vert="horz" wrap="square" rtlCol="0">
            <a:spAutoFit/>
          </a:bodyPr>
          <a:lstStyle/>
          <a:p>
            <a:r>
              <a:rPr lang="en-US" altLang="ja-JP" sz="2400" dirty="0">
                <a:solidFill>
                  <a:schemeClr val="tx1">
                    <a:lumMod val="95000"/>
                    <a:lumOff val="5000"/>
                  </a:schemeClr>
                </a:solidFill>
              </a:rPr>
              <a:t>Popularization of PHV</a:t>
            </a:r>
            <a:endParaRPr kumimoji="1" lang="ja-JP" altLang="en-US" sz="2400" dirty="0">
              <a:solidFill>
                <a:schemeClr val="tx1">
                  <a:lumMod val="95000"/>
                  <a:lumOff val="5000"/>
                </a:schemeClr>
              </a:solidFill>
            </a:endParaRPr>
          </a:p>
        </p:txBody>
      </p:sp>
      <p:sp>
        <p:nvSpPr>
          <p:cNvPr id="38" name="正方形/長方形 37"/>
          <p:cNvSpPr/>
          <p:nvPr/>
        </p:nvSpPr>
        <p:spPr>
          <a:xfrm>
            <a:off x="208621" y="126523"/>
            <a:ext cx="7781147" cy="7159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Building a database on human movement</a:t>
            </a:r>
            <a:endParaRPr kumimoji="1" lang="ja-JP" altLang="en-US" sz="3200" dirty="0">
              <a:solidFill>
                <a:schemeClr val="tx1">
                  <a:lumMod val="95000"/>
                  <a:lumOff val="5000"/>
                </a:schemeClr>
              </a:solidFill>
            </a:endParaRPr>
          </a:p>
        </p:txBody>
      </p:sp>
      <p:sp>
        <p:nvSpPr>
          <p:cNvPr id="40" name="左右矢印 39"/>
          <p:cNvSpPr/>
          <p:nvPr/>
        </p:nvSpPr>
        <p:spPr>
          <a:xfrm>
            <a:off x="5035512" y="3983647"/>
            <a:ext cx="1968960"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lumMod val="95000"/>
                    <a:lumOff val="5000"/>
                  </a:schemeClr>
                </a:solidFill>
              </a:rPr>
              <a:t>Us,uk</a:t>
            </a:r>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J</a:t>
            </a:r>
            <a:r>
              <a:rPr kumimoji="1" lang="en-US" altLang="ja-JP" dirty="0" smtClean="0">
                <a:solidFill>
                  <a:schemeClr val="tx1">
                    <a:lumMod val="95000"/>
                    <a:lumOff val="5000"/>
                  </a:schemeClr>
                </a:solidFill>
              </a:rPr>
              <a:t>apan</a:t>
            </a:r>
            <a:endParaRPr kumimoji="1" lang="ja-JP" altLang="en-US" dirty="0">
              <a:solidFill>
                <a:schemeClr val="tx1">
                  <a:lumMod val="95000"/>
                  <a:lumOff val="5000"/>
                </a:schemeClr>
              </a:solidFill>
            </a:endParaRPr>
          </a:p>
        </p:txBody>
      </p:sp>
      <p:sp>
        <p:nvSpPr>
          <p:cNvPr id="41" name="上カーブ矢印 40"/>
          <p:cNvSpPr/>
          <p:nvPr/>
        </p:nvSpPr>
        <p:spPr>
          <a:xfrm rot="18408470">
            <a:off x="3542247" y="1780263"/>
            <a:ext cx="2253229" cy="748221"/>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96882" y="1241621"/>
            <a:ext cx="2555679" cy="1200329"/>
          </a:xfrm>
          <a:prstGeom prst="rect">
            <a:avLst/>
          </a:prstGeom>
          <a:noFill/>
        </p:spPr>
        <p:txBody>
          <a:bodyPr vert="horz" wrap="square" rtlCol="0">
            <a:spAutoFit/>
          </a:bodyPr>
          <a:lstStyle/>
          <a:p>
            <a:pPr algn="ctr"/>
            <a:r>
              <a:rPr lang="en-US" altLang="ja-JP" dirty="0">
                <a:solidFill>
                  <a:schemeClr val="tx1">
                    <a:lumMod val="95000"/>
                    <a:lumOff val="5000"/>
                  </a:schemeClr>
                </a:solidFill>
              </a:rPr>
              <a:t>Dilution of distinction between street-hiring and business waiting in the garage</a:t>
            </a:r>
            <a:endParaRPr kumimoji="1" lang="ja-JP" altLang="en-US" dirty="0">
              <a:solidFill>
                <a:schemeClr val="tx1">
                  <a:lumMod val="95000"/>
                  <a:lumOff val="5000"/>
                </a:schemeClr>
              </a:solidFill>
            </a:endParaRPr>
          </a:p>
        </p:txBody>
      </p:sp>
      <p:sp>
        <p:nvSpPr>
          <p:cNvPr id="55" name="テキスト ボックス 54"/>
          <p:cNvSpPr txBox="1"/>
          <p:nvPr/>
        </p:nvSpPr>
        <p:spPr>
          <a:xfrm>
            <a:off x="6107994" y="1511782"/>
            <a:ext cx="1726120" cy="646331"/>
          </a:xfrm>
          <a:prstGeom prst="rect">
            <a:avLst/>
          </a:prstGeom>
          <a:noFill/>
        </p:spPr>
        <p:txBody>
          <a:bodyPr vert="horz" wrap="square" rtlCol="0">
            <a:spAutoFit/>
          </a:bodyPr>
          <a:lstStyle/>
          <a:p>
            <a:pPr algn="ctr"/>
            <a:r>
              <a:rPr lang="en-US" altLang="ja-JP" dirty="0">
                <a:solidFill>
                  <a:schemeClr val="tx1">
                    <a:lumMod val="95000"/>
                    <a:lumOff val="5000"/>
                  </a:schemeClr>
                </a:solidFill>
              </a:rPr>
              <a:t>Continuation of street-hiring</a:t>
            </a:r>
            <a:endParaRPr kumimoji="1" lang="ja-JP" altLang="en-US" dirty="0">
              <a:solidFill>
                <a:schemeClr val="tx1">
                  <a:lumMod val="95000"/>
                  <a:lumOff val="5000"/>
                </a:schemeClr>
              </a:solidFill>
            </a:endParaRPr>
          </a:p>
        </p:txBody>
      </p:sp>
      <p:pic>
        <p:nvPicPr>
          <p:cNvPr id="58" name="図 57"/>
          <p:cNvPicPr>
            <a:picLocks noChangeAspect="1"/>
          </p:cNvPicPr>
          <p:nvPr/>
        </p:nvPicPr>
        <p:blipFill rotWithShape="1">
          <a:blip r:embed="rId4"/>
          <a:srcRect l="933" t="9630" r="83253" b="75693"/>
          <a:stretch/>
        </p:blipFill>
        <p:spPr>
          <a:xfrm>
            <a:off x="3989533" y="863874"/>
            <a:ext cx="482347" cy="251813"/>
          </a:xfrm>
          <a:prstGeom prst="rect">
            <a:avLst/>
          </a:prstGeom>
        </p:spPr>
      </p:pic>
      <p:pic>
        <p:nvPicPr>
          <p:cNvPr id="59" name="図 58"/>
          <p:cNvPicPr>
            <a:picLocks noChangeAspect="1"/>
          </p:cNvPicPr>
          <p:nvPr/>
        </p:nvPicPr>
        <p:blipFill rotWithShape="1">
          <a:blip r:embed="rId4"/>
          <a:srcRect l="933" t="9630" r="83253" b="75693"/>
          <a:stretch/>
        </p:blipFill>
        <p:spPr>
          <a:xfrm>
            <a:off x="4496258" y="857507"/>
            <a:ext cx="482347" cy="251813"/>
          </a:xfrm>
          <a:prstGeom prst="rect">
            <a:avLst/>
          </a:prstGeom>
        </p:spPr>
      </p:pic>
      <p:pic>
        <p:nvPicPr>
          <p:cNvPr id="60" name="図 59"/>
          <p:cNvPicPr>
            <a:picLocks noChangeAspect="1"/>
          </p:cNvPicPr>
          <p:nvPr/>
        </p:nvPicPr>
        <p:blipFill rotWithShape="1">
          <a:blip r:embed="rId4"/>
          <a:srcRect l="933" t="9630" r="83253" b="75693"/>
          <a:stretch/>
        </p:blipFill>
        <p:spPr>
          <a:xfrm>
            <a:off x="3480165" y="868388"/>
            <a:ext cx="482347" cy="251813"/>
          </a:xfrm>
          <a:prstGeom prst="rect">
            <a:avLst/>
          </a:prstGeom>
        </p:spPr>
      </p:pic>
      <p:pic>
        <p:nvPicPr>
          <p:cNvPr id="63" name="図 62"/>
          <p:cNvPicPr>
            <a:picLocks noChangeAspect="1"/>
          </p:cNvPicPr>
          <p:nvPr/>
        </p:nvPicPr>
        <p:blipFill rotWithShape="1">
          <a:blip r:embed="rId4"/>
          <a:srcRect l="933" t="9630" r="83253" b="75693"/>
          <a:stretch/>
        </p:blipFill>
        <p:spPr>
          <a:xfrm>
            <a:off x="1226535" y="5249793"/>
            <a:ext cx="1399025" cy="730372"/>
          </a:xfrm>
          <a:prstGeom prst="rect">
            <a:avLst/>
          </a:prstGeom>
        </p:spPr>
      </p:pic>
      <p:cxnSp>
        <p:nvCxnSpPr>
          <p:cNvPr id="39" name="直線コネクタ 38"/>
          <p:cNvCxnSpPr/>
          <p:nvPr/>
        </p:nvCxnSpPr>
        <p:spPr>
          <a:xfrm flipH="1">
            <a:off x="6021238" y="146649"/>
            <a:ext cx="51758" cy="65647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上カーブ矢印 44"/>
          <p:cNvSpPr/>
          <p:nvPr/>
        </p:nvSpPr>
        <p:spPr>
          <a:xfrm rot="7313085">
            <a:off x="-554801" y="1258749"/>
            <a:ext cx="2253229" cy="669542"/>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270298" y="931662"/>
            <a:ext cx="2223499" cy="1200329"/>
          </a:xfrm>
          <a:prstGeom prst="rect">
            <a:avLst/>
          </a:prstGeom>
          <a:noFill/>
        </p:spPr>
        <p:txBody>
          <a:bodyPr vert="horz" wrap="square" rtlCol="0">
            <a:spAutoFit/>
          </a:bodyPr>
          <a:lstStyle/>
          <a:p>
            <a:r>
              <a:rPr lang="en-US" altLang="ja-JP" dirty="0">
                <a:solidFill>
                  <a:schemeClr val="tx1">
                    <a:lumMod val="95000"/>
                    <a:lumOff val="5000"/>
                  </a:schemeClr>
                </a:solidFill>
              </a:rPr>
              <a:t>Improvement of demand prediction accuracy by using database</a:t>
            </a:r>
            <a:endParaRPr kumimoji="1" lang="ja-JP" altLang="en-US" dirty="0">
              <a:solidFill>
                <a:schemeClr val="tx1">
                  <a:lumMod val="95000"/>
                  <a:lumOff val="5000"/>
                </a:schemeClr>
              </a:solidFill>
            </a:endParaRPr>
          </a:p>
        </p:txBody>
      </p:sp>
      <p:cxnSp>
        <p:nvCxnSpPr>
          <p:cNvPr id="47" name="直線コネクタ 46"/>
          <p:cNvCxnSpPr/>
          <p:nvPr/>
        </p:nvCxnSpPr>
        <p:spPr>
          <a:xfrm flipH="1">
            <a:off x="8692541" y="384450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468674" y="3844514"/>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2" name="図 51"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178274" y="4459860"/>
            <a:ext cx="402995" cy="265711"/>
          </a:xfrm>
          <a:prstGeom prst="rect">
            <a:avLst/>
          </a:prstGeom>
          <a:ln>
            <a:solidFill>
              <a:schemeClr val="tx1">
                <a:lumMod val="95000"/>
                <a:lumOff val="5000"/>
              </a:schemeClr>
            </a:solidFill>
          </a:ln>
        </p:spPr>
      </p:pic>
      <p:pic>
        <p:nvPicPr>
          <p:cNvPr id="56" name="図 55"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476486" y="4454103"/>
            <a:ext cx="458488" cy="224282"/>
          </a:xfrm>
          <a:prstGeom prst="rect">
            <a:avLst/>
          </a:prstGeom>
        </p:spPr>
      </p:pic>
      <p:pic>
        <p:nvPicPr>
          <p:cNvPr id="57" name="図 56"/>
          <p:cNvPicPr>
            <a:picLocks noChangeAspect="1"/>
          </p:cNvPicPr>
          <p:nvPr/>
        </p:nvPicPr>
        <p:blipFill rotWithShape="1">
          <a:blip r:embed="rId4"/>
          <a:srcRect l="933" t="9630" r="83253" b="75693"/>
          <a:stretch/>
        </p:blipFill>
        <p:spPr>
          <a:xfrm>
            <a:off x="4967834" y="4460467"/>
            <a:ext cx="482347" cy="251813"/>
          </a:xfrm>
          <a:prstGeom prst="rect">
            <a:avLst/>
          </a:prstGeom>
        </p:spPr>
      </p:pic>
      <p:sp>
        <p:nvSpPr>
          <p:cNvPr id="2" name="テキスト ボックス 1"/>
          <p:cNvSpPr txBox="1"/>
          <p:nvPr/>
        </p:nvSpPr>
        <p:spPr>
          <a:xfrm>
            <a:off x="-25879" y="4198120"/>
            <a:ext cx="1030114" cy="369332"/>
          </a:xfrm>
          <a:prstGeom prst="rect">
            <a:avLst/>
          </a:prstGeom>
          <a:noFill/>
        </p:spPr>
        <p:txBody>
          <a:bodyPr wrap="square" rtlCol="0">
            <a:spAutoFit/>
          </a:bodyPr>
          <a:lstStyle/>
          <a:p>
            <a:r>
              <a:rPr kumimoji="1" lang="en-US" altLang="ja-JP" dirty="0" smtClean="0"/>
              <a:t>Mini-Cab</a:t>
            </a:r>
            <a:endParaRPr kumimoji="1" lang="ja-JP" altLang="en-US" dirty="0"/>
          </a:p>
        </p:txBody>
      </p:sp>
      <p:pic>
        <p:nvPicPr>
          <p:cNvPr id="42" name="図 41"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352838" y="2967494"/>
            <a:ext cx="458488" cy="224282"/>
          </a:xfrm>
          <a:prstGeom prst="rect">
            <a:avLst/>
          </a:prstGeom>
        </p:spPr>
      </p:pic>
      <p:sp>
        <p:nvSpPr>
          <p:cNvPr id="43" name="テキスト ボックス 42"/>
          <p:cNvSpPr txBox="1"/>
          <p:nvPr/>
        </p:nvSpPr>
        <p:spPr>
          <a:xfrm>
            <a:off x="4682355" y="3142828"/>
            <a:ext cx="1643664" cy="584775"/>
          </a:xfrm>
          <a:prstGeom prst="rect">
            <a:avLst/>
          </a:prstGeom>
          <a:noFill/>
        </p:spPr>
        <p:txBody>
          <a:bodyPr wrap="square" rtlCol="0">
            <a:spAutoFit/>
          </a:bodyPr>
          <a:lstStyle/>
          <a:p>
            <a:pPr algn="ctr"/>
            <a:r>
              <a:rPr kumimoji="1" lang="en-US" altLang="ja-JP" dirty="0" smtClean="0"/>
              <a:t>Black-Cab</a:t>
            </a:r>
          </a:p>
          <a:p>
            <a:pPr algn="ctr"/>
            <a:r>
              <a:rPr lang="en-US" altLang="ja-JP" sz="1400" dirty="0" smtClean="0"/>
              <a:t>OWNER</a:t>
            </a:r>
            <a:r>
              <a:rPr lang="ja-JP" altLang="en-US" sz="1400" dirty="0" smtClean="0"/>
              <a:t>　</a:t>
            </a:r>
            <a:r>
              <a:rPr lang="en-US" altLang="ja-JP" sz="1400" dirty="0" smtClean="0"/>
              <a:t>DRIVER</a:t>
            </a:r>
            <a:endParaRPr kumimoji="1" lang="ja-JP" altLang="en-US" sz="1400" dirty="0"/>
          </a:p>
        </p:txBody>
      </p:sp>
      <p:pic>
        <p:nvPicPr>
          <p:cNvPr id="53" name="図 52"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25882" y="4577754"/>
            <a:ext cx="458488" cy="224282"/>
          </a:xfrm>
          <a:prstGeom prst="rect">
            <a:avLst/>
          </a:prstGeom>
        </p:spPr>
      </p:pic>
      <p:pic>
        <p:nvPicPr>
          <p:cNvPr id="61" name="図 60"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675738" y="2921492"/>
            <a:ext cx="402995" cy="265711"/>
          </a:xfrm>
          <a:prstGeom prst="rect">
            <a:avLst/>
          </a:prstGeom>
          <a:ln>
            <a:solidFill>
              <a:schemeClr val="tx1">
                <a:lumMod val="95000"/>
                <a:lumOff val="5000"/>
              </a:schemeClr>
            </a:solidFill>
          </a:ln>
        </p:spPr>
      </p:pic>
      <p:sp>
        <p:nvSpPr>
          <p:cNvPr id="62" name="テキスト ボックス 61"/>
          <p:cNvSpPr txBox="1"/>
          <p:nvPr/>
        </p:nvSpPr>
        <p:spPr>
          <a:xfrm>
            <a:off x="6193769" y="3139943"/>
            <a:ext cx="1210382" cy="543536"/>
          </a:xfrm>
          <a:prstGeom prst="rect">
            <a:avLst/>
          </a:prstGeom>
          <a:noFill/>
        </p:spPr>
        <p:txBody>
          <a:bodyPr wrap="square" rtlCol="0">
            <a:spAutoFit/>
          </a:bodyPr>
          <a:lstStyle/>
          <a:p>
            <a:pPr algn="ctr"/>
            <a:r>
              <a:rPr kumimoji="1" lang="en-US" altLang="ja-JP" sz="1400" dirty="0" smtClean="0"/>
              <a:t>Cab</a:t>
            </a:r>
            <a:r>
              <a:rPr kumimoji="1" lang="ja-JP" altLang="en-US" sz="1400" dirty="0" smtClean="0"/>
              <a:t>　</a:t>
            </a:r>
            <a:r>
              <a:rPr kumimoji="1" lang="en-US" altLang="ja-JP" sz="1400" dirty="0" smtClean="0"/>
              <a:t>FREET </a:t>
            </a:r>
          </a:p>
          <a:p>
            <a:pPr algn="ctr"/>
            <a:r>
              <a:rPr kumimoji="1" lang="en-US" altLang="ja-JP" sz="1400" dirty="0" smtClean="0"/>
              <a:t>in Tokyo</a:t>
            </a:r>
          </a:p>
        </p:txBody>
      </p:sp>
      <p:sp>
        <p:nvSpPr>
          <p:cNvPr id="4" name="左カーブ矢印 3"/>
          <p:cNvSpPr/>
          <p:nvPr/>
        </p:nvSpPr>
        <p:spPr>
          <a:xfrm>
            <a:off x="6866627" y="1181816"/>
            <a:ext cx="374083" cy="14651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左カーブ矢印 63"/>
          <p:cNvSpPr/>
          <p:nvPr/>
        </p:nvSpPr>
        <p:spPr>
          <a:xfrm rot="857828" flipH="1">
            <a:off x="5569016" y="1128580"/>
            <a:ext cx="334433" cy="1467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5" name="図 64"/>
          <p:cNvPicPr>
            <a:picLocks noChangeAspect="1"/>
          </p:cNvPicPr>
          <p:nvPr/>
        </p:nvPicPr>
        <p:blipFill rotWithShape="1">
          <a:blip r:embed="rId4"/>
          <a:srcRect l="933" t="9630" r="83253" b="75693"/>
          <a:stretch/>
        </p:blipFill>
        <p:spPr>
          <a:xfrm>
            <a:off x="1272860" y="4578361"/>
            <a:ext cx="482347" cy="251813"/>
          </a:xfrm>
          <a:prstGeom prst="rect">
            <a:avLst/>
          </a:prstGeom>
        </p:spPr>
      </p:pic>
      <p:sp>
        <p:nvSpPr>
          <p:cNvPr id="66" name="テキスト ボックス 65"/>
          <p:cNvSpPr txBox="1"/>
          <p:nvPr/>
        </p:nvSpPr>
        <p:spPr>
          <a:xfrm>
            <a:off x="1066797" y="4186620"/>
            <a:ext cx="1030114" cy="369332"/>
          </a:xfrm>
          <a:prstGeom prst="rect">
            <a:avLst/>
          </a:prstGeom>
          <a:noFill/>
        </p:spPr>
        <p:txBody>
          <a:bodyPr wrap="square" rtlCol="0">
            <a:spAutoFit/>
          </a:bodyPr>
          <a:lstStyle/>
          <a:p>
            <a:r>
              <a:rPr kumimoji="1" lang="en-US" altLang="ja-JP" dirty="0" err="1" smtClean="0"/>
              <a:t>Uber,Lyft</a:t>
            </a:r>
            <a:endParaRPr kumimoji="1" lang="ja-JP" altLang="en-US" dirty="0"/>
          </a:p>
        </p:txBody>
      </p:sp>
      <p:pic>
        <p:nvPicPr>
          <p:cNvPr id="67" name="図 66"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992067" y="882780"/>
            <a:ext cx="458488" cy="224282"/>
          </a:xfrm>
          <a:prstGeom prst="rect">
            <a:avLst/>
          </a:prstGeom>
        </p:spPr>
      </p:pic>
      <p:sp>
        <p:nvSpPr>
          <p:cNvPr id="69" name="二等辺三角形 68"/>
          <p:cNvSpPr/>
          <p:nvPr/>
        </p:nvSpPr>
        <p:spPr>
          <a:xfrm>
            <a:off x="7760771" y="5811332"/>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70" name="二等辺三角形 69"/>
          <p:cNvSpPr/>
          <p:nvPr/>
        </p:nvSpPr>
        <p:spPr>
          <a:xfrm>
            <a:off x="8735667" y="6018366"/>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95268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flipV="1">
            <a:off x="2160396" y="1286189"/>
            <a:ext cx="10048" cy="450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55562" y="633048"/>
            <a:ext cx="1929283" cy="584775"/>
          </a:xfrm>
          <a:prstGeom prst="rect">
            <a:avLst/>
          </a:prstGeom>
          <a:noFill/>
        </p:spPr>
        <p:txBody>
          <a:bodyPr wrap="square" rtlCol="0">
            <a:spAutoFit/>
          </a:bodyPr>
          <a:lstStyle/>
          <a:p>
            <a:r>
              <a:rPr kumimoji="1" lang="en-US" altLang="ja-JP" sz="3200" dirty="0" err="1" smtClean="0"/>
              <a:t>Sheduled</a:t>
            </a:r>
            <a:endParaRPr kumimoji="1" lang="ja-JP" altLang="en-US" sz="3200" dirty="0"/>
          </a:p>
        </p:txBody>
      </p:sp>
      <p:cxnSp>
        <p:nvCxnSpPr>
          <p:cNvPr id="6" name="直線矢印コネクタ 5"/>
          <p:cNvCxnSpPr/>
          <p:nvPr/>
        </p:nvCxnSpPr>
        <p:spPr>
          <a:xfrm>
            <a:off x="2170444" y="5787851"/>
            <a:ext cx="5878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038682" y="5486400"/>
            <a:ext cx="2796095" cy="646331"/>
          </a:xfrm>
          <a:prstGeom prst="rect">
            <a:avLst/>
          </a:prstGeom>
          <a:noFill/>
        </p:spPr>
        <p:txBody>
          <a:bodyPr wrap="square" rtlCol="0">
            <a:spAutoFit/>
          </a:bodyPr>
          <a:lstStyle/>
          <a:p>
            <a:r>
              <a:rPr kumimoji="1" lang="en-US" altLang="ja-JP" sz="3600" dirty="0" smtClean="0">
                <a:solidFill>
                  <a:schemeClr val="tx1">
                    <a:lumMod val="95000"/>
                    <a:lumOff val="5000"/>
                  </a:schemeClr>
                </a:solidFill>
              </a:rPr>
              <a:t>Fixed</a:t>
            </a:r>
            <a:r>
              <a:rPr kumimoji="1" lang="ja-JP" altLang="en-US" sz="3600" dirty="0" smtClean="0">
                <a:solidFill>
                  <a:schemeClr val="tx1">
                    <a:lumMod val="95000"/>
                    <a:lumOff val="5000"/>
                  </a:schemeClr>
                </a:solidFill>
              </a:rPr>
              <a:t>　</a:t>
            </a:r>
            <a:r>
              <a:rPr kumimoji="1" lang="en-US" altLang="ja-JP" sz="3600" dirty="0" smtClean="0">
                <a:solidFill>
                  <a:schemeClr val="tx1">
                    <a:lumMod val="95000"/>
                    <a:lumOff val="5000"/>
                  </a:schemeClr>
                </a:solidFill>
              </a:rPr>
              <a:t>Route</a:t>
            </a:r>
            <a:endParaRPr kumimoji="1" lang="ja-JP" altLang="en-US" sz="3600" dirty="0">
              <a:solidFill>
                <a:schemeClr val="tx1">
                  <a:lumMod val="95000"/>
                  <a:lumOff val="5000"/>
                </a:schemeClr>
              </a:solidFill>
            </a:endParaRPr>
          </a:p>
        </p:txBody>
      </p:sp>
      <p:sp>
        <p:nvSpPr>
          <p:cNvPr id="8" name="円/楕円 7"/>
          <p:cNvSpPr/>
          <p:nvPr/>
        </p:nvSpPr>
        <p:spPr>
          <a:xfrm>
            <a:off x="6682154" y="439673"/>
            <a:ext cx="2155371" cy="21528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a:solidFill>
                  <a:schemeClr val="tx1">
                    <a:lumMod val="95000"/>
                    <a:lumOff val="5000"/>
                  </a:schemeClr>
                </a:solidFill>
              </a:rPr>
              <a:t>Omnibus</a:t>
            </a:r>
            <a:endParaRPr kumimoji="1" lang="ja-JP" altLang="en-US" sz="2800" dirty="0">
              <a:solidFill>
                <a:schemeClr val="tx1">
                  <a:lumMod val="95000"/>
                  <a:lumOff val="5000"/>
                </a:schemeClr>
              </a:solidFill>
            </a:endParaRPr>
          </a:p>
        </p:txBody>
      </p:sp>
      <p:sp>
        <p:nvSpPr>
          <p:cNvPr id="9" name="円/楕円 8"/>
          <p:cNvSpPr/>
          <p:nvPr/>
        </p:nvSpPr>
        <p:spPr>
          <a:xfrm>
            <a:off x="2141966" y="3606585"/>
            <a:ext cx="2155371" cy="215280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lumMod val="95000"/>
                    <a:lumOff val="5000"/>
                  </a:schemeClr>
                </a:solidFill>
              </a:rPr>
              <a:t>Street-hiring</a:t>
            </a:r>
            <a:r>
              <a:rPr kumimoji="1" lang="ja-JP" altLang="en-US" sz="2800" dirty="0" smtClean="0">
                <a:solidFill>
                  <a:schemeClr val="tx1">
                    <a:lumMod val="95000"/>
                    <a:lumOff val="5000"/>
                  </a:schemeClr>
                </a:solidFill>
              </a:rPr>
              <a:t>　</a:t>
            </a:r>
            <a:r>
              <a:rPr kumimoji="1" lang="en-US" altLang="ja-JP" sz="2800" dirty="0" err="1" smtClean="0">
                <a:solidFill>
                  <a:schemeClr val="tx1">
                    <a:lumMod val="95000"/>
                    <a:lumOff val="5000"/>
                  </a:schemeClr>
                </a:solidFill>
              </a:rPr>
              <a:t>Vehcle</a:t>
            </a:r>
            <a:endParaRPr kumimoji="1" lang="ja-JP" altLang="en-US" sz="2800" dirty="0">
              <a:solidFill>
                <a:schemeClr val="tx1">
                  <a:lumMod val="95000"/>
                  <a:lumOff val="5000"/>
                </a:schemeClr>
              </a:solidFill>
            </a:endParaRPr>
          </a:p>
        </p:txBody>
      </p:sp>
      <p:sp>
        <p:nvSpPr>
          <p:cNvPr id="10" name="円/楕円 9"/>
          <p:cNvSpPr/>
          <p:nvPr/>
        </p:nvSpPr>
        <p:spPr>
          <a:xfrm>
            <a:off x="3758082" y="2030665"/>
            <a:ext cx="3496826" cy="2129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lumMod val="95000"/>
                    <a:lumOff val="5000"/>
                  </a:schemeClr>
                </a:solidFill>
              </a:rPr>
              <a:t>ON-DEMAND</a:t>
            </a:r>
            <a:r>
              <a:rPr kumimoji="1" lang="ja-JP" altLang="en-US" sz="2800" dirty="0" smtClean="0">
                <a:solidFill>
                  <a:schemeClr val="tx1">
                    <a:lumMod val="95000"/>
                    <a:lumOff val="5000"/>
                  </a:schemeClr>
                </a:solidFill>
              </a:rPr>
              <a:t>　</a:t>
            </a:r>
            <a:r>
              <a:rPr kumimoji="1" lang="en-US" altLang="ja-JP" sz="2800" dirty="0" err="1" smtClean="0">
                <a:solidFill>
                  <a:schemeClr val="tx1">
                    <a:lumMod val="95000"/>
                    <a:lumOff val="5000"/>
                  </a:schemeClr>
                </a:solidFill>
              </a:rPr>
              <a:t>Vehcle</a:t>
            </a:r>
            <a:endParaRPr kumimoji="1" lang="ja-JP" altLang="en-US" sz="2800" dirty="0">
              <a:solidFill>
                <a:schemeClr val="tx1">
                  <a:lumMod val="95000"/>
                  <a:lumOff val="5000"/>
                </a:schemeClr>
              </a:solidFill>
            </a:endParaRPr>
          </a:p>
        </p:txBody>
      </p:sp>
      <p:sp>
        <p:nvSpPr>
          <p:cNvPr id="12" name="右矢印 11"/>
          <p:cNvSpPr/>
          <p:nvPr/>
        </p:nvSpPr>
        <p:spPr>
          <a:xfrm flipH="1">
            <a:off x="6491233" y="2553175"/>
            <a:ext cx="4732775" cy="121366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95000"/>
                    <a:lumOff val="5000"/>
                  </a:schemeClr>
                </a:solidFill>
              </a:rPr>
              <a:t>It is not supposed by the Road Transport Law</a:t>
            </a:r>
            <a:endParaRPr lang="ja-JP" altLang="en-US" dirty="0">
              <a:solidFill>
                <a:schemeClr val="tx1">
                  <a:lumMod val="95000"/>
                  <a:lumOff val="5000"/>
                </a:schemeClr>
              </a:solidFill>
            </a:endParaRPr>
          </a:p>
        </p:txBody>
      </p:sp>
      <p:sp>
        <p:nvSpPr>
          <p:cNvPr id="13" name="正方形/長方形 12"/>
          <p:cNvSpPr/>
          <p:nvPr/>
        </p:nvSpPr>
        <p:spPr>
          <a:xfrm>
            <a:off x="8641582" y="3768133"/>
            <a:ext cx="1245995" cy="904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,BUT</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60574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7532" y="365126"/>
            <a:ext cx="10396268" cy="1066859"/>
          </a:xfrm>
          <a:ln>
            <a:solidFill>
              <a:schemeClr val="tx1">
                <a:lumMod val="95000"/>
                <a:lumOff val="5000"/>
              </a:schemeClr>
            </a:solidFill>
          </a:ln>
        </p:spPr>
        <p:txBody>
          <a:bodyPr/>
          <a:lstStyle/>
          <a:p>
            <a:pPr algn="ctr"/>
            <a:r>
              <a:rPr kumimoji="1" lang="en-US" altLang="ja-JP" dirty="0" smtClean="0"/>
              <a:t>Mysterious</a:t>
            </a:r>
            <a:r>
              <a:rPr kumimoji="1" lang="ja-JP" altLang="en-US" dirty="0" smtClean="0"/>
              <a:t>　</a:t>
            </a:r>
            <a:r>
              <a:rPr kumimoji="1" lang="en-US" altLang="ja-JP" dirty="0" smtClean="0"/>
              <a:t>Travel</a:t>
            </a:r>
            <a:r>
              <a:rPr kumimoji="1" lang="ja-JP" altLang="en-US" dirty="0" smtClean="0"/>
              <a:t>　</a:t>
            </a:r>
            <a:r>
              <a:rPr kumimoji="1" lang="en-US" altLang="ja-JP" dirty="0" err="1" smtClean="0"/>
              <a:t>Bussiness</a:t>
            </a:r>
            <a:r>
              <a:rPr kumimoji="1" lang="ja-JP" altLang="en-US" dirty="0" smtClean="0"/>
              <a:t>　</a:t>
            </a:r>
            <a:r>
              <a:rPr kumimoji="1" lang="en-US" altLang="ja-JP" dirty="0" smtClean="0"/>
              <a:t>Act</a:t>
            </a:r>
            <a:r>
              <a:rPr kumimoji="1" lang="ja-JP" altLang="en-US" dirty="0" smtClean="0"/>
              <a:t>　</a:t>
            </a:r>
            <a:r>
              <a:rPr kumimoji="1" lang="en-US" altLang="ja-JP" dirty="0" smtClean="0"/>
              <a:t>System</a:t>
            </a:r>
            <a:endParaRPr kumimoji="1" lang="ja-JP" altLang="en-US" dirty="0"/>
          </a:p>
        </p:txBody>
      </p:sp>
      <p:sp>
        <p:nvSpPr>
          <p:cNvPr id="3" name="縦書きテキスト プレースホルダー 2"/>
          <p:cNvSpPr>
            <a:spLocks noGrp="1"/>
          </p:cNvSpPr>
          <p:nvPr>
            <p:ph type="body" orient="vert" idx="1"/>
          </p:nvPr>
        </p:nvSpPr>
        <p:spPr>
          <a:xfrm>
            <a:off x="838200" y="1825625"/>
            <a:ext cx="10515600" cy="1538677"/>
          </a:xfrm>
        </p:spPr>
        <p:txBody>
          <a:bodyPr vert="horz"/>
          <a:lstStyle/>
          <a:p>
            <a:r>
              <a:rPr kumimoji="1" lang="en-US" altLang="ja-JP" dirty="0" smtClean="0"/>
              <a:t>On-Demand-Service</a:t>
            </a:r>
            <a:r>
              <a:rPr kumimoji="1" lang="ja-JP" altLang="en-US" dirty="0" smtClean="0"/>
              <a:t>　</a:t>
            </a:r>
            <a:r>
              <a:rPr kumimoji="1" lang="en-US" altLang="ja-JP" dirty="0" smtClean="0"/>
              <a:t>by</a:t>
            </a:r>
            <a:r>
              <a:rPr kumimoji="1" lang="ja-JP" altLang="en-US" dirty="0" smtClean="0"/>
              <a:t>　</a:t>
            </a:r>
            <a:r>
              <a:rPr kumimoji="1" lang="en-US" altLang="ja-JP" dirty="0" err="1" smtClean="0"/>
              <a:t>Vehcle</a:t>
            </a:r>
            <a:r>
              <a:rPr kumimoji="1" lang="ja-JP" altLang="en-US" dirty="0" smtClean="0"/>
              <a:t>　</a:t>
            </a:r>
            <a:r>
              <a:rPr kumimoji="1" lang="en-US" altLang="ja-JP" dirty="0" smtClean="0"/>
              <a:t>is</a:t>
            </a:r>
            <a:r>
              <a:rPr kumimoji="1" lang="ja-JP" altLang="en-US" dirty="0" smtClean="0"/>
              <a:t>　</a:t>
            </a:r>
            <a:r>
              <a:rPr kumimoji="1" lang="en-US" altLang="ja-JP" dirty="0" smtClean="0"/>
              <a:t>not</a:t>
            </a:r>
            <a:r>
              <a:rPr kumimoji="1" lang="ja-JP" altLang="en-US" dirty="0" smtClean="0"/>
              <a:t>　</a:t>
            </a:r>
            <a:r>
              <a:rPr kumimoji="1" lang="en-US" altLang="ja-JP" dirty="0" smtClean="0"/>
              <a:t>supposed</a:t>
            </a:r>
            <a:r>
              <a:rPr kumimoji="1" lang="ja-JP" altLang="en-US" dirty="0" smtClean="0"/>
              <a:t>　</a:t>
            </a:r>
            <a:r>
              <a:rPr kumimoji="1" lang="en-US" altLang="ja-JP" dirty="0" smtClean="0"/>
              <a:t>by</a:t>
            </a:r>
            <a:r>
              <a:rPr kumimoji="1" lang="ja-JP" altLang="en-US" dirty="0" smtClean="0"/>
              <a:t>　</a:t>
            </a:r>
            <a:r>
              <a:rPr kumimoji="1" lang="en-US" altLang="ja-JP" dirty="0" smtClean="0"/>
              <a:t>Transport</a:t>
            </a:r>
            <a:r>
              <a:rPr kumimoji="1" lang="ja-JP" altLang="en-US" dirty="0" smtClean="0"/>
              <a:t>　</a:t>
            </a:r>
            <a:r>
              <a:rPr kumimoji="1" lang="en-US" altLang="ja-JP" dirty="0" smtClean="0"/>
              <a:t>Act,</a:t>
            </a:r>
            <a:r>
              <a:rPr kumimoji="1" lang="ja-JP" altLang="en-US" dirty="0" smtClean="0"/>
              <a:t>　</a:t>
            </a:r>
            <a:r>
              <a:rPr kumimoji="1" lang="en-US" altLang="ja-JP" dirty="0" smtClean="0"/>
              <a:t>but</a:t>
            </a:r>
            <a:r>
              <a:rPr kumimoji="1" lang="ja-JP" altLang="en-US" dirty="0" smtClean="0"/>
              <a:t>　</a:t>
            </a:r>
            <a:r>
              <a:rPr kumimoji="1" lang="en-US" altLang="ja-JP" dirty="0" smtClean="0"/>
              <a:t>could</a:t>
            </a:r>
            <a:r>
              <a:rPr kumimoji="1" lang="ja-JP" altLang="en-US" dirty="0" smtClean="0"/>
              <a:t>　</a:t>
            </a:r>
            <a:r>
              <a:rPr kumimoji="1" lang="en-US" altLang="ja-JP" dirty="0" smtClean="0"/>
              <a:t>be</a:t>
            </a:r>
            <a:r>
              <a:rPr kumimoji="1" lang="ja-JP" altLang="en-US" dirty="0" smtClean="0"/>
              <a:t>　</a:t>
            </a:r>
            <a:r>
              <a:rPr kumimoji="1" lang="en-US" altLang="ja-JP" dirty="0" smtClean="0"/>
              <a:t>delivered</a:t>
            </a:r>
            <a:r>
              <a:rPr kumimoji="1" lang="ja-JP" altLang="en-US" dirty="0" smtClean="0"/>
              <a:t>　</a:t>
            </a:r>
            <a:r>
              <a:rPr kumimoji="1" lang="en-US" altLang="ja-JP" dirty="0" smtClean="0"/>
              <a:t>by</a:t>
            </a:r>
            <a:r>
              <a:rPr kumimoji="1" lang="ja-JP" altLang="en-US" dirty="0" smtClean="0"/>
              <a:t>　</a:t>
            </a:r>
            <a:r>
              <a:rPr kumimoji="1" lang="en-US" altLang="ja-JP" dirty="0" smtClean="0"/>
              <a:t>Travel</a:t>
            </a:r>
            <a:r>
              <a:rPr kumimoji="1" lang="ja-JP" altLang="en-US" dirty="0" smtClean="0"/>
              <a:t>　</a:t>
            </a:r>
            <a:r>
              <a:rPr kumimoji="1" lang="en-US" altLang="ja-JP" dirty="0" smtClean="0"/>
              <a:t>business</a:t>
            </a:r>
            <a:r>
              <a:rPr kumimoji="1" lang="ja-JP" altLang="en-US" dirty="0" smtClean="0"/>
              <a:t>　</a:t>
            </a:r>
            <a:r>
              <a:rPr kumimoji="1" lang="en-US" altLang="ja-JP" dirty="0" smtClean="0"/>
              <a:t>Act</a:t>
            </a:r>
            <a:r>
              <a:rPr lang="en-US" altLang="ja-JP" dirty="0" smtClean="0"/>
              <a:t>.</a:t>
            </a:r>
          </a:p>
          <a:p>
            <a:r>
              <a:rPr kumimoji="1" lang="en-US" altLang="ja-JP" dirty="0" smtClean="0"/>
              <a:t>The</a:t>
            </a:r>
            <a:r>
              <a:rPr kumimoji="1" lang="ja-JP" altLang="en-US" dirty="0" smtClean="0"/>
              <a:t>　</a:t>
            </a:r>
            <a:r>
              <a:rPr kumimoji="1" lang="en-US" altLang="ja-JP" dirty="0" smtClean="0"/>
              <a:t>Reason</a:t>
            </a:r>
            <a:r>
              <a:rPr kumimoji="1" lang="ja-JP" altLang="en-US" dirty="0" smtClean="0"/>
              <a:t>　</a:t>
            </a:r>
            <a:r>
              <a:rPr kumimoji="1" lang="en-US" altLang="ja-JP" dirty="0" smtClean="0"/>
              <a:t>is</a:t>
            </a:r>
            <a:r>
              <a:rPr kumimoji="1" lang="ja-JP" altLang="en-US" dirty="0" smtClean="0"/>
              <a:t>　</a:t>
            </a:r>
            <a:r>
              <a:rPr kumimoji="1" lang="en-US" altLang="ja-JP" dirty="0" smtClean="0"/>
              <a:t>easily</a:t>
            </a:r>
            <a:r>
              <a:rPr kumimoji="1" lang="ja-JP" altLang="en-US" dirty="0" smtClean="0"/>
              <a:t>　</a:t>
            </a:r>
            <a:r>
              <a:rPr kumimoji="1" lang="en-US" altLang="ja-JP" dirty="0" smtClean="0"/>
              <a:t>understood</a:t>
            </a:r>
            <a:r>
              <a:rPr kumimoji="1" lang="ja-JP" altLang="en-US" dirty="0" smtClean="0"/>
              <a:t>　</a:t>
            </a:r>
            <a:r>
              <a:rPr kumimoji="1" lang="en-US" altLang="ja-JP" dirty="0" smtClean="0"/>
              <a:t>through</a:t>
            </a:r>
            <a:r>
              <a:rPr kumimoji="1" lang="ja-JP" altLang="en-US" dirty="0" smtClean="0"/>
              <a:t>　</a:t>
            </a:r>
            <a:r>
              <a:rPr kumimoji="1" lang="en-US" altLang="ja-JP" dirty="0" smtClean="0"/>
              <a:t>the</a:t>
            </a:r>
            <a:r>
              <a:rPr kumimoji="1" lang="ja-JP" altLang="en-US" dirty="0" smtClean="0"/>
              <a:t>　</a:t>
            </a:r>
            <a:r>
              <a:rPr kumimoji="1" lang="en-US" altLang="ja-JP" dirty="0" smtClean="0"/>
              <a:t>next</a:t>
            </a:r>
            <a:r>
              <a:rPr kumimoji="1" lang="ja-JP" altLang="en-US" dirty="0" smtClean="0"/>
              <a:t>　</a:t>
            </a:r>
            <a:r>
              <a:rPr kumimoji="1" lang="en-US" altLang="ja-JP" dirty="0" smtClean="0"/>
              <a:t>figure.</a:t>
            </a:r>
            <a:r>
              <a:rPr kumimoji="1" lang="ja-JP" altLang="en-US" dirty="0" smtClean="0"/>
              <a:t>　</a:t>
            </a:r>
            <a:endParaRPr kumimoji="1" lang="ja-JP" altLang="en-US" dirty="0"/>
          </a:p>
        </p:txBody>
      </p:sp>
    </p:spTree>
    <p:extLst>
      <p:ext uri="{BB962C8B-B14F-4D97-AF65-F5344CB8AC3E}">
        <p14:creationId xmlns:p14="http://schemas.microsoft.com/office/powerpoint/2010/main" val="334274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extLst>
              <p:ext uri="{D42A27DB-BD31-4B8C-83A1-F6EECF244321}">
                <p14:modId xmlns:p14="http://schemas.microsoft.com/office/powerpoint/2010/main" val="925384529"/>
              </p:ext>
            </p:extLst>
          </p:nvPr>
        </p:nvGraphicFramePr>
        <p:xfrm>
          <a:off x="1473475" y="199049"/>
          <a:ext cx="8676456" cy="6520927"/>
        </p:xfrm>
        <a:graphic>
          <a:graphicData uri="http://schemas.openxmlformats.org/presentationml/2006/ole">
            <mc:AlternateContent xmlns:mc="http://schemas.openxmlformats.org/markup-compatibility/2006">
              <mc:Choice xmlns:v="urn:schemas-microsoft-com:vml" Requires="v">
                <p:oleObj spid="_x0000_s3086" name="スライド" r:id="rId3" imgW="1170988" imgH="876365" progId="PowerPoint.Slide.12">
                  <p:embed/>
                </p:oleObj>
              </mc:Choice>
              <mc:Fallback>
                <p:oleObj name="スライド" r:id="rId3" imgW="1170988" imgH="876365" progId="PowerPoint.Slide.12">
                  <p:embed/>
                  <p:pic>
                    <p:nvPicPr>
                      <p:cNvPr id="0" name=""/>
                      <p:cNvPicPr>
                        <a:picLocks noChangeAspect="1" noChangeArrowheads="1"/>
                      </p:cNvPicPr>
                      <p:nvPr/>
                    </p:nvPicPr>
                    <p:blipFill>
                      <a:blip r:embed="rId4"/>
                      <a:srcRect/>
                      <a:stretch>
                        <a:fillRect/>
                      </a:stretch>
                    </p:blipFill>
                    <p:spPr bwMode="auto">
                      <a:xfrm>
                        <a:off x="1473475" y="199049"/>
                        <a:ext cx="8676456" cy="652092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450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4273" name="Object 1"/>
          <p:cNvGraphicFramePr>
            <a:graphicFrameLocks noChangeAspect="1"/>
          </p:cNvGraphicFramePr>
          <p:nvPr>
            <p:extLst>
              <p:ext uri="{D42A27DB-BD31-4B8C-83A1-F6EECF244321}">
                <p14:modId xmlns:p14="http://schemas.microsoft.com/office/powerpoint/2010/main" val="187284574"/>
              </p:ext>
            </p:extLst>
          </p:nvPr>
        </p:nvGraphicFramePr>
        <p:xfrm>
          <a:off x="1524001" y="-14318"/>
          <a:ext cx="9144000" cy="6872318"/>
        </p:xfrm>
        <a:graphic>
          <a:graphicData uri="http://schemas.openxmlformats.org/presentationml/2006/ole">
            <mc:AlternateContent xmlns:mc="http://schemas.openxmlformats.org/markup-compatibility/2006">
              <mc:Choice xmlns:v="urn:schemas-microsoft-com:vml" Requires="v">
                <p:oleObj spid="_x0000_s2063" name="スライド" r:id="rId4" imgW="3863324" imgH="2898055" progId="PowerPoint.Slide.12">
                  <p:embed/>
                </p:oleObj>
              </mc:Choice>
              <mc:Fallback>
                <p:oleObj name="スライド" r:id="rId4" imgW="3863324" imgH="2898055" progId="PowerPoint.Slide.12">
                  <p:embed/>
                  <p:pic>
                    <p:nvPicPr>
                      <p:cNvPr id="0" name=""/>
                      <p:cNvPicPr>
                        <a:picLocks noChangeAspect="1" noChangeArrowheads="1"/>
                      </p:cNvPicPr>
                      <p:nvPr/>
                    </p:nvPicPr>
                    <p:blipFill>
                      <a:blip r:embed="rId5"/>
                      <a:srcRect/>
                      <a:stretch>
                        <a:fillRect/>
                      </a:stretch>
                    </p:blipFill>
                    <p:spPr bwMode="auto">
                      <a:xfrm>
                        <a:off x="1524001" y="-14318"/>
                        <a:ext cx="9144000" cy="687231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606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en-US" altLang="ja-JP" dirty="0" smtClean="0"/>
              <a:t>Transport </a:t>
            </a:r>
            <a:r>
              <a:rPr lang="en-US" altLang="ja-JP" dirty="0"/>
              <a:t>administration in Japan</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Unlike Western countries, The supervision of land transportation projects such as taxis and buses is the authority of the central government.</a:t>
            </a:r>
            <a:endParaRPr lang="en-US" altLang="ja-JP" dirty="0" smtClean="0"/>
          </a:p>
          <a:p>
            <a:r>
              <a:rPr lang="en-US" altLang="ja-JP" dirty="0"/>
              <a:t>The transportation system operated by the municipality receives the same treatment as the private shipping company.</a:t>
            </a:r>
          </a:p>
          <a:p>
            <a:r>
              <a:rPr lang="en-US" altLang="ja-JP" dirty="0" smtClean="0"/>
              <a:t>Municipalities </a:t>
            </a:r>
            <a:r>
              <a:rPr lang="en-US" altLang="ja-JP" dirty="0"/>
              <a:t>are responsible for road management administration and traffic police administration, and state agencies are in charge of transportation business </a:t>
            </a:r>
            <a:r>
              <a:rPr lang="en-US" altLang="ja-JP" dirty="0" smtClean="0"/>
              <a:t>regulations.</a:t>
            </a:r>
            <a:endParaRPr lang="en-US" altLang="ja-JP" dirty="0" smtClean="0"/>
          </a:p>
          <a:p>
            <a:r>
              <a:rPr lang="en-US" altLang="ja-JP" dirty="0"/>
              <a:t>The historical reason why state institutions are in charge of regulations on transportation business depends on the fact that the railway was state-run long ago. However, the National Railways is now privatized.</a:t>
            </a:r>
            <a:endParaRPr lang="en-US" altLang="ja-JP" dirty="0" smtClean="0"/>
          </a:p>
        </p:txBody>
      </p:sp>
    </p:spTree>
    <p:extLst>
      <p:ext uri="{BB962C8B-B14F-4D97-AF65-F5344CB8AC3E}">
        <p14:creationId xmlns:p14="http://schemas.microsoft.com/office/powerpoint/2010/main" val="127334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tx1"/>
            </a:solidFill>
          </a:ln>
        </p:spPr>
        <p:txBody>
          <a:bodyPr/>
          <a:lstStyle/>
          <a:p>
            <a:pPr algn="ctr"/>
            <a:r>
              <a:rPr lang="en-US" altLang="ja-JP" dirty="0"/>
              <a:t>Metropolitan Passenger Traffic </a:t>
            </a:r>
            <a:r>
              <a:rPr lang="en-US" altLang="ja-JP" dirty="0" smtClean="0"/>
              <a:t>(in Tokyo</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The principal railroads in central Tokyo are operated by </a:t>
            </a:r>
            <a:r>
              <a:rPr lang="en-US" altLang="ja-JP" dirty="0" smtClean="0"/>
              <a:t>such </a:t>
            </a:r>
            <a:r>
              <a:rPr lang="en-US" altLang="ja-JP" dirty="0"/>
              <a:t>as JR East and Tokyo </a:t>
            </a:r>
            <a:r>
              <a:rPr lang="en-US" altLang="ja-JP" dirty="0" smtClean="0"/>
              <a:t>Metro Company </a:t>
            </a:r>
            <a:r>
              <a:rPr lang="en-US" altLang="ja-JP" dirty="0"/>
              <a:t>(the state and the Tokyo Metropolitan Government contribute 50% each) and the Tokyo Metropolitan Government</a:t>
            </a:r>
            <a:r>
              <a:rPr lang="en-US" altLang="ja-JP" dirty="0" smtClean="0"/>
              <a:t>.</a:t>
            </a:r>
          </a:p>
          <a:p>
            <a:r>
              <a:rPr lang="en-US" altLang="ja-JP" dirty="0"/>
              <a:t>Regarding </a:t>
            </a:r>
            <a:r>
              <a:rPr lang="en-US" altLang="ja-JP" dirty="0" smtClean="0"/>
              <a:t>public buses, in the </a:t>
            </a:r>
            <a:r>
              <a:rPr lang="en-US" altLang="ja-JP" dirty="0"/>
              <a:t>Tokyo metropolitan area </a:t>
            </a:r>
            <a:r>
              <a:rPr lang="en-US" altLang="ja-JP" dirty="0" smtClean="0"/>
              <a:t>these are </a:t>
            </a:r>
            <a:r>
              <a:rPr lang="en-US" altLang="ja-JP" dirty="0"/>
              <a:t>managed by Tokyo Metropolitan Government and </a:t>
            </a:r>
            <a:r>
              <a:rPr lang="en-US" altLang="ja-JP" dirty="0" smtClean="0"/>
              <a:t>in the </a:t>
            </a:r>
            <a:r>
              <a:rPr lang="en-US" altLang="ja-JP" dirty="0"/>
              <a:t>suburbs are operated by private companies</a:t>
            </a:r>
            <a:r>
              <a:rPr lang="en-US" altLang="ja-JP" dirty="0" smtClean="0"/>
              <a:t>.</a:t>
            </a:r>
          </a:p>
          <a:p>
            <a:r>
              <a:rPr lang="en-US" altLang="ja-JP" dirty="0"/>
              <a:t>As for the taxi business, private companies and individuals operate and </a:t>
            </a:r>
            <a:r>
              <a:rPr lang="en-US" altLang="ja-JP" dirty="0" smtClean="0"/>
              <a:t>are supervised </a:t>
            </a:r>
            <a:r>
              <a:rPr lang="en-US" altLang="ja-JP" dirty="0"/>
              <a:t>by state agencies. Also </a:t>
            </a:r>
            <a:r>
              <a:rPr lang="en-US" altLang="ja-JP" dirty="0" smtClean="0"/>
              <a:t>there are no difference </a:t>
            </a:r>
            <a:r>
              <a:rPr lang="en-US" altLang="ja-JP" dirty="0"/>
              <a:t>legally </a:t>
            </a:r>
            <a:r>
              <a:rPr lang="en-US" altLang="ja-JP" dirty="0" smtClean="0"/>
              <a:t>between </a:t>
            </a:r>
            <a:r>
              <a:rPr lang="en-US" altLang="ja-JP" dirty="0"/>
              <a:t>street-hailing and non-street-hailing. These two points are </a:t>
            </a:r>
            <a:r>
              <a:rPr lang="en-US" altLang="ja-JP" dirty="0" smtClean="0"/>
              <a:t>differences </a:t>
            </a:r>
            <a:r>
              <a:rPr lang="en-US" altLang="ja-JP" dirty="0"/>
              <a:t>between Tokyo and New York / London</a:t>
            </a:r>
            <a:r>
              <a:rPr lang="en-US" altLang="ja-JP" dirty="0" smtClean="0"/>
              <a:t>.</a:t>
            </a:r>
          </a:p>
        </p:txBody>
      </p:sp>
    </p:spTree>
    <p:extLst>
      <p:ext uri="{BB962C8B-B14F-4D97-AF65-F5344CB8AC3E}">
        <p14:creationId xmlns:p14="http://schemas.microsoft.com/office/powerpoint/2010/main" val="10813258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1914</Words>
  <Application>Microsoft Office PowerPoint</Application>
  <PresentationFormat>ワイド画面</PresentationFormat>
  <Paragraphs>181</Paragraphs>
  <Slides>31</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0" baseType="lpstr">
      <vt:lpstr>ＭＳ Ｐゴシック</vt:lpstr>
      <vt:lpstr>宋体</vt:lpstr>
      <vt:lpstr>SourceHanSansJP-Light</vt:lpstr>
      <vt:lpstr>Arial</vt:lpstr>
      <vt:lpstr>Arial</vt:lpstr>
      <vt:lpstr>Calibri</vt:lpstr>
      <vt:lpstr>Calibri Light</vt:lpstr>
      <vt:lpstr>Office テーマ</vt:lpstr>
      <vt:lpstr>スライド</vt:lpstr>
      <vt:lpstr>VIA プレゼン資料（英文）</vt:lpstr>
      <vt:lpstr>LAND　Transportation　Reguration　System IN　JAPAN</vt:lpstr>
      <vt:lpstr>PowerPoint プレゼンテーション</vt:lpstr>
      <vt:lpstr>PowerPoint プレゼンテーション</vt:lpstr>
      <vt:lpstr>Mysterious　Travel　Bussiness　Act　System</vt:lpstr>
      <vt:lpstr>PowerPoint プレゼンテーション</vt:lpstr>
      <vt:lpstr>PowerPoint プレゼンテーション</vt:lpstr>
      <vt:lpstr>Transport administration in Japan</vt:lpstr>
      <vt:lpstr>Metropolitan Passenger Traffic (in Tokyo)</vt:lpstr>
      <vt:lpstr>Metropolitan BUS　Transport　(in Tokyo)</vt:lpstr>
      <vt:lpstr>PowerPoint プレゼンテーション</vt:lpstr>
      <vt:lpstr>Ridesharing　by　real　Taxi-sevice</vt:lpstr>
      <vt:lpstr>PowerPoint プレゼンテーション</vt:lpstr>
      <vt:lpstr>User recruitment</vt:lpstr>
      <vt:lpstr>Driver＆Cab recruitment</vt:lpstr>
      <vt:lpstr>Stage 1   before ２０２０-TOKYO-OLYMPIC</vt:lpstr>
      <vt:lpstr>Stage ３ Other　BIG　CITY（Osaka,Nagoya,Yokoham）</vt:lpstr>
      <vt:lpstr>Stage ４ Ｒural area</vt:lpstr>
      <vt:lpstr>Stage ４ 　Precondition</vt:lpstr>
      <vt:lpstr>Urban and rural transport issues</vt:lpstr>
      <vt:lpstr>JERON　TAXI AS　Malti-Package-Tour</vt:lpstr>
      <vt:lpstr>Reference material</vt:lpstr>
      <vt:lpstr>Mystery of package tour fare system</vt:lpstr>
      <vt:lpstr>PowerPoint プレゼンテーション</vt:lpstr>
      <vt:lpstr>Single article package tour  ～mysterious merchandise uniquely in Japan～</vt:lpstr>
      <vt:lpstr>PowerPoint プレゼンテーション</vt:lpstr>
      <vt:lpstr>Monthly riding free fixed amount fare</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プレゼン資料（英文）</dc:title>
  <dc:creator>寺前秀一</dc:creator>
  <cp:lastModifiedBy>寺前秀一</cp:lastModifiedBy>
  <cp:revision>32</cp:revision>
  <dcterms:created xsi:type="dcterms:W3CDTF">2018-01-17T10:43:29Z</dcterms:created>
  <dcterms:modified xsi:type="dcterms:W3CDTF">2018-01-20T00:01:27Z</dcterms:modified>
</cp:coreProperties>
</file>